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4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ichie Molina 12/5/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Richie Molina 12/5/23</a:t>
            </a:r>
          </a:p>
        </p:txBody>
      </p:sp>
      <p:sp>
        <p:nvSpPr>
          <p:cNvPr id="172" name="Economics of Peace:…"/>
          <p:cNvSpPr txBox="1"/>
          <p:nvPr>
            <p:ph type="ctrTitle"/>
          </p:nvPr>
        </p:nvSpPr>
        <p:spPr>
          <a:prstGeom prst="rect">
            <a:avLst/>
          </a:prstGeom>
        </p:spPr>
        <p:txBody>
          <a:bodyPr/>
          <a:lstStyle/>
          <a:p>
            <a:pPr>
              <a:defRPr spc="-170" sz="8500"/>
            </a:pPr>
            <a:r>
              <a:t>Economics of Peace: </a:t>
            </a:r>
            <a:endParaRPr>
              <a:latin typeface="Helvetica"/>
              <a:ea typeface="Helvetica"/>
              <a:cs typeface="Helvetica"/>
              <a:sym typeface="Helvetica"/>
            </a:endParaRPr>
          </a:p>
          <a:p>
            <a:pPr>
              <a:defRPr spc="-170" sz="8500"/>
            </a:pPr>
            <a:r>
              <a:t>Unveiling the Financial Beneficiaries of </a:t>
            </a:r>
            <a:endParaRPr>
              <a:latin typeface="Helvetica"/>
              <a:ea typeface="Helvetica"/>
              <a:cs typeface="Helvetica"/>
              <a:sym typeface="Helvetica"/>
            </a:endParaRPr>
          </a:p>
          <a:p>
            <a:pPr>
              <a:defRPr spc="-170" sz="8500"/>
            </a:pPr>
            <a:r>
              <a:t>Middle Eastern Conflicts</a:t>
            </a:r>
          </a:p>
        </p:txBody>
      </p:sp>
      <p:sp>
        <p:nvSpPr>
          <p:cNvPr id="173" name="CSIT356_01FA23: Intro to Data Science"/>
          <p:cNvSpPr txBox="1"/>
          <p:nvPr/>
        </p:nvSpPr>
        <p:spPr>
          <a:xfrm>
            <a:off x="1242128" y="7515848"/>
            <a:ext cx="17504297" cy="1267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154" sz="7700"/>
            </a:lvl1pPr>
          </a:lstStyle>
          <a:p>
            <a:pPr/>
            <a:r>
              <a:t>CSIT356_01FA23: Intro to Data Science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Exploration of Data Analysis"/>
          <p:cNvSpPr txBox="1"/>
          <p:nvPr>
            <p:ph type="title"/>
          </p:nvPr>
        </p:nvSpPr>
        <p:spPr>
          <a:prstGeom prst="rect">
            <a:avLst/>
          </a:prstGeom>
        </p:spPr>
        <p:txBody>
          <a:bodyPr/>
          <a:lstStyle/>
          <a:p>
            <a:pPr/>
            <a:r>
              <a:t>Exploration of Data Analysis</a:t>
            </a:r>
          </a:p>
        </p:txBody>
      </p:sp>
      <p:sp>
        <p:nvSpPr>
          <p:cNvPr id="207" name="Data Prepa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Preparation</a:t>
            </a:r>
          </a:p>
        </p:txBody>
      </p:sp>
      <p:sp>
        <p:nvSpPr>
          <p:cNvPr id="208" name="Other Data Manipulation Techniques:…"/>
          <p:cNvSpPr txBox="1"/>
          <p:nvPr>
            <p:ph type="body" idx="1"/>
          </p:nvPr>
        </p:nvSpPr>
        <p:spPr>
          <a:prstGeom prst="rect">
            <a:avLst/>
          </a:prstGeom>
        </p:spPr>
        <p:txBody>
          <a:bodyPr/>
          <a:lstStyle/>
          <a:p>
            <a:pPr marL="0" indent="0">
              <a:buSzTx/>
              <a:buNone/>
            </a:pPr>
            <a:r>
              <a:t>Other Data Manipulation Techniques:</a:t>
            </a:r>
          </a:p>
          <a:p>
            <a:pPr marL="0" indent="0">
              <a:buSzTx/>
              <a:buNone/>
            </a:pPr>
            <a:r>
              <a:t>Pivot Tables: Create pivot tables for multi-dimensional data aggregation.</a:t>
            </a:r>
          </a:p>
          <a:p>
            <a:pPr marL="0" indent="0">
              <a:buSzTx/>
              <a:buNone/>
            </a:pPr>
            <a:r>
              <a:t>Merging/Joining: Combine multiple datasets for enriched analysis.</a:t>
            </a:r>
          </a:p>
          <a:p>
            <a:pPr marL="0" indent="0">
              <a:buSzTx/>
              <a:buNone/>
            </a:pPr>
            <a:r>
              <a:t>Data Transformation: Apply transformations like logarithmic scaling to normalize data distributions.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ata Visualization"/>
          <p:cNvSpPr txBox="1"/>
          <p:nvPr>
            <p:ph type="title"/>
          </p:nvPr>
        </p:nvSpPr>
        <p:spPr>
          <a:prstGeom prst="rect">
            <a:avLst/>
          </a:prstGeom>
        </p:spPr>
        <p:txBody>
          <a:bodyPr/>
          <a:lstStyle/>
          <a:p>
            <a:pPr/>
            <a:r>
              <a:t>Data Visualization</a:t>
            </a:r>
          </a:p>
        </p:txBody>
      </p:sp>
      <p:sp>
        <p:nvSpPr>
          <p:cNvPr id="211" name="Use standard plots (histograms, bar charts, line graphs, scatter plots) to visualize distributions and trends."/>
          <p:cNvSpPr txBox="1"/>
          <p:nvPr>
            <p:ph type="body" idx="1"/>
          </p:nvPr>
        </p:nvSpPr>
        <p:spPr>
          <a:prstGeom prst="rect">
            <a:avLst/>
          </a:prstGeom>
        </p:spPr>
        <p:txBody>
          <a:bodyPr/>
          <a:lstStyle>
            <a:lvl1pPr marL="0" indent="0">
              <a:buSzTx/>
              <a:buNone/>
            </a:lvl1pPr>
          </a:lstStyle>
          <a:p>
            <a:pPr/>
            <a:r>
              <a:t>Use standard plots (histograms, bar charts, line graphs, scatter plots) to visualize distributions and trends.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Data Visualization"/>
          <p:cNvSpPr txBox="1"/>
          <p:nvPr>
            <p:ph type="title"/>
          </p:nvPr>
        </p:nvSpPr>
        <p:spPr>
          <a:prstGeom prst="rect">
            <a:avLst/>
          </a:prstGeom>
        </p:spPr>
        <p:txBody>
          <a:bodyPr/>
          <a:lstStyle/>
          <a:p>
            <a:pPr/>
            <a:r>
              <a:t>Data Visualization</a:t>
            </a:r>
          </a:p>
        </p:txBody>
      </p:sp>
      <p:pic>
        <p:nvPicPr>
          <p:cNvPr id="214" name="Unknown.png" descr="Unknown.png"/>
          <p:cNvPicPr>
            <a:picLocks noChangeAspect="1"/>
          </p:cNvPicPr>
          <p:nvPr/>
        </p:nvPicPr>
        <p:blipFill>
          <a:blip r:embed="rId2">
            <a:extLst/>
          </a:blip>
          <a:stretch>
            <a:fillRect/>
          </a:stretch>
        </p:blipFill>
        <p:spPr>
          <a:xfrm>
            <a:off x="4854003" y="2340089"/>
            <a:ext cx="16090901" cy="108331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Data Visualization"/>
          <p:cNvSpPr txBox="1"/>
          <p:nvPr>
            <p:ph type="title"/>
          </p:nvPr>
        </p:nvSpPr>
        <p:spPr>
          <a:prstGeom prst="rect">
            <a:avLst/>
          </a:prstGeom>
        </p:spPr>
        <p:txBody>
          <a:bodyPr/>
          <a:lstStyle/>
          <a:p>
            <a:pPr/>
            <a:r>
              <a:t>Data Visualization</a:t>
            </a:r>
          </a:p>
        </p:txBody>
      </p:sp>
      <p:pic>
        <p:nvPicPr>
          <p:cNvPr id="217" name="Unknown.png" descr="Unknown.png"/>
          <p:cNvPicPr>
            <a:picLocks noChangeAspect="1"/>
          </p:cNvPicPr>
          <p:nvPr/>
        </p:nvPicPr>
        <p:blipFill>
          <a:blip r:embed="rId2">
            <a:extLst/>
          </a:blip>
          <a:stretch>
            <a:fillRect/>
          </a:stretch>
        </p:blipFill>
        <p:spPr>
          <a:xfrm>
            <a:off x="4273549" y="2704094"/>
            <a:ext cx="15836901" cy="108331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ata Visualization"/>
          <p:cNvSpPr txBox="1"/>
          <p:nvPr>
            <p:ph type="title"/>
          </p:nvPr>
        </p:nvSpPr>
        <p:spPr>
          <a:prstGeom prst="rect">
            <a:avLst/>
          </a:prstGeom>
        </p:spPr>
        <p:txBody>
          <a:bodyPr/>
          <a:lstStyle/>
          <a:p>
            <a:pPr/>
            <a:r>
              <a:t>Data Visualization</a:t>
            </a:r>
          </a:p>
        </p:txBody>
      </p:sp>
      <p:pic>
        <p:nvPicPr>
          <p:cNvPr id="220" name="Unknown.png" descr="Unknown.png"/>
          <p:cNvPicPr>
            <a:picLocks noChangeAspect="1"/>
          </p:cNvPicPr>
          <p:nvPr/>
        </p:nvPicPr>
        <p:blipFill>
          <a:blip r:embed="rId2">
            <a:extLst/>
          </a:blip>
          <a:stretch>
            <a:fillRect/>
          </a:stretch>
        </p:blipFill>
        <p:spPr>
          <a:xfrm>
            <a:off x="5788095" y="2908345"/>
            <a:ext cx="12807810" cy="877471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Data Visualization"/>
          <p:cNvSpPr txBox="1"/>
          <p:nvPr>
            <p:ph type="title"/>
          </p:nvPr>
        </p:nvSpPr>
        <p:spPr>
          <a:prstGeom prst="rect">
            <a:avLst/>
          </a:prstGeom>
        </p:spPr>
        <p:txBody>
          <a:bodyPr/>
          <a:lstStyle/>
          <a:p>
            <a:pPr/>
            <a:r>
              <a:t>Data Visualization</a:t>
            </a:r>
          </a:p>
        </p:txBody>
      </p:sp>
      <p:pic>
        <p:nvPicPr>
          <p:cNvPr id="223" name="Unknown.png" descr="Unknown.png"/>
          <p:cNvPicPr>
            <a:picLocks noChangeAspect="1"/>
          </p:cNvPicPr>
          <p:nvPr/>
        </p:nvPicPr>
        <p:blipFill>
          <a:blip r:embed="rId2">
            <a:extLst/>
          </a:blip>
          <a:stretch>
            <a:fillRect/>
          </a:stretch>
        </p:blipFill>
        <p:spPr>
          <a:xfrm>
            <a:off x="1801115" y="2929634"/>
            <a:ext cx="18082970" cy="837471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ata Visualization"/>
          <p:cNvSpPr txBox="1"/>
          <p:nvPr>
            <p:ph type="title"/>
          </p:nvPr>
        </p:nvSpPr>
        <p:spPr>
          <a:prstGeom prst="rect">
            <a:avLst/>
          </a:prstGeom>
        </p:spPr>
        <p:txBody>
          <a:bodyPr/>
          <a:lstStyle/>
          <a:p>
            <a:pPr/>
            <a:r>
              <a:t>Data Visualization</a:t>
            </a:r>
          </a:p>
        </p:txBody>
      </p:sp>
      <p:pic>
        <p:nvPicPr>
          <p:cNvPr id="226" name="Unknown.png" descr="Unknown.png"/>
          <p:cNvPicPr>
            <a:picLocks noChangeAspect="1"/>
          </p:cNvPicPr>
          <p:nvPr/>
        </p:nvPicPr>
        <p:blipFill>
          <a:blip r:embed="rId2">
            <a:extLst/>
          </a:blip>
          <a:stretch>
            <a:fillRect/>
          </a:stretch>
        </p:blipFill>
        <p:spPr>
          <a:xfrm>
            <a:off x="3003504" y="2302080"/>
            <a:ext cx="19057991" cy="1136927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ata Manipulation"/>
          <p:cNvSpPr txBox="1"/>
          <p:nvPr>
            <p:ph type="title"/>
          </p:nvPr>
        </p:nvSpPr>
        <p:spPr>
          <a:prstGeom prst="rect">
            <a:avLst/>
          </a:prstGeom>
        </p:spPr>
        <p:txBody>
          <a:bodyPr/>
          <a:lstStyle/>
          <a:p>
            <a:pPr/>
            <a:r>
              <a:t>Data Manipulation</a:t>
            </a:r>
          </a:p>
        </p:txBody>
      </p:sp>
      <p:sp>
        <p:nvSpPr>
          <p:cNvPr id="229" name="Description…"/>
          <p:cNvSpPr txBox="1"/>
          <p:nvPr/>
        </p:nvSpPr>
        <p:spPr>
          <a:xfrm>
            <a:off x="16381063" y="2626798"/>
            <a:ext cx="6006680" cy="614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1133">
                <a:solidFill>
                  <a:srgbClr val="CAC5BE"/>
                </a:solidFill>
                <a:latin typeface="Menlo Regular"/>
                <a:ea typeface="Menlo Regular"/>
                <a:cs typeface="Menlo Regular"/>
                <a:sym typeface="Menlo Regular"/>
              </a:defRPr>
            </a:pPr>
            <a:r>
              <a:t>Description</a:t>
            </a:r>
          </a:p>
          <a:p>
            <a:pPr defTabSz="457200">
              <a:lnSpc>
                <a:spcPct val="100000"/>
              </a:lnSpc>
              <a:spcBef>
                <a:spcPts val="0"/>
              </a:spcBef>
              <a:defRPr sz="1133">
                <a:solidFill>
                  <a:srgbClr val="CAC5BE"/>
                </a:solidFill>
                <a:latin typeface="Menlo Regular"/>
                <a:ea typeface="Menlo Regular"/>
                <a:cs typeface="Menlo Regular"/>
                <a:sym typeface="Menlo Regular"/>
              </a:defRPr>
            </a:pPr>
            <a:r>
              <a:t>Defense Budgets (in Bn $USD).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U.S. Dept of Defense Budget (incl. OCO).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Defense Budget Fiscal Year.                                 9.714286</a:t>
            </a:r>
          </a:p>
          <a:p>
            <a:pPr defTabSz="457200">
              <a:lnSpc>
                <a:spcPct val="100000"/>
              </a:lnSpc>
              <a:spcBef>
                <a:spcPts val="0"/>
              </a:spcBef>
              <a:defRPr sz="1133">
                <a:solidFill>
                  <a:srgbClr val="CAC5BE"/>
                </a:solidFill>
                <a:latin typeface="Menlo Regular"/>
                <a:ea typeface="Menlo Regular"/>
                <a:cs typeface="Menlo Regular"/>
                <a:sym typeface="Menlo Regular"/>
              </a:defRPr>
            </a:pPr>
            <a:r>
              <a:t>Total Budget Authority (Account 051)                      531.915893</a:t>
            </a:r>
          </a:p>
          <a:p>
            <a:pPr defTabSz="457200">
              <a:lnSpc>
                <a:spcPct val="100000"/>
              </a:lnSpc>
              <a:spcBef>
                <a:spcPts val="0"/>
              </a:spcBef>
              <a:defRPr sz="1133">
                <a:solidFill>
                  <a:srgbClr val="CAC5BE"/>
                </a:solidFill>
                <a:latin typeface="Menlo Regular"/>
                <a:ea typeface="Menlo Regular"/>
                <a:cs typeface="Menlo Regular"/>
                <a:sym typeface="Menlo Regular"/>
              </a:defRPr>
            </a:pPr>
            <a:r>
              <a:t>    Operation and Maintenance                             216.691393</a:t>
            </a:r>
          </a:p>
          <a:p>
            <a:pPr defTabSz="457200">
              <a:lnSpc>
                <a:spcPct val="100000"/>
              </a:lnSpc>
              <a:spcBef>
                <a:spcPts val="0"/>
              </a:spcBef>
              <a:defRPr sz="1133">
                <a:solidFill>
                  <a:srgbClr val="CAC5BE"/>
                </a:solidFill>
                <a:latin typeface="Menlo Regular"/>
                <a:ea typeface="Menlo Regular"/>
                <a:cs typeface="Menlo Regular"/>
                <a:sym typeface="Menlo Regular"/>
              </a:defRPr>
            </a:pPr>
            <a:r>
              <a:t>    Procurement                                           102.891714</a:t>
            </a:r>
          </a:p>
          <a:p>
            <a:pPr defTabSz="457200">
              <a:lnSpc>
                <a:spcPct val="100000"/>
              </a:lnSpc>
              <a:spcBef>
                <a:spcPts val="0"/>
              </a:spcBef>
              <a:defRPr sz="1133">
                <a:solidFill>
                  <a:srgbClr val="CAC5BE"/>
                </a:solidFill>
                <a:latin typeface="Menlo Regular"/>
                <a:ea typeface="Menlo Regular"/>
                <a:cs typeface="Menlo Regular"/>
                <a:sym typeface="Menlo Regular"/>
              </a:defRPr>
            </a:pPr>
            <a:r>
              <a:t>    Research, Development, Test, and Evaluation            70.214000</a:t>
            </a:r>
          </a:p>
          <a:p>
            <a:pPr defTabSz="457200">
              <a:lnSpc>
                <a:spcPct val="100000"/>
              </a:lnSpc>
              <a:spcBef>
                <a:spcPts val="0"/>
              </a:spcBef>
              <a:defRPr sz="1133">
                <a:solidFill>
                  <a:srgbClr val="CAC5BE"/>
                </a:solidFill>
                <a:latin typeface="Menlo Regular"/>
                <a:ea typeface="Menlo Regular"/>
                <a:cs typeface="Menlo Regular"/>
                <a:sym typeface="Menlo Regular"/>
              </a:defRPr>
            </a:pPr>
            <a:r>
              <a:t>    Other                                                 134.554429</a:t>
            </a:r>
          </a:p>
          <a:p>
            <a:pPr defTabSz="457200">
              <a:lnSpc>
                <a:spcPct val="100000"/>
              </a:lnSpc>
              <a:spcBef>
                <a:spcPts val="0"/>
              </a:spcBef>
              <a:defRPr sz="1133">
                <a:solidFill>
                  <a:srgbClr val="CAC5BE"/>
                </a:solidFill>
                <a:latin typeface="Menlo Regular"/>
                <a:ea typeface="Menlo Regular"/>
                <a:cs typeface="Menlo Regular"/>
                <a:sym typeface="Menlo Regular"/>
              </a:defRPr>
            </a:pPr>
            <a:r>
              <a:t>    NOTE: U.S. budgets are placed in column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    corresponding to the year of request; the request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    is for the following fiscal year (e.g. 2018 budget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    in column 2018, is for FY2019)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Annual Budget Year Forward Oct. to Sept.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Annual Budget Forecast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    2012 Budget                                            22.146107</a:t>
            </a:r>
          </a:p>
          <a:p>
            <a:pPr defTabSz="457200">
              <a:lnSpc>
                <a:spcPct val="100000"/>
              </a:lnSpc>
              <a:spcBef>
                <a:spcPts val="0"/>
              </a:spcBef>
              <a:defRPr sz="1133">
                <a:solidFill>
                  <a:srgbClr val="CAC5BE"/>
                </a:solidFill>
                <a:latin typeface="Menlo Regular"/>
                <a:ea typeface="Menlo Regular"/>
                <a:cs typeface="Menlo Regular"/>
                <a:sym typeface="Menlo Regular"/>
              </a:defRPr>
            </a:pPr>
            <a:r>
              <a:t>    2013 Budget                                            45.042643</a:t>
            </a:r>
          </a:p>
          <a:p>
            <a:pPr defTabSz="457200">
              <a:lnSpc>
                <a:spcPct val="100000"/>
              </a:lnSpc>
              <a:spcBef>
                <a:spcPts val="0"/>
              </a:spcBef>
              <a:defRPr sz="1133">
                <a:solidFill>
                  <a:srgbClr val="CAC5BE"/>
                </a:solidFill>
                <a:latin typeface="Menlo Regular"/>
                <a:ea typeface="Menlo Regular"/>
                <a:cs typeface="Menlo Regular"/>
                <a:sym typeface="Menlo Regular"/>
              </a:defRPr>
            </a:pPr>
            <a:r>
              <a:t>    2014 Budget                                            65.457429</a:t>
            </a:r>
          </a:p>
          <a:p>
            <a:pPr defTabSz="457200">
              <a:lnSpc>
                <a:spcPct val="100000"/>
              </a:lnSpc>
              <a:spcBef>
                <a:spcPts val="0"/>
              </a:spcBef>
              <a:defRPr sz="1133">
                <a:solidFill>
                  <a:srgbClr val="CAC5BE"/>
                </a:solidFill>
                <a:latin typeface="Menlo Regular"/>
                <a:ea typeface="Menlo Regular"/>
                <a:cs typeface="Menlo Regular"/>
                <a:sym typeface="Menlo Regular"/>
              </a:defRPr>
            </a:pPr>
            <a:r>
              <a:t>    2015 Budget                                            86.293250</a:t>
            </a:r>
          </a:p>
          <a:p>
            <a:pPr defTabSz="457200">
              <a:lnSpc>
                <a:spcPct val="100000"/>
              </a:lnSpc>
              <a:spcBef>
                <a:spcPts val="0"/>
              </a:spcBef>
              <a:defRPr sz="1133">
                <a:solidFill>
                  <a:srgbClr val="CAC5BE"/>
                </a:solidFill>
                <a:latin typeface="Menlo Regular"/>
                <a:ea typeface="Menlo Regular"/>
                <a:cs typeface="Menlo Regular"/>
                <a:sym typeface="Menlo Regular"/>
              </a:defRPr>
            </a:pPr>
            <a:r>
              <a:t>    2016 Budget                                            82.870357</a:t>
            </a:r>
          </a:p>
          <a:p>
            <a:pPr defTabSz="457200">
              <a:lnSpc>
                <a:spcPct val="100000"/>
              </a:lnSpc>
              <a:spcBef>
                <a:spcPts val="0"/>
              </a:spcBef>
              <a:defRPr sz="1133">
                <a:solidFill>
                  <a:srgbClr val="CAC5BE"/>
                </a:solidFill>
                <a:latin typeface="Menlo Regular"/>
                <a:ea typeface="Menlo Regular"/>
                <a:cs typeface="Menlo Regular"/>
                <a:sym typeface="Menlo Regular"/>
              </a:defRPr>
            </a:pPr>
            <a:r>
              <a:t>    2017 Budget                                            79.922964</a:t>
            </a:r>
          </a:p>
          <a:p>
            <a:pPr defTabSz="457200">
              <a:lnSpc>
                <a:spcPct val="100000"/>
              </a:lnSpc>
              <a:spcBef>
                <a:spcPts val="0"/>
              </a:spcBef>
              <a:defRPr sz="1133">
                <a:solidFill>
                  <a:srgbClr val="CAC5BE"/>
                </a:solidFill>
                <a:latin typeface="Menlo Regular"/>
                <a:ea typeface="Menlo Regular"/>
                <a:cs typeface="Menlo Regular"/>
                <a:sym typeface="Menlo Regular"/>
              </a:defRPr>
            </a:pPr>
            <a:r>
              <a:t>    2018 Budget                                            80.530464</a:t>
            </a:r>
          </a:p>
          <a:p>
            <a:pPr defTabSz="457200">
              <a:lnSpc>
                <a:spcPct val="100000"/>
              </a:lnSpc>
              <a:spcBef>
                <a:spcPts val="0"/>
              </a:spcBef>
              <a:defRPr sz="1133">
                <a:solidFill>
                  <a:srgbClr val="CAC5BE"/>
                </a:solidFill>
                <a:latin typeface="Menlo Regular"/>
                <a:ea typeface="Menlo Regular"/>
                <a:cs typeface="Menlo Regular"/>
                <a:sym typeface="Menlo Regular"/>
              </a:defRPr>
            </a:pPr>
            <a:r>
              <a:t>    2019 Budget                                            84.173107</a:t>
            </a:r>
          </a:p>
          <a:p>
            <a:pPr defTabSz="457200">
              <a:lnSpc>
                <a:spcPct val="100000"/>
              </a:lnSpc>
              <a:spcBef>
                <a:spcPts val="0"/>
              </a:spcBef>
              <a:defRPr sz="1133">
                <a:solidFill>
                  <a:srgbClr val="CAC5BE"/>
                </a:solidFill>
                <a:latin typeface="Menlo Regular"/>
                <a:ea typeface="Menlo Regular"/>
                <a:cs typeface="Menlo Regular"/>
                <a:sym typeface="Menlo Regular"/>
              </a:defRPr>
            </a:pPr>
            <a:r>
              <a:t>    2020 Budget                                            89.738714</a:t>
            </a:r>
          </a:p>
          <a:p>
            <a:pPr defTabSz="457200">
              <a:lnSpc>
                <a:spcPct val="100000"/>
              </a:lnSpc>
              <a:spcBef>
                <a:spcPts val="0"/>
              </a:spcBef>
              <a:defRPr sz="1133">
                <a:solidFill>
                  <a:srgbClr val="CAC5BE"/>
                </a:solidFill>
                <a:latin typeface="Menlo Regular"/>
                <a:ea typeface="Menlo Regular"/>
                <a:cs typeface="Menlo Regular"/>
                <a:sym typeface="Menlo Regular"/>
              </a:defRPr>
            </a:pPr>
            <a:r>
              <a:t>    2021 Budget                                            95.862964</a:t>
            </a:r>
          </a:p>
          <a:p>
            <a:pPr defTabSz="457200">
              <a:lnSpc>
                <a:spcPct val="100000"/>
              </a:lnSpc>
              <a:spcBef>
                <a:spcPts val="0"/>
              </a:spcBef>
              <a:defRPr sz="1133">
                <a:solidFill>
                  <a:srgbClr val="CAC5BE"/>
                </a:solidFill>
                <a:latin typeface="Menlo Regular"/>
                <a:ea typeface="Menlo Regular"/>
                <a:cs typeface="Menlo Regular"/>
                <a:sym typeface="Menlo Regular"/>
              </a:defRPr>
            </a:pPr>
            <a:r>
              <a:t>    2022 Budget                                           101.378714</a:t>
            </a:r>
          </a:p>
          <a:p>
            <a:pPr defTabSz="457200">
              <a:lnSpc>
                <a:spcPct val="100000"/>
              </a:lnSpc>
              <a:spcBef>
                <a:spcPts val="0"/>
              </a:spcBef>
              <a:defRPr sz="1133">
                <a:solidFill>
                  <a:srgbClr val="CAC5BE"/>
                </a:solidFill>
                <a:latin typeface="Menlo Regular"/>
                <a:ea typeface="Menlo Regular"/>
                <a:cs typeface="Menlo Regular"/>
                <a:sym typeface="Menlo Regular"/>
              </a:defRPr>
            </a:pPr>
            <a:r>
              <a:t>    2023 Budget                                            79.990393</a:t>
            </a:r>
          </a:p>
          <a:p>
            <a:pPr defTabSz="457200">
              <a:lnSpc>
                <a:spcPct val="100000"/>
              </a:lnSpc>
              <a:spcBef>
                <a:spcPts val="0"/>
              </a:spcBef>
              <a:defRPr sz="1133">
                <a:solidFill>
                  <a:srgbClr val="CAC5BE"/>
                </a:solidFill>
                <a:latin typeface="Menlo Regular"/>
                <a:ea typeface="Menlo Regular"/>
                <a:cs typeface="Menlo Regular"/>
                <a:sym typeface="Menlo Regular"/>
              </a:defRPr>
            </a:pPr>
            <a:r>
              <a:t>    2024 Budget                                            82.518821</a:t>
            </a:r>
          </a:p>
          <a:p>
            <a:pPr defTabSz="457200">
              <a:lnSpc>
                <a:spcPct val="100000"/>
              </a:lnSpc>
              <a:spcBef>
                <a:spcPts val="0"/>
              </a:spcBef>
              <a:defRPr sz="1133">
                <a:solidFill>
                  <a:srgbClr val="CAC5BE"/>
                </a:solidFill>
                <a:latin typeface="Menlo Regular"/>
                <a:ea typeface="Menlo Regular"/>
                <a:cs typeface="Menlo Regular"/>
                <a:sym typeface="Menlo Regular"/>
              </a:defRPr>
            </a:pPr>
            <a:r>
              <a:t>    2025 Budget                                            56.333357</a:t>
            </a:r>
          </a:p>
          <a:p>
            <a:pPr defTabSz="457200">
              <a:lnSpc>
                <a:spcPct val="100000"/>
              </a:lnSpc>
              <a:spcBef>
                <a:spcPts val="0"/>
              </a:spcBef>
              <a:defRPr sz="1133">
                <a:solidFill>
                  <a:srgbClr val="CAC5BE"/>
                </a:solidFill>
                <a:latin typeface="Menlo Regular"/>
                <a:ea typeface="Menlo Regular"/>
                <a:cs typeface="Menlo Regular"/>
                <a:sym typeface="Menlo Regular"/>
              </a:defRPr>
            </a:pPr>
            <a:r>
              <a:t>    2026 Budget                                            29.357143</a:t>
            </a:r>
          </a:p>
          <a:p>
            <a:pPr defTabSz="457200">
              <a:lnSpc>
                <a:spcPct val="100000"/>
              </a:lnSpc>
              <a:spcBef>
                <a:spcPts val="0"/>
              </a:spcBef>
              <a:defRPr sz="1133">
                <a:solidFill>
                  <a:srgbClr val="CAC5BE"/>
                </a:solidFill>
                <a:latin typeface="Menlo Regular"/>
                <a:ea typeface="Menlo Regular"/>
                <a:cs typeface="Menlo Regular"/>
                <a:sym typeface="Menlo Regular"/>
              </a:defRPr>
            </a:pPr>
            <a:r>
              <a:t>    2027 Budget                                            29.571429</a:t>
            </a:r>
          </a:p>
          <a:p>
            <a:pPr defTabSz="457200">
              <a:lnSpc>
                <a:spcPct val="100000"/>
              </a:lnSpc>
              <a:spcBef>
                <a:spcPts val="0"/>
              </a:spcBef>
              <a:defRPr sz="1133">
                <a:solidFill>
                  <a:srgbClr val="CAC5BE"/>
                </a:solidFill>
                <a:latin typeface="Menlo Regular"/>
                <a:ea typeface="Menlo Regular"/>
                <a:cs typeface="Menlo Regular"/>
                <a:sym typeface="Menlo Regular"/>
              </a:defRPr>
            </a:pPr>
            <a:r>
              <a:t>Source: National Defense Budget Estimates (Green Book)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NaN                                                         0.000000</a:t>
            </a:r>
          </a:p>
          <a:p>
            <a:pPr defTabSz="457200">
              <a:lnSpc>
                <a:spcPct val="100000"/>
              </a:lnSpc>
              <a:spcBef>
                <a:spcPts val="0"/>
              </a:spcBef>
              <a:defRPr sz="1133">
                <a:solidFill>
                  <a:srgbClr val="CAC5BE"/>
                </a:solidFill>
                <a:latin typeface="Menlo Regular"/>
                <a:ea typeface="Menlo Regular"/>
                <a:cs typeface="Menlo Regular"/>
                <a:sym typeface="Menlo Regular"/>
              </a:defRPr>
            </a:pPr>
            <a:r>
              <a:t>dtype: float64</a:t>
            </a:r>
          </a:p>
        </p:txBody>
      </p:sp>
      <p:pic>
        <p:nvPicPr>
          <p:cNvPr id="230" name="Screenshot 2023-12-11 at 12.08.04 PM.png" descr="Screenshot 2023-12-11 at 12.08.04 PM.png"/>
          <p:cNvPicPr>
            <a:picLocks noChangeAspect="1"/>
          </p:cNvPicPr>
          <p:nvPr/>
        </p:nvPicPr>
        <p:blipFill>
          <a:blip r:embed="rId2">
            <a:extLst/>
          </a:blip>
          <a:stretch>
            <a:fillRect/>
          </a:stretch>
        </p:blipFill>
        <p:spPr>
          <a:xfrm>
            <a:off x="875112" y="2611631"/>
            <a:ext cx="12065001" cy="66294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pecific Industries"/>
          <p:cNvSpPr txBox="1"/>
          <p:nvPr>
            <p:ph type="title"/>
          </p:nvPr>
        </p:nvSpPr>
        <p:spPr>
          <a:prstGeom prst="rect">
            <a:avLst/>
          </a:prstGeom>
        </p:spPr>
        <p:txBody>
          <a:bodyPr/>
          <a:lstStyle/>
          <a:p>
            <a:pPr/>
            <a:r>
              <a:t>Specific Industries</a:t>
            </a:r>
          </a:p>
        </p:txBody>
      </p:sp>
      <p:sp>
        <p:nvSpPr>
          <p:cNvPr id="233" name="Benefiting from the perpetuation of Conflic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Benefiting from the perpetuation of Conflicts</a:t>
            </a:r>
          </a:p>
        </p:txBody>
      </p:sp>
      <p:sp>
        <p:nvSpPr>
          <p:cNvPr id="234" name="The perpetuation of conflicts, especially in regions like the Middle East, tends to benefit certain industries, largely due to increased demand for their products and services in response to geopolitical instability and security concerns.…"/>
          <p:cNvSpPr txBox="1"/>
          <p:nvPr>
            <p:ph type="body" idx="1"/>
          </p:nvPr>
        </p:nvSpPr>
        <p:spPr>
          <a:prstGeom prst="rect">
            <a:avLst/>
          </a:prstGeom>
        </p:spPr>
        <p:txBody>
          <a:bodyPr/>
          <a:lstStyle/>
          <a:p>
            <a:pPr/>
            <a:r>
              <a:t>The perpetuation of conflicts, especially in regions like the Middle East, tends to benefit certain industries, largely due to increased demand for their products and services in response to geopolitical instability and security concerns.</a:t>
            </a:r>
          </a:p>
          <a:p>
            <a:pPr/>
            <a:r>
              <a:t>These industries often experience growth in times of conflict due to the increased demand for their products and services. However, it's important to note that while these sectors may benefit economically, the ethical and long-term implications of profiting from conflict can be complex and controversial.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pecific Industries"/>
          <p:cNvSpPr txBox="1"/>
          <p:nvPr>
            <p:ph type="title"/>
          </p:nvPr>
        </p:nvSpPr>
        <p:spPr>
          <a:prstGeom prst="rect">
            <a:avLst/>
          </a:prstGeom>
        </p:spPr>
        <p:txBody>
          <a:bodyPr/>
          <a:lstStyle/>
          <a:p>
            <a:pPr/>
            <a:r>
              <a:t>Specific Industries</a:t>
            </a:r>
          </a:p>
        </p:txBody>
      </p:sp>
      <p:sp>
        <p:nvSpPr>
          <p:cNvPr id="237" name="Benefiting from the perpetuation of Conflic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Benefiting from the perpetuation of Conflicts</a:t>
            </a:r>
          </a:p>
        </p:txBody>
      </p:sp>
      <p:sp>
        <p:nvSpPr>
          <p:cNvPr id="238" name="Defense and Arms Manufacturing: The most direct beneficiaries are defense contractors and arms manufacturers. These companies see increased demand for military hardware, weapons, ammunition, and related technology. This encompasses everything from small "/>
          <p:cNvSpPr txBox="1"/>
          <p:nvPr>
            <p:ph type="body" idx="1"/>
          </p:nvPr>
        </p:nvSpPr>
        <p:spPr>
          <a:prstGeom prst="rect">
            <a:avLst/>
          </a:prstGeom>
        </p:spPr>
        <p:txBody>
          <a:bodyPr/>
          <a:lstStyle/>
          <a:p>
            <a:pPr marL="426719" indent="-426719" defTabSz="1706837">
              <a:spcBef>
                <a:spcPts val="3100"/>
              </a:spcBef>
              <a:defRPr sz="3359"/>
            </a:pPr>
            <a:r>
              <a:rPr b="1"/>
              <a:t>Defense and Arms Manufacturing</a:t>
            </a:r>
            <a:r>
              <a:t>: The most direct beneficiaries are defense contractors and arms manufacturers. These companies see increased demand for military hardware, weapons, ammunition, and related technology. This encompasses everything from small arms to advanced missile systems and military aircraft.</a:t>
            </a:r>
          </a:p>
          <a:p>
            <a:pPr marL="426719" indent="-426719" defTabSz="1706837">
              <a:spcBef>
                <a:spcPts val="3100"/>
              </a:spcBef>
              <a:defRPr sz="3359"/>
            </a:pPr>
            <a:r>
              <a:rPr b="1"/>
              <a:t>Cybersecurity and Intelligence</a:t>
            </a:r>
            <a:r>
              <a:t>: With the growing sophistication of cyber warfare and espionage, companies specializing in cybersecurity, surveillance, and intelligence technology see heightened demand. This includes firms developing software for cybersecurity, data encryption, and intelligence gathering.</a:t>
            </a:r>
          </a:p>
          <a:p>
            <a:pPr marL="426719" indent="-426719" defTabSz="1706837">
              <a:spcBef>
                <a:spcPts val="3100"/>
              </a:spcBef>
              <a:defRPr sz="3359"/>
            </a:pPr>
            <a:r>
              <a:rPr b="1"/>
              <a:t>Aerospace and Aviation</a:t>
            </a:r>
            <a:r>
              <a:t>: Beyond commercial aviation, this sector includes companies that manufacture military aircraft and drones. They benefit from the demand for surveillance, air combat, and transportation capabilities in conflict zones.</a:t>
            </a:r>
          </a:p>
          <a:p>
            <a:pPr marL="426719" indent="-426719" defTabSz="1706837">
              <a:spcBef>
                <a:spcPts val="3100"/>
              </a:spcBef>
              <a:defRPr sz="3359"/>
            </a:pPr>
            <a:r>
              <a:rPr b="1"/>
              <a:t>Private Military and Security Companies (PMSCs</a:t>
            </a:r>
            <a:r>
              <a:t>): These firms provide private military services, including combat support, training, logistics, and security services for personnel and infrastructure in conflict zones.</a:t>
            </a:r>
          </a:p>
          <a:p>
            <a:pPr marL="426719" indent="-426719" defTabSz="1706837">
              <a:spcBef>
                <a:spcPts val="3100"/>
              </a:spcBef>
              <a:defRPr sz="3359"/>
            </a:pPr>
            <a:r>
              <a:rPr b="1"/>
              <a:t>Construction and Engineering</a:t>
            </a:r>
            <a:r>
              <a:t>: Post-conflict reconstruction drives demand for construction and engineering services. These companies are involved in rebuilding infrastructure, such as roads, buildings, and utility systems.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asic Info"/>
          <p:cNvSpPr txBox="1"/>
          <p:nvPr>
            <p:ph type="title"/>
          </p:nvPr>
        </p:nvSpPr>
        <p:spPr>
          <a:prstGeom prst="rect">
            <a:avLst/>
          </a:prstGeom>
        </p:spPr>
        <p:txBody>
          <a:bodyPr/>
          <a:lstStyle/>
          <a:p>
            <a:pPr/>
            <a:r>
              <a:t>Basic Info</a:t>
            </a:r>
          </a:p>
        </p:txBody>
      </p:sp>
      <p:sp>
        <p:nvSpPr>
          <p:cNvPr id="176" name="A Holistic Approa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 Holistic Approach</a:t>
            </a:r>
          </a:p>
        </p:txBody>
      </p:sp>
      <p:sp>
        <p:nvSpPr>
          <p:cNvPr id="177" name="The Israel-Hamas War has been a central point of geopolitical tension, with recurrent conflicts affecting the region.…"/>
          <p:cNvSpPr txBox="1"/>
          <p:nvPr>
            <p:ph type="body" idx="1"/>
          </p:nvPr>
        </p:nvSpPr>
        <p:spPr>
          <a:prstGeom prst="rect">
            <a:avLst/>
          </a:prstGeom>
        </p:spPr>
        <p:txBody>
          <a:bodyPr/>
          <a:lstStyle/>
          <a:p>
            <a:pPr/>
            <a:r>
              <a:t>The Israel-Hamas War has been a central point of geopolitical tension, with recurrent conflicts affecting the region. </a:t>
            </a:r>
          </a:p>
          <a:p>
            <a:pPr/>
            <a:r>
              <a:t>These events often lead to humanitarian crises, but the economic impacts and the entities that benefit financially from such conflicts receive less attention. </a:t>
            </a:r>
          </a:p>
          <a:p>
            <a:pPr/>
            <a:r>
              <a:t>This study aims to address this gap and contribute to the discourse on conflict economics, specifically in the context of the Middle East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pecific Industries"/>
          <p:cNvSpPr txBox="1"/>
          <p:nvPr>
            <p:ph type="title"/>
          </p:nvPr>
        </p:nvSpPr>
        <p:spPr>
          <a:prstGeom prst="rect">
            <a:avLst/>
          </a:prstGeom>
        </p:spPr>
        <p:txBody>
          <a:bodyPr/>
          <a:lstStyle/>
          <a:p>
            <a:pPr/>
            <a:r>
              <a:t>Specific Industries</a:t>
            </a:r>
          </a:p>
        </p:txBody>
      </p:sp>
      <p:sp>
        <p:nvSpPr>
          <p:cNvPr id="241" name="Benefiting from the perpetuation of Conflic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Benefiting from the perpetuation of Conflicts</a:t>
            </a:r>
          </a:p>
        </p:txBody>
      </p:sp>
      <p:sp>
        <p:nvSpPr>
          <p:cNvPr id="242" name="Energy and Natural Resources: Companies in the oil, gas, and mineral extraction industries can benefit from conflicts, especially when they lead to changes in resource control or access to resource-rich areas.…"/>
          <p:cNvSpPr txBox="1"/>
          <p:nvPr>
            <p:ph type="body" idx="1"/>
          </p:nvPr>
        </p:nvSpPr>
        <p:spPr>
          <a:prstGeom prst="rect">
            <a:avLst/>
          </a:prstGeom>
        </p:spPr>
        <p:txBody>
          <a:bodyPr/>
          <a:lstStyle/>
          <a:p>
            <a:pPr marL="499872" indent="-499872" defTabSz="1999437">
              <a:spcBef>
                <a:spcPts val="3600"/>
              </a:spcBef>
              <a:defRPr sz="3936"/>
            </a:pPr>
            <a:r>
              <a:rPr b="1"/>
              <a:t>Energy and Natural Resources</a:t>
            </a:r>
            <a:r>
              <a:t>: Companies in the oil, gas, and mineral extraction industries can benefit from conflicts, especially when they lead to changes in resource control or access to resource-rich areas.</a:t>
            </a:r>
          </a:p>
          <a:p>
            <a:pPr marL="499872" indent="-499872" defTabSz="1999437">
              <a:spcBef>
                <a:spcPts val="3600"/>
              </a:spcBef>
              <a:defRPr sz="3936"/>
            </a:pPr>
            <a:r>
              <a:rPr b="1"/>
              <a:t>Financial Services</a:t>
            </a:r>
            <a:r>
              <a:t>: Financial institutions and investment firms can benefit indirectly through investments in the above sectors. Additionally, conflict situations can lead to fluctuations in commodity prices, currency values, and interest rates, which can create profitable opportunities for savvy investors.</a:t>
            </a:r>
          </a:p>
          <a:p>
            <a:pPr marL="499872" indent="-499872" defTabSz="1999437">
              <a:spcBef>
                <a:spcPts val="3600"/>
              </a:spcBef>
              <a:defRPr sz="3936"/>
            </a:pPr>
            <a:r>
              <a:rPr b="1"/>
              <a:t>Technology and Telecommunications</a:t>
            </a:r>
            <a:r>
              <a:t>: Advanced communication equipment, satellite technology, and information technology services see increased demand for maintaining communication and information flows in conflict areas.</a:t>
            </a:r>
          </a:p>
          <a:p>
            <a:pPr marL="499872" indent="-499872" defTabSz="1999437">
              <a:spcBef>
                <a:spcPts val="3600"/>
              </a:spcBef>
              <a:defRPr sz="3936"/>
            </a:pPr>
            <a:r>
              <a:rPr b="1"/>
              <a:t>Logistics and Supply Chain</a:t>
            </a:r>
            <a:r>
              <a:t>: Firms specializing in logistics and transportation often experience increased demand for moving materials, equipment, and personnel in and out of conflict zones.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Conclusion"/>
          <p:cNvSpPr txBox="1"/>
          <p:nvPr>
            <p:ph type="title"/>
          </p:nvPr>
        </p:nvSpPr>
        <p:spPr>
          <a:prstGeom prst="rect">
            <a:avLst/>
          </a:prstGeom>
        </p:spPr>
        <p:txBody>
          <a:bodyPr/>
          <a:lstStyle/>
          <a:p>
            <a:pPr/>
            <a:r>
              <a:t>Conclusion</a:t>
            </a:r>
          </a:p>
        </p:txBody>
      </p:sp>
      <p:sp>
        <p:nvSpPr>
          <p:cNvPr id="245" name="It appears that the economic gears continue to churn as if not much is happening around the world when it comes to war. It appears that due the economic activity by nearly avoiding a recession during the pandemic, the outcome is resilient nonetheless des"/>
          <p:cNvSpPr txBox="1"/>
          <p:nvPr>
            <p:ph type="body" idx="1"/>
          </p:nvPr>
        </p:nvSpPr>
        <p:spPr>
          <a:prstGeom prst="rect">
            <a:avLst/>
          </a:prstGeom>
        </p:spPr>
        <p:txBody>
          <a:bodyPr/>
          <a:lstStyle/>
          <a:p>
            <a:pPr/>
            <a:r>
              <a:t>It appears that the economic gears continue to churn as if not much is happening around the world when it comes to war. It appears that due the economic activity by nearly avoiding a recession during the pandemic, the outcome is resilient nonetheless despite the bloodshed and the pandemic increasing Arms spending since 2020, the start of the Ukraine war.</a:t>
            </a:r>
          </a:p>
          <a:p>
            <a:pPr/>
            <a:r>
              <a:t>While in some ways, the data finds those of us living far away feeling safer because we live so far from the conflict. In any event, it makes me wonder about the actual cost of the privilege we have living in the United States.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Project Objectives"/>
          <p:cNvSpPr txBox="1"/>
          <p:nvPr>
            <p:ph type="title"/>
          </p:nvPr>
        </p:nvSpPr>
        <p:spPr>
          <a:prstGeom prst="rect">
            <a:avLst/>
          </a:prstGeom>
        </p:spPr>
        <p:txBody>
          <a:bodyPr/>
          <a:lstStyle/>
          <a:p>
            <a:pPr/>
            <a:r>
              <a:t>Project Objectives</a:t>
            </a:r>
          </a:p>
        </p:txBody>
      </p:sp>
      <p:sp>
        <p:nvSpPr>
          <p:cNvPr id="180" name="To conduct a comprehensive analysis of financial entities and sectors that have either benefited or shown resilience following recent events in Gaza…"/>
          <p:cNvSpPr txBox="1"/>
          <p:nvPr>
            <p:ph type="body" idx="1"/>
          </p:nvPr>
        </p:nvSpPr>
        <p:spPr>
          <a:prstGeom prst="rect">
            <a:avLst/>
          </a:prstGeom>
        </p:spPr>
        <p:txBody>
          <a:bodyPr/>
          <a:lstStyle/>
          <a:p>
            <a:pPr marL="609600" indent="-609600">
              <a:defRPr sz="5800"/>
            </a:pPr>
            <a:r>
              <a:rPr>
                <a:latin typeface="Helvetica"/>
                <a:ea typeface="Helvetica"/>
                <a:cs typeface="Helvetica"/>
                <a:sym typeface="Helvetica"/>
              </a:rPr>
              <a:t>To conduct a comprehensive analysis of financial entities and sectors that have either benefited or shown resilience following recent events in Gaza</a:t>
            </a:r>
            <a:endParaRPr>
              <a:latin typeface="Helvetica"/>
              <a:ea typeface="Helvetica"/>
              <a:cs typeface="Helvetica"/>
              <a:sym typeface="Helvetica"/>
            </a:endParaRPr>
          </a:p>
          <a:p>
            <a:pPr marL="609600" indent="-609600">
              <a:defRPr sz="5800"/>
            </a:pPr>
            <a:r>
              <a:rPr>
                <a:latin typeface="Helvetica"/>
                <a:ea typeface="Helvetica"/>
                <a:cs typeface="Helvetica"/>
                <a:sym typeface="Helvetica"/>
              </a:rPr>
              <a:t>Understanding the economic dimensions of the conflict.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Description of Data set"/>
          <p:cNvSpPr txBox="1"/>
          <p:nvPr>
            <p:ph type="title"/>
          </p:nvPr>
        </p:nvSpPr>
        <p:spPr>
          <a:prstGeom prst="rect">
            <a:avLst/>
          </a:prstGeom>
        </p:spPr>
        <p:txBody>
          <a:bodyPr/>
          <a:lstStyle/>
          <a:p>
            <a:pPr/>
            <a:r>
              <a:t>Description of Data set</a:t>
            </a:r>
          </a:p>
        </p:txBody>
      </p:sp>
      <p:sp>
        <p:nvSpPr>
          <p:cNvPr id="183" name="Financial Market 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Financial Market Data</a:t>
            </a:r>
          </a:p>
        </p:txBody>
      </p:sp>
      <p:sp>
        <p:nvSpPr>
          <p:cNvPr id="184" name="Bloomberg Intelligence: Historical stock prices, financial statements, outlook reports,  and market data in CSV format.…"/>
          <p:cNvSpPr txBox="1"/>
          <p:nvPr>
            <p:ph type="body" idx="1"/>
          </p:nvPr>
        </p:nvSpPr>
        <p:spPr>
          <a:prstGeom prst="rect">
            <a:avLst/>
          </a:prstGeom>
        </p:spPr>
        <p:txBody>
          <a:bodyPr/>
          <a:lstStyle/>
          <a:p>
            <a:pPr/>
            <a:r>
              <a:t>Bloomberg Intelligence: Historical stock prices, financial statements, outlook reports,  and market data in CSV format.</a:t>
            </a:r>
            <a:endParaRPr>
              <a:latin typeface="Helvetica"/>
              <a:ea typeface="Helvetica"/>
              <a:cs typeface="Helvetica"/>
              <a:sym typeface="Helvetica"/>
            </a:endParaRPr>
          </a:p>
          <a:p>
            <a:pPr/>
            <a:r>
              <a:t>Stockholm International Peace Research Initiative (SIPRI) Arms Transfers Database: Details international transfers of major conventional arms since 1950.</a:t>
            </a:r>
            <a:endParaRPr>
              <a:latin typeface="Helvetica"/>
              <a:ea typeface="Helvetica"/>
              <a:cs typeface="Helvetica"/>
              <a:sym typeface="Helvetica"/>
            </a:endParaRPr>
          </a:p>
          <a:p>
            <a:pPr/>
            <a:r>
              <a:rPr>
                <a:latin typeface="Helvetica"/>
                <a:ea typeface="Helvetica"/>
                <a:cs typeface="Helvetica"/>
                <a:sym typeface="Helvetica"/>
              </a:rPr>
              <a:t>The </a:t>
            </a:r>
            <a:r>
              <a:t>World Bank’s DataBank: Provides aggregated alternative stock data such as GDP over time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Description of Data set"/>
          <p:cNvSpPr txBox="1"/>
          <p:nvPr>
            <p:ph type="title"/>
          </p:nvPr>
        </p:nvSpPr>
        <p:spPr>
          <a:prstGeom prst="rect">
            <a:avLst/>
          </a:prstGeom>
        </p:spPr>
        <p:txBody>
          <a:bodyPr/>
          <a:lstStyle/>
          <a:p>
            <a:pPr/>
            <a:r>
              <a:t>Description of Data set</a:t>
            </a:r>
          </a:p>
        </p:txBody>
      </p:sp>
      <p:sp>
        <p:nvSpPr>
          <p:cNvPr id="187" name="Bloomberg Intelligence Market 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Bloomberg Intelligence Market Data</a:t>
            </a:r>
          </a:p>
        </p:txBody>
      </p:sp>
      <p:sp>
        <p:nvSpPr>
          <p:cNvPr id="188" name="(https://www.bloomberg.com/professional/product/bloomberg-intelligence/)…"/>
          <p:cNvSpPr txBox="1"/>
          <p:nvPr>
            <p:ph type="body" idx="1"/>
          </p:nvPr>
        </p:nvSpPr>
        <p:spPr>
          <a:xfrm>
            <a:off x="1206500" y="3419533"/>
            <a:ext cx="21971000" cy="9084983"/>
          </a:xfrm>
          <a:prstGeom prst="rect">
            <a:avLst/>
          </a:prstGeom>
        </p:spPr>
        <p:txBody>
          <a:bodyPr/>
          <a:lstStyle/>
          <a:p>
            <a:pPr marL="359663" indent="-359663" defTabSz="1438619">
              <a:spcBef>
                <a:spcPts val="2600"/>
              </a:spcBef>
              <a:defRPr sz="2832"/>
            </a:pPr>
            <a:r>
              <a:t>(https://www.bloomberg.com/professional/product/bloomberg-intelligence/)</a:t>
            </a:r>
          </a:p>
          <a:p>
            <a:pPr marL="359663" indent="-359663" defTabSz="1438619">
              <a:spcBef>
                <a:spcPts val="2600"/>
              </a:spcBef>
              <a:defRPr sz="2832"/>
            </a:pPr>
            <a:r>
              <a:t>via SRZ LIBRARY at SCHULTE ROTH &amp; ZABEL (https://www.srz.com) This document, the information contained herein and any derived information created therefrom are for the exclusive use of SRZ LIBRARY at SCHULTE ROTH &amp; ZABEL.</a:t>
            </a:r>
          </a:p>
          <a:p>
            <a:pPr marL="359663" indent="-359663" defTabSz="1438619">
              <a:spcBef>
                <a:spcPts val="2600"/>
              </a:spcBef>
              <a:defRPr sz="2832"/>
            </a:pPr>
            <a:r>
              <a:t>Construction &amp; Real Estate, Aerospace &amp; Defense, US Defense Budget, and Cybersecurity Sector market data</a:t>
            </a:r>
          </a:p>
          <a:p>
            <a:pPr marL="359663" indent="-359663" defTabSz="1438619">
              <a:spcBef>
                <a:spcPts val="2600"/>
              </a:spcBef>
              <a:defRPr sz="2832"/>
            </a:pPr>
            <a:r>
              <a:t>REFERENCE: In any grid on either tab, there are common columns:</a:t>
            </a:r>
          </a:p>
          <a:p>
            <a:pPr marL="359663" indent="-359663" defTabSz="1438619">
              <a:spcBef>
                <a:spcPts val="2600"/>
              </a:spcBef>
              <a:defRPr sz="2832"/>
            </a:pPr>
            <a:r>
              <a:t>Description: The row label that matches the row label you'd find on BI</a:t>
            </a:r>
          </a:p>
          <a:p>
            <a:pPr marL="359663" indent="-359663" defTabSz="1438619">
              <a:spcBef>
                <a:spcPts val="2600"/>
              </a:spcBef>
              <a:defRPr sz="2832"/>
            </a:pPr>
            <a:r>
              <a:t>Ticker: The company/index ticker corresponding to that row (this is the ticker used in the BDP/BDH formula for that row, if applicable)</a:t>
            </a:r>
          </a:p>
          <a:p>
            <a:pPr marL="359663" indent="-359663" defTabSz="1438619">
              <a:spcBef>
                <a:spcPts val="2600"/>
              </a:spcBef>
              <a:defRPr sz="2832"/>
            </a:pPr>
            <a:r>
              <a:t>Field ID: The calcrout ID used to structure the BDP/BDH formula for that row (where applicable).</a:t>
            </a:r>
          </a:p>
          <a:p>
            <a:pPr marL="359663" indent="-359663" defTabSz="1438619">
              <a:spcBef>
                <a:spcPts val="2600"/>
              </a:spcBef>
              <a:defRPr sz="2832"/>
            </a:pPr>
            <a:r>
              <a:t>Field Mnemonic: The calcrout mnemonic corresponding to the field ID used to structure the BDP/BDH formula for that row (where applicable).</a:t>
            </a:r>
          </a:p>
          <a:p>
            <a:pPr marL="359663" indent="-359663" defTabSz="1438619">
              <a:spcBef>
                <a:spcPts val="2600"/>
              </a:spcBef>
              <a:defRPr sz="2832"/>
            </a:pPr>
            <a:r>
              <a:t>Data State: The state of the data within that particular row, including 'Dynamic', 'Static', 'Sum', 'Average', 'Median' or 'Heading'. If 'Dynamic' then new data will be expected to come to the sheet when it becomes available in the database with no need for another export. If 'Static' then there are no live links in this row and new data will only be procured by running and exporting from BI again. If it's 'Sum', 'Average', 'Median' or 'Expression', then new data may come to the sheet for some expression components, but to ensure the latest data is present in the sheet, BI should be run and exported again.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Description of Data set"/>
          <p:cNvSpPr txBox="1"/>
          <p:nvPr>
            <p:ph type="title"/>
          </p:nvPr>
        </p:nvSpPr>
        <p:spPr>
          <a:prstGeom prst="rect">
            <a:avLst/>
          </a:prstGeom>
        </p:spPr>
        <p:txBody>
          <a:bodyPr/>
          <a:lstStyle/>
          <a:p>
            <a:pPr/>
            <a:r>
              <a:t>Description of Data set</a:t>
            </a:r>
          </a:p>
        </p:txBody>
      </p:sp>
      <p:sp>
        <p:nvSpPr>
          <p:cNvPr id="191" name="SIPRI Trend Indicator Value 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SIPRI Trend Indicator Value Data</a:t>
            </a:r>
          </a:p>
        </p:txBody>
      </p:sp>
      <p:sp>
        <p:nvSpPr>
          <p:cNvPr id="192" name="Stock Market Indices: Defense industry-specific indices showing company stock performance.…"/>
          <p:cNvSpPr txBox="1"/>
          <p:nvPr>
            <p:ph type="body" idx="1"/>
          </p:nvPr>
        </p:nvSpPr>
        <p:spPr>
          <a:prstGeom prst="rect">
            <a:avLst/>
          </a:prstGeom>
        </p:spPr>
        <p:txBody>
          <a:bodyPr/>
          <a:lstStyle/>
          <a:p>
            <a:pPr marL="499872" indent="-499872" defTabSz="1999437">
              <a:spcBef>
                <a:spcPts val="3600"/>
              </a:spcBef>
              <a:defRPr sz="3936"/>
            </a:pPr>
            <a:r>
              <a:t>Stock Market Indices: Defense industry-specific indices showing company stock performance.</a:t>
            </a:r>
            <a:endParaRPr>
              <a:latin typeface="Helvetica"/>
              <a:ea typeface="Helvetica"/>
              <a:cs typeface="Helvetica"/>
              <a:sym typeface="Helvetica"/>
            </a:endParaRPr>
          </a:p>
          <a:p>
            <a:pPr marL="499872" indent="-499872" defTabSz="1999437">
              <a:spcBef>
                <a:spcPts val="3600"/>
              </a:spcBef>
              <a:defRPr sz="3936"/>
            </a:pPr>
            <a:r>
              <a:t>SIPRI: Data on the arms industry and military spending</a:t>
            </a:r>
          </a:p>
          <a:p>
            <a:pPr lvl="1" marL="999744" indent="-499872" defTabSz="1999437">
              <a:spcBef>
                <a:spcPts val="3600"/>
              </a:spcBef>
              <a:defRPr sz="3936"/>
            </a:pPr>
            <a:r>
              <a:t>TIV of arms imports &amp; exports from all, 1950-2022</a:t>
            </a:r>
          </a:p>
          <a:p>
            <a:pPr lvl="1" marL="999744" indent="-499872" defTabSz="1999437">
              <a:spcBef>
                <a:spcPts val="3600"/>
              </a:spcBef>
              <a:defRPr sz="3936"/>
            </a:pPr>
            <a:r>
              <a:t>Figures are SIPRI Trend Indicator Values (TIVs) expressed in millions.</a:t>
            </a:r>
          </a:p>
          <a:p>
            <a:pPr lvl="1" marL="999744" indent="-499872" defTabSz="1999437">
              <a:spcBef>
                <a:spcPts val="3600"/>
              </a:spcBef>
              <a:defRPr sz="3936"/>
            </a:pPr>
            <a:r>
              <a:t>Figures may not add up due to the conventions of rounding.</a:t>
            </a:r>
          </a:p>
          <a:p>
            <a:pPr lvl="1" marL="999744" indent="-499872" defTabSz="1999437">
              <a:spcBef>
                <a:spcPts val="3600"/>
              </a:spcBef>
              <a:defRPr sz="3936"/>
            </a:pPr>
            <a:r>
              <a:t>A '0' indicates that the value of deliveries is less than 0.5m</a:t>
            </a:r>
          </a:p>
          <a:p>
            <a:pPr lvl="1" marL="999744" indent="-499872" defTabSz="1999437">
              <a:spcBef>
                <a:spcPts val="3600"/>
              </a:spcBef>
              <a:defRPr sz="3936"/>
            </a:pPr>
            <a:r>
              <a:t>For more information, see http://www.sipri.org/databases/armstransfers/sources-and-methods/</a:t>
            </a:r>
          </a:p>
          <a:p>
            <a:pPr lvl="1" marL="999744" indent="-499872" defTabSz="1999437">
              <a:spcBef>
                <a:spcPts val="3600"/>
              </a:spcBef>
              <a:defRPr sz="3936"/>
            </a:pPr>
            <a:r>
              <a:t>Source: SIPRI Arms Transfers Database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Description of Data set"/>
          <p:cNvSpPr txBox="1"/>
          <p:nvPr>
            <p:ph type="title"/>
          </p:nvPr>
        </p:nvSpPr>
        <p:spPr>
          <a:prstGeom prst="rect">
            <a:avLst/>
          </a:prstGeom>
        </p:spPr>
        <p:txBody>
          <a:bodyPr/>
          <a:lstStyle/>
          <a:p>
            <a:pPr/>
            <a:r>
              <a:t>Description of Data set</a:t>
            </a:r>
          </a:p>
        </p:txBody>
      </p:sp>
      <p:sp>
        <p:nvSpPr>
          <p:cNvPr id="195" name="Dataset 3: GDP via The World Ban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Dataset 3: GDP via The World Bank</a:t>
            </a:r>
          </a:p>
        </p:txBody>
      </p:sp>
      <p:sp>
        <p:nvSpPr>
          <p:cNvPr id="196" name="Source: The World Bank: DataBank &quot;World Development Indicators&quot;…"/>
          <p:cNvSpPr txBox="1"/>
          <p:nvPr>
            <p:ph type="body" idx="1"/>
          </p:nvPr>
        </p:nvSpPr>
        <p:spPr>
          <a:prstGeom prst="rect">
            <a:avLst/>
          </a:prstGeom>
        </p:spPr>
        <p:txBody>
          <a:bodyPr/>
          <a:lstStyle/>
          <a:p>
            <a:pPr/>
            <a:r>
              <a:t>Source: The World Bank: DataBank "World Development Indicators"</a:t>
            </a:r>
          </a:p>
          <a:p>
            <a:pPr/>
            <a:r>
              <a:t>World Development Indicators (WDI) is the primary World Bank collection of development indicators, compiled from officially recognized international sources. It presents the most current and accurate global development data available, and includes national, regional and global estimates. [Note: Even though Global Development Finance (GDF) is no longer listed in the WDI database name, all external debt and financial flows data continue to be included in WDI. The GDF publication has been renamed International Debt Statistics (IDS), and has its own separate database, as well</a:t>
            </a:r>
          </a:p>
          <a:p>
            <a:pPr/>
            <a:r>
              <a:t>https://databank.worldbank.org/databases#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Description of Data set"/>
          <p:cNvSpPr txBox="1"/>
          <p:nvPr>
            <p:ph type="title"/>
          </p:nvPr>
        </p:nvSpPr>
        <p:spPr>
          <a:prstGeom prst="rect">
            <a:avLst/>
          </a:prstGeom>
        </p:spPr>
        <p:txBody>
          <a:bodyPr/>
          <a:lstStyle/>
          <a:p>
            <a:pPr/>
            <a:r>
              <a:t>Description of Data set</a:t>
            </a:r>
          </a:p>
        </p:txBody>
      </p:sp>
      <p:sp>
        <p:nvSpPr>
          <p:cNvPr id="199" name="Bloomberg Intelligence Construction &amp; Real Estate Industry Dat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Bloomberg Intelligence Construction &amp; Real Estate Industry Data</a:t>
            </a:r>
          </a:p>
        </p:txBody>
      </p:sp>
      <p:sp>
        <p:nvSpPr>
          <p:cNvPr id="200" name="Trading Economics: Economic indicators including construction output in CSV format.…"/>
          <p:cNvSpPr txBox="1"/>
          <p:nvPr>
            <p:ph type="body" idx="1"/>
          </p:nvPr>
        </p:nvSpPr>
        <p:spPr>
          <a:prstGeom prst="rect">
            <a:avLst/>
          </a:prstGeom>
        </p:spPr>
        <p:txBody>
          <a:bodyPr/>
          <a:lstStyle/>
          <a:p>
            <a:pPr/>
            <a:r>
              <a:t>Trading Economics: Economic indicators including construction output in CSV format.</a:t>
            </a:r>
            <a:endParaRPr>
              <a:latin typeface="Helvetica"/>
              <a:ea typeface="Helvetica"/>
              <a:cs typeface="Helvetica"/>
              <a:sym typeface="Helvetica"/>
            </a:endParaRPr>
          </a:p>
          <a:p>
            <a:pPr/>
            <a:r>
              <a:rPr>
                <a:latin typeface="Helvetica"/>
                <a:ea typeface="Helvetica"/>
                <a:cs typeface="Helvetica"/>
                <a:sym typeface="Helvetica"/>
              </a:rPr>
              <a:t>B</a:t>
            </a:r>
            <a:r>
              <a:t>ureau of Economic Analysis: Industry economic data, including construction sector information.</a:t>
            </a:r>
          </a:p>
          <a:p>
            <a:pPr/>
            <a:r>
              <a:rPr>
                <a:latin typeface="Helvetica"/>
                <a:ea typeface="Helvetica"/>
                <a:cs typeface="Helvetica"/>
                <a:sym typeface="Helvetica"/>
              </a:rPr>
              <a:t>The US &amp; CAN Construction &amp; Real Estate financial data from 1984-2023</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Exploration of Data Analysis"/>
          <p:cNvSpPr txBox="1"/>
          <p:nvPr>
            <p:ph type="title"/>
          </p:nvPr>
        </p:nvSpPr>
        <p:spPr>
          <a:prstGeom prst="rect">
            <a:avLst/>
          </a:prstGeom>
        </p:spPr>
        <p:txBody>
          <a:bodyPr/>
          <a:lstStyle/>
          <a:p>
            <a:pPr/>
            <a:r>
              <a:t>Exploration of Data Analysis</a:t>
            </a:r>
          </a:p>
        </p:txBody>
      </p:sp>
      <p:sp>
        <p:nvSpPr>
          <p:cNvPr id="203" name="Data Prepa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Data Preparation</a:t>
            </a:r>
          </a:p>
        </p:txBody>
      </p:sp>
      <p:sp>
        <p:nvSpPr>
          <p:cNvPr id="204" name="Data Loading: Use automated scripts to load CSV datasets into Python's pandas environment.…"/>
          <p:cNvSpPr txBox="1"/>
          <p:nvPr>
            <p:ph type="body" idx="1"/>
          </p:nvPr>
        </p:nvSpPr>
        <p:spPr>
          <a:prstGeom prst="rect">
            <a:avLst/>
          </a:prstGeom>
        </p:spPr>
        <p:txBody>
          <a:bodyPr/>
          <a:lstStyle/>
          <a:p>
            <a:pPr marL="0" indent="0">
              <a:buSzTx/>
              <a:buNone/>
            </a:pPr>
            <a:r>
              <a:t>Data Loading: Use automated scripts to load CSV datasets into Python's pandas environment.</a:t>
            </a:r>
          </a:p>
          <a:p>
            <a:pPr marL="0" indent="0">
              <a:buSzTx/>
              <a:buNone/>
            </a:pPr>
            <a:r>
              <a:t>Data Cleaning: Handle missing values, duplicates, and outliers using techniques like imputation and filtering.</a:t>
            </a:r>
          </a:p>
          <a:p>
            <a:pPr marL="0" indent="0">
              <a:buSzTx/>
              <a:buNone/>
            </a:pPr>
            <a:r>
              <a:t>Data Analysis using Descriptive Statistics: Compute basic descriptive statistics (mean, median, mode, standard deviation, percentiles) to summarize central tendency, dispersion, and shape of the dataset’s distribution.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