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4788" y="5118"/>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sz="1800" b="1" i="0" baseline="0" dirty="0"/>
              <a:t>Easiest </a:t>
            </a:r>
            <a:r>
              <a:rPr lang="en-US" sz="1800" b="1" i="0" baseline="0" dirty="0" smtClean="0"/>
              <a:t> technique to </a:t>
            </a:r>
            <a:r>
              <a:rPr lang="en-US" sz="1800" b="1" i="0" baseline="0" dirty="0"/>
              <a:t>use </a:t>
            </a:r>
            <a:endParaRPr lang="en-GB" dirty="0"/>
          </a:p>
        </c:rich>
      </c:tx>
      <c:layout>
        <c:manualLayout>
          <c:xMode val="edge"/>
          <c:yMode val="edge"/>
          <c:x val="0.14452601779439689"/>
          <c:y val="2.0834876286051126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User</a:t>
            </a:r>
            <a:r>
              <a:rPr lang="en-GB" baseline="0" dirty="0" smtClean="0"/>
              <a:t> </a:t>
            </a:r>
            <a:r>
              <a:rPr lang="en-GB" baseline="0" dirty="0"/>
              <a:t>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59021952"/>
        <c:axId val="63566592"/>
        <c:axId val="0"/>
      </c:bar3DChart>
      <c:catAx>
        <c:axId val="59021952"/>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63566592"/>
        <c:crosses val="autoZero"/>
        <c:auto val="1"/>
        <c:lblAlgn val="ctr"/>
        <c:lblOffset val="100"/>
      </c:catAx>
      <c:valAx>
        <c:axId val="63566592"/>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59021952"/>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sz="1800" b="1" i="0" baseline="0" dirty="0" smtClean="0"/>
              <a:t>Perceived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7"/>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5026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dirty="0" smtClean="0"/>
              <a:t>Easiest technique </a:t>
            </a:r>
            <a:r>
              <a:rPr lang="en-US" dirty="0"/>
              <a:t>to </a:t>
            </a:r>
            <a:r>
              <a:rPr lang="en-US" dirty="0" smtClean="0"/>
              <a:t>use</a:t>
            </a:r>
            <a:endParaRPr lang="en-US" dirty="0"/>
          </a:p>
        </c:rich>
      </c:tx>
      <c:layout>
        <c:manualLayout>
          <c:xMode val="edge"/>
          <c:yMode val="edge"/>
          <c:x val="0.11513428389018958"/>
          <c:y val="2.3524559175266212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dirty="0" smtClean="0"/>
              <a:t>Perceived</a:t>
            </a:r>
            <a:r>
              <a:rPr lang="en-US" baseline="0" dirty="0" smtClean="0"/>
              <a:t> technique </a:t>
            </a:r>
            <a:r>
              <a:rPr lang="en-US" dirty="0" smtClean="0"/>
              <a:t>performance</a:t>
            </a:r>
            <a:endParaRPr lang="en-US" dirty="0"/>
          </a:p>
        </c:rich>
      </c:tx>
      <c:layout>
        <c:manualLayout>
          <c:xMode val="edge"/>
          <c:yMode val="edge"/>
          <c:x val="0.12208054061086078"/>
          <c:y val="8.9635814801467054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63152512"/>
        <c:axId val="63154048"/>
        <c:axId val="0"/>
      </c:bar3DChart>
      <c:catAx>
        <c:axId val="63152512"/>
        <c:scaling>
          <c:orientation val="minMax"/>
        </c:scaling>
        <c:axPos val="b"/>
        <c:majorTickMark val="none"/>
        <c:tickLblPos val="nextTo"/>
        <c:txPr>
          <a:bodyPr/>
          <a:lstStyle/>
          <a:p>
            <a:pPr>
              <a:defRPr lang="en-GB"/>
            </a:pPr>
            <a:endParaRPr lang="en-US"/>
          </a:p>
        </c:txPr>
        <c:crossAx val="63154048"/>
        <c:crosses val="autoZero"/>
        <c:auto val="1"/>
        <c:lblAlgn val="ctr"/>
        <c:lblOffset val="100"/>
      </c:catAx>
      <c:valAx>
        <c:axId val="63154048"/>
        <c:scaling>
          <c:orientation val="minMax"/>
        </c:scaling>
        <c:axPos val="l"/>
        <c:majorGridlines/>
        <c:numFmt formatCode="0%" sourceLinked="1"/>
        <c:majorTickMark val="none"/>
        <c:tickLblPos val="nextTo"/>
        <c:txPr>
          <a:bodyPr/>
          <a:lstStyle/>
          <a:p>
            <a:pPr>
              <a:defRPr lang="en-GB"/>
            </a:pPr>
            <a:endParaRPr lang="en-US"/>
          </a:p>
        </c:txPr>
        <c:crossAx val="63152512"/>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63192448"/>
        <c:axId val="63194240"/>
        <c:axId val="0"/>
      </c:bar3DChart>
      <c:catAx>
        <c:axId val="63192448"/>
        <c:scaling>
          <c:orientation val="minMax"/>
        </c:scaling>
        <c:axPos val="b"/>
        <c:majorTickMark val="none"/>
        <c:tickLblPos val="nextTo"/>
        <c:txPr>
          <a:bodyPr/>
          <a:lstStyle/>
          <a:p>
            <a:pPr>
              <a:defRPr lang="en-GB"/>
            </a:pPr>
            <a:endParaRPr lang="en-US"/>
          </a:p>
        </c:txPr>
        <c:crossAx val="63194240"/>
        <c:crosses val="autoZero"/>
        <c:auto val="1"/>
        <c:lblAlgn val="ctr"/>
        <c:lblOffset val="100"/>
      </c:catAx>
      <c:valAx>
        <c:axId val="63194240"/>
        <c:scaling>
          <c:orientation val="minMax"/>
        </c:scaling>
        <c:axPos val="l"/>
        <c:majorGridlines/>
        <c:numFmt formatCode="0%" sourceLinked="1"/>
        <c:majorTickMark val="none"/>
        <c:tickLblPos val="nextTo"/>
        <c:txPr>
          <a:bodyPr/>
          <a:lstStyle/>
          <a:p>
            <a:pPr>
              <a:defRPr lang="en-GB"/>
            </a:pPr>
            <a:endParaRPr lang="en-US"/>
          </a:p>
        </c:txPr>
        <c:crossAx val="63192448"/>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1"/>
          <c:w val="0.65291566794737865"/>
          <c:h val="0.44736696925623276"/>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63507072"/>
        <c:axId val="63512960"/>
        <c:axId val="0"/>
      </c:bar3DChart>
      <c:catAx>
        <c:axId val="63507072"/>
        <c:scaling>
          <c:orientation val="minMax"/>
        </c:scaling>
        <c:axPos val="b"/>
        <c:majorTickMark val="none"/>
        <c:tickLblPos val="nextTo"/>
        <c:txPr>
          <a:bodyPr/>
          <a:lstStyle/>
          <a:p>
            <a:pPr>
              <a:defRPr lang="en-GB"/>
            </a:pPr>
            <a:endParaRPr lang="en-US"/>
          </a:p>
        </c:txPr>
        <c:crossAx val="63512960"/>
        <c:crosses val="autoZero"/>
        <c:auto val="1"/>
        <c:lblAlgn val="ctr"/>
        <c:lblOffset val="100"/>
      </c:catAx>
      <c:valAx>
        <c:axId val="63512960"/>
        <c:scaling>
          <c:orientation val="minMax"/>
        </c:scaling>
        <c:axPos val="l"/>
        <c:majorGridlines/>
        <c:numFmt formatCode="0%" sourceLinked="1"/>
        <c:majorTickMark val="none"/>
        <c:tickLblPos val="nextTo"/>
        <c:txPr>
          <a:bodyPr/>
          <a:lstStyle/>
          <a:p>
            <a:pPr>
              <a:defRPr lang="en-GB"/>
            </a:pPr>
            <a:endParaRPr lang="en-US"/>
          </a:p>
        </c:txPr>
        <c:crossAx val="63507072"/>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63530112"/>
        <c:axId val="63531648"/>
        <c:axId val="0"/>
      </c:bar3DChart>
      <c:catAx>
        <c:axId val="63530112"/>
        <c:scaling>
          <c:orientation val="minMax"/>
        </c:scaling>
        <c:axPos val="b"/>
        <c:numFmt formatCode="General" sourceLinked="1"/>
        <c:majorTickMark val="none"/>
        <c:tickLblPos val="nextTo"/>
        <c:txPr>
          <a:bodyPr/>
          <a:lstStyle/>
          <a:p>
            <a:pPr>
              <a:defRPr lang="en-GB"/>
            </a:pPr>
            <a:endParaRPr lang="en-US"/>
          </a:p>
        </c:txPr>
        <c:crossAx val="63531648"/>
        <c:crosses val="autoZero"/>
        <c:auto val="1"/>
        <c:lblAlgn val="ctr"/>
        <c:lblOffset val="100"/>
      </c:catAx>
      <c:valAx>
        <c:axId val="63531648"/>
        <c:scaling>
          <c:orientation val="minMax"/>
        </c:scaling>
        <c:axPos val="l"/>
        <c:majorGridlines/>
        <c:numFmt formatCode="0%" sourceLinked="1"/>
        <c:majorTickMark val="none"/>
        <c:tickLblPos val="nextTo"/>
        <c:txPr>
          <a:bodyPr/>
          <a:lstStyle/>
          <a:p>
            <a:pPr>
              <a:defRPr lang="en-GB"/>
            </a:pPr>
            <a:endParaRPr lang="en-US"/>
          </a:p>
        </c:txPr>
        <c:crossAx val="63530112"/>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10/20/2011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10/20/2011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Block Arc 83"/>
          <p:cNvSpPr/>
          <p:nvPr/>
        </p:nvSpPr>
        <p:spPr>
          <a:xfrm rot="16444794">
            <a:off x="3546037" y="7512754"/>
            <a:ext cx="11858591" cy="4023360"/>
          </a:xfrm>
          <a:prstGeom prst="blockArc">
            <a:avLst>
              <a:gd name="adj1" fmla="val 10748422"/>
              <a:gd name="adj2" fmla="val 48654"/>
              <a:gd name="adj3" fmla="val 19128"/>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TextBox 67"/>
          <p:cNvSpPr txBox="1"/>
          <p:nvPr/>
        </p:nvSpPr>
        <p:spPr>
          <a:xfrm>
            <a:off x="1504950" y="5048405"/>
            <a:ext cx="8515350" cy="7478970"/>
          </a:xfrm>
          <a:prstGeom prst="rect">
            <a:avLst/>
          </a:prstGeom>
          <a:noFill/>
          <a:ln w="63500">
            <a:solidFill>
              <a:schemeClr val="tx1"/>
            </a:solidFill>
          </a:ln>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by the elderly.</a:t>
            </a:r>
            <a:r>
              <a:rPr lang="en-GB" sz="2000" dirty="0" smtClean="0">
                <a:latin typeface="Bookman Old Style" pitchFamily="18" charset="0"/>
              </a:rPr>
              <a:t> </a:t>
            </a:r>
            <a:r>
              <a:rPr lang="en-ZA" sz="2000" dirty="0" smtClean="0">
                <a:latin typeface="Bookman Old Style" pitchFamily="18" charset="0"/>
              </a:rPr>
              <a:t>The investigation narrowed down the scope of computer usage to web-browsing. The techniques </a:t>
            </a:r>
            <a:r>
              <a:rPr lang="en-ZA" sz="2000" dirty="0" smtClean="0">
                <a:latin typeface="Bookman Old Style" pitchFamily="18" charset="0"/>
              </a:rPr>
              <a:t>seen to make </a:t>
            </a:r>
            <a:r>
              <a:rPr lang="en-ZA" sz="2000" dirty="0" smtClean="0">
                <a:latin typeface="Bookman Old Style" pitchFamily="18" charset="0"/>
              </a:rPr>
              <a:t>web-browsing simpler can be </a:t>
            </a:r>
            <a:r>
              <a:rPr lang="en-ZA" sz="2000" dirty="0" smtClean="0">
                <a:latin typeface="Bookman Old Style" pitchFamily="18" charset="0"/>
              </a:rPr>
              <a:t>extended to </a:t>
            </a:r>
            <a:r>
              <a:rPr lang="en-ZA" sz="2000" dirty="0" smtClean="0">
                <a:latin typeface="Bookman Old Style" pitchFamily="18" charset="0"/>
              </a:rPr>
              <a:t>make computers </a:t>
            </a:r>
            <a:r>
              <a:rPr lang="en-ZA" sz="2000" dirty="0" smtClean="0">
                <a:latin typeface="Bookman Old Style" pitchFamily="18" charset="0"/>
              </a:rPr>
              <a:t>generally more </a:t>
            </a:r>
            <a:r>
              <a:rPr lang="en-ZA" sz="2000" dirty="0" smtClean="0">
                <a:latin typeface="Bookman Old Style" pitchFamily="18" charset="0"/>
              </a:rPr>
              <a:t>usable for the </a:t>
            </a:r>
            <a:r>
              <a:rPr lang="en-ZA" sz="2000" dirty="0" smtClean="0">
                <a:latin typeface="Bookman Old Style" pitchFamily="18" charset="0"/>
              </a:rPr>
              <a:t>elderly.</a:t>
            </a:r>
            <a:r>
              <a:rPr lang="en-GB" sz="2000" dirty="0" smtClean="0">
                <a:latin typeface="Bookman Old Style" pitchFamily="18" charset="0"/>
              </a:rPr>
              <a:t> </a:t>
            </a:r>
            <a:r>
              <a:rPr lang="en-ZA" sz="2000" dirty="0" smtClean="0">
                <a:latin typeface="Bookman Old Style" pitchFamily="18" charset="0"/>
              </a:rPr>
              <a:t>Voice recognition was perceived as one of these </a:t>
            </a:r>
            <a:r>
              <a:rPr lang="en-ZA" sz="2000" dirty="0" smtClean="0">
                <a:latin typeface="Bookman Old Style" pitchFamily="18" charset="0"/>
              </a:rPr>
              <a:t>techniques. </a:t>
            </a:r>
            <a:r>
              <a:rPr lang="en-ZA" sz="2000" dirty="0" smtClean="0">
                <a:latin typeface="Bookman Old Style" pitchFamily="18" charset="0"/>
              </a:rPr>
              <a:t>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which </a:t>
            </a:r>
            <a:r>
              <a:rPr lang="en-ZA" sz="2000" dirty="0" smtClean="0">
                <a:latin typeface="Bookman Old Style" pitchFamily="18" charset="0"/>
              </a:rPr>
              <a:t>of two </a:t>
            </a:r>
            <a:r>
              <a:rPr lang="en-ZA" sz="2000" dirty="0" smtClean="0">
                <a:latin typeface="Bookman Old Style" pitchFamily="18" charset="0"/>
              </a:rPr>
              <a:t>voice referencing techniques perform better as a means of referencing links (accuracy). The referencing  techniques </a:t>
            </a:r>
            <a:r>
              <a:rPr lang="en-ZA" sz="2000" dirty="0" smtClean="0">
                <a:latin typeface="Bookman Old Style" pitchFamily="18" charset="0"/>
              </a:rPr>
              <a:t> used are</a:t>
            </a:r>
            <a:r>
              <a:rPr lang="en-ZA" sz="2000" dirty="0" smtClean="0">
                <a:latin typeface="Bookman Old Style" pitchFamily="18" charset="0"/>
              </a:rPr>
              <a:t>:</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Numerical voice referencing: </a:t>
            </a:r>
            <a:r>
              <a:rPr lang="en-ZA" sz="2000" dirty="0" smtClean="0">
                <a:latin typeface="Bookman Old Style" pitchFamily="18" charset="0"/>
              </a:rPr>
              <a:t>Assigning a sequential number to </a:t>
            </a:r>
          </a:p>
          <a:p>
            <a:pPr algn="just"/>
            <a:r>
              <a:rPr lang="en-ZA" sz="2000" dirty="0" smtClean="0">
                <a:latin typeface="Bookman Old Style" pitchFamily="18" charset="0"/>
              </a:rPr>
              <a:t>  each link on a page and allowing users to access links by saying</a:t>
            </a:r>
          </a:p>
          <a:p>
            <a:pPr algn="just"/>
            <a:r>
              <a:rPr lang="en-ZA" sz="2000" dirty="0" smtClean="0">
                <a:latin typeface="Bookman Old Style" pitchFamily="18" charset="0"/>
              </a:rPr>
              <a:t>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Spoken link name referencing: </a:t>
            </a:r>
            <a:r>
              <a:rPr lang="en-ZA" sz="2000" dirty="0" smtClean="0">
                <a:latin typeface="Bookman Old Style" pitchFamily="18" charset="0"/>
              </a:rPr>
              <a:t>Links are referenced by  a specified </a:t>
            </a:r>
          </a:p>
          <a:p>
            <a:pPr algn="just"/>
            <a:r>
              <a:rPr lang="en-ZA" sz="2000" dirty="0" smtClean="0">
                <a:latin typeface="Bookman Old Style" pitchFamily="18" charset="0"/>
              </a:rPr>
              <a:t>  word within the link name.</a:t>
            </a:r>
            <a:endParaRPr lang="en-GB" sz="2000" dirty="0" smtClean="0">
              <a:latin typeface="Bookman Old Style" pitchFamily="18" charset="0"/>
            </a:endParaRPr>
          </a:p>
          <a:p>
            <a:pPr algn="just"/>
            <a:r>
              <a:rPr lang="en-ZA" sz="2000" dirty="0" smtClean="0">
                <a:latin typeface="Bookman Old Style" pitchFamily="18" charset="0"/>
              </a:rPr>
              <a:t>In addition, determine which technique is predominantly  preferred by users.</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types of visual techniques can be used to improve the usability of the internet.</a:t>
            </a:r>
            <a:endParaRPr lang="en-GB" sz="2000" dirty="0" smtClean="0">
              <a:latin typeface="Bookman Old Style" pitchFamily="18" charset="0"/>
            </a:endParaRPr>
          </a:p>
        </p:txBody>
      </p:sp>
      <p:sp>
        <p:nvSpPr>
          <p:cNvPr id="85" name="Rectangle 84"/>
          <p:cNvSpPr/>
          <p:nvPr/>
        </p:nvSpPr>
        <p:spPr>
          <a:xfrm rot="1089615">
            <a:off x="18359013" y="16791697"/>
            <a:ext cx="7050683" cy="66795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rot="1114632">
            <a:off x="24094439" y="17373601"/>
            <a:ext cx="2697480" cy="192024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Block Arc 81"/>
          <p:cNvSpPr/>
          <p:nvPr/>
        </p:nvSpPr>
        <p:spPr>
          <a:xfrm>
            <a:off x="8732520" y="3154680"/>
            <a:ext cx="11430000" cy="4221480"/>
          </a:xfrm>
          <a:prstGeom prst="blockArc">
            <a:avLst>
              <a:gd name="adj1" fmla="val 11089201"/>
              <a:gd name="adj2" fmla="val 67560"/>
              <a:gd name="adj3" fmla="val 933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Block Arc 82"/>
          <p:cNvSpPr/>
          <p:nvPr/>
        </p:nvSpPr>
        <p:spPr>
          <a:xfrm>
            <a:off x="8915400" y="2377440"/>
            <a:ext cx="11064240" cy="3794760"/>
          </a:xfrm>
          <a:prstGeom prst="blockArc">
            <a:avLst>
              <a:gd name="adj1" fmla="val 10633275"/>
              <a:gd name="adj2" fmla="val 69616"/>
              <a:gd name="adj3" fmla="val 1292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6" name="Oval 85"/>
          <p:cNvSpPr/>
          <p:nvPr/>
        </p:nvSpPr>
        <p:spPr>
          <a:xfrm>
            <a:off x="8138160" y="130759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6428720" y="132283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Block Arc 88"/>
          <p:cNvSpPr/>
          <p:nvPr/>
        </p:nvSpPr>
        <p:spPr>
          <a:xfrm rot="5400000">
            <a:off x="13342143" y="7506186"/>
            <a:ext cx="11596689" cy="3657600"/>
          </a:xfrm>
          <a:prstGeom prst="blockArc">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p:cNvSpPr/>
          <p:nvPr/>
        </p:nvSpPr>
        <p:spPr>
          <a:xfrm>
            <a:off x="1466850" y="1266824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0877550" y="14360180"/>
            <a:ext cx="8572500" cy="5632311"/>
          </a:xfrm>
          <a:prstGeom prst="rect">
            <a:avLst/>
          </a:prstGeom>
          <a:noFill/>
          <a:ln w="63500">
            <a:solidFill>
              <a:schemeClr val="tx1"/>
            </a:solidFill>
          </a:ln>
        </p:spPr>
        <p:txBody>
          <a:bodyPr wrap="square" rtlCol="0">
            <a:spAutoFit/>
          </a:bodyPr>
          <a:lstStyle/>
          <a:p>
            <a:pPr algn="just"/>
            <a:r>
              <a:rPr lang="en-GB" sz="2000" dirty="0" smtClean="0">
                <a:latin typeface="Bookman Old Style" pitchFamily="18" charset="0"/>
              </a:rPr>
              <a:t>A facsimile of a news website was designed. Numerical and link name referencing styles were applied to the website to investigate the performance of these techniques on a more complex web application. </a:t>
            </a:r>
            <a:r>
              <a:rPr lang="en-GB" sz="2000" dirty="0" smtClean="0">
                <a:latin typeface="Bookman Old Style" pitchFamily="18" charset="0"/>
              </a:rPr>
              <a:t>The preferred feedback techniques (highlighting and verbal feedback) were also incorporated into the site. Additional usage questions were also posed. </a:t>
            </a:r>
            <a:endParaRPr lang="en-GB" sz="2000" dirty="0" smtClean="0">
              <a:latin typeface="Bookman Old Style" pitchFamily="18" charset="0"/>
            </a:endParaRP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there is no preference between referencing </a:t>
            </a:r>
          </a:p>
          <a:p>
            <a:pPr algn="just"/>
            <a:r>
              <a:rPr lang="en-GB" sz="2000" dirty="0" smtClean="0">
                <a:latin typeface="Bookman Old Style" pitchFamily="18" charset="0"/>
              </a:rPr>
              <a:t>  styles.</a:t>
            </a:r>
          </a:p>
          <a:p>
            <a:pPr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felt it’s unreasonable to expect elderly users to press </a:t>
            </a:r>
          </a:p>
          <a:p>
            <a:pPr lvl="0" algn="just"/>
            <a:r>
              <a:rPr lang="en-GB" sz="2000" dirty="0" smtClean="0">
                <a:latin typeface="Bookman Old Style" pitchFamily="18" charset="0"/>
              </a:rPr>
              <a:t>  and hold a button to speak.</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 of users liked the voice feedback and 67% prefer not to have </a:t>
            </a:r>
          </a:p>
          <a:p>
            <a:pPr lvl="0" algn="just"/>
            <a:r>
              <a:rPr lang="en-GB" sz="2000" dirty="0" smtClean="0">
                <a:latin typeface="Bookman Old Style" pitchFamily="18" charset="0"/>
              </a:rPr>
              <a:t>  any command confirmation. </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the users would prefer an application that does not </a:t>
            </a:r>
          </a:p>
          <a:p>
            <a:pPr lvl="0" algn="just"/>
            <a:r>
              <a:rPr lang="en-GB" sz="2000" dirty="0" smtClean="0">
                <a:latin typeface="Bookman Old Style" pitchFamily="18" charset="0"/>
              </a:rPr>
              <a:t>  require  internet </a:t>
            </a:r>
            <a:r>
              <a:rPr lang="en-GB" sz="2000" dirty="0" smtClean="0">
                <a:latin typeface="Bookman Old Style" pitchFamily="18" charset="0"/>
              </a:rPr>
              <a:t>access to </a:t>
            </a:r>
            <a:r>
              <a:rPr lang="en-GB" sz="2000" smtClean="0">
                <a:latin typeface="Bookman Old Style" pitchFamily="18" charset="0"/>
              </a:rPr>
              <a:t>process commands. </a:t>
            </a:r>
            <a:endParaRPr lang="en-GB" sz="2000" dirty="0" smtClean="0">
              <a:latin typeface="Bookman Old Style" pitchFamily="18" charset="0"/>
            </a:endParaRPr>
          </a:p>
        </p:txBody>
      </p:sp>
      <p:sp>
        <p:nvSpPr>
          <p:cNvPr id="42" name="TextBox 41"/>
          <p:cNvSpPr txBox="1"/>
          <p:nvPr/>
        </p:nvSpPr>
        <p:spPr>
          <a:xfrm>
            <a:off x="1504950" y="13767241"/>
            <a:ext cx="85344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was designed. The website was used to investigate the performance of numerical and link name referencing techniques. Verbal and visual feedback sections were also included to determine which feedback techniques users prefer.</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use (Figure 1). </a:t>
            </a:r>
          </a:p>
          <a:p>
            <a:pPr lvl="0" algn="just">
              <a:buFont typeface="Arial" pitchFamily="34" charset="0"/>
              <a:buChar char="•"/>
            </a:pPr>
            <a:r>
              <a:rPr lang="en-GB" sz="2000" dirty="0" smtClean="0">
                <a:latin typeface="Bookman Old Style" pitchFamily="18" charset="0"/>
              </a:rPr>
              <a:t> However the results in figure 2 </a:t>
            </a:r>
            <a:r>
              <a:rPr lang="en-GB" sz="2000" dirty="0" smtClean="0">
                <a:latin typeface="Bookman Old Style" pitchFamily="18" charset="0"/>
              </a:rPr>
              <a:t>indicates </a:t>
            </a:r>
            <a:r>
              <a:rPr lang="en-GB" sz="2000" dirty="0" smtClean="0">
                <a:latin typeface="Bookman Old Style" pitchFamily="18" charset="0"/>
              </a:rPr>
              <a:t>that link name </a:t>
            </a:r>
          </a:p>
          <a:p>
            <a:pPr lvl="0" algn="just"/>
            <a:r>
              <a:rPr lang="en-GB" sz="2000" dirty="0" smtClean="0">
                <a:latin typeface="Bookman Old Style" pitchFamily="18" charset="0"/>
              </a:rPr>
              <a:t>  referencing exhibited a higher level of perceived performance. </a:t>
            </a:r>
          </a:p>
          <a:p>
            <a:pPr lvl="0" algn="just">
              <a:buFont typeface="Arial" pitchFamily="34" charset="0"/>
              <a:buChar char="•"/>
            </a:pPr>
            <a:r>
              <a:rPr lang="en-GB" sz="2000" dirty="0" smtClean="0">
                <a:latin typeface="Bookman Old Style" pitchFamily="18" charset="0"/>
              </a:rPr>
              <a:t> Figure 3 </a:t>
            </a:r>
            <a:r>
              <a:rPr lang="en-GB" sz="2000" dirty="0" smtClean="0">
                <a:latin typeface="Bookman Old Style" pitchFamily="18" charset="0"/>
              </a:rPr>
              <a:t>indicates </a:t>
            </a:r>
            <a:r>
              <a:rPr lang="en-GB" sz="2000" dirty="0" smtClean="0">
                <a:latin typeface="Bookman Old Style" pitchFamily="18" charset="0"/>
              </a:rPr>
              <a:t>that users prefer link highlighting as a visual</a:t>
            </a:r>
          </a:p>
          <a:p>
            <a:pPr lvl="0" algn="just"/>
            <a:r>
              <a:rPr lang="en-GB" sz="2000" dirty="0" smtClean="0">
                <a:latin typeface="Bookman Old Style" pitchFamily="18" charset="0"/>
              </a:rPr>
              <a:t>  feedback method.</a:t>
            </a:r>
            <a:r>
              <a:rPr lang="en-GB" sz="2000" b="1" dirty="0" smtClean="0">
                <a:latin typeface="Bookman Old Style" pitchFamily="18" charset="0"/>
              </a:rPr>
              <a:t> </a:t>
            </a: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10877550" y="5067929"/>
            <a:ext cx="8496300" cy="4093428"/>
          </a:xfrm>
          <a:prstGeom prst="rect">
            <a:avLst/>
          </a:prstGeom>
          <a:noFill/>
        </p:spPr>
        <p:txBody>
          <a:bodyPr wrap="square" rtlCol="0">
            <a:spAutoFit/>
          </a:bodyPr>
          <a:lstStyle/>
          <a:p>
            <a:pPr algn="just"/>
            <a:r>
              <a:rPr lang="en-GB" sz="2000" dirty="0" smtClean="0">
                <a:latin typeface="Bookman Old Style" pitchFamily="18" charset="0"/>
              </a:rPr>
              <a:t>The large error rate observed for numerical referencing (see Analysis) in </a:t>
            </a:r>
            <a:r>
              <a:rPr lang="en-GB" sz="2000" dirty="0" smtClean="0">
                <a:latin typeface="Bookman Old Style" pitchFamily="18" charset="0"/>
              </a:rPr>
              <a:t>I</a:t>
            </a:r>
            <a:r>
              <a:rPr lang="en-GB" sz="2000" dirty="0" smtClean="0">
                <a:latin typeface="Bookman Old Style" pitchFamily="18" charset="0"/>
              </a:rPr>
              <a:t>teration </a:t>
            </a:r>
            <a:r>
              <a:rPr lang="en-GB" sz="2000" dirty="0" smtClean="0">
                <a:latin typeface="Bookman Old Style" pitchFamily="18" charset="0"/>
              </a:rPr>
              <a:t>1</a:t>
            </a:r>
            <a:r>
              <a:rPr lang="en-GB" sz="2000" dirty="0" smtClean="0">
                <a:latin typeface="Bookman Old Style" pitchFamily="18" charset="0"/>
              </a:rPr>
              <a:t> </a:t>
            </a:r>
            <a:r>
              <a:rPr lang="en-GB" sz="2000" dirty="0" smtClean="0">
                <a:latin typeface="Bookman Old Style" pitchFamily="18" charset="0"/>
              </a:rPr>
              <a:t>could largely be </a:t>
            </a:r>
            <a:r>
              <a:rPr lang="en-GB" sz="2000" dirty="0" smtClean="0">
                <a:latin typeface="Bookman Old Style" pitchFamily="18" charset="0"/>
              </a:rPr>
              <a:t>attributed</a:t>
            </a:r>
            <a:r>
              <a:rPr lang="en-GB" sz="2000" dirty="0" smtClean="0">
                <a:latin typeface="Bookman Old Style" pitchFamily="18" charset="0"/>
              </a:rPr>
              <a:t> </a:t>
            </a:r>
            <a:r>
              <a:rPr lang="en-GB" sz="2000" dirty="0" smtClean="0">
                <a:latin typeface="Bookman Old Style" pitchFamily="18" charset="0"/>
              </a:rPr>
              <a:t>to the user </a:t>
            </a:r>
            <a:r>
              <a:rPr lang="en-GB" sz="2000" dirty="0" err="1" smtClean="0">
                <a:latin typeface="Bookman Old Style" pitchFamily="18" charset="0"/>
              </a:rPr>
              <a:t>accustomization</a:t>
            </a:r>
            <a:r>
              <a:rPr lang="en-GB" sz="2000" dirty="0" smtClean="0">
                <a:latin typeface="Bookman Old Style" pitchFamily="18" charset="0"/>
              </a:rPr>
              <a:t> </a:t>
            </a:r>
            <a:r>
              <a:rPr lang="en-GB" sz="2000" dirty="0" smtClean="0">
                <a:latin typeface="Bookman Old Style" pitchFamily="18" charset="0"/>
              </a:rPr>
              <a:t>period. For this reason, </a:t>
            </a:r>
            <a:r>
              <a:rPr lang="en-GB" sz="2000" dirty="0" smtClean="0">
                <a:latin typeface="Bookman Old Style" pitchFamily="18" charset="0"/>
              </a:rPr>
              <a:t>the test was restructured. Feedback techniques were eliminated and a warm-up period (tutorial) for both numerical and spoken link name testing was provided.</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As illustrated in figures 4 and 5, neither technique was perceived </a:t>
            </a:r>
          </a:p>
          <a:p>
            <a:pPr algn="just"/>
            <a:r>
              <a:rPr lang="en-GB" sz="2000" dirty="0" smtClean="0">
                <a:latin typeface="Bookman Old Style" pitchFamily="18" charset="0"/>
              </a:rPr>
              <a:t>  as easier to use and referencing by spoken link names was </a:t>
            </a:r>
          </a:p>
          <a:p>
            <a:pPr algn="just"/>
            <a:r>
              <a:rPr lang="en-GB" sz="2000" dirty="0" smtClean="0">
                <a:latin typeface="Bookman Old Style" pitchFamily="18" charset="0"/>
              </a:rPr>
              <a:t>  perceived to have performed the best.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100% of users preferred saying a particular word rather than </a:t>
            </a:r>
          </a:p>
          <a:p>
            <a:pPr algn="just"/>
            <a:r>
              <a:rPr lang="en-GB" sz="2000" dirty="0" smtClean="0">
                <a:latin typeface="Bookman Old Style" pitchFamily="18" charset="0"/>
              </a:rPr>
              <a:t>  part of a link sentence or a whole link name.</a:t>
            </a:r>
          </a:p>
        </p:txBody>
      </p:sp>
      <p:sp>
        <p:nvSpPr>
          <p:cNvPr id="33" name="Rectangle 32"/>
          <p:cNvSpPr/>
          <p:nvPr/>
        </p:nvSpPr>
        <p:spPr>
          <a:xfrm>
            <a:off x="1524000" y="3930014"/>
            <a:ext cx="8496300"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1608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46" name="TextBox 45"/>
          <p:cNvSpPr txBox="1"/>
          <p:nvPr/>
        </p:nvSpPr>
        <p:spPr>
          <a:xfrm>
            <a:off x="1835139" y="128615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0" y="3922394"/>
            <a:ext cx="8553449"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21576" y="3922394"/>
            <a:ext cx="856297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58500" y="1320545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186784" y="1338800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635784" y="9467850"/>
          <a:ext cx="3432766" cy="2592432"/>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2092668" y="11909697"/>
            <a:ext cx="3502932" cy="1538883"/>
          </a:xfrm>
          <a:prstGeom prst="rect">
            <a:avLst/>
          </a:prstGeom>
          <a:noFill/>
        </p:spPr>
        <p:txBody>
          <a:bodyPr wrap="square" rtlCol="0">
            <a:spAutoFit/>
          </a:bodyPr>
          <a:lstStyle/>
          <a:p>
            <a:r>
              <a:rPr lang="en-GB" sz="1800" dirty="0" smtClean="0">
                <a:latin typeface="Bookman Old Style" pitchFamily="18" charset="0"/>
              </a:rPr>
              <a:t>Figure 4: Ease of use between techniques  </a:t>
            </a:r>
          </a:p>
          <a:p>
            <a:endParaRPr lang="en-GB" dirty="0"/>
          </a:p>
        </p:txBody>
      </p:sp>
      <p:graphicFrame>
        <p:nvGraphicFramePr>
          <p:cNvPr id="56" name="Chart 55"/>
          <p:cNvGraphicFramePr/>
          <p:nvPr/>
        </p:nvGraphicFramePr>
        <p:xfrm>
          <a:off x="15356794" y="9258301"/>
          <a:ext cx="3597956" cy="2755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1" y="7296150"/>
          <a:ext cx="177800" cy="574675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589250" y="11883845"/>
            <a:ext cx="4013200" cy="646331"/>
          </a:xfrm>
          <a:prstGeom prst="rect">
            <a:avLst/>
          </a:prstGeom>
          <a:noFill/>
        </p:spPr>
        <p:txBody>
          <a:bodyPr wrap="square" rtlCol="0">
            <a:spAutoFit/>
          </a:bodyPr>
          <a:lstStyle/>
          <a:p>
            <a:r>
              <a:rPr lang="en-GB" sz="1800" dirty="0" smtClean="0">
                <a:latin typeface="Bookman Old Style" pitchFamily="18" charset="0"/>
              </a:rPr>
              <a:t>Figure 5: Perceived Performance of techniques</a:t>
            </a:r>
            <a:endParaRPr lang="en-GB" sz="1800" dirty="0">
              <a:latin typeface="Bookman Old Style" pitchFamily="18" charset="0"/>
            </a:endParaRPr>
          </a:p>
        </p:txBody>
      </p:sp>
      <p:graphicFrame>
        <p:nvGraphicFramePr>
          <p:cNvPr id="60" name="Chart 59"/>
          <p:cNvGraphicFramePr/>
          <p:nvPr/>
        </p:nvGraphicFramePr>
        <p:xfrm>
          <a:off x="1333500" y="17467932"/>
          <a:ext cx="3524250" cy="2325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3924301" y="17177465"/>
          <a:ext cx="3086099" cy="2558335"/>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905000" y="1970585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419600" y="19676826"/>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315200" y="19638726"/>
            <a:ext cx="2552700" cy="646331"/>
          </a:xfrm>
          <a:prstGeom prst="rect">
            <a:avLst/>
          </a:prstGeom>
          <a:noFill/>
        </p:spPr>
        <p:txBody>
          <a:bodyPr wrap="square" rtlCol="0">
            <a:spAutoFit/>
          </a:bodyPr>
          <a:lstStyle/>
          <a:p>
            <a:r>
              <a:rPr lang="en-GB" sz="1800" dirty="0" smtClean="0">
                <a:latin typeface="Bookman Old Style" pitchFamily="18" charset="0"/>
              </a:rPr>
              <a:t>Figure 3: 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graphicFrame>
        <p:nvGraphicFramePr>
          <p:cNvPr id="69" name="Chart 68"/>
          <p:cNvGraphicFramePr/>
          <p:nvPr/>
        </p:nvGraphicFramePr>
        <p:xfrm>
          <a:off x="20518891" y="671194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0945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 In iteration three, numerical referencing performed better than </a:t>
            </a:r>
          </a:p>
          <a:p>
            <a:pPr lvl="0" algn="just"/>
            <a:r>
              <a:rPr lang="en-ZA" sz="2000" dirty="0" smtClean="0">
                <a:latin typeface="Bookman Old Style" pitchFamily="18" charset="0"/>
              </a:rPr>
              <a:t>  spoken link name referencing. This indicated that having a </a:t>
            </a:r>
          </a:p>
          <a:p>
            <a:pPr lvl="0" algn="just"/>
            <a:r>
              <a:rPr lang="en-ZA" sz="2000" dirty="0" smtClean="0">
                <a:latin typeface="Bookman Old Style" pitchFamily="18" charset="0"/>
              </a:rPr>
              <a:t>  predefined, familiar, vocabulary (i.e. set numbers) contributes to </a:t>
            </a:r>
          </a:p>
          <a:p>
            <a:pPr lvl="0" algn="just"/>
            <a:r>
              <a:rPr lang="en-ZA" sz="2000" dirty="0" smtClean="0">
                <a:latin typeface="Bookman Old Style" pitchFamily="18" charset="0"/>
              </a:rPr>
              <a:t>  improved performance of speech recognition (see Figure 6).</a:t>
            </a:r>
            <a:endParaRPr lang="en-ZA" dirty="0">
              <a:latin typeface="Bookman Old Style" pitchFamily="18" charset="0"/>
            </a:endParaRPr>
          </a:p>
        </p:txBody>
      </p:sp>
      <p:sp>
        <p:nvSpPr>
          <p:cNvPr id="71" name="TextBox 70"/>
          <p:cNvSpPr txBox="1"/>
          <p:nvPr/>
        </p:nvSpPr>
        <p:spPr>
          <a:xfrm>
            <a:off x="20243801" y="89789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 The previous two iterations show no strong inclination towards a </a:t>
            </a:r>
          </a:p>
          <a:p>
            <a:pPr lvl="0" algn="just"/>
            <a:r>
              <a:rPr lang="en-ZA" sz="2000" dirty="0" smtClean="0">
                <a:latin typeface="Bookman Old Style" pitchFamily="18" charset="0"/>
              </a:rPr>
              <a:t>  particular referencing technique. This illustrated that on more </a:t>
            </a:r>
          </a:p>
          <a:p>
            <a:pPr lvl="0" algn="just"/>
            <a:r>
              <a:rPr lang="en-ZA" sz="2000" dirty="0" smtClean="0">
                <a:latin typeface="Bookman Old Style" pitchFamily="18" charset="0"/>
              </a:rPr>
              <a:t>  complicated sites, either technique would suffice. However </a:t>
            </a:r>
          </a:p>
          <a:p>
            <a:pPr lvl="0" algn="just"/>
            <a:r>
              <a:rPr lang="en-ZA" sz="2000" dirty="0" smtClean="0">
                <a:latin typeface="Bookman Old Style" pitchFamily="18" charset="0"/>
              </a:rPr>
              <a:t>  iteration one’s results could infer that numerical referencing  is </a:t>
            </a:r>
          </a:p>
          <a:p>
            <a:pPr lvl="0" algn="just"/>
            <a:r>
              <a:rPr lang="en-ZA" sz="2000" dirty="0" smtClean="0">
                <a:latin typeface="Bookman Old Style" pitchFamily="18" charset="0"/>
              </a:rPr>
              <a:t>  more suited for simple web-pages.  </a:t>
            </a:r>
          </a:p>
          <a:p>
            <a:pPr lvl="0" algn="just">
              <a:buFont typeface="Arial" pitchFamily="34" charset="0"/>
              <a:buChar char="•"/>
            </a:pPr>
            <a:endParaRPr lang="en-ZA" sz="2000" dirty="0" smtClean="0"/>
          </a:p>
          <a:p>
            <a:r>
              <a:rPr lang="en-ZA" sz="2000" b="1" dirty="0" smtClean="0"/>
              <a:t>Additional observed results:</a:t>
            </a:r>
            <a:endParaRPr lang="en-ZA" sz="2000" dirty="0"/>
          </a:p>
        </p:txBody>
      </p:sp>
      <p:graphicFrame>
        <p:nvGraphicFramePr>
          <p:cNvPr id="72" name="Chart 71"/>
          <p:cNvGraphicFramePr/>
          <p:nvPr/>
        </p:nvGraphicFramePr>
        <p:xfrm>
          <a:off x="24701500" y="669925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510499" y="1393825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45900" y="1391285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1125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 The error rate was expected to increase with age. This generally </a:t>
            </a:r>
          </a:p>
          <a:p>
            <a:pPr algn="just"/>
            <a:r>
              <a:rPr lang="en-ZA" sz="2000" dirty="0" smtClean="0">
                <a:latin typeface="Bookman Old Style" pitchFamily="18" charset="0"/>
              </a:rPr>
              <a:t>  did occur in all iterations as indicated in figure 8. However  a </a:t>
            </a:r>
          </a:p>
          <a:p>
            <a:pPr algn="just"/>
            <a:r>
              <a:rPr lang="en-ZA" sz="2000" dirty="0" smtClean="0">
                <a:latin typeface="Bookman Old Style" pitchFamily="18" charset="0"/>
              </a:rPr>
              <a:t>  few anomalies were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 The average errors per gender were recorded for each iteration </a:t>
            </a:r>
          </a:p>
          <a:p>
            <a:pPr algn="just"/>
            <a:r>
              <a:rPr lang="en-ZA" sz="2000" dirty="0" smtClean="0">
                <a:latin typeface="Bookman Old Style" pitchFamily="18" charset="0"/>
              </a:rPr>
              <a:t>  (See Figure 9). There was a significant difference in voice </a:t>
            </a:r>
          </a:p>
          <a:p>
            <a:pPr algn="just"/>
            <a:r>
              <a:rPr lang="en-ZA" sz="2000" dirty="0" smtClean="0">
                <a:latin typeface="Bookman Old Style" pitchFamily="18" charset="0"/>
              </a:rPr>
              <a:t>  recognition performance between males and females. This </a:t>
            </a:r>
          </a:p>
          <a:p>
            <a:pPr algn="just"/>
            <a:r>
              <a:rPr lang="en-ZA" sz="2000" dirty="0" smtClean="0">
                <a:latin typeface="Bookman Old Style" pitchFamily="18" charset="0"/>
              </a:rPr>
              <a:t>  indicated that speech engines may need special training for </a:t>
            </a:r>
          </a:p>
          <a:p>
            <a:pPr algn="just"/>
            <a:r>
              <a:rPr lang="en-ZA" sz="2000" dirty="0" smtClean="0">
                <a:latin typeface="Bookman Old Style" pitchFamily="18" charset="0"/>
              </a:rPr>
              <a:t>  female subjects. </a:t>
            </a:r>
          </a:p>
        </p:txBody>
      </p:sp>
      <p:graphicFrame>
        <p:nvGraphicFramePr>
          <p:cNvPr id="66" name="Chart 65"/>
          <p:cNvGraphicFramePr/>
          <p:nvPr/>
        </p:nvGraphicFramePr>
        <p:xfrm>
          <a:off x="6229350" y="17360900"/>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537847"/>
            <a:ext cx="3502932" cy="369332"/>
          </a:xfrm>
          <a:prstGeom prst="rect">
            <a:avLst/>
          </a:prstGeom>
          <a:noFill/>
        </p:spPr>
        <p:txBody>
          <a:bodyPr wrap="square" rtlCol="0">
            <a:spAutoFit/>
          </a:bodyPr>
          <a:lstStyle/>
          <a:p>
            <a:r>
              <a:rPr lang="en-GB" sz="1800" dirty="0" smtClean="0">
                <a:latin typeface="Bookman Old Style" pitchFamily="18" charset="0"/>
              </a:rPr>
              <a:t>Figure 6: Error rates</a:t>
            </a:r>
            <a:endParaRPr lang="en-GB" dirty="0"/>
          </a:p>
        </p:txBody>
      </p:sp>
      <p:sp>
        <p:nvSpPr>
          <p:cNvPr id="77" name="TextBox 76"/>
          <p:cNvSpPr txBox="1"/>
          <p:nvPr/>
        </p:nvSpPr>
        <p:spPr>
          <a:xfrm>
            <a:off x="24498300" y="8525147"/>
            <a:ext cx="4064000" cy="369332"/>
          </a:xfrm>
          <a:prstGeom prst="rect">
            <a:avLst/>
          </a:prstGeom>
          <a:noFill/>
        </p:spPr>
        <p:txBody>
          <a:bodyPr wrap="square" rtlCol="0">
            <a:spAutoFit/>
          </a:bodyPr>
          <a:lstStyle/>
          <a:p>
            <a:r>
              <a:rPr lang="en-GB" sz="1800" dirty="0" smtClean="0">
                <a:latin typeface="Bookman Old Style" pitchFamily="18" charset="0"/>
              </a:rPr>
              <a:t>Figure 7: Preference summary</a:t>
            </a:r>
            <a:endParaRPr lang="en-GB" dirty="0"/>
          </a:p>
        </p:txBody>
      </p:sp>
      <p:sp>
        <p:nvSpPr>
          <p:cNvPr id="78" name="TextBox 77"/>
          <p:cNvSpPr txBox="1"/>
          <p:nvPr/>
        </p:nvSpPr>
        <p:spPr>
          <a:xfrm>
            <a:off x="20969968" y="15891147"/>
            <a:ext cx="3502932" cy="369332"/>
          </a:xfrm>
          <a:prstGeom prst="rect">
            <a:avLst/>
          </a:prstGeom>
          <a:noFill/>
        </p:spPr>
        <p:txBody>
          <a:bodyPr wrap="square" rtlCol="0">
            <a:spAutoFit/>
          </a:bodyPr>
          <a:lstStyle/>
          <a:p>
            <a:r>
              <a:rPr lang="en-GB" sz="1800" dirty="0" smtClean="0">
                <a:latin typeface="Bookman Old Style" pitchFamily="18" charset="0"/>
              </a:rPr>
              <a:t>Figure 8: Error rates for ages</a:t>
            </a:r>
            <a:endParaRPr lang="en-GB" dirty="0"/>
          </a:p>
        </p:txBody>
      </p:sp>
      <p:sp>
        <p:nvSpPr>
          <p:cNvPr id="79" name="TextBox 78"/>
          <p:cNvSpPr txBox="1"/>
          <p:nvPr/>
        </p:nvSpPr>
        <p:spPr>
          <a:xfrm>
            <a:off x="24523700" y="15865747"/>
            <a:ext cx="4064000" cy="369332"/>
          </a:xfrm>
          <a:prstGeom prst="rect">
            <a:avLst/>
          </a:prstGeom>
          <a:noFill/>
        </p:spPr>
        <p:txBody>
          <a:bodyPr wrap="square" rtlCol="0">
            <a:spAutoFit/>
          </a:bodyPr>
          <a:lstStyle/>
          <a:p>
            <a:r>
              <a:rPr lang="en-GB" sz="1800" dirty="0" smtClean="0">
                <a:latin typeface="Bookman Old Style" pitchFamily="18" charset="0"/>
              </a:rPr>
              <a:t>Figure 9: Error rates for sexes</a:t>
            </a:r>
            <a:endParaRPr lang="en-GB" dirty="0"/>
          </a:p>
        </p:txBody>
      </p:sp>
      <p:sp>
        <p:nvSpPr>
          <p:cNvPr id="59" name="Rectangle 58"/>
          <p:cNvSpPr/>
          <p:nvPr/>
        </p:nvSpPr>
        <p:spPr>
          <a:xfrm>
            <a:off x="1485900" y="13811250"/>
            <a:ext cx="8534400" cy="6667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904220" y="5048250"/>
            <a:ext cx="8496300" cy="77152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20250150" y="5067300"/>
            <a:ext cx="8515350" cy="114109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56500" y="16822421"/>
            <a:ext cx="8470900" cy="1016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21627" y="1694341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sp>
        <p:nvSpPr>
          <p:cNvPr id="76" name="TextBox 75"/>
          <p:cNvSpPr txBox="1"/>
          <p:nvPr/>
        </p:nvSpPr>
        <p:spPr>
          <a:xfrm>
            <a:off x="20269200" y="17854930"/>
            <a:ext cx="8496300" cy="2554545"/>
          </a:xfrm>
          <a:prstGeom prst="rect">
            <a:avLst/>
          </a:prstGeom>
          <a:noFill/>
          <a:ln w="63500">
            <a:solidFill>
              <a:schemeClr val="tx1"/>
            </a:solidFill>
          </a:ln>
        </p:spPr>
        <p:txBody>
          <a:bodyPr wrap="square" rtlCol="0">
            <a:spAutoFit/>
          </a:bodyPr>
          <a:lstStyle/>
          <a:p>
            <a:pPr>
              <a:buFont typeface="Arial" pitchFamily="34" charset="0"/>
              <a:buChar char="•"/>
            </a:pPr>
            <a:r>
              <a:rPr lang="en-ZA" sz="2000" dirty="0" smtClean="0"/>
              <a:t> Numerical referencing performs poorly on less complex pages but has greater </a:t>
            </a:r>
          </a:p>
          <a:p>
            <a:r>
              <a:rPr lang="en-ZA" sz="2000" dirty="0" smtClean="0"/>
              <a:t>   performance than spoken link names on more complex pages.</a:t>
            </a:r>
          </a:p>
          <a:p>
            <a:endParaRPr lang="en-ZA" sz="2000" dirty="0" smtClean="0"/>
          </a:p>
          <a:p>
            <a:pPr>
              <a:buFont typeface="Arial" pitchFamily="34" charset="0"/>
              <a:buChar char="•"/>
            </a:pPr>
            <a:r>
              <a:rPr lang="en-ZA" sz="2000" dirty="0" smtClean="0"/>
              <a:t> Numerical referencing is preferred on smaller pages but has no preferential </a:t>
            </a:r>
          </a:p>
          <a:p>
            <a:r>
              <a:rPr lang="en-ZA" sz="2000" dirty="0" smtClean="0"/>
              <a:t>  advantage over spoken link names on more complex pages.</a:t>
            </a:r>
          </a:p>
          <a:p>
            <a:endParaRPr lang="en-ZA" sz="2000" dirty="0" smtClean="0"/>
          </a:p>
          <a:p>
            <a:pPr>
              <a:buFont typeface="Arial" pitchFamily="34" charset="0"/>
              <a:buChar char="•"/>
            </a:pPr>
            <a:r>
              <a:rPr lang="en-ZA" sz="2000" dirty="0" smtClean="0"/>
              <a:t> Age and gender have significant affects on voice recognition performance. </a:t>
            </a:r>
          </a:p>
          <a:p>
            <a:endParaRPr lang="en-ZA"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897</Words>
  <Application>Microsoft Office PowerPoint</Application>
  <PresentationFormat>Custom</PresentationFormat>
  <Paragraphs>100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72</cp:revision>
  <dcterms:created xsi:type="dcterms:W3CDTF">2011-10-18T15:22:20Z</dcterms:created>
  <dcterms:modified xsi:type="dcterms:W3CDTF">2011-10-20T11:16:42Z</dcterms:modified>
</cp:coreProperties>
</file>