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24"/>
  </p:notesMasterIdLst>
  <p:sldIdLst>
    <p:sldId id="256" r:id="rId2"/>
    <p:sldId id="257" r:id="rId3"/>
    <p:sldId id="258" r:id="rId4"/>
    <p:sldId id="260" r:id="rId5"/>
    <p:sldId id="261" r:id="rId6"/>
    <p:sldId id="262" r:id="rId7"/>
    <p:sldId id="264" r:id="rId8"/>
    <p:sldId id="263" r:id="rId9"/>
    <p:sldId id="270" r:id="rId10"/>
    <p:sldId id="271" r:id="rId11"/>
    <p:sldId id="275" r:id="rId12"/>
    <p:sldId id="272" r:id="rId13"/>
    <p:sldId id="276" r:id="rId14"/>
    <p:sldId id="273" r:id="rId15"/>
    <p:sldId id="277" r:id="rId16"/>
    <p:sldId id="266" r:id="rId17"/>
    <p:sldId id="274" r:id="rId18"/>
    <p:sldId id="267" r:id="rId19"/>
    <p:sldId id="278" r:id="rId20"/>
    <p:sldId id="268" r:id="rId21"/>
    <p:sldId id="269" r:id="rId22"/>
    <p:sldId id="25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4660"/>
  </p:normalViewPr>
  <p:slideViewPr>
    <p:cSldViewPr snapToGrid="0">
      <p:cViewPr varScale="1">
        <p:scale>
          <a:sx n="64" d="100"/>
          <a:sy n="64" d="100"/>
        </p:scale>
        <p:origin x="-1488" y="-102"/>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Average </a:t>
            </a:r>
            <a:r>
              <a:rPr lang="en-GB" dirty="0"/>
              <a:t>errors per male</a:t>
            </a:r>
            <a:r>
              <a:rPr lang="en-GB" baseline="0" dirty="0"/>
              <a:t> and female individuals</a:t>
            </a:r>
            <a:endParaRPr lang="en-GB" dirty="0"/>
          </a:p>
        </c:rich>
      </c:tx>
      <c:layout/>
    </c:title>
    <c:plotArea>
      <c:layout/>
      <c:barChart>
        <c:barDir val="col"/>
        <c:grouping val="clustered"/>
        <c:ser>
          <c:idx val="0"/>
          <c:order val="0"/>
          <c:tx>
            <c:v>Male</c:v>
          </c:tx>
          <c:val>
            <c:numRef>
              <c:f>Sheet1!$B$263:$B$265</c:f>
              <c:numCache>
                <c:formatCode>General</c:formatCode>
                <c:ptCount val="3"/>
                <c:pt idx="0">
                  <c:v>3</c:v>
                </c:pt>
                <c:pt idx="1">
                  <c:v>6</c:v>
                </c:pt>
                <c:pt idx="2">
                  <c:v>12</c:v>
                </c:pt>
              </c:numCache>
            </c:numRef>
          </c:val>
        </c:ser>
        <c:ser>
          <c:idx val="1"/>
          <c:order val="1"/>
          <c:tx>
            <c:v>Female</c:v>
          </c:tx>
          <c:val>
            <c:numRef>
              <c:f>Sheet1!$C$263:$C$265</c:f>
              <c:numCache>
                <c:formatCode>General</c:formatCode>
                <c:ptCount val="3"/>
                <c:pt idx="0">
                  <c:v>13</c:v>
                </c:pt>
                <c:pt idx="1">
                  <c:v>15</c:v>
                </c:pt>
                <c:pt idx="2">
                  <c:v>18</c:v>
                </c:pt>
              </c:numCache>
            </c:numRef>
          </c:val>
        </c:ser>
        <c:axId val="81895808"/>
        <c:axId val="103163776"/>
      </c:barChart>
      <c:catAx>
        <c:axId val="81895808"/>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103163776"/>
        <c:crosses val="autoZero"/>
        <c:auto val="1"/>
        <c:lblAlgn val="ctr"/>
        <c:lblOffset val="100"/>
      </c:catAx>
      <c:valAx>
        <c:axId val="103163776"/>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81895808"/>
        <c:crosses val="autoZero"/>
        <c:crossBetween val="between"/>
      </c:valAx>
    </c:plotArea>
    <c:legend>
      <c:legendPos val="r"/>
      <c:layout/>
      <c:txPr>
        <a:bodyPr/>
        <a:lstStyle/>
        <a:p>
          <a:pPr>
            <a:defRPr lang="en-GB"/>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A</a:t>
            </a:r>
            <a:r>
              <a:rPr lang="en-GB" baseline="0" dirty="0" smtClean="0"/>
              <a:t>verage </a:t>
            </a:r>
            <a:r>
              <a:rPr lang="en-GB" baseline="0" dirty="0"/>
              <a:t>application errors per user age group </a:t>
            </a:r>
            <a:endParaRPr lang="en-GB" dirty="0"/>
          </a:p>
        </c:rich>
      </c:tx>
      <c:layout/>
    </c:title>
    <c:plotArea>
      <c:layout/>
      <c:barChart>
        <c:barDir val="col"/>
        <c:grouping val="clustered"/>
        <c:ser>
          <c:idx val="0"/>
          <c:order val="0"/>
          <c:tx>
            <c:strRef>
              <c:f>Sheet1!$B$296</c:f>
              <c:strCache>
                <c:ptCount val="1"/>
                <c:pt idx="0">
                  <c:v>55-65</c:v>
                </c:pt>
              </c:strCache>
            </c:strRef>
          </c:tx>
          <c:cat>
            <c:numRef>
              <c:f>Sheet1!$C$295:$E$295</c:f>
              <c:numCache>
                <c:formatCode>General</c:formatCode>
                <c:ptCount val="3"/>
                <c:pt idx="0">
                  <c:v>1</c:v>
                </c:pt>
                <c:pt idx="1">
                  <c:v>2</c:v>
                </c:pt>
                <c:pt idx="2">
                  <c:v>3</c:v>
                </c:pt>
              </c:numCache>
            </c:numRef>
          </c:cat>
          <c:val>
            <c:numRef>
              <c:f>Sheet1!$C$296:$E$296</c:f>
              <c:numCache>
                <c:formatCode>General</c:formatCode>
                <c:ptCount val="3"/>
                <c:pt idx="0">
                  <c:v>5</c:v>
                </c:pt>
                <c:pt idx="1">
                  <c:v>2</c:v>
                </c:pt>
                <c:pt idx="2">
                  <c:v>10</c:v>
                </c:pt>
              </c:numCache>
            </c:numRef>
          </c:val>
        </c:ser>
        <c:ser>
          <c:idx val="1"/>
          <c:order val="1"/>
          <c:tx>
            <c:strRef>
              <c:f>Sheet1!$B$297</c:f>
              <c:strCache>
                <c:ptCount val="1"/>
                <c:pt idx="0">
                  <c:v>65-75</c:v>
                </c:pt>
              </c:strCache>
            </c:strRef>
          </c:tx>
          <c:cat>
            <c:numRef>
              <c:f>Sheet1!$C$295:$E$295</c:f>
              <c:numCache>
                <c:formatCode>General</c:formatCode>
                <c:ptCount val="3"/>
                <c:pt idx="0">
                  <c:v>1</c:v>
                </c:pt>
                <c:pt idx="1">
                  <c:v>2</c:v>
                </c:pt>
                <c:pt idx="2">
                  <c:v>3</c:v>
                </c:pt>
              </c:numCache>
            </c:numRef>
          </c:cat>
          <c:val>
            <c:numRef>
              <c:f>Sheet1!$C$297:$E$297</c:f>
              <c:numCache>
                <c:formatCode>General</c:formatCode>
                <c:ptCount val="3"/>
                <c:pt idx="0">
                  <c:v>14</c:v>
                </c:pt>
                <c:pt idx="1">
                  <c:v>10</c:v>
                </c:pt>
                <c:pt idx="2">
                  <c:v>19</c:v>
                </c:pt>
              </c:numCache>
            </c:numRef>
          </c:val>
        </c:ser>
        <c:ser>
          <c:idx val="2"/>
          <c:order val="2"/>
          <c:tx>
            <c:strRef>
              <c:f>Sheet1!$B$298</c:f>
              <c:strCache>
                <c:ptCount val="1"/>
                <c:pt idx="0">
                  <c:v>75-85</c:v>
                </c:pt>
              </c:strCache>
            </c:strRef>
          </c:tx>
          <c:cat>
            <c:numRef>
              <c:f>Sheet1!$C$295:$E$295</c:f>
              <c:numCache>
                <c:formatCode>General</c:formatCode>
                <c:ptCount val="3"/>
                <c:pt idx="0">
                  <c:v>1</c:v>
                </c:pt>
                <c:pt idx="1">
                  <c:v>2</c:v>
                </c:pt>
                <c:pt idx="2">
                  <c:v>3</c:v>
                </c:pt>
              </c:numCache>
            </c:numRef>
          </c:cat>
          <c:val>
            <c:numRef>
              <c:f>Sheet1!$C$298:$E$298</c:f>
              <c:numCache>
                <c:formatCode>General</c:formatCode>
                <c:ptCount val="3"/>
                <c:pt idx="0">
                  <c:v>17</c:v>
                </c:pt>
                <c:pt idx="1">
                  <c:v>13</c:v>
                </c:pt>
                <c:pt idx="2">
                  <c:v>11</c:v>
                </c:pt>
              </c:numCache>
            </c:numRef>
          </c:val>
        </c:ser>
        <c:axId val="133533056"/>
        <c:axId val="135353472"/>
      </c:barChart>
      <c:catAx>
        <c:axId val="133533056"/>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135353472"/>
        <c:crosses val="autoZero"/>
        <c:auto val="1"/>
        <c:lblAlgn val="ctr"/>
        <c:lblOffset val="100"/>
      </c:catAx>
      <c:valAx>
        <c:axId val="135353472"/>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133533056"/>
        <c:crosses val="autoZero"/>
        <c:crossBetween val="between"/>
      </c:valAx>
    </c:plotArea>
    <c:legend>
      <c:legendPos val="r"/>
      <c:layout/>
      <c:txPr>
        <a:bodyPr/>
        <a:lstStyle/>
        <a:p>
          <a:pPr>
            <a:defRPr lang="en-GB"/>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Application </a:t>
            </a:r>
            <a:r>
              <a:rPr lang="en-GB" dirty="0"/>
              <a:t>errors between referencing techniques </a:t>
            </a:r>
          </a:p>
        </c:rich>
      </c:tx>
      <c:layout/>
    </c:title>
    <c:plotArea>
      <c:layout/>
      <c:barChart>
        <c:barDir val="col"/>
        <c:grouping val="clustered"/>
        <c:ser>
          <c:idx val="0"/>
          <c:order val="0"/>
          <c:tx>
            <c:v>Numerical</c:v>
          </c:tx>
          <c:val>
            <c:numRef>
              <c:f>Sheet1!$C$180:$C$182</c:f>
              <c:numCache>
                <c:formatCode>General</c:formatCode>
                <c:ptCount val="3"/>
                <c:pt idx="0">
                  <c:v>34</c:v>
                </c:pt>
                <c:pt idx="1">
                  <c:v>30</c:v>
                </c:pt>
                <c:pt idx="2">
                  <c:v>57</c:v>
                </c:pt>
              </c:numCache>
            </c:numRef>
          </c:val>
        </c:ser>
        <c:ser>
          <c:idx val="1"/>
          <c:order val="1"/>
          <c:tx>
            <c:v>Link name</c:v>
          </c:tx>
          <c:val>
            <c:numRef>
              <c:f>Sheet1!$D$180:$D$182</c:f>
              <c:numCache>
                <c:formatCode>General</c:formatCode>
                <c:ptCount val="3"/>
                <c:pt idx="0">
                  <c:v>14</c:v>
                </c:pt>
                <c:pt idx="1">
                  <c:v>14</c:v>
                </c:pt>
                <c:pt idx="2">
                  <c:v>69</c:v>
                </c:pt>
              </c:numCache>
            </c:numRef>
          </c:val>
        </c:ser>
        <c:axId val="115407872"/>
        <c:axId val="116194688"/>
      </c:barChart>
      <c:catAx>
        <c:axId val="115407872"/>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116194688"/>
        <c:crosses val="autoZero"/>
        <c:auto val="1"/>
        <c:lblAlgn val="ctr"/>
        <c:lblOffset val="100"/>
      </c:catAx>
      <c:valAx>
        <c:axId val="116194688"/>
        <c:scaling>
          <c:orientation val="minMax"/>
        </c:scaling>
        <c:axPos val="l"/>
        <c:majorGridlines/>
        <c:title>
          <c:tx>
            <c:rich>
              <a:bodyPr/>
              <a:lstStyle/>
              <a:p>
                <a:pPr>
                  <a:defRPr lang="en-GB"/>
                </a:pPr>
                <a:r>
                  <a:rPr lang="en-GB"/>
                  <a:t>Application</a:t>
                </a:r>
                <a:r>
                  <a:rPr lang="en-GB" baseline="0"/>
                  <a:t> erros</a:t>
                </a:r>
                <a:endParaRPr lang="en-GB"/>
              </a:p>
            </c:rich>
          </c:tx>
          <c:layout/>
        </c:title>
        <c:numFmt formatCode="General" sourceLinked="1"/>
        <c:tickLblPos val="nextTo"/>
        <c:txPr>
          <a:bodyPr/>
          <a:lstStyle/>
          <a:p>
            <a:pPr>
              <a:defRPr lang="en-GB"/>
            </a:pPr>
            <a:endParaRPr lang="en-US"/>
          </a:p>
        </c:txPr>
        <c:crossAx val="115407872"/>
        <c:crosses val="autoZero"/>
        <c:crossBetween val="between"/>
      </c:valAx>
    </c:plotArea>
    <c:legend>
      <c:legendPos val="r"/>
      <c:layout/>
      <c:txPr>
        <a:bodyPr/>
        <a:lstStyle/>
        <a:p>
          <a:pPr>
            <a:defRPr lang="en-GB"/>
          </a:pPr>
          <a:endParaRPr lang="en-U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baseline="0" dirty="0" smtClean="0"/>
              <a:t>User </a:t>
            </a:r>
            <a:r>
              <a:rPr lang="en-GB" baseline="0" dirty="0"/>
              <a:t>preference of referencing styles </a:t>
            </a:r>
            <a:endParaRPr lang="en-GB" dirty="0"/>
          </a:p>
        </c:rich>
      </c:tx>
      <c:layout/>
    </c:title>
    <c:plotArea>
      <c:layout/>
      <c:barChart>
        <c:barDir val="col"/>
        <c:grouping val="clustered"/>
        <c:ser>
          <c:idx val="0"/>
          <c:order val="0"/>
          <c:tx>
            <c:v>Numerical</c:v>
          </c:tx>
          <c:val>
            <c:numRef>
              <c:f>Sheet1!$B$213:$B$215</c:f>
              <c:numCache>
                <c:formatCode>General</c:formatCode>
                <c:ptCount val="3"/>
                <c:pt idx="0">
                  <c:v>4</c:v>
                </c:pt>
                <c:pt idx="1">
                  <c:v>3</c:v>
                </c:pt>
                <c:pt idx="2">
                  <c:v>4</c:v>
                </c:pt>
              </c:numCache>
            </c:numRef>
          </c:val>
        </c:ser>
        <c:ser>
          <c:idx val="1"/>
          <c:order val="1"/>
          <c:tx>
            <c:v>Link name</c:v>
          </c:tx>
          <c:val>
            <c:numRef>
              <c:f>Sheet1!$C$213:$C$215</c:f>
              <c:numCache>
                <c:formatCode>General</c:formatCode>
                <c:ptCount val="3"/>
                <c:pt idx="0">
                  <c:v>2</c:v>
                </c:pt>
                <c:pt idx="1">
                  <c:v>1</c:v>
                </c:pt>
                <c:pt idx="2">
                  <c:v>4</c:v>
                </c:pt>
              </c:numCache>
            </c:numRef>
          </c:val>
        </c:ser>
        <c:ser>
          <c:idx val="2"/>
          <c:order val="2"/>
          <c:tx>
            <c:v>Both</c:v>
          </c:tx>
          <c:val>
            <c:numRef>
              <c:f>Sheet1!$D$213:$D$215</c:f>
              <c:numCache>
                <c:formatCode>General</c:formatCode>
                <c:ptCount val="3"/>
                <c:pt idx="0">
                  <c:v>1</c:v>
                </c:pt>
                <c:pt idx="1">
                  <c:v>1</c:v>
                </c:pt>
                <c:pt idx="2">
                  <c:v>0</c:v>
                </c:pt>
              </c:numCache>
            </c:numRef>
          </c:val>
        </c:ser>
        <c:axId val="140921088"/>
        <c:axId val="140936320"/>
      </c:barChart>
      <c:catAx>
        <c:axId val="140921088"/>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140936320"/>
        <c:crosses val="autoZero"/>
        <c:auto val="1"/>
        <c:lblAlgn val="ctr"/>
        <c:lblOffset val="100"/>
      </c:catAx>
      <c:valAx>
        <c:axId val="140936320"/>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140921088"/>
        <c:crosses val="autoZero"/>
        <c:crossBetween val="between"/>
      </c:valAx>
    </c:plotArea>
    <c:legend>
      <c:legendPos val="r"/>
      <c:layout/>
      <c:txPr>
        <a:bodyPr/>
        <a:lstStyle/>
        <a:p>
          <a:pPr>
            <a:defRPr lang="en-GB"/>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User </a:t>
            </a:r>
            <a:r>
              <a:rPr lang="en-GB" dirty="0"/>
              <a:t>perceived</a:t>
            </a:r>
            <a:r>
              <a:rPr lang="en-GB" baseline="0" dirty="0"/>
              <a:t> technique performance </a:t>
            </a:r>
            <a:endParaRPr lang="en-GB" dirty="0"/>
          </a:p>
        </c:rich>
      </c:tx>
      <c:layout/>
    </c:title>
    <c:plotArea>
      <c:layout/>
      <c:barChart>
        <c:barDir val="col"/>
        <c:grouping val="clustered"/>
        <c:ser>
          <c:idx val="0"/>
          <c:order val="0"/>
          <c:tx>
            <c:v>Numerical</c:v>
          </c:tx>
          <c:val>
            <c:numRef>
              <c:f>Sheet1!$B$234:$B$236</c:f>
              <c:numCache>
                <c:formatCode>General</c:formatCode>
                <c:ptCount val="3"/>
                <c:pt idx="0">
                  <c:v>2</c:v>
                </c:pt>
                <c:pt idx="1">
                  <c:v>0</c:v>
                </c:pt>
                <c:pt idx="2">
                  <c:v>4</c:v>
                </c:pt>
              </c:numCache>
            </c:numRef>
          </c:val>
        </c:ser>
        <c:ser>
          <c:idx val="1"/>
          <c:order val="1"/>
          <c:tx>
            <c:v>Link name</c:v>
          </c:tx>
          <c:val>
            <c:numRef>
              <c:f>Sheet1!$C$234:$C$236</c:f>
              <c:numCache>
                <c:formatCode>General</c:formatCode>
                <c:ptCount val="3"/>
                <c:pt idx="0">
                  <c:v>4</c:v>
                </c:pt>
                <c:pt idx="1">
                  <c:v>3</c:v>
                </c:pt>
                <c:pt idx="2">
                  <c:v>4</c:v>
                </c:pt>
              </c:numCache>
            </c:numRef>
          </c:val>
        </c:ser>
        <c:ser>
          <c:idx val="2"/>
          <c:order val="2"/>
          <c:tx>
            <c:v>Both</c:v>
          </c:tx>
          <c:val>
            <c:numRef>
              <c:f>Sheet1!$D$234:$D$236</c:f>
              <c:numCache>
                <c:formatCode>General</c:formatCode>
                <c:ptCount val="3"/>
                <c:pt idx="0">
                  <c:v>1</c:v>
                </c:pt>
                <c:pt idx="1">
                  <c:v>2</c:v>
                </c:pt>
                <c:pt idx="2">
                  <c:v>0</c:v>
                </c:pt>
              </c:numCache>
            </c:numRef>
          </c:val>
        </c:ser>
        <c:axId val="153486464"/>
        <c:axId val="153544960"/>
      </c:barChart>
      <c:catAx>
        <c:axId val="153486464"/>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153544960"/>
        <c:crosses val="autoZero"/>
        <c:auto val="1"/>
        <c:lblAlgn val="ctr"/>
        <c:lblOffset val="100"/>
      </c:catAx>
      <c:valAx>
        <c:axId val="153544960"/>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153486464"/>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t>10/31/2011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This was not significantly less than the total of 48 application errors recorded in iteration one. This indicated that numerical testing was fairly tested in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first iteration.</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Of the application errors recorded, 68.18% were recorded for numerical referencing and the remaining 31.8% was recorded for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Upon observing the results collected it was calculated that 60% of users preferred using numerical referencing in comparison to 20% of users who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preferred link name referencing. The remaining 20% are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For the application errors recorded, 45.23% were recorded for numerical referencing and the remaining 54.76% of errors was recorded for link name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website versions, 50% of users prefer using numerical referencing and the other 50% of users prefer link name referencing.</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62.5% of users were happy with the current numerical referencing style. However the remaining 37.5% preferred a different numeric referencing style.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about the layout and structure of the web page and 62.5% of users would like different sections of the web page to be annotated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using different colours. This would improve the usability of the web page for elderly users.</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62.5% of users felt that it was not necessary. The remaining 37.5%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equally divided on whether they preferred a complete application that only ran on a machine and required no internet connection or the current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Tested users were further categorised into age groups. Three age groups were defined: 55-65, 65-75 and 75-85 year olds. Application errors were tallied for each age group and divided by the number of users within that group and within each iteration. From the figure, it was observed 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In total 16 different people were tested and some users were tested on more than one iteration. However, half of the user group was computer literate,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i.e. 50% of users tested.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baseline="0" dirty="0" smtClean="0"/>
              <a:t> </a:t>
            </a:r>
            <a:r>
              <a:rPr lang="en-GB" sz="1200" kern="1200" dirty="0" smtClean="0">
                <a:solidFill>
                  <a:schemeClr val="tx1"/>
                </a:solidFill>
                <a:latin typeface="+mn-lt"/>
                <a:ea typeface="+mn-ea"/>
                <a:cs typeface="+mn-cs"/>
              </a:rPr>
              <a:t>As observed in the figure it is evident that for simple websites designed in iterations one and two, users preferred numerical referencing. This may be due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to the sequential nature and concise vocabulary of numbers. However for complex websites there was no distinct preference between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Although users strongly prefer numerical referencing for simple websites, the next figure indicates that link name referencing performs significantly better.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The performance of these techniques is based on user perception from using the web application.  In iteration three there is no distinct difference in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performance between the two techniques for complex websites. This implies that both numerical and link name referencing perform equally well and are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 preferred for complex websites.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t>20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Incorporate speech recognition to other applications like Skype and electronic payment systems to improve the usability of these systems for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4</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which referencing techniques improve</a:t>
            </a:r>
            <a:r>
              <a:rPr lang="en-US" sz="2800" baseline="0" dirty="0" smtClean="0">
                <a:latin typeface="Arial" pitchFamily="34" charset="0"/>
                <a:cs typeface="Arial" pitchFamily="34" charset="0"/>
              </a:rPr>
              <a:t> the usability of web browsing for the elderly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Feedback techniques include verbal and visual methods. Verbal feedback, commands input by the user are repeated back to the user. Visual techniques include pop ups and link highlighting. 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5</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Image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Application errors were cases wherein voice commands were misread, not recognised or not accepted. The remaining percentage was due to user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i.e. mistakes made by users whilst using the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70.3% application errors were recorded in comparison to the link name referencing section wherein 29.16%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were recorded. The high error percentage in the numerical referencing section may be due to the similarities between numbers spoken. Numbers are short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single syllable words that may decrease the accuracy of speech recognition.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57.14% of users prefer using numerical referencing for simple websites. 28.57% prefer link name referencing and the remaining 14.29% are fond of both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t>10/31/2011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t>10/31/2011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t>10/31/2011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t>10/31/2011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t>10/31/2011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t>10/31/2011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t>10/31/2011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t>10/31/2011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t>10/31/2011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t>10/31/2011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t>10/31/2011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t>10/31/2011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6666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endParaRPr lang="en-US" sz="4400" b="1" dirty="0" smtClean="0">
              <a:solidFill>
                <a:schemeClr val="accent2"/>
              </a:solidFill>
              <a:latin typeface="Arial" pitchFamily="34" charset="0"/>
              <a:cs typeface="Arial" pitchFamily="34" charset="0"/>
            </a:endParaRPr>
          </a:p>
        </p:txBody>
      </p:sp>
      <p:sp>
        <p:nvSpPr>
          <p:cNvPr id="8" name="Rectangle 3"/>
          <p:cNvSpPr txBox="1">
            <a:spLocks noChangeArrowheads="1"/>
          </p:cNvSpPr>
          <p:nvPr/>
        </p:nvSpPr>
        <p:spPr>
          <a:xfrm>
            <a:off x="614596" y="1659661"/>
            <a:ext cx="7944787" cy="4381375"/>
          </a:xfrm>
          <a:prstGeom prst="rect">
            <a:avLst/>
          </a:prstGeom>
        </p:spPr>
        <p:txBody>
          <a:bodyPr vert="horz">
            <a:normAutofit fontScale="92500" lnSpcReduction="1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Seven users were tested.</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48 application errors.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 70.3%.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 29.16%.</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 57.14%.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 28.57%. </a:t>
            </a:r>
          </a:p>
          <a:p>
            <a:pPr marL="1115568" lvl="2" indent="-246888">
              <a:spcBef>
                <a:spcPts val="300"/>
              </a:spcBef>
              <a:buFont typeface="Arial" pitchFamily="34" charset="0"/>
              <a:buChar char="•"/>
            </a:pPr>
            <a:r>
              <a:rPr lang="en-US" sz="3500" dirty="0" smtClean="0">
                <a:latin typeface="Arial" pitchFamily="34" charset="0"/>
                <a:cs typeface="Arial" pitchFamily="34" charset="0"/>
              </a:rPr>
              <a:t>Both – 14.29%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434383" y="1164985"/>
            <a:ext cx="8439794" cy="53707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 28.57%. </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 57.14%. </a:t>
            </a:r>
          </a:p>
          <a:p>
            <a:pPr marL="1115568" lvl="2" indent="-246888">
              <a:spcBef>
                <a:spcPts val="300"/>
              </a:spcBef>
              <a:buFont typeface="Arial" pitchFamily="34" charset="0"/>
              <a:buChar char="•"/>
            </a:pPr>
            <a:r>
              <a:rPr lang="en-US" sz="3200" dirty="0" smtClean="0">
                <a:latin typeface="Arial" pitchFamily="34" charset="0"/>
                <a:cs typeface="Arial" pitchFamily="34" charset="0"/>
              </a:rPr>
              <a:t>Both – 14%. </a:t>
            </a:r>
          </a:p>
          <a:p>
            <a:pPr marL="1115568" lvl="2" indent="-246888">
              <a:spcBef>
                <a:spcPts val="300"/>
              </a:spcBef>
              <a:buFont typeface="Arial" pitchFamily="34" charset="0"/>
              <a:buChar char="•"/>
            </a:pPr>
            <a:endParaRPr lang="en-GB" sz="3300" dirty="0">
              <a:latin typeface="Arial" pitchFamily="34" charset="0"/>
              <a:cs typeface="Arial" pitchFamily="34" charset="0"/>
            </a:endParaRPr>
          </a:p>
          <a:p>
            <a:pPr marL="658368" lvl="1" indent="-246888">
              <a:spcBef>
                <a:spcPts val="300"/>
              </a:spcBef>
              <a:buFont typeface="Arial" pitchFamily="34" charset="0"/>
              <a:buChar char="•"/>
            </a:pPr>
            <a:r>
              <a:rPr lang="en-ZA" sz="3300" dirty="0" smtClean="0">
                <a:latin typeface="Arial" pitchFamily="34" charset="0"/>
                <a:cs typeface="Arial" pitchFamily="34" charset="0"/>
              </a:rPr>
              <a:t>Feedback:</a:t>
            </a:r>
            <a:endParaRPr lang="en-GB" sz="3300" dirty="0" smtClean="0">
              <a:latin typeface="Arial" pitchFamily="34" charset="0"/>
              <a:cs typeface="Arial" pitchFamily="34" charset="0"/>
            </a:endParaRPr>
          </a:p>
          <a:p>
            <a:pPr marL="1115568" lvl="2" indent="-246888">
              <a:spcBef>
                <a:spcPts val="300"/>
              </a:spcBef>
              <a:buFont typeface="Arial" pitchFamily="34" charset="0"/>
              <a:buChar char="•"/>
            </a:pPr>
            <a:r>
              <a:rPr lang="en-GB" sz="3300" dirty="0" smtClean="0">
                <a:latin typeface="Arial" pitchFamily="34" charset="0"/>
                <a:cs typeface="Arial" pitchFamily="34" charset="0"/>
              </a:rPr>
              <a:t>Link highlighting – 71.42%.</a:t>
            </a:r>
          </a:p>
          <a:p>
            <a:pPr marL="1115568" lvl="2" indent="-246888">
              <a:spcBef>
                <a:spcPts val="300"/>
              </a:spcBef>
              <a:buFont typeface="Arial" pitchFamily="34" charset="0"/>
              <a:buChar char="•"/>
            </a:pPr>
            <a:r>
              <a:rPr lang="en-GB" sz="3300" dirty="0" smtClean="0">
                <a:latin typeface="Arial" pitchFamily="34" charset="0"/>
                <a:cs typeface="Arial" pitchFamily="34" charset="0"/>
              </a:rPr>
              <a:t>Pop ups – 0.00%.</a:t>
            </a:r>
          </a:p>
          <a:p>
            <a:pPr marL="1115568" lvl="2" indent="-246888">
              <a:spcBef>
                <a:spcPts val="300"/>
              </a:spcBef>
              <a:buFont typeface="Arial" pitchFamily="34" charset="0"/>
              <a:buChar char="•"/>
            </a:pPr>
            <a:r>
              <a:rPr lang="en-GB" sz="3300" dirty="0" smtClean="0">
                <a:latin typeface="Arial" pitchFamily="34" charset="0"/>
                <a:cs typeface="Arial" pitchFamily="34" charset="0"/>
              </a:rPr>
              <a:t>Verbal – 28.57%.</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endParaRPr lang="en-US" sz="4400" b="1" dirty="0" smtClean="0">
              <a:solidFill>
                <a:schemeClr val="accent2"/>
              </a:solidFill>
              <a:latin typeface="Arial" pitchFamily="34" charset="0"/>
              <a:cs typeface="Arial" pitchFamily="34" charset="0"/>
            </a:endParaRPr>
          </a:p>
        </p:txBody>
      </p:sp>
      <p:sp>
        <p:nvSpPr>
          <p:cNvPr id="8" name="Rectangle 3"/>
          <p:cNvSpPr txBox="1">
            <a:spLocks noChangeArrowheads="1"/>
          </p:cNvSpPr>
          <p:nvPr/>
        </p:nvSpPr>
        <p:spPr>
          <a:xfrm>
            <a:off x="614596" y="1854533"/>
            <a:ext cx="7764905" cy="4036601"/>
          </a:xfrm>
          <a:prstGeom prst="rect">
            <a:avLst/>
          </a:prstGeom>
        </p:spPr>
        <p:txBody>
          <a:bodyPr vert="horz">
            <a:normAutofit fontScale="850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Five users were tested.</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44 application errors.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 68.18%.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 31.18%.</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 60.00%.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 20.00%. </a:t>
            </a:r>
          </a:p>
          <a:p>
            <a:pPr marL="1115568" lvl="2" indent="-246888">
              <a:spcBef>
                <a:spcPts val="300"/>
              </a:spcBef>
              <a:buFont typeface="Arial" pitchFamily="34" charset="0"/>
              <a:buChar char="•"/>
            </a:pPr>
            <a:r>
              <a:rPr lang="en-US" sz="3500" dirty="0" smtClean="0">
                <a:latin typeface="Arial" pitchFamily="34" charset="0"/>
                <a:cs typeface="Arial" pitchFamily="34" charset="0"/>
              </a:rPr>
              <a:t>Both – 20.00%.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359432" y="1045064"/>
            <a:ext cx="8439794" cy="53707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 60.00% </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 0.00% </a:t>
            </a:r>
          </a:p>
          <a:p>
            <a:pPr marL="1115568" lvl="2" indent="-246888">
              <a:spcBef>
                <a:spcPts val="300"/>
              </a:spcBef>
              <a:buFont typeface="Arial" pitchFamily="34" charset="0"/>
              <a:buChar char="•"/>
            </a:pPr>
            <a:r>
              <a:rPr lang="en-US" sz="3200" dirty="0" smtClean="0">
                <a:latin typeface="Arial" pitchFamily="34" charset="0"/>
                <a:cs typeface="Arial" pitchFamily="34" charset="0"/>
              </a:rPr>
              <a:t>Both – 40.00% </a:t>
            </a:r>
          </a:p>
          <a:p>
            <a:pPr marL="1115568" lvl="2" indent="-246888">
              <a:spcBef>
                <a:spcPts val="300"/>
              </a:spcBef>
              <a:buFont typeface="Arial" pitchFamily="34" charset="0"/>
              <a:buChar char="•"/>
            </a:pPr>
            <a:endParaRPr lang="en-GB" sz="3300" dirty="0">
              <a:latin typeface="Arial" pitchFamily="34" charset="0"/>
              <a:cs typeface="Arial" pitchFamily="34" charset="0"/>
            </a:endParaRPr>
          </a:p>
          <a:p>
            <a:pPr marL="658368" lvl="1" indent="-246888">
              <a:spcBef>
                <a:spcPts val="300"/>
              </a:spcBef>
              <a:buFont typeface="Arial" pitchFamily="34" charset="0"/>
              <a:buChar char="•"/>
            </a:pPr>
            <a:r>
              <a:rPr lang="en-GB" sz="3200" dirty="0">
                <a:latin typeface="Arial" pitchFamily="34" charset="0"/>
                <a:cs typeface="Arial" pitchFamily="34" charset="0"/>
              </a:rPr>
              <a:t>For link name </a:t>
            </a:r>
            <a:r>
              <a:rPr lang="en-GB" sz="3200" dirty="0" smtClean="0">
                <a:latin typeface="Arial" pitchFamily="34" charset="0"/>
                <a:cs typeface="Arial" pitchFamily="34" charset="0"/>
              </a:rPr>
              <a:t>referencing:</a:t>
            </a:r>
          </a:p>
          <a:p>
            <a:pPr marL="1115568" lvl="2" indent="-246888">
              <a:spcBef>
                <a:spcPts val="300"/>
              </a:spcBef>
              <a:buFont typeface="Arial" pitchFamily="34" charset="0"/>
              <a:buChar char="•"/>
            </a:pPr>
            <a:r>
              <a:rPr lang="en-GB" sz="3200" dirty="0" smtClean="0">
                <a:latin typeface="Arial" pitchFamily="34" charset="0"/>
                <a:cs typeface="Arial" pitchFamily="34" charset="0"/>
              </a:rPr>
              <a:t>Specific word – 80.00%.</a:t>
            </a:r>
          </a:p>
          <a:p>
            <a:pPr marL="1115568" lvl="2" indent="-246888">
              <a:spcBef>
                <a:spcPts val="300"/>
              </a:spcBef>
              <a:buFont typeface="Arial" pitchFamily="34" charset="0"/>
              <a:buChar char="•"/>
            </a:pPr>
            <a:r>
              <a:rPr lang="en-ZA" sz="3200" dirty="0" smtClean="0">
                <a:latin typeface="Arial" pitchFamily="34" charset="0"/>
                <a:cs typeface="Arial" pitchFamily="34" charset="0"/>
              </a:rPr>
              <a:t>Part of a link – 0.00%.</a:t>
            </a:r>
            <a:endParaRPr lang="en-GB" sz="3200" dirty="0" smtClean="0">
              <a:latin typeface="Arial" pitchFamily="34" charset="0"/>
              <a:cs typeface="Arial" pitchFamily="34" charset="0"/>
            </a:endParaRPr>
          </a:p>
          <a:p>
            <a:pPr marL="1115568" lvl="2" indent="-246888">
              <a:spcBef>
                <a:spcPts val="300"/>
              </a:spcBef>
              <a:buFont typeface="Arial" pitchFamily="34" charset="0"/>
              <a:buChar char="•"/>
            </a:pPr>
            <a:r>
              <a:rPr lang="en-GB" sz="3200" dirty="0" smtClean="0">
                <a:latin typeface="Arial" pitchFamily="34" charset="0"/>
                <a:cs typeface="Arial" pitchFamily="34" charset="0"/>
              </a:rPr>
              <a:t>Complete sentence – 20.00%.</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endParaRPr lang="en-US" sz="4400" b="1" dirty="0" smtClean="0">
              <a:solidFill>
                <a:schemeClr val="accent2"/>
              </a:solidFill>
              <a:latin typeface="Arial" pitchFamily="34" charset="0"/>
              <a:cs typeface="Arial" pitchFamily="34" charset="0"/>
            </a:endParaRP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Eight users were tested.</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 45.23%. </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 54.76%.</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3</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645076" y="1554481"/>
            <a:ext cx="7919804" cy="3093719"/>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Current numerical referencing style.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Web page layout and structure.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Button for speech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Internet-free application.</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0" y="1985739"/>
            <a:ext cx="8635166" cy="1062261"/>
          </a:xfrm>
          <a:prstGeom prst="rect">
            <a:avLst/>
          </a:prstGeom>
        </p:spPr>
        <p:txBody>
          <a:bodyPr vert="horz">
            <a:normAutofit lnSpcReduction="10000"/>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females.</a:t>
            </a: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endParaRPr lang="en-US" sz="4400" b="1" dirty="0" smtClean="0">
              <a:solidFill>
                <a:schemeClr val="accent2"/>
              </a:solidFill>
              <a:latin typeface="Arial" pitchFamily="34" charset="0"/>
              <a:cs typeface="Arial" pitchFamily="34" charset="0"/>
            </a:endParaRPr>
          </a:p>
        </p:txBody>
      </p:sp>
      <p:graphicFrame>
        <p:nvGraphicFramePr>
          <p:cNvPr id="7" name="Chart 6"/>
          <p:cNvGraphicFramePr/>
          <p:nvPr/>
        </p:nvGraphicFramePr>
        <p:xfrm>
          <a:off x="2240280" y="3002280"/>
          <a:ext cx="4846320" cy="30327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14793" y="1041359"/>
            <a:ext cx="8635166"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8" name="Chart 7"/>
          <p:cNvGraphicFramePr/>
          <p:nvPr/>
        </p:nvGraphicFramePr>
        <p:xfrm>
          <a:off x="1858780" y="2158583"/>
          <a:ext cx="5261547" cy="344024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985739"/>
            <a:ext cx="8406566" cy="1336581"/>
          </a:xfrm>
          <a:prstGeom prst="rect">
            <a:avLst/>
          </a:prstGeom>
        </p:spPr>
        <p:txBody>
          <a:bodyPr vert="horz">
            <a:normAutofit fontScale="92500" lnSpcReduction="20000"/>
          </a:bodyPr>
          <a:lstStyle/>
          <a:p>
            <a:pPr marL="1115568" lvl="2" indent="-246888">
              <a:spcBef>
                <a:spcPts val="300"/>
              </a:spcBef>
              <a:buFont typeface="Arial" pitchFamily="34" charset="0"/>
              <a:buChar char="•"/>
            </a:pPr>
            <a:r>
              <a:rPr lang="en-US" sz="3500" dirty="0" smtClean="0">
                <a:latin typeface="Arial" pitchFamily="34" charset="0"/>
                <a:cs typeface="Arial" pitchFamily="34" charset="0"/>
              </a:rPr>
              <a:t>50% computer literate users.</a:t>
            </a:r>
          </a:p>
          <a:p>
            <a:pPr marL="1115568" lvl="2" indent="-246888">
              <a:spcBef>
                <a:spcPts val="300"/>
              </a:spcBef>
              <a:buFont typeface="Arial" pitchFamily="34" charset="0"/>
              <a:buChar char="•"/>
            </a:pPr>
            <a:r>
              <a:rPr lang="en-US" sz="3500" dirty="0" smtClean="0">
                <a:latin typeface="Arial" pitchFamily="34" charset="0"/>
                <a:cs typeface="Arial" pitchFamily="34" charset="0"/>
              </a:rPr>
              <a:t>Application errors between referencing techniques per iteration.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endParaRPr lang="en-US" sz="4400" b="1" dirty="0" smtClean="0">
              <a:solidFill>
                <a:schemeClr val="accent2"/>
              </a:solidFill>
              <a:latin typeface="Arial" pitchFamily="34" charset="0"/>
              <a:cs typeface="Arial" pitchFamily="34" charset="0"/>
            </a:endParaRPr>
          </a:p>
        </p:txBody>
      </p:sp>
      <p:graphicFrame>
        <p:nvGraphicFramePr>
          <p:cNvPr id="7" name="Chart 6"/>
          <p:cNvGraphicFramePr/>
          <p:nvPr/>
        </p:nvGraphicFramePr>
        <p:xfrm>
          <a:off x="2179320" y="356616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648617"/>
            <a:ext cx="9323882" cy="505626"/>
          </a:xfrm>
          <a:prstGeom prst="rect">
            <a:avLst/>
          </a:prstGeom>
        </p:spPr>
        <p:txBody>
          <a:bodyPr vert="horz">
            <a:normAutofit lnSpcReduction="10000"/>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User preference between referencing styles.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9" name="Chart 8"/>
          <p:cNvGraphicFramePr/>
          <p:nvPr/>
        </p:nvGraphicFramePr>
        <p:xfrm>
          <a:off x="2196059" y="103806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3"/>
          <p:cNvSpPr txBox="1">
            <a:spLocks noChangeArrowheads="1"/>
          </p:cNvSpPr>
          <p:nvPr/>
        </p:nvSpPr>
        <p:spPr>
          <a:xfrm>
            <a:off x="-554636" y="3694118"/>
            <a:ext cx="9323882" cy="760459"/>
          </a:xfrm>
          <a:prstGeom prst="rect">
            <a:avLst/>
          </a:prstGeom>
        </p:spPr>
        <p:txBody>
          <a:bodyPr vert="horz">
            <a:normAutofit fontScale="85000" lnSpcReduction="10000"/>
          </a:bodyPr>
          <a:lstStyle/>
          <a:p>
            <a:pPr marL="1115568" lvl="2" indent="-246888">
              <a:spcBef>
                <a:spcPts val="300"/>
              </a:spcBef>
              <a:buFont typeface="Arial" pitchFamily="34" charset="0"/>
              <a:buChar char="•"/>
            </a:pPr>
            <a:r>
              <a:rPr lang="en-US" sz="3300" dirty="0" smtClean="0">
                <a:latin typeface="Arial" pitchFamily="34" charset="0"/>
                <a:cs typeface="Arial" pitchFamily="34" charset="0"/>
              </a:rPr>
              <a:t>User perceived performance of referencing styles.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11" name="Chart 10"/>
          <p:cNvGraphicFramePr/>
          <p:nvPr/>
        </p:nvGraphicFramePr>
        <p:xfrm>
          <a:off x="2181069"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1800" cy="3606800"/>
          </a:xfrm>
          <a:prstGeom prst="rect">
            <a:avLst/>
          </a:prstGeom>
        </p:spPr>
        <p:txBody>
          <a:bodyPr vert="horz">
            <a:normAutofit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2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200" b="0" i="0" u="none" strike="noStrike" kern="1200" cap="none" spc="0" normalizeH="0" noProof="0" dirty="0" smtClean="0">
                <a:ln>
                  <a:noFill/>
                </a:ln>
                <a:effectLst/>
                <a:uLnTx/>
                <a:uFillTx/>
                <a:latin typeface="Arial" pitchFamily="34" charset="0"/>
                <a:cs typeface="Arial" pitchFamily="34" charset="0"/>
              </a:rPr>
              <a:t> </a:t>
            </a:r>
            <a:endParaRPr lang="en-US" sz="32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noProof="0" dirty="0" smtClean="0">
                <a:latin typeface="Arial" pitchFamily="34" charset="0"/>
                <a:cs typeface="Arial" pitchFamily="34" charset="0"/>
              </a:rPr>
              <a:t>Software Application</a:t>
            </a:r>
            <a:endParaRPr kumimoji="0" lang="en-US" sz="32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2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200" b="0" i="0" u="none" strike="noStrike" kern="1200" cap="none" spc="0" normalizeH="0" baseline="0" dirty="0" smtClean="0">
                <a:ln>
                  <a:noFill/>
                </a:ln>
                <a:effectLst/>
                <a:uLnTx/>
                <a:uFillTx/>
                <a:latin typeface="Arial" pitchFamily="34" charset="0"/>
                <a:cs typeface="Arial" pitchFamily="34" charset="0"/>
              </a:rPr>
              <a:t>Future Work </a:t>
            </a:r>
            <a:endParaRPr kumimoji="0" lang="en-US" sz="32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944765"/>
            <a:ext cx="8079699" cy="3606800"/>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lnSpcReduction="10000"/>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Extend speech recognition to other systems.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838200" y="2349500"/>
            <a:ext cx="8051800" cy="3606800"/>
          </a:xfrm>
          <a:prstGeom prst="rect">
            <a:avLst/>
          </a:prstGeom>
        </p:spPr>
        <p:txBody>
          <a:bodyPr vert="horz">
            <a:normAutofit/>
          </a:bodyPr>
          <a:lstStyle/>
          <a:p>
            <a:pPr marL="658368" lvl="1" indent="-246888" algn="just">
              <a:spcBef>
                <a:spcPts val="300"/>
              </a:spcBef>
            </a:pPr>
            <a:r>
              <a:rPr lang="en-US" sz="2400" dirty="0" smtClean="0">
                <a:latin typeface="Arial" pitchFamily="34" charset="0"/>
                <a:cs typeface="Arial" pitchFamily="34" charset="0"/>
              </a:rPr>
              <a:t>[1]</a:t>
            </a:r>
            <a:r>
              <a:rPr lang="en-GB" sz="2400" dirty="0">
                <a:latin typeface="Arial" pitchFamily="34" charset="0"/>
                <a:cs typeface="Arial" pitchFamily="34" charset="0"/>
              </a:rPr>
              <a:t> Anderson S, </a:t>
            </a:r>
            <a:r>
              <a:rPr lang="en-GB" sz="2400" dirty="0" err="1">
                <a:latin typeface="Arial" pitchFamily="34" charset="0"/>
                <a:cs typeface="Arial" pitchFamily="34" charset="0"/>
              </a:rPr>
              <a:t>Liberman</a:t>
            </a:r>
            <a:r>
              <a:rPr lang="en-GB" sz="2400" dirty="0">
                <a:latin typeface="Arial" pitchFamily="34" charset="0"/>
                <a:cs typeface="Arial" pitchFamily="34" charset="0"/>
              </a:rPr>
              <a:t> N, Bernstein E, </a:t>
            </a:r>
            <a:r>
              <a:rPr lang="en-GB" sz="2400" dirty="0" smtClean="0">
                <a:latin typeface="Arial" pitchFamily="34" charset="0"/>
                <a:cs typeface="Arial" pitchFamily="34" charset="0"/>
              </a:rPr>
              <a:t>Foster S</a:t>
            </a:r>
            <a:r>
              <a:rPr lang="en-GB" sz="2400" dirty="0">
                <a:latin typeface="Arial" pitchFamily="34" charset="0"/>
                <a:cs typeface="Arial" pitchFamily="34" charset="0"/>
              </a:rPr>
              <a:t>, </a:t>
            </a:r>
            <a:r>
              <a:rPr lang="en-GB" sz="2400" dirty="0" smtClean="0">
                <a:latin typeface="Arial" pitchFamily="34" charset="0"/>
                <a:cs typeface="Arial" pitchFamily="34" charset="0"/>
              </a:rPr>
              <a:t> </a:t>
            </a:r>
          </a:p>
          <a:p>
            <a:pPr marL="658368" lvl="1" indent="-246888" algn="just">
              <a:spcBef>
                <a:spcPts val="300"/>
              </a:spcBef>
            </a:pPr>
            <a:r>
              <a:rPr lang="en-GB" sz="2400" dirty="0">
                <a:latin typeface="Arial" pitchFamily="34" charset="0"/>
                <a:cs typeface="Arial" pitchFamily="34" charset="0"/>
              </a:rPr>
              <a:t> </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Cate</a:t>
            </a:r>
            <a:r>
              <a:rPr lang="en-GB" sz="2400" dirty="0" smtClean="0">
                <a:latin typeface="Arial" pitchFamily="34" charset="0"/>
                <a:cs typeface="Arial" pitchFamily="34" charset="0"/>
              </a:rPr>
              <a:t> </a:t>
            </a:r>
            <a:r>
              <a:rPr lang="en-GB" sz="2400" dirty="0">
                <a:latin typeface="Arial" pitchFamily="34" charset="0"/>
                <a:cs typeface="Arial" pitchFamily="34" charset="0"/>
              </a:rPr>
              <a:t>E, Levin B. </a:t>
            </a:r>
            <a:r>
              <a:rPr lang="en-GB" sz="2400" i="1" dirty="0">
                <a:latin typeface="Arial" pitchFamily="34" charset="0"/>
                <a:cs typeface="Arial" pitchFamily="34" charset="0"/>
              </a:rPr>
              <a:t>Recognition of </a:t>
            </a:r>
            <a:r>
              <a:rPr lang="en-GB" sz="2400" i="1" dirty="0" smtClean="0">
                <a:latin typeface="Arial" pitchFamily="34" charset="0"/>
                <a:cs typeface="Arial" pitchFamily="34" charset="0"/>
              </a:rPr>
              <a:t>elderly speech </a:t>
            </a:r>
            <a:r>
              <a:rPr lang="en-GB" sz="2400" i="1" dirty="0">
                <a:latin typeface="Arial" pitchFamily="34" charset="0"/>
                <a:cs typeface="Arial" pitchFamily="34" charset="0"/>
              </a:rPr>
              <a:t>and </a:t>
            </a:r>
            <a:r>
              <a:rPr lang="en-GB" sz="2400" i="1" dirty="0" smtClean="0">
                <a:latin typeface="Arial" pitchFamily="34" charset="0"/>
                <a:cs typeface="Arial" pitchFamily="34" charset="0"/>
              </a:rPr>
              <a:t>  </a:t>
            </a:r>
          </a:p>
          <a:p>
            <a:pPr marL="658368" lvl="1" indent="-246888" algn="just">
              <a:spcBef>
                <a:spcPts val="300"/>
              </a:spcBef>
            </a:pPr>
            <a:r>
              <a:rPr lang="en-GB" sz="2400" i="1" dirty="0">
                <a:latin typeface="Arial" pitchFamily="34" charset="0"/>
                <a:cs typeface="Arial" pitchFamily="34" charset="0"/>
              </a:rPr>
              <a:t> </a:t>
            </a:r>
            <a:r>
              <a:rPr lang="en-GB" sz="2400" i="1" dirty="0" smtClean="0">
                <a:latin typeface="Arial" pitchFamily="34" charset="0"/>
                <a:cs typeface="Arial" pitchFamily="34" charset="0"/>
              </a:rPr>
              <a:t>   voice-driven </a:t>
            </a:r>
            <a:r>
              <a:rPr lang="en-GB" sz="2400" i="1" dirty="0">
                <a:latin typeface="Arial" pitchFamily="34" charset="0"/>
                <a:cs typeface="Arial" pitchFamily="34" charset="0"/>
              </a:rPr>
              <a:t>document </a:t>
            </a:r>
            <a:r>
              <a:rPr lang="en-GB" sz="2400" i="1" dirty="0" smtClean="0">
                <a:latin typeface="Arial" pitchFamily="34" charset="0"/>
                <a:cs typeface="Arial" pitchFamily="34" charset="0"/>
              </a:rPr>
              <a:t>retrieval.</a:t>
            </a:r>
            <a:r>
              <a:rPr lang="en-GB" sz="2400" dirty="0" smtClean="0">
                <a:latin typeface="Arial" pitchFamily="34" charset="0"/>
                <a:cs typeface="Arial" pitchFamily="34" charset="0"/>
              </a:rPr>
              <a:t> Dragon </a:t>
            </a:r>
            <a:r>
              <a:rPr lang="en-GB" sz="2400" dirty="0">
                <a:latin typeface="Arial" pitchFamily="34" charset="0"/>
                <a:cs typeface="Arial" pitchFamily="34" charset="0"/>
              </a:rPr>
              <a:t>Systems, </a:t>
            </a:r>
            <a:endParaRPr lang="en-GB" sz="2400" dirty="0" smtClean="0">
              <a:latin typeface="Arial" pitchFamily="34" charset="0"/>
              <a:cs typeface="Arial" pitchFamily="34" charset="0"/>
            </a:endParaRPr>
          </a:p>
          <a:p>
            <a:pPr marL="658368" lvl="1" indent="-246888" algn="just">
              <a:spcBef>
                <a:spcPts val="300"/>
              </a:spcBef>
            </a:pPr>
            <a:r>
              <a:rPr lang="en-GB" sz="2400" dirty="0">
                <a:latin typeface="Arial" pitchFamily="34" charset="0"/>
                <a:cs typeface="Arial" pitchFamily="34" charset="0"/>
              </a:rPr>
              <a:t> </a:t>
            </a:r>
            <a:r>
              <a:rPr lang="en-GB" sz="2400" dirty="0" smtClean="0">
                <a:latin typeface="Arial" pitchFamily="34" charset="0"/>
                <a:cs typeface="Arial" pitchFamily="34" charset="0"/>
              </a:rPr>
              <a:t>   Inc</a:t>
            </a:r>
            <a:r>
              <a:rPr lang="en-GB" sz="2400" dirty="0">
                <a:latin typeface="Arial" pitchFamily="34" charset="0"/>
                <a:cs typeface="Arial" pitchFamily="34" charset="0"/>
              </a:rPr>
              <a:t>, 1999 IEEE, pp </a:t>
            </a:r>
            <a:r>
              <a:rPr lang="en-GB" sz="2400" dirty="0" smtClean="0">
                <a:latin typeface="Arial" pitchFamily="34" charset="0"/>
                <a:cs typeface="Arial" pitchFamily="34" charset="0"/>
              </a:rPr>
              <a:t>1.</a:t>
            </a:r>
          </a:p>
          <a:p>
            <a:pPr marL="658368" lvl="1" indent="-246888" algn="just">
              <a:spcBef>
                <a:spcPts val="300"/>
              </a:spcBef>
            </a:pPr>
            <a:r>
              <a:rPr lang="en-ZA" sz="2400" dirty="0" smtClean="0">
                <a:latin typeface="Arial" pitchFamily="34" charset="0"/>
                <a:cs typeface="Arial" pitchFamily="34" charset="0"/>
              </a:rPr>
              <a:t>[2]</a:t>
            </a:r>
            <a:r>
              <a:rPr lang="en-GB" sz="2400" dirty="0" smtClean="0">
                <a:latin typeface="Arial" pitchFamily="34" charset="0"/>
                <a:cs typeface="Arial" pitchFamily="34" charset="0"/>
              </a:rPr>
              <a:t>Conn </a:t>
            </a:r>
            <a:r>
              <a:rPr lang="en-GB" sz="2400" dirty="0">
                <a:latin typeface="Arial" pitchFamily="34" charset="0"/>
                <a:cs typeface="Arial" pitchFamily="34" charset="0"/>
              </a:rPr>
              <a:t>N, </a:t>
            </a:r>
            <a:r>
              <a:rPr lang="en-GB" sz="2400" dirty="0" err="1">
                <a:latin typeface="Arial" pitchFamily="34" charset="0"/>
                <a:cs typeface="Arial" pitchFamily="34" charset="0"/>
              </a:rPr>
              <a:t>McTear</a:t>
            </a:r>
            <a:r>
              <a:rPr lang="en-GB" sz="2400" dirty="0">
                <a:latin typeface="Arial" pitchFamily="34" charset="0"/>
                <a:cs typeface="Arial" pitchFamily="34" charset="0"/>
              </a:rPr>
              <a:t> M. </a:t>
            </a:r>
            <a:r>
              <a:rPr lang="en-GB" sz="2400" i="1" dirty="0">
                <a:latin typeface="Arial" pitchFamily="34" charset="0"/>
                <a:cs typeface="Arial" pitchFamily="34" charset="0"/>
              </a:rPr>
              <a:t>Speech Technology: </a:t>
            </a:r>
            <a:r>
              <a:rPr lang="en-GB" sz="2400" i="1" dirty="0" smtClean="0">
                <a:latin typeface="Arial" pitchFamily="34" charset="0"/>
                <a:cs typeface="Arial" pitchFamily="34" charset="0"/>
              </a:rPr>
              <a:t>A Solution </a:t>
            </a:r>
          </a:p>
          <a:p>
            <a:pPr marL="658368" lvl="1" indent="-246888" algn="just">
              <a:spcBef>
                <a:spcPts val="300"/>
              </a:spcBef>
            </a:pPr>
            <a:r>
              <a:rPr lang="en-GB" sz="2400" i="1" dirty="0">
                <a:latin typeface="Arial" pitchFamily="34" charset="0"/>
                <a:cs typeface="Arial" pitchFamily="34" charset="0"/>
              </a:rPr>
              <a:t> </a:t>
            </a:r>
            <a:r>
              <a:rPr lang="en-GB" sz="2400" i="1" dirty="0" smtClean="0">
                <a:latin typeface="Arial" pitchFamily="34" charset="0"/>
                <a:cs typeface="Arial" pitchFamily="34" charset="0"/>
              </a:rPr>
              <a:t>   for </a:t>
            </a:r>
            <a:r>
              <a:rPr lang="en-GB" sz="2400" i="1" dirty="0">
                <a:latin typeface="Arial" pitchFamily="34" charset="0"/>
                <a:cs typeface="Arial" pitchFamily="34" charset="0"/>
              </a:rPr>
              <a:t>People with Disabilities</a:t>
            </a:r>
            <a:r>
              <a:rPr lang="en-GB" sz="2400" dirty="0">
                <a:latin typeface="Arial" pitchFamily="34" charset="0"/>
                <a:cs typeface="Arial" pitchFamily="34" charset="0"/>
              </a:rPr>
              <a:t>. Faculty of </a:t>
            </a:r>
            <a:r>
              <a:rPr lang="en-GB" sz="2400" dirty="0" smtClean="0">
                <a:latin typeface="Arial" pitchFamily="34" charset="0"/>
                <a:cs typeface="Arial" pitchFamily="34" charset="0"/>
              </a:rPr>
              <a:t>Informatics</a:t>
            </a:r>
            <a:r>
              <a:rPr lang="en-GB" sz="2400" dirty="0">
                <a:latin typeface="Arial" pitchFamily="34" charset="0"/>
                <a:cs typeface="Arial" pitchFamily="34" charset="0"/>
              </a:rPr>
              <a:t>, </a:t>
            </a:r>
            <a:r>
              <a:rPr lang="en-GB" sz="2400" dirty="0" smtClean="0">
                <a:latin typeface="Arial" pitchFamily="34" charset="0"/>
                <a:cs typeface="Arial" pitchFamily="34" charset="0"/>
              </a:rPr>
              <a:t> </a:t>
            </a:r>
          </a:p>
          <a:p>
            <a:pPr marL="658368" lvl="1" indent="-246888" algn="just">
              <a:spcBef>
                <a:spcPts val="300"/>
              </a:spcBef>
            </a:pPr>
            <a:r>
              <a:rPr lang="en-GB" sz="2400" dirty="0">
                <a:latin typeface="Arial" pitchFamily="34" charset="0"/>
                <a:cs typeface="Arial" pitchFamily="34" charset="0"/>
              </a:rPr>
              <a:t> </a:t>
            </a:r>
            <a:r>
              <a:rPr lang="en-GB" sz="2400" dirty="0" smtClean="0">
                <a:latin typeface="Arial" pitchFamily="34" charset="0"/>
                <a:cs typeface="Arial" pitchFamily="34" charset="0"/>
              </a:rPr>
              <a:t>   University </a:t>
            </a:r>
            <a:r>
              <a:rPr lang="en-GB" sz="2400" dirty="0">
                <a:latin typeface="Arial" pitchFamily="34" charset="0"/>
                <a:cs typeface="Arial" pitchFamily="34" charset="0"/>
              </a:rPr>
              <a:t>of Ulster at </a:t>
            </a:r>
            <a:r>
              <a:rPr lang="en-GB" sz="2400" dirty="0" err="1" smtClean="0">
                <a:latin typeface="Arial" pitchFamily="34" charset="0"/>
                <a:cs typeface="Arial" pitchFamily="34" charset="0"/>
              </a:rPr>
              <a:t>Jordanstown</a:t>
            </a:r>
            <a:r>
              <a:rPr lang="en-GB" sz="2400" dirty="0" smtClean="0">
                <a:latin typeface="Arial" pitchFamily="34" charset="0"/>
                <a:cs typeface="Arial" pitchFamily="34" charset="0"/>
              </a:rPr>
              <a:t>, United </a:t>
            </a:r>
          </a:p>
          <a:p>
            <a:pPr marL="658368" lvl="1" indent="-246888" algn="just">
              <a:spcBef>
                <a:spcPts val="300"/>
              </a:spcBef>
            </a:pPr>
            <a:r>
              <a:rPr lang="en-GB" sz="2400" dirty="0">
                <a:latin typeface="Arial" pitchFamily="34" charset="0"/>
                <a:cs typeface="Arial" pitchFamily="34" charset="0"/>
              </a:rPr>
              <a:t> </a:t>
            </a:r>
            <a:r>
              <a:rPr lang="en-GB" sz="2400" dirty="0" smtClean="0">
                <a:latin typeface="Arial" pitchFamily="34" charset="0"/>
                <a:cs typeface="Arial" pitchFamily="34" charset="0"/>
              </a:rPr>
              <a:t>   Kingdom</a:t>
            </a:r>
            <a:r>
              <a:rPr lang="en-GB" sz="24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508832" y="940216"/>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References</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2349500"/>
            <a:ext cx="8051800" cy="3606800"/>
          </a:xfrm>
          <a:prstGeom prst="rect">
            <a:avLst/>
          </a:prstGeom>
        </p:spPr>
        <p:txBody>
          <a:bodyPr vert="horz">
            <a:no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The elderly are the last group to benefit from access to computers [1].</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p:txBody>
      </p:sp>
      <p:sp>
        <p:nvSpPr>
          <p:cNvPr id="24" name="Rectangle 4"/>
          <p:cNvSpPr>
            <a:spLocks noGrp="1" noChangeArrowheads="1"/>
          </p:cNvSpPr>
          <p:nvPr>
            <p:ph type="title"/>
          </p:nvPr>
        </p:nvSpPr>
        <p:spPr>
          <a:xfrm>
            <a:off x="493843" y="925226"/>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2094667"/>
            <a:ext cx="8051800" cy="3606800"/>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[2].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Enhance the quality of life [2].</a:t>
            </a:r>
          </a:p>
          <a:p>
            <a:pPr marL="658368" lvl="1" indent="-246888">
              <a:spcBef>
                <a:spcPts val="300"/>
              </a:spcBef>
              <a:buFont typeface="Arial" pitchFamily="34" charset="0"/>
              <a:buChar char="•"/>
            </a:pPr>
            <a:r>
              <a:rPr lang="en-US" sz="3200" dirty="0" smtClean="0">
                <a:latin typeface="Arial" pitchFamily="34" charset="0"/>
                <a:cs typeface="Arial" pitchFamily="34" charset="0"/>
              </a:rPr>
              <a:t>Speech </a:t>
            </a:r>
            <a:r>
              <a:rPr lang="en-US" sz="3200" dirty="0" smtClean="0">
                <a:latin typeface="Arial" pitchFamily="34" charset="0"/>
                <a:cs typeface="Arial" pitchFamily="34" charset="0"/>
              </a:rPr>
              <a:t>controlled </a:t>
            </a:r>
            <a:r>
              <a:rPr lang="en-US" sz="3200" dirty="0">
                <a:latin typeface="Arial" pitchFamily="34" charset="0"/>
                <a:cs typeface="Arial" pitchFamily="34" charset="0"/>
              </a:rPr>
              <a:t>i</a:t>
            </a:r>
            <a:r>
              <a:rPr lang="en-US" sz="3200" dirty="0" smtClean="0">
                <a:latin typeface="Arial" pitchFamily="34" charset="0"/>
                <a:cs typeface="Arial" pitchFamily="34" charset="0"/>
              </a:rPr>
              <a:t>nternet browsing improves the usability of computers for the elderly [1].</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209466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tabLst/>
              <a:defRPr/>
            </a:pPr>
            <a:r>
              <a:rPr lang="en-US" sz="3200" dirty="0" smtClean="0">
                <a:latin typeface="Arial" pitchFamily="34" charset="0"/>
                <a:cs typeface="Arial" pitchFamily="34" charset="0"/>
              </a:rPr>
              <a:t>Determine which </a:t>
            </a:r>
          </a:p>
          <a:p>
            <a:pPr marL="1115568" lvl="2" indent="-246888">
              <a:spcBef>
                <a:spcPts val="300"/>
              </a:spcBef>
              <a:buFont typeface="Arial" pitchFamily="34" charset="0"/>
              <a:buChar char="•"/>
            </a:pPr>
            <a:r>
              <a:rPr lang="en-US" sz="3200" dirty="0" smtClean="0">
                <a:latin typeface="Arial" pitchFamily="34" charset="0"/>
                <a:cs typeface="Arial" pitchFamily="34" charset="0"/>
              </a:rPr>
              <a:t>Referencing techniques are preferred by and perform better for elderly users.</a:t>
            </a:r>
          </a:p>
          <a:p>
            <a:pPr marL="1115568" lvl="2" indent="-246888">
              <a:spcBef>
                <a:spcPts val="300"/>
              </a:spcBef>
              <a:buFont typeface="Arial" pitchFamily="34" charset="0"/>
              <a:buChar char="•"/>
            </a:pPr>
            <a:r>
              <a:rPr lang="en-US" sz="3200" dirty="0" smtClean="0">
                <a:latin typeface="Arial" pitchFamily="34" charset="0"/>
                <a:cs typeface="Arial" pitchFamily="34" charset="0"/>
              </a:rPr>
              <a:t>Feedback techniques </a:t>
            </a:r>
            <a:r>
              <a:rPr lang="en-US" sz="3200" dirty="0" smtClean="0">
                <a:latin typeface="Arial" pitchFamily="34" charset="0"/>
                <a:cs typeface="Arial" pitchFamily="34" charset="0"/>
              </a:rPr>
              <a:t>improve the usabi</a:t>
            </a:r>
            <a:r>
              <a:rPr lang="en-US" sz="3200" dirty="0" smtClean="0">
                <a:latin typeface="Arial" pitchFamily="34" charset="0"/>
                <a:cs typeface="Arial" pitchFamily="34" charset="0"/>
              </a:rPr>
              <a:t>lity of web browsing for the elderly.</a:t>
            </a:r>
            <a:r>
              <a:rPr lang="en-US" sz="3200" dirty="0" smtClean="0">
                <a:latin typeface="Arial" pitchFamily="34" charset="0"/>
                <a:cs typeface="Arial" pitchFamily="34" charset="0"/>
              </a:rPr>
              <a:t> </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433882" y="79031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38815" y="225955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Navigation.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Three iterations</a:t>
            </a:r>
          </a:p>
          <a:p>
            <a:pPr marL="1115568" lvl="2" indent="-246888">
              <a:spcBef>
                <a:spcPts val="300"/>
              </a:spcBef>
              <a:buFont typeface="Arial" pitchFamily="34" charset="0"/>
              <a:buChar char="•"/>
            </a:pPr>
            <a:r>
              <a:rPr lang="en-US" sz="3200" dirty="0" smtClean="0">
                <a:latin typeface="Arial" pitchFamily="34" charset="0"/>
                <a:cs typeface="Arial" pitchFamily="34" charset="0"/>
              </a:rPr>
              <a:t>Iteration 1:</a:t>
            </a:r>
          </a:p>
          <a:p>
            <a:pPr marL="1115568" lvl="2" indent="-246888">
              <a:spcBef>
                <a:spcPts val="300"/>
              </a:spcBef>
              <a:buFont typeface="Arial" pitchFamily="34" charset="0"/>
              <a:buChar char="•"/>
            </a:pPr>
            <a:r>
              <a:rPr lang="en-US" sz="3200" dirty="0" smtClean="0">
                <a:latin typeface="Arial" pitchFamily="34" charset="0"/>
                <a:cs typeface="Arial" pitchFamily="34" charset="0"/>
              </a:rPr>
              <a:t>Iteration 2:</a:t>
            </a:r>
          </a:p>
          <a:p>
            <a:pPr marL="1115568" lvl="2" indent="-246888">
              <a:spcBef>
                <a:spcPts val="300"/>
              </a:spcBef>
              <a:buFont typeface="Arial" pitchFamily="34" charset="0"/>
              <a:buChar char="•"/>
            </a:pPr>
            <a:r>
              <a:rPr lang="en-US" sz="3200" dirty="0" smtClean="0">
                <a:latin typeface="Arial" pitchFamily="34" charset="0"/>
                <a:cs typeface="Arial" pitchFamily="34" charset="0"/>
              </a:rPr>
              <a:t>Iteration 3:</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431</TotalTime>
  <Words>2234</Words>
  <Application>Microsoft Office PowerPoint</Application>
  <PresentationFormat>On-screen Show (4:3)</PresentationFormat>
  <Paragraphs>250</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Urban</vt:lpstr>
      <vt:lpstr> An investigation into voice-controlled web browsing for the elderly </vt:lpstr>
      <vt:lpstr>Outline </vt:lpstr>
      <vt:lpstr>Background </vt:lpstr>
      <vt:lpstr>Speech Recognition </vt:lpstr>
      <vt:lpstr>Objectives </vt:lpstr>
      <vt:lpstr>Software Application </vt:lpstr>
      <vt:lpstr>Components</vt:lpstr>
      <vt:lpstr>Design</vt:lpstr>
      <vt:lpstr>Testing and Results</vt:lpstr>
      <vt:lpstr>Iteration 1</vt:lpstr>
      <vt:lpstr>Slide 11</vt:lpstr>
      <vt:lpstr>Iteration 2</vt:lpstr>
      <vt:lpstr>Slide 13</vt:lpstr>
      <vt:lpstr>Iteration 3</vt:lpstr>
      <vt:lpstr>Slide 15</vt:lpstr>
      <vt:lpstr>Secondary Results</vt:lpstr>
      <vt:lpstr>Slide 17</vt:lpstr>
      <vt:lpstr>Analysis</vt:lpstr>
      <vt:lpstr>Slide 19</vt:lpstr>
      <vt:lpstr>Conclusion</vt:lpstr>
      <vt:lpstr>Future Work</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38</cp:revision>
  <dcterms:created xsi:type="dcterms:W3CDTF">2011-10-31T08:15:04Z</dcterms:created>
  <dcterms:modified xsi:type="dcterms:W3CDTF">2011-10-31T15:27:02Z</dcterms:modified>
</cp:coreProperties>
</file>