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harts/chart9.xml" ContentType="application/vnd.openxmlformats-officedocument.drawingml.chart+xml"/>
  <Override PartName="/ppt/charts/chart11.xml" ContentType="application/vnd.openxmlformats-officedocument.drawingml.chart+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charts/chart7.xml" ContentType="application/vnd.openxmlformats-officedocument.drawingml.chart+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charts/chart8.xml" ContentType="application/vnd.openxmlformats-officedocument.drawingml.char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charts/chart6.xml" ContentType="application/vnd.openxmlformats-officedocument.drawingml.chart+xml"/>
  <Override PartName="/ppt/charts/chart10.xml" ContentType="application/vnd.openxmlformats-officedocument.drawingml.chart+xml"/>
  <Override PartName="/ppt/notesSlides/notesSlide31.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Lst>
  <p:notesMasterIdLst>
    <p:notesMasterId r:id="rId36"/>
  </p:notesMasterIdLst>
  <p:sldIdLst>
    <p:sldId id="256" r:id="rId2"/>
    <p:sldId id="257" r:id="rId3"/>
    <p:sldId id="258" r:id="rId4"/>
    <p:sldId id="260" r:id="rId5"/>
    <p:sldId id="261" r:id="rId6"/>
    <p:sldId id="262" r:id="rId7"/>
    <p:sldId id="264" r:id="rId8"/>
    <p:sldId id="263" r:id="rId9"/>
    <p:sldId id="281" r:id="rId10"/>
    <p:sldId id="282" r:id="rId11"/>
    <p:sldId id="280" r:id="rId12"/>
    <p:sldId id="283" r:id="rId13"/>
    <p:sldId id="284" r:id="rId14"/>
    <p:sldId id="285" r:id="rId15"/>
    <p:sldId id="286" r:id="rId16"/>
    <p:sldId id="287" r:id="rId17"/>
    <p:sldId id="288" r:id="rId18"/>
    <p:sldId id="289" r:id="rId19"/>
    <p:sldId id="290" r:id="rId20"/>
    <p:sldId id="291" r:id="rId21"/>
    <p:sldId id="270" r:id="rId22"/>
    <p:sldId id="271" r:id="rId23"/>
    <p:sldId id="275" r:id="rId24"/>
    <p:sldId id="272" r:id="rId25"/>
    <p:sldId id="276" r:id="rId26"/>
    <p:sldId id="273" r:id="rId27"/>
    <p:sldId id="277" r:id="rId28"/>
    <p:sldId id="266" r:id="rId29"/>
    <p:sldId id="274" r:id="rId30"/>
    <p:sldId id="267" r:id="rId31"/>
    <p:sldId id="278" r:id="rId32"/>
    <p:sldId id="268" r:id="rId33"/>
    <p:sldId id="279" r:id="rId34"/>
    <p:sldId id="26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68" autoAdjust="0"/>
    <p:restoredTop sz="94660"/>
  </p:normalViewPr>
  <p:slideViewPr>
    <p:cSldViewPr snapToGrid="0">
      <p:cViewPr varScale="1">
        <p:scale>
          <a:sx n="64" d="100"/>
          <a:sy n="64" d="100"/>
        </p:scale>
        <p:origin x="-1488" y="-102"/>
      </p:cViewPr>
      <p:guideLst>
        <p:guide orient="horz" pos="2160"/>
        <p:guide pos="2880"/>
      </p:guideLst>
    </p:cSldViewPr>
  </p:slideViewPr>
  <p:notesTextViewPr>
    <p:cViewPr>
      <p:scale>
        <a:sx n="100" d="100"/>
        <a:sy n="100" d="100"/>
      </p:scale>
      <p:origin x="0" y="0"/>
    </p:cViewPr>
  </p:notesTextViewPr>
  <p:gridSpacing cx="1106058875" cy="110605887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sults\Report%20graph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sults\Report%20graph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sults\Report%20graph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dirty="0" smtClean="0"/>
              <a:t>U</a:t>
            </a:r>
            <a:r>
              <a:rPr lang="en-GB" baseline="0" dirty="0" smtClean="0"/>
              <a:t>ser </a:t>
            </a:r>
            <a:r>
              <a:rPr lang="en-GB" baseline="0" dirty="0"/>
              <a:t>preference </a:t>
            </a:r>
            <a:r>
              <a:rPr lang="en-GB" baseline="0" dirty="0" smtClean="0"/>
              <a:t>between referencing </a:t>
            </a:r>
            <a:r>
              <a:rPr lang="en-GB" baseline="0" dirty="0"/>
              <a:t>techniques </a:t>
            </a:r>
            <a:endParaRPr lang="en-GB" dirty="0"/>
          </a:p>
        </c:rich>
      </c:tx>
      <c:layout/>
    </c:title>
    <c:view3D>
      <c:rotX val="75"/>
      <c:perspective val="30"/>
    </c:view3D>
    <c:plotArea>
      <c:layout/>
      <c:pie3DChart>
        <c:varyColors val="1"/>
        <c:ser>
          <c:idx val="0"/>
          <c:order val="0"/>
          <c:tx>
            <c:v>series 1</c:v>
          </c:tx>
          <c:dPt>
            <c:idx val="0"/>
            <c:spPr>
              <a:solidFill>
                <a:srgbClr val="53548A"/>
              </a:solidFill>
            </c:spPr>
          </c:dPt>
          <c:dLbls>
            <c:txPr>
              <a:bodyPr/>
              <a:lstStyle/>
              <a:p>
                <a:pPr>
                  <a:defRPr lang="en-GB"/>
                </a:pPr>
                <a:endParaRPr lang="en-US"/>
              </a:p>
            </c:txPr>
            <c:showPercent val="1"/>
          </c:dLbls>
          <c:cat>
            <c:strRef>
              <c:f>Sheet1!$G$3:$I$3</c:f>
              <c:strCache>
                <c:ptCount val="3"/>
                <c:pt idx="0">
                  <c:v>Numerical</c:v>
                </c:pt>
                <c:pt idx="1">
                  <c:v>Link name </c:v>
                </c:pt>
                <c:pt idx="2">
                  <c:v>Both</c:v>
                </c:pt>
              </c:strCache>
            </c:strRef>
          </c:cat>
          <c:val>
            <c:numRef>
              <c:f>Sheet1!$G$6:$I$6</c:f>
              <c:numCache>
                <c:formatCode>General</c:formatCode>
                <c:ptCount val="3"/>
                <c:pt idx="0">
                  <c:v>4</c:v>
                </c:pt>
                <c:pt idx="1">
                  <c:v>2</c:v>
                </c:pt>
                <c:pt idx="2">
                  <c:v>1</c:v>
                </c:pt>
              </c:numCache>
            </c:numRef>
          </c:val>
        </c:ser>
        <c:dLbls>
          <c:showPercent val="1"/>
        </c:dLbls>
      </c:pie3DChart>
    </c:plotArea>
    <c:legend>
      <c:legendPos val="r"/>
      <c:layout/>
      <c:txPr>
        <a:bodyPr/>
        <a:lstStyle/>
        <a:p>
          <a:pPr rtl="0">
            <a:defRPr lang="en-GB"/>
          </a:pPr>
          <a:endParaRPr lang="en-US"/>
        </a:p>
      </c:txPr>
    </c:legend>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lang val="en-GB"/>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800" b="1" i="0" baseline="0"/>
              <a:t>User preference between referencing styles</a:t>
            </a:r>
          </a:p>
        </c:rich>
      </c:tx>
      <c:layout/>
    </c:title>
    <c:view3D>
      <c:rAngAx val="1"/>
    </c:view3D>
    <c:plotArea>
      <c:layout/>
      <c:bar3DChart>
        <c:barDir val="col"/>
        <c:grouping val="clustered"/>
        <c:ser>
          <c:idx val="0"/>
          <c:order val="0"/>
          <c:tx>
            <c:v>Numerical</c:v>
          </c:tx>
          <c:cat>
            <c:numRef>
              <c:f>Sheet1!$B$143:$B$145</c:f>
              <c:numCache>
                <c:formatCode>General</c:formatCode>
                <c:ptCount val="3"/>
                <c:pt idx="0">
                  <c:v>1</c:v>
                </c:pt>
                <c:pt idx="1">
                  <c:v>2</c:v>
                </c:pt>
                <c:pt idx="2">
                  <c:v>3</c:v>
                </c:pt>
              </c:numCache>
            </c:numRef>
          </c:cat>
          <c:val>
            <c:numRef>
              <c:f>Sheet1!$C$143:$C$145</c:f>
              <c:numCache>
                <c:formatCode>General</c:formatCode>
                <c:ptCount val="3"/>
                <c:pt idx="0">
                  <c:v>4</c:v>
                </c:pt>
                <c:pt idx="1">
                  <c:v>3</c:v>
                </c:pt>
                <c:pt idx="2">
                  <c:v>4</c:v>
                </c:pt>
              </c:numCache>
            </c:numRef>
          </c:val>
        </c:ser>
        <c:ser>
          <c:idx val="1"/>
          <c:order val="1"/>
          <c:tx>
            <c:v>Link name</c:v>
          </c:tx>
          <c:cat>
            <c:numRef>
              <c:f>Sheet1!$B$143:$B$145</c:f>
              <c:numCache>
                <c:formatCode>General</c:formatCode>
                <c:ptCount val="3"/>
                <c:pt idx="0">
                  <c:v>1</c:v>
                </c:pt>
                <c:pt idx="1">
                  <c:v>2</c:v>
                </c:pt>
                <c:pt idx="2">
                  <c:v>3</c:v>
                </c:pt>
              </c:numCache>
            </c:numRef>
          </c:cat>
          <c:val>
            <c:numRef>
              <c:f>Sheet1!$D$143:$D$145</c:f>
              <c:numCache>
                <c:formatCode>General</c:formatCode>
                <c:ptCount val="3"/>
                <c:pt idx="0">
                  <c:v>2</c:v>
                </c:pt>
                <c:pt idx="1">
                  <c:v>1</c:v>
                </c:pt>
                <c:pt idx="2">
                  <c:v>4</c:v>
                </c:pt>
              </c:numCache>
            </c:numRef>
          </c:val>
        </c:ser>
        <c:ser>
          <c:idx val="2"/>
          <c:order val="2"/>
          <c:tx>
            <c:v>Both</c:v>
          </c:tx>
          <c:cat>
            <c:numRef>
              <c:f>Sheet1!$B$143:$B$145</c:f>
              <c:numCache>
                <c:formatCode>General</c:formatCode>
                <c:ptCount val="3"/>
                <c:pt idx="0">
                  <c:v>1</c:v>
                </c:pt>
                <c:pt idx="1">
                  <c:v>2</c:v>
                </c:pt>
                <c:pt idx="2">
                  <c:v>3</c:v>
                </c:pt>
              </c:numCache>
            </c:numRef>
          </c:cat>
          <c:val>
            <c:numRef>
              <c:f>Sheet1!$E$143:$E$145</c:f>
              <c:numCache>
                <c:formatCode>General</c:formatCode>
                <c:ptCount val="3"/>
                <c:pt idx="0">
                  <c:v>1</c:v>
                </c:pt>
                <c:pt idx="1">
                  <c:v>1</c:v>
                </c:pt>
                <c:pt idx="2">
                  <c:v>0</c:v>
                </c:pt>
              </c:numCache>
            </c:numRef>
          </c:val>
        </c:ser>
        <c:shape val="box"/>
        <c:axId val="92888448"/>
        <c:axId val="92912256"/>
        <c:axId val="0"/>
      </c:bar3DChart>
      <c:catAx>
        <c:axId val="92888448"/>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92912256"/>
        <c:crosses val="autoZero"/>
        <c:auto val="1"/>
        <c:lblAlgn val="ctr"/>
        <c:lblOffset val="100"/>
      </c:catAx>
      <c:valAx>
        <c:axId val="92912256"/>
        <c:scaling>
          <c:orientation val="minMax"/>
        </c:scaling>
        <c:axPos val="l"/>
        <c:majorGridlines/>
        <c:title>
          <c:tx>
            <c:rich>
              <a:bodyPr/>
              <a:lstStyle/>
              <a:p>
                <a:pPr>
                  <a:defRPr lang="en-GB"/>
                </a:pPr>
                <a:r>
                  <a:rPr lang="en-GB"/>
                  <a:t>Users</a:t>
                </a:r>
              </a:p>
            </c:rich>
          </c:tx>
          <c:layout/>
        </c:title>
        <c:numFmt formatCode="General" sourceLinked="1"/>
        <c:tickLblPos val="nextTo"/>
        <c:txPr>
          <a:bodyPr/>
          <a:lstStyle/>
          <a:p>
            <a:pPr>
              <a:defRPr lang="en-GB"/>
            </a:pPr>
            <a:endParaRPr lang="en-US"/>
          </a:p>
        </c:txPr>
        <c:crossAx val="92888448"/>
        <c:crosses val="autoZero"/>
        <c:crossBetween val="between"/>
      </c:valAx>
    </c:plotArea>
    <c:legend>
      <c:legendPos val="r"/>
      <c:layout/>
      <c:txPr>
        <a:bodyPr/>
        <a:lstStyle/>
        <a:p>
          <a:pPr>
            <a:defRPr lang="en-GB"/>
          </a:pPr>
          <a:endParaRPr lang="en-US"/>
        </a:p>
      </c:txPr>
    </c:legend>
    <c:plotVisOnly val="1"/>
  </c:chart>
  <c:externalData r:id="rId1"/>
</c:chartSpace>
</file>

<file path=ppt/charts/chart11.xml><?xml version="1.0" encoding="utf-8"?>
<c:chartSpace xmlns:c="http://schemas.openxmlformats.org/drawingml/2006/chart" xmlns:a="http://schemas.openxmlformats.org/drawingml/2006/main" xmlns:r="http://schemas.openxmlformats.org/officeDocument/2006/relationships">
  <c:lang val="en-GB"/>
  <c:chart>
    <c:title>
      <c:tx>
        <c:rich>
          <a:bodyPr/>
          <a:lstStyle/>
          <a:p>
            <a:pPr>
              <a:defRPr/>
            </a:pPr>
            <a:r>
              <a:rPr lang="en-GB"/>
              <a:t>User perceived technique performance</a:t>
            </a:r>
          </a:p>
        </c:rich>
      </c:tx>
      <c:layout/>
    </c:title>
    <c:view3D>
      <c:rAngAx val="1"/>
    </c:view3D>
    <c:plotArea>
      <c:layout/>
      <c:bar3DChart>
        <c:barDir val="col"/>
        <c:grouping val="clustered"/>
        <c:ser>
          <c:idx val="0"/>
          <c:order val="0"/>
          <c:tx>
            <c:v>Numerical</c:v>
          </c:tx>
          <c:cat>
            <c:numRef>
              <c:f>'[Report graphs.xlsx]Sheet1'!$A$234:$A$236</c:f>
              <c:numCache>
                <c:formatCode>General</c:formatCode>
                <c:ptCount val="3"/>
                <c:pt idx="0">
                  <c:v>1</c:v>
                </c:pt>
                <c:pt idx="1">
                  <c:v>2</c:v>
                </c:pt>
                <c:pt idx="2">
                  <c:v>3</c:v>
                </c:pt>
              </c:numCache>
            </c:numRef>
          </c:cat>
          <c:val>
            <c:numRef>
              <c:f>'[Report graphs.xlsx]Sheet1'!$B$234:$B$236</c:f>
              <c:numCache>
                <c:formatCode>General</c:formatCode>
                <c:ptCount val="3"/>
                <c:pt idx="0">
                  <c:v>2</c:v>
                </c:pt>
                <c:pt idx="1">
                  <c:v>0</c:v>
                </c:pt>
                <c:pt idx="2">
                  <c:v>4</c:v>
                </c:pt>
              </c:numCache>
            </c:numRef>
          </c:val>
        </c:ser>
        <c:ser>
          <c:idx val="1"/>
          <c:order val="1"/>
          <c:tx>
            <c:v>Link name</c:v>
          </c:tx>
          <c:cat>
            <c:numRef>
              <c:f>'[Report graphs.xlsx]Sheet1'!$A$234:$A$236</c:f>
              <c:numCache>
                <c:formatCode>General</c:formatCode>
                <c:ptCount val="3"/>
                <c:pt idx="0">
                  <c:v>1</c:v>
                </c:pt>
                <c:pt idx="1">
                  <c:v>2</c:v>
                </c:pt>
                <c:pt idx="2">
                  <c:v>3</c:v>
                </c:pt>
              </c:numCache>
            </c:numRef>
          </c:cat>
          <c:val>
            <c:numRef>
              <c:f>'[Report graphs.xlsx]Sheet1'!$C$234:$C$236</c:f>
              <c:numCache>
                <c:formatCode>General</c:formatCode>
                <c:ptCount val="3"/>
                <c:pt idx="0">
                  <c:v>4</c:v>
                </c:pt>
                <c:pt idx="1">
                  <c:v>3</c:v>
                </c:pt>
                <c:pt idx="2">
                  <c:v>4</c:v>
                </c:pt>
              </c:numCache>
            </c:numRef>
          </c:val>
        </c:ser>
        <c:ser>
          <c:idx val="2"/>
          <c:order val="2"/>
          <c:tx>
            <c:v>Both</c:v>
          </c:tx>
          <c:cat>
            <c:numRef>
              <c:f>'[Report graphs.xlsx]Sheet1'!$A$234:$A$236</c:f>
              <c:numCache>
                <c:formatCode>General</c:formatCode>
                <c:ptCount val="3"/>
                <c:pt idx="0">
                  <c:v>1</c:v>
                </c:pt>
                <c:pt idx="1">
                  <c:v>2</c:v>
                </c:pt>
                <c:pt idx="2">
                  <c:v>3</c:v>
                </c:pt>
              </c:numCache>
            </c:numRef>
          </c:cat>
          <c:val>
            <c:numRef>
              <c:f>'[Report graphs.xlsx]Sheet1'!$D$234:$D$236</c:f>
              <c:numCache>
                <c:formatCode>General</c:formatCode>
                <c:ptCount val="3"/>
                <c:pt idx="0">
                  <c:v>1</c:v>
                </c:pt>
                <c:pt idx="1">
                  <c:v>2</c:v>
                </c:pt>
                <c:pt idx="2">
                  <c:v>0</c:v>
                </c:pt>
              </c:numCache>
            </c:numRef>
          </c:val>
        </c:ser>
        <c:shape val="box"/>
        <c:axId val="78998528"/>
        <c:axId val="79309056"/>
        <c:axId val="0"/>
      </c:bar3DChart>
      <c:catAx>
        <c:axId val="78998528"/>
        <c:scaling>
          <c:orientation val="minMax"/>
        </c:scaling>
        <c:axPos val="b"/>
        <c:title>
          <c:tx>
            <c:rich>
              <a:bodyPr/>
              <a:lstStyle/>
              <a:p>
                <a:pPr>
                  <a:defRPr/>
                </a:pPr>
                <a:r>
                  <a:rPr lang="en-GB"/>
                  <a:t>Iteration</a:t>
                </a:r>
              </a:p>
            </c:rich>
          </c:tx>
          <c:layout/>
        </c:title>
        <c:numFmt formatCode="General" sourceLinked="1"/>
        <c:majorTickMark val="none"/>
        <c:tickLblPos val="nextTo"/>
        <c:crossAx val="79309056"/>
        <c:crosses val="autoZero"/>
        <c:auto val="1"/>
        <c:lblAlgn val="ctr"/>
        <c:lblOffset val="100"/>
      </c:catAx>
      <c:valAx>
        <c:axId val="79309056"/>
        <c:scaling>
          <c:orientation val="minMax"/>
        </c:scaling>
        <c:axPos val="l"/>
        <c:majorGridlines/>
        <c:title>
          <c:tx>
            <c:rich>
              <a:bodyPr/>
              <a:lstStyle/>
              <a:p>
                <a:pPr>
                  <a:defRPr/>
                </a:pPr>
                <a:r>
                  <a:rPr lang="en-GB"/>
                  <a:t>Users</a:t>
                </a:r>
              </a:p>
            </c:rich>
          </c:tx>
          <c:layout/>
        </c:title>
        <c:numFmt formatCode="General" sourceLinked="1"/>
        <c:tickLblPos val="nextTo"/>
        <c:crossAx val="78998528"/>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US" baseline="0" dirty="0" smtClean="0"/>
              <a:t>User perceived </a:t>
            </a:r>
            <a:r>
              <a:rPr lang="en-US" baseline="0" dirty="0"/>
              <a:t>technique </a:t>
            </a:r>
            <a:r>
              <a:rPr lang="en-US" baseline="0" dirty="0" smtClean="0"/>
              <a:t>performance</a:t>
            </a:r>
            <a:endParaRPr lang="en-US" dirty="0"/>
          </a:p>
        </c:rich>
      </c:tx>
      <c:layout/>
    </c:title>
    <c:view3D>
      <c:rotX val="75"/>
      <c:perspective val="30"/>
    </c:view3D>
    <c:plotArea>
      <c:layout/>
      <c:pie3DChart>
        <c:varyColors val="1"/>
        <c:ser>
          <c:idx val="0"/>
          <c:order val="0"/>
          <c:tx>
            <c:v>series 1</c:v>
          </c:tx>
          <c:dLbls>
            <c:txPr>
              <a:bodyPr/>
              <a:lstStyle/>
              <a:p>
                <a:pPr>
                  <a:defRPr lang="en-GB"/>
                </a:pPr>
                <a:endParaRPr lang="en-US"/>
              </a:p>
            </c:txPr>
            <c:showPercent val="1"/>
          </c:dLbls>
          <c:cat>
            <c:strRef>
              <c:f>Sheet1!$G$3:$I$3</c:f>
              <c:strCache>
                <c:ptCount val="3"/>
                <c:pt idx="0">
                  <c:v>Numerical</c:v>
                </c:pt>
                <c:pt idx="1">
                  <c:v>Link name </c:v>
                </c:pt>
                <c:pt idx="2">
                  <c:v>Both</c:v>
                </c:pt>
              </c:strCache>
            </c:strRef>
          </c:cat>
          <c:val>
            <c:numRef>
              <c:f>Sheet1!$G$5:$I$5</c:f>
              <c:numCache>
                <c:formatCode>General</c:formatCode>
                <c:ptCount val="3"/>
                <c:pt idx="0">
                  <c:v>2</c:v>
                </c:pt>
                <c:pt idx="1">
                  <c:v>4</c:v>
                </c:pt>
                <c:pt idx="2">
                  <c:v>1</c:v>
                </c:pt>
              </c:numCache>
            </c:numRef>
          </c:val>
        </c:ser>
        <c:dLbls>
          <c:showPercent val="1"/>
        </c:dLbls>
      </c:pie3DChart>
    </c:plotArea>
    <c:legend>
      <c:legendPos val="r"/>
      <c:layout/>
      <c:txPr>
        <a:bodyPr/>
        <a:lstStyle/>
        <a:p>
          <a:pPr rtl="0">
            <a:defRPr lang="en-GB"/>
          </a:pPr>
          <a:endParaRPr lang="en-U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GB"/>
  <c:chart>
    <c:title>
      <c:tx>
        <c:rich>
          <a:bodyPr/>
          <a:lstStyle/>
          <a:p>
            <a:pPr>
              <a:defRPr/>
            </a:pPr>
            <a:r>
              <a:rPr lang="en-GB"/>
              <a:t>User preference of feedback techniques</a:t>
            </a:r>
          </a:p>
        </c:rich>
      </c:tx>
      <c:layout/>
    </c:title>
    <c:view3D>
      <c:rAngAx val="1"/>
    </c:view3D>
    <c:plotArea>
      <c:layout/>
      <c:bar3DChart>
        <c:barDir val="col"/>
        <c:grouping val="clustered"/>
        <c:ser>
          <c:idx val="0"/>
          <c:order val="0"/>
          <c:tx>
            <c:v>series 1</c:v>
          </c:tx>
          <c:cat>
            <c:strRef>
              <c:f>Sheet1!$D$9:$D$11</c:f>
              <c:strCache>
                <c:ptCount val="3"/>
                <c:pt idx="0">
                  <c:v>Pop ups</c:v>
                </c:pt>
                <c:pt idx="1">
                  <c:v>Highlighting</c:v>
                </c:pt>
                <c:pt idx="2">
                  <c:v>Verbal</c:v>
                </c:pt>
              </c:strCache>
            </c:strRef>
          </c:cat>
          <c:val>
            <c:numRef>
              <c:f>Sheet1!$G$9:$G$11</c:f>
              <c:numCache>
                <c:formatCode>General</c:formatCode>
                <c:ptCount val="3"/>
                <c:pt idx="0">
                  <c:v>0</c:v>
                </c:pt>
                <c:pt idx="1">
                  <c:v>71.42</c:v>
                </c:pt>
                <c:pt idx="2">
                  <c:v>28.57</c:v>
                </c:pt>
              </c:numCache>
            </c:numRef>
          </c:val>
        </c:ser>
        <c:shape val="box"/>
        <c:axId val="35750656"/>
        <c:axId val="35815424"/>
        <c:axId val="0"/>
      </c:bar3DChart>
      <c:catAx>
        <c:axId val="35750656"/>
        <c:scaling>
          <c:orientation val="minMax"/>
        </c:scaling>
        <c:axPos val="b"/>
        <c:title>
          <c:tx>
            <c:rich>
              <a:bodyPr/>
              <a:lstStyle/>
              <a:p>
                <a:pPr>
                  <a:defRPr/>
                </a:pPr>
                <a:r>
                  <a:rPr lang="en-GB"/>
                  <a:t>Referencing</a:t>
                </a:r>
                <a:r>
                  <a:rPr lang="en-GB" baseline="0"/>
                  <a:t> techniques</a:t>
                </a:r>
                <a:endParaRPr lang="en-GB"/>
              </a:p>
            </c:rich>
          </c:tx>
          <c:layout/>
        </c:title>
        <c:majorTickMark val="none"/>
        <c:tickLblPos val="nextTo"/>
        <c:crossAx val="35815424"/>
        <c:crosses val="autoZero"/>
        <c:auto val="1"/>
        <c:lblAlgn val="ctr"/>
        <c:lblOffset val="100"/>
      </c:catAx>
      <c:valAx>
        <c:axId val="35815424"/>
        <c:scaling>
          <c:orientation val="minMax"/>
        </c:scaling>
        <c:axPos val="l"/>
        <c:majorGridlines/>
        <c:title>
          <c:tx>
            <c:rich>
              <a:bodyPr/>
              <a:lstStyle/>
              <a:p>
                <a:pPr>
                  <a:defRPr/>
                </a:pPr>
                <a:r>
                  <a:rPr lang="en-GB"/>
                  <a:t>Percentage</a:t>
                </a:r>
                <a:r>
                  <a:rPr lang="en-GB" baseline="0"/>
                  <a:t> of users</a:t>
                </a:r>
                <a:endParaRPr lang="en-GB"/>
              </a:p>
            </c:rich>
          </c:tx>
          <c:layout/>
        </c:title>
        <c:numFmt formatCode="General" sourceLinked="1"/>
        <c:tickLblPos val="nextTo"/>
        <c:crossAx val="35750656"/>
        <c:crosses val="autoZero"/>
        <c:crossBetween val="between"/>
      </c:valAx>
    </c:plotArea>
    <c:legend>
      <c:legendPos val="r"/>
      <c:layout/>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preference of referencing techniques </a:t>
            </a:r>
          </a:p>
        </c:rich>
      </c:tx>
      <c:layout/>
    </c:title>
    <c:view3D>
      <c:rotX val="75"/>
      <c:perspective val="30"/>
    </c:view3D>
    <c:plotArea>
      <c:layout/>
      <c:pie3DChart>
        <c:varyColors val="1"/>
        <c:ser>
          <c:idx val="0"/>
          <c:order val="0"/>
          <c:tx>
            <c:v>series 1</c:v>
          </c:tx>
          <c:dLbls>
            <c:txPr>
              <a:bodyPr/>
              <a:lstStyle/>
              <a:p>
                <a:pPr>
                  <a:defRPr lang="en-GB"/>
                </a:pPr>
                <a:endParaRPr lang="en-US"/>
              </a:p>
            </c:txPr>
            <c:showPercent val="1"/>
          </c:dLbls>
          <c:cat>
            <c:strRef>
              <c:f>Sheet1!$G$70:$I$70</c:f>
              <c:strCache>
                <c:ptCount val="3"/>
                <c:pt idx="0">
                  <c:v>Numerical</c:v>
                </c:pt>
                <c:pt idx="1">
                  <c:v>Link name</c:v>
                </c:pt>
                <c:pt idx="2">
                  <c:v>Both</c:v>
                </c:pt>
              </c:strCache>
            </c:strRef>
          </c:cat>
          <c:val>
            <c:numRef>
              <c:f>Sheet1!$G$73:$I$73</c:f>
              <c:numCache>
                <c:formatCode>General</c:formatCode>
                <c:ptCount val="3"/>
                <c:pt idx="0">
                  <c:v>3</c:v>
                </c:pt>
                <c:pt idx="1">
                  <c:v>1</c:v>
                </c:pt>
                <c:pt idx="2">
                  <c:v>1</c:v>
                </c:pt>
              </c:numCache>
            </c:numRef>
          </c:val>
        </c:ser>
        <c:dLbls>
          <c:showPercent val="1"/>
        </c:dLbls>
      </c:pie3DChart>
    </c:plotArea>
    <c:legend>
      <c:legendPos val="r"/>
      <c:layout/>
      <c:txPr>
        <a:bodyPr/>
        <a:lstStyle/>
        <a:p>
          <a:pPr rtl="0">
            <a:defRPr lang="en-GB"/>
          </a:pPr>
          <a:endParaRPr lang="en-US"/>
        </a:p>
      </c:txPr>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perceived technique performance</a:t>
            </a:r>
          </a:p>
        </c:rich>
      </c:tx>
      <c:layout/>
    </c:title>
    <c:view3D>
      <c:rotX val="75"/>
      <c:perspective val="30"/>
    </c:view3D>
    <c:plotArea>
      <c:layout/>
      <c:pie3DChart>
        <c:varyColors val="1"/>
        <c:ser>
          <c:idx val="0"/>
          <c:order val="0"/>
          <c:tx>
            <c:v>series 1</c:v>
          </c:tx>
          <c:dLbls>
            <c:txPr>
              <a:bodyPr/>
              <a:lstStyle/>
              <a:p>
                <a:pPr>
                  <a:defRPr lang="en-GB"/>
                </a:pPr>
                <a:endParaRPr lang="en-US"/>
              </a:p>
            </c:txPr>
            <c:showPercent val="1"/>
          </c:dLbls>
          <c:cat>
            <c:strRef>
              <c:f>Sheet1!$G$70:$I$70</c:f>
              <c:strCache>
                <c:ptCount val="3"/>
                <c:pt idx="0">
                  <c:v>Numerical</c:v>
                </c:pt>
                <c:pt idx="1">
                  <c:v>Link name</c:v>
                </c:pt>
                <c:pt idx="2">
                  <c:v>Both</c:v>
                </c:pt>
              </c:strCache>
            </c:strRef>
          </c:cat>
          <c:val>
            <c:numRef>
              <c:f>Sheet1!$G$72:$I$72</c:f>
              <c:numCache>
                <c:formatCode>General</c:formatCode>
                <c:ptCount val="3"/>
                <c:pt idx="0">
                  <c:v>0</c:v>
                </c:pt>
                <c:pt idx="1">
                  <c:v>3</c:v>
                </c:pt>
                <c:pt idx="2">
                  <c:v>2</c:v>
                </c:pt>
              </c:numCache>
            </c:numRef>
          </c:val>
        </c:ser>
        <c:dLbls>
          <c:showPercent val="1"/>
        </c:dLbls>
      </c:pie3DChart>
    </c:plotArea>
    <c:legend>
      <c:legendPos val="r"/>
      <c:layout/>
      <c:txPr>
        <a:bodyPr/>
        <a:lstStyle/>
        <a:p>
          <a:pPr rtl="0">
            <a:defRPr lang="en-GB"/>
          </a:pPr>
          <a:endParaRPr lang="en-US"/>
        </a:p>
      </c:txPr>
    </c:legend>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n-GB"/>
  <c:chart>
    <c:title>
      <c:tx>
        <c:rich>
          <a:bodyPr/>
          <a:lstStyle/>
          <a:p>
            <a:pPr>
              <a:defRPr/>
            </a:pPr>
            <a:r>
              <a:rPr lang="en-GB"/>
              <a:t>User preference</a:t>
            </a:r>
          </a:p>
        </c:rich>
      </c:tx>
      <c:layout/>
    </c:title>
    <c:view3D>
      <c:rAngAx val="1"/>
    </c:view3D>
    <c:plotArea>
      <c:layout/>
      <c:bar3DChart>
        <c:barDir val="col"/>
        <c:grouping val="clustered"/>
        <c:ser>
          <c:idx val="0"/>
          <c:order val="0"/>
          <c:tx>
            <c:v>series 1</c:v>
          </c:tx>
          <c:cat>
            <c:strRef>
              <c:f>Sheet1!$D$115:$D$117</c:f>
              <c:strCache>
                <c:ptCount val="3"/>
                <c:pt idx="0">
                  <c:v>Specific word</c:v>
                </c:pt>
                <c:pt idx="1">
                  <c:v>Part of a sentence</c:v>
                </c:pt>
                <c:pt idx="2">
                  <c:v>The complete sentence</c:v>
                </c:pt>
              </c:strCache>
            </c:strRef>
          </c:cat>
          <c:val>
            <c:numRef>
              <c:f>Sheet1!$G$115:$G$117</c:f>
              <c:numCache>
                <c:formatCode>General</c:formatCode>
                <c:ptCount val="3"/>
                <c:pt idx="0">
                  <c:v>80</c:v>
                </c:pt>
                <c:pt idx="1">
                  <c:v>0</c:v>
                </c:pt>
                <c:pt idx="2">
                  <c:v>20</c:v>
                </c:pt>
              </c:numCache>
            </c:numRef>
          </c:val>
        </c:ser>
        <c:shape val="box"/>
        <c:axId val="79411456"/>
        <c:axId val="81694080"/>
        <c:axId val="0"/>
      </c:bar3DChart>
      <c:catAx>
        <c:axId val="79411456"/>
        <c:scaling>
          <c:orientation val="minMax"/>
        </c:scaling>
        <c:axPos val="b"/>
        <c:title>
          <c:tx>
            <c:rich>
              <a:bodyPr/>
              <a:lstStyle/>
              <a:p>
                <a:pPr>
                  <a:defRPr/>
                </a:pPr>
                <a:r>
                  <a:rPr lang="en-GB"/>
                  <a:t>Techniques</a:t>
                </a:r>
              </a:p>
            </c:rich>
          </c:tx>
          <c:layout/>
        </c:title>
        <c:majorTickMark val="none"/>
        <c:tickLblPos val="nextTo"/>
        <c:crossAx val="81694080"/>
        <c:crosses val="autoZero"/>
        <c:auto val="1"/>
        <c:lblAlgn val="ctr"/>
        <c:lblOffset val="100"/>
      </c:catAx>
      <c:valAx>
        <c:axId val="81694080"/>
        <c:scaling>
          <c:orientation val="minMax"/>
        </c:scaling>
        <c:axPos val="l"/>
        <c:majorGridlines/>
        <c:title>
          <c:tx>
            <c:rich>
              <a:bodyPr/>
              <a:lstStyle/>
              <a:p>
                <a:pPr>
                  <a:defRPr/>
                </a:pPr>
                <a:r>
                  <a:rPr lang="en-GB"/>
                  <a:t>Percentage</a:t>
                </a:r>
                <a:r>
                  <a:rPr lang="en-GB" baseline="0"/>
                  <a:t> of users</a:t>
                </a:r>
                <a:endParaRPr lang="en-GB"/>
              </a:p>
            </c:rich>
          </c:tx>
          <c:layout/>
        </c:title>
        <c:numFmt formatCode="General" sourceLinked="1"/>
        <c:tickLblPos val="nextTo"/>
        <c:crossAx val="79411456"/>
        <c:crosses val="autoZero"/>
        <c:crossBetween val="between"/>
      </c:valAx>
    </c:plotArea>
    <c:legend>
      <c:legendPos val="r"/>
      <c:layout/>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n-GB"/>
  <c:chart>
    <c:title>
      <c:tx>
        <c:rich>
          <a:bodyPr/>
          <a:lstStyle/>
          <a:p>
            <a:pPr>
              <a:defRPr lang="en-GB"/>
            </a:pPr>
            <a:r>
              <a:rPr lang="en-GB"/>
              <a:t>Average</a:t>
            </a:r>
            <a:r>
              <a:rPr lang="en-GB" baseline="0"/>
              <a:t> errors per male and female individuals</a:t>
            </a:r>
            <a:endParaRPr lang="en-GB"/>
          </a:p>
        </c:rich>
      </c:tx>
      <c:layout/>
    </c:title>
    <c:view3D>
      <c:rAngAx val="1"/>
    </c:view3D>
    <c:plotArea>
      <c:layout/>
      <c:bar3DChart>
        <c:barDir val="col"/>
        <c:grouping val="clustered"/>
        <c:ser>
          <c:idx val="0"/>
          <c:order val="0"/>
          <c:tx>
            <c:v>Male</c:v>
          </c:tx>
          <c:val>
            <c:numRef>
              <c:f>Sheet1!$B$228:$B$230</c:f>
              <c:numCache>
                <c:formatCode>General</c:formatCode>
                <c:ptCount val="3"/>
                <c:pt idx="0">
                  <c:v>3</c:v>
                </c:pt>
                <c:pt idx="1">
                  <c:v>6</c:v>
                </c:pt>
                <c:pt idx="2">
                  <c:v>12</c:v>
                </c:pt>
              </c:numCache>
            </c:numRef>
          </c:val>
        </c:ser>
        <c:ser>
          <c:idx val="1"/>
          <c:order val="1"/>
          <c:tx>
            <c:v>Female</c:v>
          </c:tx>
          <c:val>
            <c:numRef>
              <c:f>Sheet1!$C$228:$C$230</c:f>
              <c:numCache>
                <c:formatCode>General</c:formatCode>
                <c:ptCount val="3"/>
                <c:pt idx="0">
                  <c:v>13</c:v>
                </c:pt>
                <c:pt idx="1">
                  <c:v>15</c:v>
                </c:pt>
                <c:pt idx="2">
                  <c:v>18</c:v>
                </c:pt>
              </c:numCache>
            </c:numRef>
          </c:val>
        </c:ser>
        <c:shape val="box"/>
        <c:axId val="77574912"/>
        <c:axId val="78976512"/>
        <c:axId val="0"/>
      </c:bar3DChart>
      <c:catAx>
        <c:axId val="77574912"/>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78976512"/>
        <c:crosses val="autoZero"/>
        <c:auto val="1"/>
        <c:lblAlgn val="ctr"/>
        <c:lblOffset val="100"/>
      </c:catAx>
      <c:valAx>
        <c:axId val="78976512"/>
        <c:scaling>
          <c:orientation val="minMax"/>
        </c:scaling>
        <c:axPos val="l"/>
        <c:majorGridlines/>
        <c:title>
          <c:tx>
            <c:rich>
              <a:bodyPr/>
              <a:lstStyle/>
              <a:p>
                <a:pPr>
                  <a:defRPr lang="en-GB"/>
                </a:pPr>
                <a:r>
                  <a:rPr lang="en-GB"/>
                  <a:t>Errors</a:t>
                </a:r>
              </a:p>
            </c:rich>
          </c:tx>
          <c:layout/>
        </c:title>
        <c:numFmt formatCode="General" sourceLinked="1"/>
        <c:tickLblPos val="nextTo"/>
        <c:txPr>
          <a:bodyPr/>
          <a:lstStyle/>
          <a:p>
            <a:pPr>
              <a:defRPr lang="en-GB"/>
            </a:pPr>
            <a:endParaRPr lang="en-US"/>
          </a:p>
        </c:txPr>
        <c:crossAx val="77574912"/>
        <c:crosses val="autoZero"/>
        <c:crossBetween val="between"/>
      </c:valAx>
    </c:plotArea>
    <c:legend>
      <c:legendPos val="r"/>
      <c:layout/>
      <c:txPr>
        <a:bodyPr/>
        <a:lstStyle/>
        <a:p>
          <a:pPr rtl="0">
            <a:defRPr lang="en-GB"/>
          </a:pPr>
          <a:endParaRPr lang="en-US"/>
        </a:p>
      </c:txPr>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en-GB"/>
  <c:chart>
    <c:title>
      <c:tx>
        <c:rich>
          <a:bodyPr/>
          <a:lstStyle/>
          <a:p>
            <a:pPr>
              <a:defRPr lang="en-GB"/>
            </a:pPr>
            <a:r>
              <a:rPr lang="en-GB"/>
              <a:t>Average</a:t>
            </a:r>
            <a:r>
              <a:rPr lang="en-GB" baseline="0"/>
              <a:t> application errors per user age group</a:t>
            </a:r>
            <a:endParaRPr lang="en-GB"/>
          </a:p>
        </c:rich>
      </c:tx>
      <c:layout/>
    </c:title>
    <c:view3D>
      <c:rAngAx val="1"/>
    </c:view3D>
    <c:plotArea>
      <c:layout/>
      <c:bar3DChart>
        <c:barDir val="col"/>
        <c:grouping val="clustered"/>
        <c:ser>
          <c:idx val="0"/>
          <c:order val="0"/>
          <c:tx>
            <c:strRef>
              <c:f>Sheet1!$B$191</c:f>
              <c:strCache>
                <c:ptCount val="1"/>
                <c:pt idx="0">
                  <c:v>55-65</c:v>
                </c:pt>
              </c:strCache>
            </c:strRef>
          </c:tx>
          <c:cat>
            <c:numRef>
              <c:f>Sheet1!$A$191:$A$193</c:f>
              <c:numCache>
                <c:formatCode>General</c:formatCode>
                <c:ptCount val="3"/>
                <c:pt idx="0">
                  <c:v>1</c:v>
                </c:pt>
                <c:pt idx="1">
                  <c:v>2</c:v>
                </c:pt>
                <c:pt idx="2">
                  <c:v>3</c:v>
                </c:pt>
              </c:numCache>
            </c:numRef>
          </c:cat>
          <c:val>
            <c:numRef>
              <c:f>Sheet1!$C$191:$E$191</c:f>
              <c:numCache>
                <c:formatCode>General</c:formatCode>
                <c:ptCount val="3"/>
                <c:pt idx="0">
                  <c:v>5</c:v>
                </c:pt>
                <c:pt idx="1">
                  <c:v>2</c:v>
                </c:pt>
                <c:pt idx="2">
                  <c:v>10</c:v>
                </c:pt>
              </c:numCache>
            </c:numRef>
          </c:val>
        </c:ser>
        <c:ser>
          <c:idx val="1"/>
          <c:order val="1"/>
          <c:tx>
            <c:strRef>
              <c:f>Sheet1!$B$192</c:f>
              <c:strCache>
                <c:ptCount val="1"/>
                <c:pt idx="0">
                  <c:v>65-75</c:v>
                </c:pt>
              </c:strCache>
            </c:strRef>
          </c:tx>
          <c:cat>
            <c:numRef>
              <c:f>Sheet1!$A$191:$A$193</c:f>
              <c:numCache>
                <c:formatCode>General</c:formatCode>
                <c:ptCount val="3"/>
                <c:pt idx="0">
                  <c:v>1</c:v>
                </c:pt>
                <c:pt idx="1">
                  <c:v>2</c:v>
                </c:pt>
                <c:pt idx="2">
                  <c:v>3</c:v>
                </c:pt>
              </c:numCache>
            </c:numRef>
          </c:cat>
          <c:val>
            <c:numRef>
              <c:f>Sheet1!$C$192:$E$192</c:f>
              <c:numCache>
                <c:formatCode>General</c:formatCode>
                <c:ptCount val="3"/>
                <c:pt idx="0">
                  <c:v>14</c:v>
                </c:pt>
                <c:pt idx="1">
                  <c:v>10</c:v>
                </c:pt>
                <c:pt idx="2">
                  <c:v>19</c:v>
                </c:pt>
              </c:numCache>
            </c:numRef>
          </c:val>
        </c:ser>
        <c:ser>
          <c:idx val="2"/>
          <c:order val="2"/>
          <c:tx>
            <c:strRef>
              <c:f>Sheet1!$B$193</c:f>
              <c:strCache>
                <c:ptCount val="1"/>
                <c:pt idx="0">
                  <c:v>75-85</c:v>
                </c:pt>
              </c:strCache>
            </c:strRef>
          </c:tx>
          <c:cat>
            <c:numRef>
              <c:f>Sheet1!$A$191:$A$193</c:f>
              <c:numCache>
                <c:formatCode>General</c:formatCode>
                <c:ptCount val="3"/>
                <c:pt idx="0">
                  <c:v>1</c:v>
                </c:pt>
                <c:pt idx="1">
                  <c:v>2</c:v>
                </c:pt>
                <c:pt idx="2">
                  <c:v>3</c:v>
                </c:pt>
              </c:numCache>
            </c:numRef>
          </c:cat>
          <c:val>
            <c:numRef>
              <c:f>Sheet1!$C$193:$E$193</c:f>
              <c:numCache>
                <c:formatCode>General</c:formatCode>
                <c:ptCount val="3"/>
                <c:pt idx="0">
                  <c:v>17</c:v>
                </c:pt>
                <c:pt idx="1">
                  <c:v>13</c:v>
                </c:pt>
                <c:pt idx="2">
                  <c:v>11</c:v>
                </c:pt>
              </c:numCache>
            </c:numRef>
          </c:val>
        </c:ser>
        <c:shape val="box"/>
        <c:axId val="78998144"/>
        <c:axId val="79009664"/>
        <c:axId val="0"/>
      </c:bar3DChart>
      <c:catAx>
        <c:axId val="78998144"/>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79009664"/>
        <c:crosses val="autoZero"/>
        <c:auto val="1"/>
        <c:lblAlgn val="ctr"/>
        <c:lblOffset val="100"/>
      </c:catAx>
      <c:valAx>
        <c:axId val="79009664"/>
        <c:scaling>
          <c:orientation val="minMax"/>
        </c:scaling>
        <c:axPos val="l"/>
        <c:majorGridlines/>
        <c:title>
          <c:tx>
            <c:rich>
              <a:bodyPr/>
              <a:lstStyle/>
              <a:p>
                <a:pPr>
                  <a:defRPr lang="en-GB"/>
                </a:pPr>
                <a:r>
                  <a:rPr lang="en-GB"/>
                  <a:t>Errors</a:t>
                </a:r>
              </a:p>
            </c:rich>
          </c:tx>
          <c:layout/>
        </c:title>
        <c:numFmt formatCode="General" sourceLinked="1"/>
        <c:tickLblPos val="nextTo"/>
        <c:txPr>
          <a:bodyPr/>
          <a:lstStyle/>
          <a:p>
            <a:pPr>
              <a:defRPr lang="en-GB"/>
            </a:pPr>
            <a:endParaRPr lang="en-US"/>
          </a:p>
        </c:txPr>
        <c:crossAx val="78998144"/>
        <c:crosses val="autoZero"/>
        <c:crossBetween val="between"/>
      </c:valAx>
    </c:plotArea>
    <c:legend>
      <c:legendPos val="r"/>
      <c:layout/>
      <c:txPr>
        <a:bodyPr/>
        <a:lstStyle/>
        <a:p>
          <a:pPr>
            <a:defRPr lang="en-GB"/>
          </a:pPr>
          <a:endParaRPr lang="en-US"/>
        </a:p>
      </c:txPr>
    </c:legend>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en-GB"/>
  <c:chart>
    <c:title>
      <c:tx>
        <c:rich>
          <a:bodyPr/>
          <a:lstStyle/>
          <a:p>
            <a:pPr>
              <a:defRPr lang="en-GB"/>
            </a:pPr>
            <a:r>
              <a:rPr lang="en-GB"/>
              <a:t>Application errors between</a:t>
            </a:r>
            <a:r>
              <a:rPr lang="en-GB" baseline="0"/>
              <a:t> referencing techniques</a:t>
            </a:r>
            <a:endParaRPr lang="en-GB"/>
          </a:p>
        </c:rich>
      </c:tx>
      <c:layout/>
    </c:title>
    <c:view3D>
      <c:rAngAx val="1"/>
    </c:view3D>
    <c:plotArea>
      <c:layout/>
      <c:bar3DChart>
        <c:barDir val="col"/>
        <c:grouping val="clustered"/>
        <c:ser>
          <c:idx val="0"/>
          <c:order val="0"/>
          <c:tx>
            <c:v>Numerical</c:v>
          </c:tx>
          <c:val>
            <c:numRef>
              <c:f>Sheet1!$C$108:$C$110</c:f>
              <c:numCache>
                <c:formatCode>General</c:formatCode>
                <c:ptCount val="3"/>
                <c:pt idx="0">
                  <c:v>34</c:v>
                </c:pt>
                <c:pt idx="1">
                  <c:v>30</c:v>
                </c:pt>
                <c:pt idx="2">
                  <c:v>57</c:v>
                </c:pt>
              </c:numCache>
            </c:numRef>
          </c:val>
        </c:ser>
        <c:ser>
          <c:idx val="1"/>
          <c:order val="1"/>
          <c:tx>
            <c:v>Link name</c:v>
          </c:tx>
          <c:val>
            <c:numRef>
              <c:f>Sheet1!$D$108:$D$110</c:f>
              <c:numCache>
                <c:formatCode>General</c:formatCode>
                <c:ptCount val="3"/>
                <c:pt idx="0">
                  <c:v>14</c:v>
                </c:pt>
                <c:pt idx="1">
                  <c:v>14</c:v>
                </c:pt>
                <c:pt idx="2">
                  <c:v>69</c:v>
                </c:pt>
              </c:numCache>
            </c:numRef>
          </c:val>
        </c:ser>
        <c:shape val="box"/>
        <c:axId val="79897728"/>
        <c:axId val="79899648"/>
        <c:axId val="0"/>
      </c:bar3DChart>
      <c:catAx>
        <c:axId val="79897728"/>
        <c:scaling>
          <c:orientation val="minMax"/>
        </c:scaling>
        <c:axPos val="b"/>
        <c:title>
          <c:tx>
            <c:rich>
              <a:bodyPr/>
              <a:lstStyle/>
              <a:p>
                <a:pPr>
                  <a:defRPr lang="en-GB"/>
                </a:pPr>
                <a:r>
                  <a:rPr lang="en-GB"/>
                  <a:t>Iteration</a:t>
                </a:r>
              </a:p>
            </c:rich>
          </c:tx>
          <c:layout/>
        </c:title>
        <c:majorTickMark val="none"/>
        <c:tickLblPos val="nextTo"/>
        <c:txPr>
          <a:bodyPr/>
          <a:lstStyle/>
          <a:p>
            <a:pPr>
              <a:defRPr lang="en-GB"/>
            </a:pPr>
            <a:endParaRPr lang="en-US"/>
          </a:p>
        </c:txPr>
        <c:crossAx val="79899648"/>
        <c:crosses val="autoZero"/>
        <c:auto val="1"/>
        <c:lblAlgn val="ctr"/>
        <c:lblOffset val="100"/>
      </c:catAx>
      <c:valAx>
        <c:axId val="79899648"/>
        <c:scaling>
          <c:orientation val="minMax"/>
        </c:scaling>
        <c:axPos val="l"/>
        <c:majorGridlines/>
        <c:title>
          <c:tx>
            <c:rich>
              <a:bodyPr/>
              <a:lstStyle/>
              <a:p>
                <a:pPr>
                  <a:defRPr lang="en-GB"/>
                </a:pPr>
                <a:r>
                  <a:rPr lang="en-GB"/>
                  <a:t>Errors</a:t>
                </a:r>
              </a:p>
            </c:rich>
          </c:tx>
          <c:layout/>
        </c:title>
        <c:numFmt formatCode="General" sourceLinked="1"/>
        <c:tickLblPos val="nextTo"/>
        <c:txPr>
          <a:bodyPr/>
          <a:lstStyle/>
          <a:p>
            <a:pPr>
              <a:defRPr lang="en-GB"/>
            </a:pPr>
            <a:endParaRPr lang="en-US"/>
          </a:p>
        </c:txPr>
        <c:crossAx val="79897728"/>
        <c:crosses val="autoZero"/>
        <c:crossBetween val="between"/>
      </c:valAx>
    </c:plotArea>
    <c:legend>
      <c:legendPos val="r"/>
      <c:layout/>
      <c:txPr>
        <a:bodyPr/>
        <a:lstStyle/>
        <a:p>
          <a:pPr>
            <a:defRPr lang="en-GB"/>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CD609A-386A-4C9A-90D2-8B3FA151554E}" type="datetimeFigureOut">
              <a:rPr lang="en-US" smtClean="0"/>
              <a:pPr/>
              <a:t>11/2/2011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F61B56-AEFB-45C3-9B8A-BDCE4E476CAF}"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2800" dirty="0" smtClean="0">
                <a:latin typeface="Arial" pitchFamily="34" charset="0"/>
                <a:cs typeface="Arial" pitchFamily="34" charset="0"/>
              </a:rPr>
              <a:t>Reasons [1]</a:t>
            </a:r>
          </a:p>
          <a:p>
            <a:pPr marL="1115568" lvl="2" indent="-246888">
              <a:spcBef>
                <a:spcPts val="300"/>
              </a:spcBef>
              <a:buFont typeface="Arial" pitchFamily="34" charset="0"/>
              <a:buChar char="•"/>
            </a:pPr>
            <a:r>
              <a:rPr lang="en-US" sz="2800" dirty="0" smtClean="0">
                <a:latin typeface="Arial" pitchFamily="34" charset="0"/>
                <a:cs typeface="Arial" pitchFamily="34" charset="0"/>
              </a:rPr>
              <a:t>No previous interaction with computers</a:t>
            </a:r>
          </a:p>
          <a:p>
            <a:pPr marL="1115568" lvl="2" indent="-246888">
              <a:spcBef>
                <a:spcPts val="300"/>
              </a:spcBef>
              <a:buFont typeface="Arial" pitchFamily="34" charset="0"/>
              <a:buChar char="•"/>
            </a:pPr>
            <a:r>
              <a:rPr lang="en-US" sz="2800" dirty="0" smtClean="0">
                <a:latin typeface="Arial" pitchFamily="34" charset="0"/>
                <a:cs typeface="Arial" pitchFamily="34" charset="0"/>
              </a:rPr>
              <a:t>Reluctance to use new technology</a:t>
            </a:r>
          </a:p>
          <a:p>
            <a:pPr marL="1115568" lvl="2" indent="-246888">
              <a:spcBef>
                <a:spcPts val="300"/>
              </a:spcBef>
              <a:buFont typeface="Arial" pitchFamily="34" charset="0"/>
              <a:buChar char="•"/>
            </a:pPr>
            <a:r>
              <a:rPr lang="en-US" sz="2800" dirty="0" smtClean="0">
                <a:latin typeface="Arial" pitchFamily="34" charset="0"/>
                <a:cs typeface="Arial" pitchFamily="34" charset="0"/>
              </a:rPr>
              <a:t>Physical difficulty in using the keyboard</a:t>
            </a: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12</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A simple website composed of questions and answers has been developed and used to investigate the performance of numerical and link name referencing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techniques on simple websites.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To initialise speech recognition, the space bar button on the keyboard must first be pressed and released. After answering a question the button must be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pressed again to notify the API that the user has completed speaking.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Each question is based on an animal fact. To answer a question, the correct animal category must first be selected. Upon selecting the category, four facts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are listed and only one fact is the correct answer.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Questions in the numerical referencing section are answered by saying the corresponding number of the animal category and fact number.</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13</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14</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To answer questions in the link name referencing section, the green highlighted text must be said.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15</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16</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A large number of errors were recorded for the first referencing technique in iteration one. To remain unbiased to a particular referencing style, the website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in iteration one was restructured and tested again to determine the performance of referencing techniques on simple websites. In this instance all the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feedback sections have been removed.</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17</a:t>
            </a:fld>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A facsimile of a local news website has been designed for iteration three. Numerical and link name referencing techniques have been applied to the website to determine the performance of these techniques on complex and realistic websites. Two versions of the website facsimile have been created. The numerical referencing technique is applied to the first version wherein links are accessed by saying the associated number. To activate speech recognition for either of the websites, the ctrl button on the keyboard must be pressed before speaking.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18</a:t>
            </a:fld>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Link name referencing is applied to the second version of the website wherein links are accessed by saying the text highlighted in green</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19</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Navigation commands such as up, down, home and backwards have been included. Verbal feedback has been incorporated where commands spoken by the user are verbally repeated back to the user. User confirmation has been integrated into the application for complex navigation methods such as selecting a link or going backwards. After an action is selected by the user, yes or no verbal confirmation must be provided. In the event of recognition errors, users are requested to repeat the command. Link highlighting has been provided as visual feedback. Upon selecting a link, the colour of the selected link changes to red to notify the user that the element is selected. Visual feedback and user confirmation ensure that correct elements are selected which improves the performance and accuracy of the voice navigation.</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20</a:t>
            </a:fld>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technology is a form of assistive technology that offers potential benefits for people with a wide range of disabilities. In particular, for people with physical disabilities.[Speech Tech - PDF]</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recognition technology can greatly enhance the quality of life. [Speech Tech - PDF]</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controlled</a:t>
            </a:r>
            <a:r>
              <a:rPr lang="en-US" sz="2800" baseline="0" dirty="0" smtClean="0">
                <a:latin typeface="Arial" pitchFamily="34" charset="0"/>
                <a:cs typeface="Arial" pitchFamily="34" charset="0"/>
              </a:rPr>
              <a:t> i</a:t>
            </a:r>
            <a:r>
              <a:rPr lang="en-US" sz="2800" dirty="0" smtClean="0">
                <a:latin typeface="Arial" pitchFamily="34" charset="0"/>
                <a:cs typeface="Arial" pitchFamily="34" charset="0"/>
              </a:rPr>
              <a:t>nternet browsing does not require a great deal of typing and is the optimal starting point to improve the usability of computers for the elderly.[Speech browsing elderly - PDF]</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4</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baseline="0" dirty="0" smtClean="0">
                <a:solidFill>
                  <a:schemeClr val="tx1"/>
                </a:solidFill>
                <a:latin typeface="Arial" pitchFamily="34" charset="0"/>
                <a:ea typeface="+mn-ea"/>
                <a:cs typeface="Arial" pitchFamily="34" charset="0"/>
              </a:rPr>
              <a:t> </a:t>
            </a:r>
            <a:r>
              <a:rPr lang="en-GB" sz="1200" kern="1200" dirty="0" smtClean="0">
                <a:solidFill>
                  <a:schemeClr val="tx1"/>
                </a:solidFill>
                <a:latin typeface="+mn-lt"/>
                <a:ea typeface="+mn-ea"/>
                <a:cs typeface="+mn-cs"/>
              </a:rPr>
              <a:t>Application errors were cases wherein voice commands were misread, not recognised or not accepted. The remaining percentage was due to user errors,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i.e. mistakes made by users whilst using the application.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In the numerical referencing section 70.3% application errors were recorded in comparison to the link name referencing section wherein 29.16% errors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were recorded. The high error percentage in the numerical referencing section may be due to the similarities between numbers spoken. Numbers are short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single syllable words that may decrease the accuracy of speech recognition.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57.14% of users prefer using numerical referencing for simple websites. 28.57% prefer link name referencing and the remaining 14.29% are fond of both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techniques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22</a:t>
            </a:fld>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28.57% of users felt that numerical referencing performed better in comparison to 57.14% of users that felt that link name referencing performed better.</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Upon analysis of the results and the large number of application errors recorded for the numerical referencing section, it was considered that perhaps the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numerical referencing section experienced a large number of errors because it was the first referencing style that was being tested. Users might have still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been becoming accustomed to using the application and different referencing styles. This possibility informed the design of the second iteration.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23</a:t>
            </a:fld>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This was not significantly less than the total of 48 application errors recorded in iteration one. This indicated that numerical testing was fairly tested in the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first iteration.</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dirty="0" smtClean="0">
                <a:solidFill>
                  <a:schemeClr val="tx1"/>
                </a:solidFill>
                <a:latin typeface="Arial" pitchFamily="34" charset="0"/>
                <a:ea typeface="+mn-ea"/>
                <a:cs typeface="Arial" pitchFamily="34" charset="0"/>
              </a:rPr>
              <a:t> </a:t>
            </a:r>
            <a:r>
              <a:rPr lang="en-GB" sz="1200" kern="1200" dirty="0" smtClean="0">
                <a:solidFill>
                  <a:schemeClr val="tx1"/>
                </a:solidFill>
                <a:latin typeface="+mn-lt"/>
                <a:ea typeface="+mn-ea"/>
                <a:cs typeface="+mn-cs"/>
              </a:rPr>
              <a:t>Of the application errors recorded, 68.18% were recorded for numerical referencing and the remaining 31.8% was recorded for link name referencing.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Upon observing the results collected it was calculated that 60% of users preferred using numerical referencing in comparison to 20% of users who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preferred link name referencing. The remaining 20% are fond of both techniques.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24</a:t>
            </a:fld>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Although 60% of users prefer numerical, 60% of users actually felt that link name referencing performed better than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numerical referencing. None of the users felt that numerical referencing performed well and the remaining 40% felt that both techniques performed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equally.</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r>
              <a:rPr lang="en-GB" sz="1200" kern="1200" dirty="0" smtClean="0">
                <a:solidFill>
                  <a:schemeClr val="tx1"/>
                </a:solidFill>
                <a:latin typeface="+mn-lt"/>
                <a:ea typeface="+mn-ea"/>
                <a:cs typeface="+mn-cs"/>
              </a:rPr>
              <a:t>For link name referencing, 80% of users prefer saying a specific word in comparison to the remaining 20% whom prefer saying the complete sentence. None of the users preferred saying part of a link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25</a:t>
            </a:fld>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For the application errors recorded, 45.23% were recorded for numerical referencing and the remaining 54.76% of errors was recorded for link name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referencing.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Between the website versions, 50% of users prefer using numerical referencing and the other 50% of users prefer link name referencing.</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26</a:t>
            </a:fld>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62.5% of users were happy with the current numerical referencing style. However the remaining 37.5% preferred a different numeric referencing style.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Users were questioned about the layout and structure of the web page and 62.5% of users would like different sections of the web page to be annotated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using different colours. This would improve the usability of the web page for elderly users.</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dirty="0" smtClean="0">
                <a:solidFill>
                  <a:schemeClr val="tx1"/>
                </a:solidFill>
                <a:latin typeface="Arial" pitchFamily="34" charset="0"/>
                <a:ea typeface="+mn-ea"/>
                <a:cs typeface="Arial" pitchFamily="34" charset="0"/>
              </a:rPr>
              <a:t> </a:t>
            </a:r>
            <a:r>
              <a:rPr lang="en-GB" sz="1200" kern="1200" dirty="0" smtClean="0">
                <a:solidFill>
                  <a:schemeClr val="tx1"/>
                </a:solidFill>
                <a:latin typeface="+mn-lt"/>
                <a:ea typeface="+mn-ea"/>
                <a:cs typeface="+mn-cs"/>
              </a:rPr>
              <a:t>Users were asked if it was unreasonable to expect elderly users to press a button to activate speech recognition. 50% of users felt that is was unreasonable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and the other 50% thought it was an acceptable requirement. This requirement is still debatable.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Users were questioned to ascertain if user confirmation was necessary and 62.5% of users felt that it was not necessary. The remaining 37.5% felt that </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confirmation was necessary to ensure optimal performance of the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Users were equally divided on whether they preferred a complete application that only ran on a machine and required no internet connection or the current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27</a:t>
            </a:fld>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The number of application errors between males and females were calculated. For each iteration the number of male and female users tested was recorded. Thereafter for each iteration, the total application errors for each gender was totalled and divided by the number of males and females respectively. From the figure</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it is evident that females experienced substantially more errors than males in all three iterations. This large error rate may also be due to the fact that many of the females users tested were not computer literate and have never used a computer before. Additionally females speak softer and  were much more nervous in comparison to the males whilst using the application.</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28</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Tested users were further categorised into age groups. Three age groups were defined: 55-65, 65-75 and 75-85 year olds. Application errors were tallied for each age group and divided by the number of users within that group and within each iteration. From the figure, it was observed that for the first two iterations a higher number of application errors were recorded for the oldest age group of users tested as expected. However, unexpectedly in the third iteration the middle age group of users performed significantly worse than the eldest age group. This maybe because more users in the second age group were tested and consequently more errors were recorded in comparison to the number of users tested in the third age group.</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29</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In total 16 different people were tested and some users were tested on more than one iteration. However, half of the user group was computer literate, </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i.e. 50% of users tested.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From the figure it is evident that the highest total of application errors was recorded in iteration three. This may be attributed to the fact that iteration three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consisted of a more complex website. Errors recorded between iteration one and two slightly decreased after restructuring the first iteration. However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between the referencing styles, it was evident that for simple websites numerical referencing resulted in far more errors than link name referencing. This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may be due to numbers being short single syllable words. For complex websites link name referencing indicated substantially more errors thank numerical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referencing. These errors are the result of complex words, mispronunciations, etc.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30</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baseline="0" dirty="0" smtClean="0"/>
              <a:t> </a:t>
            </a:r>
            <a:r>
              <a:rPr lang="en-GB" sz="1200" kern="1200" dirty="0" smtClean="0">
                <a:solidFill>
                  <a:schemeClr val="tx1"/>
                </a:solidFill>
                <a:latin typeface="+mn-lt"/>
                <a:ea typeface="+mn-ea"/>
                <a:cs typeface="+mn-cs"/>
              </a:rPr>
              <a:t>As observed in the figure it is evident that for simple websites designed in iterations one and two, users preferred numerical referencing. This may be due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to the sequential nature and concise vocabulary of numbers. However for complex websites there was no distinct preference between referencing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techniques. For complex websites, both techniques appear to be satisfactory.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r>
              <a:rPr lang="en-GB" sz="1200" kern="1200" dirty="0" smtClean="0">
                <a:solidFill>
                  <a:schemeClr val="tx1"/>
                </a:solidFill>
                <a:latin typeface="+mn-lt"/>
                <a:ea typeface="+mn-ea"/>
                <a:cs typeface="+mn-cs"/>
              </a:rPr>
              <a:t>Although users strongly prefer numerical referencing for simple websites, the next figure indicates that link name referencing performs significantly better.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The performance of these techniques is based on user perception from using the web application.  In iteration three there is no distinct difference in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performance between the two techniques for complex websites. This implies that both numerical and link name referencing perform equally well and are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equally preferred for complex websites.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31</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Determine which referencing techniques improve</a:t>
            </a:r>
            <a:r>
              <a:rPr lang="en-US" sz="2800" baseline="0" dirty="0" smtClean="0">
                <a:latin typeface="Arial" pitchFamily="34" charset="0"/>
                <a:cs typeface="Arial" pitchFamily="34" charset="0"/>
              </a:rPr>
              <a:t> the usability of web browsing for the elderly</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The 2 referencing techniques are: numerical referencing and link name referencing. In numerical referencing each link on a page is assigned a numeric identifier. In link name referencing each link on a page can be accessed by saying the link name.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Feedback techniques include verbal and visual methods. Verbal feedback, commands input by the user are repeated back to the user. Visual techniques include pop ups and link highlighting. Both techniques assist in notifying users of which element is selected on a page. </a:t>
            </a:r>
            <a:endParaRPr lang="en-US" sz="280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5</a:t>
            </a:fld>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latin typeface="Arial" pitchFamily="34" charset="0"/>
                <a:cs typeface="Arial" pitchFamily="34" charset="0"/>
              </a:rPr>
              <a:t> </a:t>
            </a: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32</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Age and gender have significant affects</a:t>
            </a:r>
            <a:r>
              <a:rPr lang="en-US" sz="1200" baseline="0" dirty="0" smtClean="0">
                <a:latin typeface="Arial" pitchFamily="34" charset="0"/>
                <a:cs typeface="Arial" pitchFamily="34" charset="0"/>
              </a:rPr>
              <a:t> on voice recognition performance. </a:t>
            </a: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33</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Algorithm to automatically</a:t>
            </a:r>
            <a:r>
              <a:rPr lang="en-US" sz="2800" baseline="0" dirty="0" smtClean="0">
                <a:latin typeface="Arial" pitchFamily="34" charset="0"/>
                <a:cs typeface="Arial" pitchFamily="34" charset="0"/>
              </a:rPr>
              <a:t> select words to be spoken for link name referencing.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“Smart” command analyzer will be able to accept alternative commands. For e.g., back and backwards.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Techniques include: annotating different sections in different </a:t>
            </a:r>
            <a:r>
              <a:rPr lang="en-US" sz="2800" baseline="0" dirty="0" err="1" smtClean="0">
                <a:latin typeface="Arial" pitchFamily="34" charset="0"/>
                <a:cs typeface="Arial" pitchFamily="34" charset="0"/>
              </a:rPr>
              <a:t>colours</a:t>
            </a:r>
            <a:r>
              <a:rPr lang="en-US" sz="2800" baseline="0" dirty="0" smtClean="0">
                <a:latin typeface="Arial" pitchFamily="34" charset="0"/>
                <a:cs typeface="Arial" pitchFamily="34" charset="0"/>
              </a:rPr>
              <a:t> and enlarging different components to improve visibility.</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Stand-alone speech engine will be specifically trained for elderly male and female voices.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Incorporate speech recognition to other applications like Skype and electronic payment systems to improve the usability of these systems for elderly users.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6</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Visual rendering refers to graphical web development. The application provides users with an interactive web page GUI.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The voice recognition component enables users to interact with the application GUI through the use of voice commands.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The navigation component refers to website navigation and integrates both the visual rendering and voice recognition components.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7</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The Rapid Application Development (RAD) method is followed. RAD is an agile method wherein requirements are prioritised into iterations to ensure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essential requirements are met first. </a:t>
            </a:r>
            <a:r>
              <a:rPr lang="en-ZA" sz="1200" kern="1200" dirty="0" smtClean="0">
                <a:solidFill>
                  <a:schemeClr val="tx1"/>
                </a:solidFill>
                <a:latin typeface="+mn-lt"/>
                <a:ea typeface="+mn-ea"/>
                <a:cs typeface="+mn-cs"/>
              </a:rPr>
              <a:t>Discuss</a:t>
            </a:r>
            <a:r>
              <a:rPr lang="en-ZA" sz="1200" kern="1200" baseline="0" dirty="0" smtClean="0">
                <a:solidFill>
                  <a:schemeClr val="tx1"/>
                </a:solidFill>
                <a:latin typeface="+mn-lt"/>
                <a:ea typeface="+mn-ea"/>
                <a:cs typeface="+mn-cs"/>
              </a:rPr>
              <a:t> the requirements for each iteration.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the performance between numerical and link name referencing techniques for simple websites.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which visual feedback techniques – pop ups or link highlighting – are preferred by users.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dirty="0" smtClean="0">
                <a:latin typeface="Arial" pitchFamily="34" charset="0"/>
                <a:cs typeface="Arial" pitchFamily="34" charset="0"/>
              </a:rPr>
              <a:t> Ascertain if users would like verbal feedback whilst using the application.</a:t>
            </a:r>
          </a:p>
        </p:txBody>
      </p:sp>
      <p:sp>
        <p:nvSpPr>
          <p:cNvPr id="4" name="Slide Number Placeholder 3"/>
          <p:cNvSpPr>
            <a:spLocks noGrp="1"/>
          </p:cNvSpPr>
          <p:nvPr>
            <p:ph type="sldNum" sz="quarter" idx="10"/>
          </p:nvPr>
        </p:nvSpPr>
        <p:spPr/>
        <p:txBody>
          <a:bodyPr/>
          <a:lstStyle/>
          <a:p>
            <a:fld id="{90F61B56-AEFB-45C3-9B8A-BDCE4E476CAF}" type="slidenum">
              <a:rPr lang="en-GB" smtClean="0"/>
              <a:pPr/>
              <a:t>8</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dirty="0" smtClean="0">
                <a:latin typeface="Arial" pitchFamily="34" charset="0"/>
                <a:cs typeface="Arial" pitchFamily="34" charset="0"/>
              </a:rPr>
              <a:t>Investigate the performance of numerical and link name referencing techniques for simple web pages.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Include a tutorial before each section and determine if this is beneficial to users and differs from results previously obtained in iteration one.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Remove feedback techniques which have been previously tested.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r>
              <a:rPr lang="en-GB" sz="1200" dirty="0" smtClean="0">
                <a:latin typeface="Arial" pitchFamily="34" charset="0"/>
                <a:cs typeface="Arial" pitchFamily="34" charset="0"/>
              </a:rPr>
              <a:t>Ascertain if users prefer saying a particular word, part of or the complete sentence for the link name referencing technique</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9</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the performance of numerical and link name referencing styles on complex websites.</a:t>
            </a:r>
            <a:r>
              <a:rPr lang="en-GB" sz="1200" baseline="0" dirty="0" smtClean="0">
                <a:latin typeface="Arial" pitchFamily="34" charset="0"/>
                <a:cs typeface="Arial" pitchFamily="34" charset="0"/>
              </a:rPr>
              <a:t> </a:t>
            </a:r>
            <a:r>
              <a:rPr lang="en-GB" sz="1200" dirty="0" smtClean="0">
                <a:latin typeface="Arial" pitchFamily="34" charset="0"/>
                <a:cs typeface="Arial" pitchFamily="34" charset="0"/>
              </a:rPr>
              <a:t>Determine which technique users prefer.</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Ascertain if users think it’s reasonable to expect elderly users to press a button to activate voice recognition each time they speak.</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Determine the necessity of user confirmation.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Determine if users would prefer a non-internet based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10</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11</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B21BC2FF-5041-419E-897C-13589D9EF291}" type="datetimeFigureOut">
              <a:rPr lang="en-US" smtClean="0"/>
              <a:pPr/>
              <a:t>11/2/2011</a:t>
            </a:fld>
            <a:endParaRPr lang="en-GB"/>
          </a:p>
        </p:txBody>
      </p:sp>
      <p:sp>
        <p:nvSpPr>
          <p:cNvPr id="17" name="Footer Placeholder 16"/>
          <p:cNvSpPr>
            <a:spLocks noGrp="1"/>
          </p:cNvSpPr>
          <p:nvPr>
            <p:ph type="ftr" sz="quarter" idx="11"/>
          </p:nvPr>
        </p:nvSpPr>
        <p:spPr>
          <a:xfrm>
            <a:off x="5410200" y="4205288"/>
            <a:ext cx="1295400" cy="457200"/>
          </a:xfrm>
        </p:spPr>
        <p:txBody>
          <a:bodyPr/>
          <a:lstStyle/>
          <a:p>
            <a:endParaRPr lang="en-GB"/>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CAA32D4-5736-480C-AB50-C080200B1C5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11/2/2011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11/2/2011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11/2/2011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1BC2FF-5041-419E-897C-13589D9EF291}" type="datetimeFigureOut">
              <a:rPr lang="en-US" smtClean="0"/>
              <a:pPr/>
              <a:t>11/2/2011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1BC2FF-5041-419E-897C-13589D9EF291}" type="datetimeFigureOut">
              <a:rPr lang="en-US" smtClean="0"/>
              <a:pPr/>
              <a:t>11/2/2011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21BC2FF-5041-419E-897C-13589D9EF291}" type="datetimeFigureOut">
              <a:rPr lang="en-US" smtClean="0"/>
              <a:pPr/>
              <a:t>11/2/2011</a:t>
            </a:fld>
            <a:endParaRPr lang="en-GB"/>
          </a:p>
        </p:txBody>
      </p:sp>
      <p:sp>
        <p:nvSpPr>
          <p:cNvPr id="27" name="Slide Number Placeholder 26"/>
          <p:cNvSpPr>
            <a:spLocks noGrp="1"/>
          </p:cNvSpPr>
          <p:nvPr>
            <p:ph type="sldNum" sz="quarter" idx="11"/>
          </p:nvPr>
        </p:nvSpPr>
        <p:spPr/>
        <p:txBody>
          <a:bodyPr rtlCol="0"/>
          <a:lstStyle/>
          <a:p>
            <a:fld id="{BCAA32D4-5736-480C-AB50-C080200B1C5A}" type="slidenum">
              <a:rPr lang="en-GB" smtClean="0"/>
              <a:pPr/>
              <a:t>‹#›</a:t>
            </a:fld>
            <a:endParaRPr lang="en-GB"/>
          </a:p>
        </p:txBody>
      </p:sp>
      <p:sp>
        <p:nvSpPr>
          <p:cNvPr id="28" name="Footer Placeholder 27"/>
          <p:cNvSpPr>
            <a:spLocks noGrp="1"/>
          </p:cNvSpPr>
          <p:nvPr>
            <p:ph type="ftr" sz="quarter" idx="12"/>
          </p:nvPr>
        </p:nvSpPr>
        <p:spPr/>
        <p:txBody>
          <a:bodyPr rtlCol="0"/>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21BC2FF-5041-419E-897C-13589D9EF291}" type="datetimeFigureOut">
              <a:rPr lang="en-US" smtClean="0"/>
              <a:pPr/>
              <a:t>11/2/2011</a:t>
            </a:fld>
            <a:endParaRPr lang="en-GB"/>
          </a:p>
        </p:txBody>
      </p:sp>
      <p:sp>
        <p:nvSpPr>
          <p:cNvPr id="4" name="Footer Placeholder 3"/>
          <p:cNvSpPr>
            <a:spLocks noGrp="1"/>
          </p:cNvSpPr>
          <p:nvPr>
            <p:ph type="ftr" sz="quarter" idx="11"/>
          </p:nvPr>
        </p:nvSpPr>
        <p:spPr>
          <a:xfrm>
            <a:off x="5257800" y="612648"/>
            <a:ext cx="1325880" cy="457200"/>
          </a:xfrm>
        </p:spPr>
        <p:txBody>
          <a:bodyPr/>
          <a:lstStyle/>
          <a:p>
            <a:endParaRPr lang="en-GB"/>
          </a:p>
        </p:txBody>
      </p:sp>
      <p:sp>
        <p:nvSpPr>
          <p:cNvPr id="5" name="Slide Number Placeholder 4"/>
          <p:cNvSpPr>
            <a:spLocks noGrp="1"/>
          </p:cNvSpPr>
          <p:nvPr>
            <p:ph type="sldNum" sz="quarter" idx="12"/>
          </p:nvPr>
        </p:nvSpPr>
        <p:spPr>
          <a:xfrm>
            <a:off x="8174736" y="2272"/>
            <a:ext cx="762000" cy="365760"/>
          </a:xfrm>
        </p:spPr>
        <p:txBody>
          <a:bodyPr/>
          <a:lstStyle/>
          <a:p>
            <a:fld id="{BCAA32D4-5736-480C-AB50-C080200B1C5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BC2FF-5041-419E-897C-13589D9EF291}" type="datetimeFigureOut">
              <a:rPr lang="en-US" smtClean="0"/>
              <a:pPr/>
              <a:t>11/2/2011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1BC2FF-5041-419E-897C-13589D9EF291}" type="datetimeFigureOut">
              <a:rPr lang="en-US" smtClean="0"/>
              <a:pPr/>
              <a:t>11/2/2011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1BC2FF-5041-419E-897C-13589D9EF291}" type="datetimeFigureOut">
              <a:rPr lang="en-US" smtClean="0"/>
              <a:pPr/>
              <a:t>11/2/2011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21BC2FF-5041-419E-897C-13589D9EF291}" type="datetimeFigureOut">
              <a:rPr lang="en-US" smtClean="0"/>
              <a:pPr/>
              <a:t>11/2/2011</a:t>
            </a:fld>
            <a:endParaRPr lang="en-GB"/>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GB"/>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CAA32D4-5736-480C-AB50-C080200B1C5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chart" Target="../charts/char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000" y="190501"/>
            <a:ext cx="8636000" cy="3238500"/>
          </a:xfrm>
        </p:spPr>
        <p:txBody>
          <a:bodyPr>
            <a:normAutofit fontScale="90000"/>
          </a:bodyPr>
          <a:lstStyle/>
          <a:p>
            <a:pPr algn="ctr"/>
            <a:r>
              <a:rPr lang="en-ZA" b="1" dirty="0" smtClean="0"/>
              <a:t/>
            </a:r>
            <a:br>
              <a:rPr lang="en-ZA" b="1" dirty="0" smtClean="0"/>
            </a:br>
            <a:r>
              <a:rPr lang="en-US" sz="5300" b="1" dirty="0" smtClean="0">
                <a:latin typeface="Garamond" pitchFamily="18" charset="0"/>
              </a:rPr>
              <a:t>An investigation into voice-controlled web browsing for the elderly</a:t>
            </a:r>
            <a:r>
              <a:rPr lang="en-US" b="1" dirty="0">
                <a:latin typeface="Garamond" pitchFamily="18" charset="0"/>
              </a:rPr>
              <a:t/>
            </a:r>
            <a:br>
              <a:rPr lang="en-US" b="1" dirty="0">
                <a:latin typeface="Garamond" pitchFamily="18" charset="0"/>
              </a:rPr>
            </a:br>
            <a:endParaRPr lang="en-GB" b="1" dirty="0"/>
          </a:p>
        </p:txBody>
      </p:sp>
      <p:sp>
        <p:nvSpPr>
          <p:cNvPr id="5" name="Rectangle 13"/>
          <p:cNvSpPr>
            <a:spLocks noChangeArrowheads="1"/>
          </p:cNvSpPr>
          <p:nvPr/>
        </p:nvSpPr>
        <p:spPr bwMode="auto">
          <a:xfrm>
            <a:off x="3492500" y="5692931"/>
            <a:ext cx="2717800" cy="4572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October 2011</a:t>
            </a:r>
            <a:endParaRPr lang="en-US" sz="2800" b="1" dirty="0">
              <a:latin typeface="Garamond" pitchFamily="18" charset="0"/>
            </a:endParaRPr>
          </a:p>
        </p:txBody>
      </p:sp>
      <p:sp>
        <p:nvSpPr>
          <p:cNvPr id="6" name="Rectangle 37"/>
          <p:cNvSpPr>
            <a:spLocks noChangeArrowheads="1"/>
          </p:cNvSpPr>
          <p:nvPr/>
        </p:nvSpPr>
        <p:spPr bwMode="auto">
          <a:xfrm>
            <a:off x="1079500" y="4508500"/>
            <a:ext cx="7810500" cy="3810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ELEN4012 </a:t>
            </a:r>
            <a:r>
              <a:rPr lang="en-US" sz="2800" b="1" dirty="0">
                <a:latin typeface="Garamond" pitchFamily="18" charset="0"/>
              </a:rPr>
              <a:t>: </a:t>
            </a:r>
            <a:r>
              <a:rPr lang="en-US" sz="2800" b="1" dirty="0" smtClean="0">
                <a:latin typeface="Garamond" pitchFamily="18" charset="0"/>
              </a:rPr>
              <a:t>Information Engineering Laboratory</a:t>
            </a:r>
            <a:endParaRPr lang="en-US" sz="2800" b="1" dirty="0">
              <a:latin typeface="Garamond" pitchFamily="18" charset="0"/>
            </a:endParaRPr>
          </a:p>
        </p:txBody>
      </p:sp>
      <p:sp>
        <p:nvSpPr>
          <p:cNvPr id="7" name="Rectangle 40"/>
          <p:cNvSpPr>
            <a:spLocks noChangeArrowheads="1"/>
          </p:cNvSpPr>
          <p:nvPr/>
        </p:nvSpPr>
        <p:spPr bwMode="auto">
          <a:xfrm>
            <a:off x="1930400" y="5041900"/>
            <a:ext cx="5880100" cy="5461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Authors: Cole Noble, Kirti </a:t>
            </a:r>
            <a:r>
              <a:rPr lang="en-US" sz="2800" b="1" dirty="0">
                <a:latin typeface="Garamond" pitchFamily="18" charset="0"/>
              </a:rPr>
              <a:t>Nathoo</a:t>
            </a:r>
          </a:p>
        </p:txBody>
      </p:sp>
      <p:pic>
        <p:nvPicPr>
          <p:cNvPr id="1026" name="Picture 2" descr="C:\inetpub\wwwroot\Lab-project\Presentation\WitsEIE-logo-colour.png"/>
          <p:cNvPicPr>
            <a:picLocks noChangeAspect="1" noChangeArrowheads="1"/>
          </p:cNvPicPr>
          <p:nvPr/>
        </p:nvPicPr>
        <p:blipFill>
          <a:blip r:embed="rId2"/>
          <a:srcRect/>
          <a:stretch>
            <a:fillRect/>
          </a:stretch>
        </p:blipFill>
        <p:spPr bwMode="auto">
          <a:xfrm>
            <a:off x="7617130" y="5397500"/>
            <a:ext cx="1272870" cy="1270000"/>
          </a:xfrm>
          <a:prstGeom prst="rect">
            <a:avLst/>
          </a:prstGeom>
          <a:noFill/>
        </p:spPr>
      </p:pic>
      <p:pic>
        <p:nvPicPr>
          <p:cNvPr id="1028" name="Picture 4" descr="C:\inetpub\wwwroot\Lab-project\Presentation\Wits_logo_2.jpg"/>
          <p:cNvPicPr>
            <a:picLocks noChangeAspect="1" noChangeArrowheads="1"/>
          </p:cNvPicPr>
          <p:nvPr/>
        </p:nvPicPr>
        <p:blipFill>
          <a:blip r:embed="rId3"/>
          <a:srcRect/>
          <a:stretch>
            <a:fillRect/>
          </a:stretch>
        </p:blipFill>
        <p:spPr bwMode="auto">
          <a:xfrm>
            <a:off x="254000" y="5397500"/>
            <a:ext cx="1338035" cy="1270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t>
            </a:r>
            <a:r>
              <a:rPr kumimoji="0" lang="en-US" sz="1800" b="1" i="0" u="none" strike="noStrike" kern="1200" cap="none" spc="0" normalizeH="0" baseline="0" noProof="0" dirty="0" smtClean="0">
                <a:ln>
                  <a:noFill/>
                </a:ln>
                <a:solidFill>
                  <a:schemeClr val="bg1"/>
                </a:solidFill>
                <a:effectLst/>
                <a:uLnTx/>
                <a:uFillTx/>
                <a:latin typeface="+mn-lt"/>
                <a:ea typeface="+mn-ea"/>
                <a:cs typeface="+mn-cs"/>
              </a:rPr>
              <a:t>Application - Design</a:t>
            </a:r>
            <a:endParaRPr kumimoji="0" lang="en-US" sz="1800" b="1"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63863" y="1000387"/>
            <a:ext cx="8365343" cy="73847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a:t>
            </a:r>
            <a:endParaRPr lang="en-GB" sz="3200" dirty="0" smtClean="0">
              <a:latin typeface="Arial" pitchFamily="34" charset="0"/>
              <a:cs typeface="Arial" pitchFamily="34" charset="0"/>
            </a:endParaRPr>
          </a:p>
          <a:p>
            <a:pPr marL="1115568" lvl="2" indent="-246888">
              <a:spcBef>
                <a:spcPts val="300"/>
              </a:spcBef>
              <a:defRPr/>
            </a:pPr>
            <a:endParaRPr lang="en-GB" sz="2800" dirty="0" smtClean="0">
              <a:latin typeface="Arial" pitchFamily="34" charset="0"/>
              <a:cs typeface="Arial" pitchFamily="34" charset="0"/>
            </a:endParaRPr>
          </a:p>
          <a:p>
            <a:pPr marL="1115568" lvl="2" indent="-246888">
              <a:spcBef>
                <a:spcPts val="300"/>
              </a:spcBef>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7" name="TextBox 6"/>
          <p:cNvSpPr txBox="1"/>
          <p:nvPr/>
        </p:nvSpPr>
        <p:spPr>
          <a:xfrm>
            <a:off x="1184225" y="2278492"/>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8" name="TextBox 7"/>
          <p:cNvSpPr txBox="1"/>
          <p:nvPr/>
        </p:nvSpPr>
        <p:spPr>
          <a:xfrm>
            <a:off x="5998565" y="2266001"/>
            <a:ext cx="2171073" cy="954107"/>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User confirmation</a:t>
            </a:r>
            <a:endParaRPr lang="en-GB" sz="2800" dirty="0">
              <a:latin typeface="Arial" pitchFamily="34" charset="0"/>
              <a:cs typeface="Arial" pitchFamily="34" charset="0"/>
            </a:endParaRPr>
          </a:p>
        </p:txBody>
      </p:sp>
      <p:sp>
        <p:nvSpPr>
          <p:cNvPr id="9" name="TextBox 8"/>
          <p:cNvSpPr txBox="1"/>
          <p:nvPr/>
        </p:nvSpPr>
        <p:spPr>
          <a:xfrm>
            <a:off x="3767530" y="2268503"/>
            <a:ext cx="2033666"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Button to activate voice recognition</a:t>
            </a:r>
            <a:endParaRPr lang="en-GB" sz="2800" dirty="0">
              <a:latin typeface="Arial" pitchFamily="34" charset="0"/>
              <a:cs typeface="Arial" pitchFamily="34" charset="0"/>
            </a:endParaRPr>
          </a:p>
        </p:txBody>
      </p:sp>
      <p:sp>
        <p:nvSpPr>
          <p:cNvPr id="10" name="Rectangle 9"/>
          <p:cNvSpPr/>
          <p:nvPr/>
        </p:nvSpPr>
        <p:spPr>
          <a:xfrm>
            <a:off x="944383" y="1903738"/>
            <a:ext cx="7450109" cy="419726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1386585" y="3949917"/>
            <a:ext cx="2033666"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Non-internet based application</a:t>
            </a:r>
            <a:endParaRPr lang="en-GB" sz="2800" dirty="0">
              <a:latin typeface="Arial" pitchFamily="34" charset="0"/>
              <a:cs typeface="Arial" pitchFamily="34" charset="0"/>
            </a:endParaRPr>
          </a:p>
        </p:txBody>
      </p:sp>
      <p:sp>
        <p:nvSpPr>
          <p:cNvPr id="12" name="TextBox 11"/>
          <p:cNvSpPr txBox="1"/>
          <p:nvPr/>
        </p:nvSpPr>
        <p:spPr>
          <a:xfrm>
            <a:off x="3662598" y="4367123"/>
            <a:ext cx="2171073" cy="954107"/>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Verbal feedback</a:t>
            </a:r>
            <a:endParaRPr lang="en-GB"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Voice recognition.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Visual rendering.</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Implementation</a:t>
            </a:r>
            <a:endParaRPr lang="en-US" sz="4400" b="1" dirty="0" smtClean="0">
              <a:solidFill>
                <a:schemeClr val="accent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t>
            </a:r>
            <a:r>
              <a:rPr kumimoji="0" lang="en-US" sz="1800" b="1" i="0" u="none" strike="noStrike" kern="1200" cap="none" spc="0" normalizeH="0" baseline="0" noProof="0" dirty="0" smtClean="0">
                <a:ln>
                  <a:noFill/>
                </a:ln>
                <a:solidFill>
                  <a:schemeClr val="bg1"/>
                </a:solidFill>
                <a:effectLst/>
                <a:uLnTx/>
                <a:uFillTx/>
                <a:latin typeface="+mn-lt"/>
                <a:ea typeface="+mn-ea"/>
                <a:cs typeface="+mn-cs"/>
              </a:rPr>
              <a:t>Application - Implementation</a:t>
            </a:r>
            <a:endParaRPr kumimoji="0" lang="en-US" sz="1800" b="1"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Voice recognition</a:t>
            </a:r>
            <a:endParaRPr lang="en-US" sz="4400" b="1" dirty="0" smtClean="0">
              <a:solidFill>
                <a:schemeClr val="accent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t>
            </a:r>
            <a:r>
              <a:rPr kumimoji="0" lang="en-US" sz="1800" b="1" i="0" u="none" strike="noStrike" kern="1200" cap="none" spc="0" normalizeH="0" baseline="0" noProof="0" dirty="0" smtClean="0">
                <a:ln>
                  <a:noFill/>
                </a:ln>
                <a:solidFill>
                  <a:schemeClr val="bg1"/>
                </a:solidFill>
                <a:effectLst/>
                <a:uLnTx/>
                <a:uFillTx/>
                <a:latin typeface="+mn-lt"/>
                <a:ea typeface="+mn-ea"/>
                <a:cs typeface="+mn-cs"/>
              </a:rPr>
              <a:t>Application - Implementation</a:t>
            </a:r>
            <a:endParaRPr kumimoji="0" lang="en-US" sz="1800" b="1"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268992" y="775326"/>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Visual rendering</a:t>
            </a:r>
            <a:endParaRPr lang="en-US" sz="4400" b="1" dirty="0" smtClean="0">
              <a:solidFill>
                <a:schemeClr val="accent2"/>
              </a:solidFill>
              <a:latin typeface="Arial" pitchFamily="34" charset="0"/>
              <a:cs typeface="Arial" pitchFamily="34" charset="0"/>
            </a:endParaRPr>
          </a:p>
        </p:txBody>
      </p:sp>
      <p:sp>
        <p:nvSpPr>
          <p:cNvPr id="5" name="Rectangle 3"/>
          <p:cNvSpPr txBox="1">
            <a:spLocks noChangeArrowheads="1"/>
          </p:cNvSpPr>
          <p:nvPr/>
        </p:nvSpPr>
        <p:spPr>
          <a:xfrm>
            <a:off x="388912" y="1839835"/>
            <a:ext cx="8051800" cy="67851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a:t>
            </a:r>
            <a:r>
              <a:rPr lang="en-US" sz="3200" dirty="0" smtClean="0">
                <a:latin typeface="Arial" pitchFamily="34" charset="0"/>
                <a:cs typeface="Arial" pitchFamily="34" charset="0"/>
              </a:rPr>
              <a:t>1</a:t>
            </a:r>
            <a:r>
              <a:rPr lang="en-US" sz="3200" dirty="0" smtClean="0">
                <a:latin typeface="Arial" pitchFamily="34" charset="0"/>
                <a:cs typeface="Arial" pitchFamily="34" charset="0"/>
              </a:rPr>
              <a:t> </a:t>
            </a:r>
            <a:r>
              <a:rPr lang="en-US" sz="3200" dirty="0" smtClean="0">
                <a:latin typeface="Arial" pitchFamily="34" charset="0"/>
                <a:cs typeface="Arial" pitchFamily="34" charset="0"/>
              </a:rPr>
              <a:t>- Numerical</a:t>
            </a:r>
            <a:endParaRPr lang="en-US" sz="3200" dirty="0" smtClean="0">
              <a:latin typeface="Arial" pitchFamily="34" charset="0"/>
              <a:cs typeface="Arial" pitchFamily="34" charset="0"/>
            </a:endParaRPr>
          </a:p>
        </p:txBody>
      </p:sp>
      <p:pic>
        <p:nvPicPr>
          <p:cNvPr id="7" name="Picture 6" descr="C:\2011\campus\ELEN 4012 - Lab Project\Lab Proj Impl\final report\Report docs\screenshots\It 1\img1.png"/>
          <p:cNvPicPr/>
          <p:nvPr/>
        </p:nvPicPr>
        <p:blipFill>
          <a:blip r:embed="rId3"/>
          <a:srcRect/>
          <a:stretch>
            <a:fillRect/>
          </a:stretch>
        </p:blipFill>
        <p:spPr bwMode="auto">
          <a:xfrm>
            <a:off x="2677236" y="2632191"/>
            <a:ext cx="3579668" cy="3722221"/>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t>
            </a:r>
            <a:r>
              <a:rPr kumimoji="0" lang="en-US" sz="1800" b="1" i="0" u="none" strike="noStrike" kern="1200" cap="none" spc="0" normalizeH="0" baseline="0" noProof="0" dirty="0" smtClean="0">
                <a:ln>
                  <a:noFill/>
                </a:ln>
                <a:solidFill>
                  <a:schemeClr val="bg1"/>
                </a:solidFill>
                <a:effectLst/>
                <a:uLnTx/>
                <a:uFillTx/>
                <a:latin typeface="+mn-lt"/>
                <a:ea typeface="+mn-ea"/>
                <a:cs typeface="+mn-cs"/>
              </a:rPr>
              <a:t>Application - Implementation </a:t>
            </a:r>
            <a:endParaRPr kumimoji="0" lang="en-US" sz="1800" b="1"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a:t>
            </a:r>
            <a:r>
              <a:rPr lang="en-US" sz="3200" dirty="0" smtClean="0">
                <a:latin typeface="Arial" pitchFamily="34" charset="0"/>
                <a:cs typeface="Arial" pitchFamily="34" charset="0"/>
              </a:rPr>
              <a:t>1</a:t>
            </a:r>
            <a:r>
              <a:rPr lang="en-US" sz="3200" dirty="0" smtClean="0">
                <a:latin typeface="Arial" pitchFamily="34" charset="0"/>
                <a:cs typeface="Arial" pitchFamily="34" charset="0"/>
              </a:rPr>
              <a:t> </a:t>
            </a:r>
            <a:r>
              <a:rPr lang="en-US" sz="3200" dirty="0" smtClean="0">
                <a:latin typeface="Arial" pitchFamily="34" charset="0"/>
                <a:cs typeface="Arial" pitchFamily="34" charset="0"/>
              </a:rPr>
              <a:t>- Numerical</a:t>
            </a:r>
            <a:endParaRPr lang="en-US" sz="3200" dirty="0" smtClean="0">
              <a:latin typeface="Arial" pitchFamily="34" charset="0"/>
              <a:cs typeface="Arial" pitchFamily="34" charset="0"/>
            </a:endParaRPr>
          </a:p>
        </p:txBody>
      </p:sp>
      <p:pic>
        <p:nvPicPr>
          <p:cNvPr id="9" name="Picture 8" descr="C:\2011\campus\ELEN 4012 - Lab Project\Lab Proj Impl\final report\Report docs\screenshots\It 1\img2.png"/>
          <p:cNvPicPr/>
          <p:nvPr/>
        </p:nvPicPr>
        <p:blipFill>
          <a:blip r:embed="rId3"/>
          <a:srcRect/>
          <a:stretch>
            <a:fillRect/>
          </a:stretch>
        </p:blipFill>
        <p:spPr bwMode="auto">
          <a:xfrm>
            <a:off x="1508739" y="1993693"/>
            <a:ext cx="5956362" cy="3795446"/>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t>
            </a:r>
            <a:r>
              <a:rPr kumimoji="0" lang="en-US" sz="1800" b="1" i="0" u="none" strike="noStrike" kern="1200" cap="none" spc="0" normalizeH="0" baseline="0" noProof="0" dirty="0" smtClean="0">
                <a:ln>
                  <a:noFill/>
                </a:ln>
                <a:solidFill>
                  <a:schemeClr val="bg1"/>
                </a:solidFill>
                <a:effectLst/>
                <a:uLnTx/>
                <a:uFillTx/>
                <a:latin typeface="+mn-lt"/>
                <a:ea typeface="+mn-ea"/>
                <a:cs typeface="+mn-cs"/>
              </a:rPr>
              <a:t>Application - Implementation </a:t>
            </a:r>
            <a:endParaRPr kumimoji="0" lang="en-US" sz="1800" b="1"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a:t>
            </a:r>
            <a:r>
              <a:rPr lang="en-US" sz="3200" dirty="0" smtClean="0">
                <a:latin typeface="Arial" pitchFamily="34" charset="0"/>
                <a:cs typeface="Arial" pitchFamily="34" charset="0"/>
              </a:rPr>
              <a:t>1</a:t>
            </a:r>
            <a:r>
              <a:rPr lang="en-US" sz="3200" dirty="0" smtClean="0">
                <a:latin typeface="Arial" pitchFamily="34" charset="0"/>
                <a:cs typeface="Arial" pitchFamily="34" charset="0"/>
              </a:rPr>
              <a:t> </a:t>
            </a:r>
            <a:r>
              <a:rPr lang="en-US" sz="3200" dirty="0" smtClean="0">
                <a:latin typeface="Arial" pitchFamily="34" charset="0"/>
                <a:cs typeface="Arial" pitchFamily="34" charset="0"/>
              </a:rPr>
              <a:t>– Link name </a:t>
            </a:r>
            <a:endParaRPr lang="en-US" sz="3200" dirty="0" smtClean="0">
              <a:latin typeface="Arial" pitchFamily="34" charset="0"/>
              <a:cs typeface="Arial" pitchFamily="34" charset="0"/>
            </a:endParaRPr>
          </a:p>
        </p:txBody>
      </p:sp>
      <p:pic>
        <p:nvPicPr>
          <p:cNvPr id="7" name="Picture 6" descr="C:\2011\campus\ELEN 4012 - Lab Project\Lab Proj Impl\final report\Report docs\screenshots\It 1\img3.png"/>
          <p:cNvPicPr/>
          <p:nvPr/>
        </p:nvPicPr>
        <p:blipFill>
          <a:blip r:embed="rId3"/>
          <a:srcRect/>
          <a:stretch>
            <a:fillRect/>
          </a:stretch>
        </p:blipFill>
        <p:spPr bwMode="auto">
          <a:xfrm>
            <a:off x="2398982" y="1963711"/>
            <a:ext cx="4316611" cy="4080064"/>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t>
            </a:r>
            <a:r>
              <a:rPr kumimoji="0" lang="en-US" sz="1800" b="1" i="0" u="none" strike="noStrike" kern="1200" cap="none" spc="0" normalizeH="0" baseline="0" noProof="0" dirty="0" smtClean="0">
                <a:ln>
                  <a:noFill/>
                </a:ln>
                <a:solidFill>
                  <a:schemeClr val="bg1"/>
                </a:solidFill>
                <a:effectLst/>
                <a:uLnTx/>
                <a:uFillTx/>
                <a:latin typeface="+mn-lt"/>
                <a:ea typeface="+mn-ea"/>
                <a:cs typeface="+mn-cs"/>
              </a:rPr>
              <a:t>Application - Implementation </a:t>
            </a:r>
            <a:endParaRPr kumimoji="0" lang="en-US" sz="1800" b="1"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a:t>
            </a:r>
            <a:r>
              <a:rPr lang="en-US" sz="3200" dirty="0" smtClean="0">
                <a:latin typeface="Arial" pitchFamily="34" charset="0"/>
                <a:cs typeface="Arial" pitchFamily="34" charset="0"/>
              </a:rPr>
              <a:t>1</a:t>
            </a:r>
            <a:r>
              <a:rPr lang="en-US" sz="3200" dirty="0" smtClean="0">
                <a:latin typeface="Arial" pitchFamily="34" charset="0"/>
                <a:cs typeface="Arial" pitchFamily="34" charset="0"/>
              </a:rPr>
              <a:t> </a:t>
            </a:r>
            <a:r>
              <a:rPr lang="en-US" sz="3200" dirty="0" smtClean="0">
                <a:latin typeface="Arial" pitchFamily="34" charset="0"/>
                <a:cs typeface="Arial" pitchFamily="34" charset="0"/>
              </a:rPr>
              <a:t>– Link name </a:t>
            </a:r>
            <a:endParaRPr lang="en-US" sz="3200" dirty="0" smtClean="0">
              <a:latin typeface="Arial" pitchFamily="34" charset="0"/>
              <a:cs typeface="Arial" pitchFamily="34" charset="0"/>
            </a:endParaRPr>
          </a:p>
        </p:txBody>
      </p:sp>
      <p:pic>
        <p:nvPicPr>
          <p:cNvPr id="7" name="Picture 6" descr="C:\2011\campus\ELEN 4012 - Lab Project\Lab Proj Impl\final report\Report docs\screenshots\It 1\img4.png"/>
          <p:cNvPicPr/>
          <p:nvPr/>
        </p:nvPicPr>
        <p:blipFill>
          <a:blip r:embed="rId3"/>
          <a:srcRect/>
          <a:stretch>
            <a:fillRect/>
          </a:stretch>
        </p:blipFill>
        <p:spPr bwMode="auto">
          <a:xfrm>
            <a:off x="1855846" y="1963711"/>
            <a:ext cx="5774147" cy="363105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t>
            </a:r>
            <a:r>
              <a:rPr kumimoji="0" lang="en-US" sz="1800" b="1" i="0" u="none" strike="noStrike" kern="1200" cap="none" spc="0" normalizeH="0" baseline="0" noProof="0" dirty="0" smtClean="0">
                <a:ln>
                  <a:noFill/>
                </a:ln>
                <a:solidFill>
                  <a:schemeClr val="bg1"/>
                </a:solidFill>
                <a:effectLst/>
                <a:uLnTx/>
                <a:uFillTx/>
                <a:latin typeface="+mn-lt"/>
                <a:ea typeface="+mn-ea"/>
                <a:cs typeface="+mn-cs"/>
              </a:rPr>
              <a:t>Application - Implementation </a:t>
            </a:r>
            <a:endParaRPr kumimoji="0" lang="en-US" sz="1800" b="1"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568794" y="1674943"/>
            <a:ext cx="8051800" cy="2972008"/>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a:t>
            </a:r>
            <a:r>
              <a:rPr lang="en-US" sz="3200" dirty="0" smtClean="0">
                <a:latin typeface="Arial" pitchFamily="34" charset="0"/>
                <a:cs typeface="Arial" pitchFamily="34" charset="0"/>
              </a:rPr>
              <a:t>2:</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defRPr/>
            </a:pPr>
            <a:r>
              <a:rPr lang="en-US" sz="3200" dirty="0" smtClean="0">
                <a:latin typeface="Arial" pitchFamily="34" charset="0"/>
                <a:cs typeface="Arial" pitchFamily="34" charset="0"/>
              </a:rPr>
              <a:t>No feedback sections</a:t>
            </a: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t>
            </a:r>
            <a:r>
              <a:rPr kumimoji="0" lang="en-US" sz="1800" b="1" i="0" u="none" strike="noStrike" kern="1200" cap="none" spc="0" normalizeH="0" baseline="0" noProof="0" dirty="0" smtClean="0">
                <a:ln>
                  <a:noFill/>
                </a:ln>
                <a:solidFill>
                  <a:schemeClr val="bg1"/>
                </a:solidFill>
                <a:effectLst/>
                <a:uLnTx/>
                <a:uFillTx/>
                <a:latin typeface="+mn-lt"/>
                <a:ea typeface="+mn-ea"/>
                <a:cs typeface="+mn-cs"/>
              </a:rPr>
              <a:t>Application - Implementation </a:t>
            </a:r>
            <a:endParaRPr kumimoji="0" lang="en-US" sz="1800" b="1"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1045356"/>
            <a:ext cx="8051800" cy="67851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a:t>
            </a:r>
            <a:r>
              <a:rPr lang="en-US" sz="3200" dirty="0" smtClean="0">
                <a:latin typeface="Arial" pitchFamily="34" charset="0"/>
                <a:cs typeface="Arial" pitchFamily="34" charset="0"/>
              </a:rPr>
              <a:t>3</a:t>
            </a:r>
            <a:r>
              <a:rPr lang="en-US" sz="3200" dirty="0" smtClean="0">
                <a:latin typeface="Arial" pitchFamily="34" charset="0"/>
                <a:cs typeface="Arial" pitchFamily="34" charset="0"/>
              </a:rPr>
              <a:t> – Numerical </a:t>
            </a:r>
            <a:endParaRPr lang="en-US" sz="3200" dirty="0" smtClean="0">
              <a:latin typeface="Arial" pitchFamily="34" charset="0"/>
              <a:cs typeface="Arial" pitchFamily="34" charset="0"/>
            </a:endParaRPr>
          </a:p>
        </p:txBody>
      </p:sp>
      <p:pic>
        <p:nvPicPr>
          <p:cNvPr id="8" name="Picture 7" descr="C:\2011\campus\ELEN 4012 - Lab Project\Lab Proj Impl\final report\Report docs I\screenshots\It 3\img3.png"/>
          <p:cNvPicPr/>
          <p:nvPr/>
        </p:nvPicPr>
        <p:blipFill>
          <a:blip r:embed="rId3"/>
          <a:srcRect/>
          <a:stretch>
            <a:fillRect/>
          </a:stretch>
        </p:blipFill>
        <p:spPr bwMode="auto">
          <a:xfrm>
            <a:off x="1984057" y="1874520"/>
            <a:ext cx="5300663" cy="40920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t>
            </a:r>
            <a:r>
              <a:rPr kumimoji="0" lang="en-US" sz="1800" b="1" i="0" u="none" strike="noStrike" kern="1200" cap="none" spc="0" normalizeH="0" baseline="0" noProof="0" dirty="0" smtClean="0">
                <a:ln>
                  <a:noFill/>
                </a:ln>
                <a:solidFill>
                  <a:schemeClr val="bg1"/>
                </a:solidFill>
                <a:effectLst/>
                <a:uLnTx/>
                <a:uFillTx/>
                <a:latin typeface="+mn-lt"/>
                <a:ea typeface="+mn-ea"/>
                <a:cs typeface="+mn-cs"/>
              </a:rPr>
              <a:t>Application - Implementation </a:t>
            </a:r>
            <a:endParaRPr kumimoji="0" lang="en-US" sz="1800" b="1"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1045356"/>
            <a:ext cx="8051800" cy="67851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a:t>
            </a:r>
            <a:r>
              <a:rPr lang="en-US" sz="3200" dirty="0" smtClean="0">
                <a:latin typeface="Arial" pitchFamily="34" charset="0"/>
                <a:cs typeface="Arial" pitchFamily="34" charset="0"/>
              </a:rPr>
              <a:t>3</a:t>
            </a:r>
            <a:r>
              <a:rPr lang="en-US" sz="3200" dirty="0" smtClean="0">
                <a:latin typeface="Arial" pitchFamily="34" charset="0"/>
                <a:cs typeface="Arial" pitchFamily="34" charset="0"/>
              </a:rPr>
              <a:t> – Link name</a:t>
            </a:r>
            <a:endParaRPr lang="en-US" sz="3200" dirty="0" smtClean="0">
              <a:latin typeface="Arial" pitchFamily="34" charset="0"/>
              <a:cs typeface="Arial" pitchFamily="34" charset="0"/>
            </a:endParaRPr>
          </a:p>
        </p:txBody>
      </p:sp>
      <p:pic>
        <p:nvPicPr>
          <p:cNvPr id="9" name="Picture 8"/>
          <p:cNvPicPr/>
          <p:nvPr/>
        </p:nvPicPr>
        <p:blipFill>
          <a:blip r:embed="rId3"/>
          <a:srcRect/>
          <a:stretch>
            <a:fillRect/>
          </a:stretch>
        </p:blipFill>
        <p:spPr bwMode="auto">
          <a:xfrm>
            <a:off x="2014162" y="1888761"/>
            <a:ext cx="5331019" cy="4387011"/>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fontScale="92500"/>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Voice-controlled web browsing for</a:t>
            </a:r>
            <a:r>
              <a:rPr kumimoji="0" lang="en-US" sz="1800" b="1" i="0" u="none" strike="noStrike" kern="1200" cap="none" spc="0" normalizeH="0" noProof="0" dirty="0" smtClean="0">
                <a:ln>
                  <a:noFill/>
                </a:ln>
                <a:solidFill>
                  <a:schemeClr val="bg1"/>
                </a:solidFill>
                <a:effectLst/>
                <a:uLnTx/>
                <a:uFillTx/>
                <a:latin typeface="+mn-lt"/>
                <a:ea typeface="+mn-ea"/>
                <a:cs typeface="+mn-cs"/>
              </a:rPr>
              <a:t> the elderly </a:t>
            </a:r>
            <a:endParaRPr kumimoji="0" lang="en-US" sz="1800" b="1"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793229" y="2139638"/>
            <a:ext cx="8050968" cy="4081280"/>
          </a:xfrm>
          <a:prstGeom prst="rect">
            <a:avLst/>
          </a:prstGeom>
        </p:spPr>
        <p:txBody>
          <a:bodyPr vert="horz">
            <a:normAutofit fontScale="92500" lnSpcReduction="10000"/>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Background</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noProof="0" dirty="0" smtClean="0">
                <a:ln>
                  <a:noFill/>
                </a:ln>
                <a:effectLst/>
                <a:uLnTx/>
                <a:uFillTx/>
                <a:latin typeface="Arial" pitchFamily="34" charset="0"/>
                <a:cs typeface="Arial" pitchFamily="34" charset="0"/>
              </a:rPr>
              <a:t>Objectives</a:t>
            </a:r>
            <a:r>
              <a:rPr kumimoji="0" lang="en-US" sz="3500" b="0" i="0" u="none" strike="noStrike" kern="1200" cap="none" spc="0" normalizeH="0" noProof="0" dirty="0" smtClean="0">
                <a:ln>
                  <a:noFill/>
                </a:ln>
                <a:effectLst/>
                <a:uLnTx/>
                <a:uFillTx/>
                <a:latin typeface="Arial" pitchFamily="34" charset="0"/>
                <a:cs typeface="Arial" pitchFamily="34" charset="0"/>
              </a:rPr>
              <a:t> </a:t>
            </a:r>
            <a:endParaRPr lang="en-US" sz="3500" dirty="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Software Application</a:t>
            </a:r>
            <a:endParaRPr kumimoji="0" lang="en-US" sz="3500" b="0" i="0" u="none" strike="noStrike" kern="1200" cap="none" spc="0" normalizeH="0" baseline="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Testing and Results </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dirty="0" smtClean="0">
                <a:ln>
                  <a:noFill/>
                </a:ln>
                <a:effectLst/>
                <a:uLnTx/>
                <a:uFillTx/>
                <a:latin typeface="Arial" pitchFamily="34" charset="0"/>
                <a:cs typeface="Arial" pitchFamily="34" charset="0"/>
              </a:rPr>
              <a:t>Analysis</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Team Work</a:t>
            </a:r>
            <a:endParaRPr kumimoji="0" lang="en-US" sz="3500" b="0" i="0" u="none" strike="noStrike" kern="1200" cap="none" spc="0" normalizeH="0" baseline="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Conclusion</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dirty="0" smtClean="0">
                <a:ln>
                  <a:noFill/>
                </a:ln>
                <a:effectLst/>
                <a:uLnTx/>
                <a:uFillTx/>
                <a:latin typeface="Arial" pitchFamily="34" charset="0"/>
                <a:cs typeface="Arial" pitchFamily="34" charset="0"/>
              </a:rPr>
              <a:t>Future Work </a:t>
            </a:r>
            <a:endParaRPr kumimoji="0" lang="en-US" sz="3500" b="0" i="0" u="none" strike="noStrike" kern="1200" cap="none" spc="0" normalizeH="0" baseline="0" noProof="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400" b="0" i="0" u="none" strike="noStrike" kern="1200" cap="none" spc="0" normalizeH="0" baseline="0" noProof="0" dirty="0" smtClean="0">
              <a:ln>
                <a:noFill/>
              </a:ln>
              <a:effectLst/>
              <a:uLnTx/>
              <a:uFillTx/>
              <a:latin typeface="+mn-lt"/>
              <a:ea typeface="+mn-ea"/>
              <a:cs typeface="+mn-cs"/>
            </a:endParaRPr>
          </a:p>
        </p:txBody>
      </p:sp>
      <p:sp>
        <p:nvSpPr>
          <p:cNvPr id="24" name="Rectangle 4"/>
          <p:cNvSpPr>
            <a:spLocks noGrp="1" noChangeArrowheads="1"/>
          </p:cNvSpPr>
          <p:nvPr>
            <p:ph type="title"/>
          </p:nvPr>
        </p:nvSpPr>
        <p:spPr>
          <a:xfrm>
            <a:off x="457200" y="946878"/>
            <a:ext cx="7353300" cy="1282700"/>
          </a:xfrm>
          <a:noFill/>
        </p:spPr>
        <p:txBody>
          <a:bodyPr/>
          <a:lstStyle/>
          <a:p>
            <a:pPr eaLnBrk="1" hangingPunct="1"/>
            <a:r>
              <a:rPr lang="en-US" sz="4400" b="1" dirty="0" smtClean="0">
                <a:solidFill>
                  <a:schemeClr val="accent2"/>
                </a:solidFill>
                <a:latin typeface="Arial" pitchFamily="34" charset="0"/>
                <a:cs typeface="Arial" pitchFamily="34" charset="0"/>
              </a:rPr>
              <a:t>Outline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t>
            </a:r>
            <a:r>
              <a:rPr kumimoji="0" lang="en-US" sz="1800" b="1" i="0" u="none" strike="noStrike" kern="1200" cap="none" spc="0" normalizeH="0" baseline="0" noProof="0" dirty="0" smtClean="0">
                <a:ln>
                  <a:noFill/>
                </a:ln>
                <a:solidFill>
                  <a:schemeClr val="bg1"/>
                </a:solidFill>
                <a:effectLst/>
                <a:uLnTx/>
                <a:uFillTx/>
                <a:latin typeface="+mn-lt"/>
                <a:ea typeface="+mn-ea"/>
                <a:cs typeface="+mn-cs"/>
              </a:rPr>
              <a:t>Application - Implementation </a:t>
            </a:r>
            <a:endParaRPr kumimoji="0" lang="en-US" sz="1800" b="1"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923436"/>
            <a:ext cx="8051800" cy="67851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a:t>
            </a:r>
            <a:r>
              <a:rPr lang="en-US" sz="3200" dirty="0" smtClean="0">
                <a:latin typeface="Arial" pitchFamily="34" charset="0"/>
                <a:cs typeface="Arial" pitchFamily="34" charset="0"/>
              </a:rPr>
              <a:t>3 – Feedback</a:t>
            </a:r>
            <a:endParaRPr lang="en-US" sz="3200" dirty="0" smtClean="0">
              <a:latin typeface="Arial" pitchFamily="34" charset="0"/>
              <a:cs typeface="Arial" pitchFamily="34" charset="0"/>
            </a:endParaRPr>
          </a:p>
        </p:txBody>
      </p:sp>
      <p:pic>
        <p:nvPicPr>
          <p:cNvPr id="8" name="Picture 7" descr="C:\2011\campus\ELEN 4012 - Lab Project\Lab Proj Impl\final report\Report docs\screenshots\It 3\img5.png"/>
          <p:cNvPicPr/>
          <p:nvPr/>
        </p:nvPicPr>
        <p:blipFill>
          <a:blip r:embed="rId3"/>
          <a:srcRect/>
          <a:stretch>
            <a:fillRect/>
          </a:stretch>
        </p:blipFill>
        <p:spPr bwMode="auto">
          <a:xfrm>
            <a:off x="1599565" y="1857662"/>
            <a:ext cx="5731510" cy="1862516"/>
          </a:xfrm>
          <a:prstGeom prst="rect">
            <a:avLst/>
          </a:prstGeom>
          <a:noFill/>
          <a:ln w="9525">
            <a:solidFill>
              <a:schemeClr val="tx1"/>
            </a:solidFill>
            <a:miter lim="800000"/>
            <a:headEnd/>
            <a:tailEnd/>
          </a:ln>
        </p:spPr>
      </p:pic>
      <p:pic>
        <p:nvPicPr>
          <p:cNvPr id="10" name="Picture 9"/>
          <p:cNvPicPr/>
          <p:nvPr/>
        </p:nvPicPr>
        <p:blipFill>
          <a:blip r:embed="rId4"/>
          <a:srcRect/>
          <a:stretch>
            <a:fillRect/>
          </a:stretch>
        </p:blipFill>
        <p:spPr bwMode="auto">
          <a:xfrm>
            <a:off x="1618297" y="4130992"/>
            <a:ext cx="5724525" cy="185737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2.</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Secondary results.</a:t>
            </a: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Testing and Results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83482" y="47177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1</a:t>
            </a:r>
          </a:p>
        </p:txBody>
      </p:sp>
      <p:sp>
        <p:nvSpPr>
          <p:cNvPr id="8" name="Rectangle 3"/>
          <p:cNvSpPr txBox="1">
            <a:spLocks noChangeArrowheads="1"/>
          </p:cNvSpPr>
          <p:nvPr/>
        </p:nvSpPr>
        <p:spPr>
          <a:xfrm>
            <a:off x="539645" y="1344867"/>
            <a:ext cx="7944787" cy="4381375"/>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Application </a:t>
            </a:r>
            <a:r>
              <a:rPr lang="en-US" sz="3500" dirty="0" smtClean="0">
                <a:latin typeface="Arial" pitchFamily="34" charset="0"/>
                <a:cs typeface="Arial" pitchFamily="34" charset="0"/>
              </a:rPr>
              <a:t>errors:</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a:t>
            </a:r>
            <a:r>
              <a:rPr lang="en-US" sz="3500" dirty="0" smtClean="0">
                <a:latin typeface="Arial" pitchFamily="34" charset="0"/>
                <a:cs typeface="Arial" pitchFamily="34" charset="0"/>
              </a:rPr>
              <a:t>referencing: </a:t>
            </a:r>
            <a:r>
              <a:rPr lang="en-US" sz="3500" dirty="0" smtClean="0">
                <a:latin typeface="Arial" pitchFamily="34" charset="0"/>
                <a:cs typeface="Arial" pitchFamily="34" charset="0"/>
              </a:rPr>
              <a:t>70.3%. </a:t>
            </a: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a:t>
            </a:r>
            <a:r>
              <a:rPr lang="en-US" sz="3500" dirty="0" smtClean="0">
                <a:latin typeface="Arial" pitchFamily="34" charset="0"/>
                <a:cs typeface="Arial" pitchFamily="34" charset="0"/>
              </a:rPr>
              <a:t>referencing: </a:t>
            </a:r>
            <a:r>
              <a:rPr lang="en-US" sz="3500" dirty="0" smtClean="0">
                <a:latin typeface="Arial" pitchFamily="34" charset="0"/>
                <a:cs typeface="Arial" pitchFamily="34" charset="0"/>
              </a:rPr>
              <a:t>29.16</a:t>
            </a:r>
            <a:r>
              <a:rPr lang="en-US" sz="3500" dirty="0" smtClean="0">
                <a:latin typeface="Arial" pitchFamily="34" charset="0"/>
                <a:cs typeface="Arial" pitchFamily="34" charset="0"/>
              </a:rPr>
              <a:t>%.</a:t>
            </a:r>
            <a:endParaRPr lang="en-US" sz="35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User </a:t>
            </a:r>
            <a:r>
              <a:rPr lang="en-US" sz="3500" dirty="0" smtClean="0">
                <a:latin typeface="Arial" pitchFamily="34" charset="0"/>
                <a:cs typeface="Arial" pitchFamily="34" charset="0"/>
              </a:rPr>
              <a:t>preference:</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2353456" y="3687580"/>
          <a:ext cx="4422098" cy="284063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1</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8" name="Rectangle 3"/>
          <p:cNvSpPr txBox="1">
            <a:spLocks noChangeArrowheads="1"/>
          </p:cNvSpPr>
          <p:nvPr/>
        </p:nvSpPr>
        <p:spPr>
          <a:xfrm>
            <a:off x="419393" y="775241"/>
            <a:ext cx="8289892" cy="528903"/>
          </a:xfrm>
          <a:prstGeom prst="rect">
            <a:avLst/>
          </a:prstGeom>
        </p:spPr>
        <p:txBody>
          <a:bodyPr vert="horz">
            <a:normAutofit fontScale="92500" lnSpcReduction="2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Perceived performance</a:t>
            </a:r>
            <a:r>
              <a:rPr lang="en-US" sz="3200" dirty="0" smtClean="0">
                <a:latin typeface="Arial" pitchFamily="34" charset="0"/>
                <a:cs typeface="Arial" pitchFamily="34" charset="0"/>
              </a:rPr>
              <a:t>:</a:t>
            </a: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2480870" y="1139252"/>
          <a:ext cx="4654447" cy="28818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p:nvGraphicFramePr>
        <p:xfrm>
          <a:off x="2630774" y="4114800"/>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0" name="Rectangle 3"/>
          <p:cNvSpPr txBox="1">
            <a:spLocks noChangeArrowheads="1"/>
          </p:cNvSpPr>
          <p:nvPr/>
        </p:nvSpPr>
        <p:spPr>
          <a:xfrm>
            <a:off x="316960" y="3640861"/>
            <a:ext cx="8289892" cy="528903"/>
          </a:xfrm>
          <a:prstGeom prst="rect">
            <a:avLst/>
          </a:prstGeom>
        </p:spPr>
        <p:txBody>
          <a:bodyPr vert="horz">
            <a:normAutofit fontScale="92500" lnSpcReduction="2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Feedback</a:t>
            </a:r>
            <a:r>
              <a:rPr lang="en-US" sz="3200" dirty="0" smtClean="0">
                <a:latin typeface="Arial" pitchFamily="34" charset="0"/>
                <a:cs typeface="Arial" pitchFamily="34" charset="0"/>
              </a:rPr>
              <a:t>:</a:t>
            </a: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83982" y="610433"/>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2</a:t>
            </a:r>
          </a:p>
        </p:txBody>
      </p:sp>
      <p:sp>
        <p:nvSpPr>
          <p:cNvPr id="8" name="Rectangle 3"/>
          <p:cNvSpPr txBox="1">
            <a:spLocks noChangeArrowheads="1"/>
          </p:cNvSpPr>
          <p:nvPr/>
        </p:nvSpPr>
        <p:spPr>
          <a:xfrm>
            <a:off x="539645" y="1524750"/>
            <a:ext cx="7764905" cy="1803066"/>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Application </a:t>
            </a:r>
            <a:r>
              <a:rPr lang="en-US" sz="3500" dirty="0" smtClean="0">
                <a:latin typeface="Arial" pitchFamily="34" charset="0"/>
                <a:cs typeface="Arial" pitchFamily="34" charset="0"/>
              </a:rPr>
              <a:t>errors:</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a:t>
            </a:r>
            <a:r>
              <a:rPr lang="en-US" sz="3500" dirty="0" smtClean="0">
                <a:latin typeface="Arial" pitchFamily="34" charset="0"/>
                <a:cs typeface="Arial" pitchFamily="34" charset="0"/>
              </a:rPr>
              <a:t>referencing: </a:t>
            </a:r>
            <a:r>
              <a:rPr lang="en-US" sz="3500" dirty="0" smtClean="0">
                <a:latin typeface="Arial" pitchFamily="34" charset="0"/>
                <a:cs typeface="Arial" pitchFamily="34" charset="0"/>
              </a:rPr>
              <a:t>68.18%. </a:t>
            </a: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a:t>
            </a:r>
            <a:r>
              <a:rPr lang="en-US" sz="3500" dirty="0" smtClean="0">
                <a:latin typeface="Arial" pitchFamily="34" charset="0"/>
                <a:cs typeface="Arial" pitchFamily="34" charset="0"/>
              </a:rPr>
              <a:t>referencing: </a:t>
            </a:r>
            <a:r>
              <a:rPr lang="en-US" sz="3500" dirty="0" smtClean="0">
                <a:latin typeface="Arial" pitchFamily="34" charset="0"/>
                <a:cs typeface="Arial" pitchFamily="34" charset="0"/>
              </a:rPr>
              <a:t>31.18</a:t>
            </a:r>
            <a:r>
              <a:rPr lang="en-US" sz="3500" dirty="0" smtClean="0">
                <a:latin typeface="Arial" pitchFamily="34" charset="0"/>
                <a:cs typeface="Arial" pitchFamily="34" charset="0"/>
              </a:rPr>
              <a:t>%.</a:t>
            </a: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2256020" y="3844977"/>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3"/>
          <p:cNvSpPr txBox="1">
            <a:spLocks noChangeArrowheads="1"/>
          </p:cNvSpPr>
          <p:nvPr/>
        </p:nvSpPr>
        <p:spPr>
          <a:xfrm>
            <a:off x="434715" y="3326067"/>
            <a:ext cx="7764905" cy="721277"/>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User </a:t>
            </a:r>
            <a:r>
              <a:rPr lang="en-US" sz="3500" dirty="0" smtClean="0">
                <a:latin typeface="Arial" pitchFamily="34" charset="0"/>
                <a:cs typeface="Arial" pitchFamily="34" charset="0"/>
              </a:rPr>
              <a:t>preference:</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2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10" name="Rectangle 3"/>
          <p:cNvSpPr txBox="1">
            <a:spLocks noChangeArrowheads="1"/>
          </p:cNvSpPr>
          <p:nvPr/>
        </p:nvSpPr>
        <p:spPr>
          <a:xfrm>
            <a:off x="0" y="625342"/>
            <a:ext cx="8439794" cy="61884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Perceived </a:t>
            </a:r>
            <a:r>
              <a:rPr lang="en-US" sz="3200" dirty="0" smtClean="0">
                <a:latin typeface="Arial" pitchFamily="34" charset="0"/>
                <a:cs typeface="Arial" pitchFamily="34" charset="0"/>
              </a:rPr>
              <a:t>performance</a:t>
            </a:r>
            <a:r>
              <a:rPr lang="en-US" sz="3200" dirty="0" smtClean="0">
                <a:latin typeface="Arial" pitchFamily="34" charset="0"/>
                <a:cs typeface="Arial" pitchFamily="34" charset="0"/>
              </a:rPr>
              <a:t>:</a:t>
            </a:r>
            <a:endParaRPr lang="en-US" sz="3200" dirty="0" smtClean="0">
              <a:latin typeface="Arial" pitchFamily="34" charset="0"/>
              <a:cs typeface="Arial" pitchFamily="34" charset="0"/>
            </a:endParaRPr>
          </a:p>
        </p:txBody>
      </p:sp>
      <p:graphicFrame>
        <p:nvGraphicFramePr>
          <p:cNvPr id="7" name="Chart 6"/>
          <p:cNvGraphicFramePr/>
          <p:nvPr/>
        </p:nvGraphicFramePr>
        <p:xfrm>
          <a:off x="4369631" y="1011837"/>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3"/>
          <p:cNvSpPr txBox="1">
            <a:spLocks noChangeArrowheads="1"/>
          </p:cNvSpPr>
          <p:nvPr/>
        </p:nvSpPr>
        <p:spPr>
          <a:xfrm>
            <a:off x="0" y="3640864"/>
            <a:ext cx="8439794" cy="61884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Link name referencing</a:t>
            </a:r>
            <a:r>
              <a:rPr lang="en-US" sz="3200" dirty="0" smtClean="0">
                <a:latin typeface="Arial" pitchFamily="34" charset="0"/>
                <a:cs typeface="Arial" pitchFamily="34" charset="0"/>
              </a:rPr>
              <a:t>:</a:t>
            </a:r>
            <a:endParaRPr lang="en-US" sz="3200" dirty="0" smtClean="0">
              <a:latin typeface="Arial" pitchFamily="34" charset="0"/>
              <a:cs typeface="Arial" pitchFamily="34" charset="0"/>
            </a:endParaRPr>
          </a:p>
        </p:txBody>
      </p:sp>
      <p:graphicFrame>
        <p:nvGraphicFramePr>
          <p:cNvPr id="9" name="Chart 8"/>
          <p:cNvGraphicFramePr/>
          <p:nvPr/>
        </p:nvGraphicFramePr>
        <p:xfrm>
          <a:off x="4279691" y="3904938"/>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3</a:t>
            </a:r>
          </a:p>
        </p:txBody>
      </p:sp>
      <p:sp>
        <p:nvSpPr>
          <p:cNvPr id="8" name="Rectangle 3"/>
          <p:cNvSpPr txBox="1">
            <a:spLocks noChangeArrowheads="1"/>
          </p:cNvSpPr>
          <p:nvPr/>
        </p:nvSpPr>
        <p:spPr>
          <a:xfrm>
            <a:off x="614596" y="2049406"/>
            <a:ext cx="7764905" cy="4036601"/>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Eight users were tested.</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200" dirty="0" smtClean="0">
                <a:latin typeface="Arial" pitchFamily="34" charset="0"/>
                <a:cs typeface="Arial" pitchFamily="34" charset="0"/>
              </a:rPr>
              <a:t>Link name </a:t>
            </a:r>
            <a:r>
              <a:rPr lang="en-US" sz="3200" dirty="0" smtClean="0">
                <a:latin typeface="Arial" pitchFamily="34" charset="0"/>
                <a:cs typeface="Arial" pitchFamily="34" charset="0"/>
              </a:rPr>
              <a:t>referencing: </a:t>
            </a:r>
            <a:r>
              <a:rPr lang="en-US" sz="3200" dirty="0" smtClean="0">
                <a:latin typeface="Arial" pitchFamily="34" charset="0"/>
                <a:cs typeface="Arial" pitchFamily="34" charset="0"/>
              </a:rPr>
              <a:t>54.76</a:t>
            </a:r>
            <a:r>
              <a:rPr lang="en-US" sz="3200" dirty="0" smtClean="0">
                <a:latin typeface="Arial" pitchFamily="34" charset="0"/>
                <a:cs typeface="Arial" pitchFamily="34" charset="0"/>
              </a:rPr>
              <a:t>%.</a:t>
            </a: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r>
              <a:rPr lang="en-US" sz="3200" dirty="0" smtClean="0">
                <a:latin typeface="Arial" pitchFamily="34" charset="0"/>
                <a:cs typeface="Arial" pitchFamily="34" charset="0"/>
              </a:rPr>
              <a:t>Numerical referencing: </a:t>
            </a:r>
            <a:r>
              <a:rPr lang="en-US" sz="3200" dirty="0" smtClean="0">
                <a:latin typeface="Arial" pitchFamily="34" charset="0"/>
                <a:cs typeface="Arial" pitchFamily="34" charset="0"/>
              </a:rPr>
              <a:t>45.23%. </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Equal </a:t>
            </a:r>
            <a:r>
              <a:rPr lang="en-US" sz="3200" dirty="0" smtClean="0">
                <a:latin typeface="Arial" pitchFamily="34" charset="0"/>
                <a:cs typeface="Arial" pitchFamily="34" charset="0"/>
              </a:rPr>
              <a:t>user preference.</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3</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8" name="Rectangle 3"/>
          <p:cNvSpPr txBox="1">
            <a:spLocks noChangeArrowheads="1"/>
          </p:cNvSpPr>
          <p:nvPr/>
        </p:nvSpPr>
        <p:spPr>
          <a:xfrm>
            <a:off x="645076" y="1554481"/>
            <a:ext cx="8056964" cy="3931919"/>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Current numerical referencing style.</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Web page layout and structure.</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Button for speech recognition.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User confirmation.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Internet-free application.</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48640" y="1619979"/>
            <a:ext cx="10180320" cy="1062261"/>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Application errors between males and females.</a:t>
            </a:r>
          </a:p>
        </p:txBody>
      </p:sp>
      <p:sp>
        <p:nvSpPr>
          <p:cNvPr id="24" name="Rectangle 4"/>
          <p:cNvSpPr>
            <a:spLocks noGrp="1" noChangeArrowheads="1"/>
          </p:cNvSpPr>
          <p:nvPr>
            <p:ph type="title"/>
          </p:nvPr>
        </p:nvSpPr>
        <p:spPr>
          <a:xfrm>
            <a:off x="268242" y="60568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Secondary Results</a:t>
            </a:r>
          </a:p>
        </p:txBody>
      </p:sp>
      <p:graphicFrame>
        <p:nvGraphicFramePr>
          <p:cNvPr id="9" name="Chart 8"/>
          <p:cNvGraphicFramePr/>
          <p:nvPr/>
        </p:nvGraphicFramePr>
        <p:xfrm>
          <a:off x="1859280" y="2468880"/>
          <a:ext cx="5455920" cy="359664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Secondary Results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674559" y="921438"/>
            <a:ext cx="10478125" cy="1062261"/>
          </a:xfrm>
          <a:prstGeom prst="rect">
            <a:avLst/>
          </a:prstGeom>
        </p:spPr>
        <p:txBody>
          <a:bodyPr vert="horz">
            <a:normAutofit/>
          </a:bodyPr>
          <a:lstStyle/>
          <a:p>
            <a:pPr marL="1115568" lvl="2" indent="-246888">
              <a:spcBef>
                <a:spcPts val="300"/>
              </a:spcBef>
              <a:buFont typeface="Arial" pitchFamily="34" charset="0"/>
              <a:buChar char="•"/>
            </a:pPr>
            <a:r>
              <a:rPr lang="en-US" sz="4000" dirty="0" smtClean="0">
                <a:latin typeface="Arial" pitchFamily="34" charset="0"/>
                <a:cs typeface="Arial" pitchFamily="34" charset="0"/>
              </a:rPr>
              <a:t>Application errors per user age group.</a:t>
            </a: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1596453" y="1873771"/>
          <a:ext cx="6153462" cy="420630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24020" y="2019717"/>
            <a:ext cx="8051800" cy="3606800"/>
          </a:xfrm>
          <a:prstGeom prst="rect">
            <a:avLst/>
          </a:prstGeom>
        </p:spPr>
        <p:txBody>
          <a:bodyPr vert="horz">
            <a:noAutofit/>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2800" dirty="0" smtClean="0">
                <a:latin typeface="Arial" pitchFamily="34" charset="0"/>
                <a:cs typeface="Arial" pitchFamily="34" charset="0"/>
              </a:rPr>
              <a:t>The elderly are the last group to benefit from access to </a:t>
            </a:r>
            <a:r>
              <a:rPr lang="en-US" sz="2800" dirty="0" smtClean="0">
                <a:latin typeface="Arial" pitchFamily="34" charset="0"/>
                <a:cs typeface="Arial" pitchFamily="34" charset="0"/>
              </a:rPr>
              <a:t>computers.</a:t>
            </a:r>
            <a:endParaRPr lang="en-US" sz="28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2800" dirty="0" smtClean="0">
                <a:latin typeface="Arial" pitchFamily="34" charset="0"/>
                <a:cs typeface="Arial" pitchFamily="34" charset="0"/>
              </a:rPr>
              <a:t>Reasons.</a:t>
            </a: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493843" y="925226"/>
            <a:ext cx="4318000" cy="1079500"/>
          </a:xfrm>
          <a:noFill/>
        </p:spPr>
        <p:txBody>
          <a:bodyPr/>
          <a:lstStyle/>
          <a:p>
            <a:pPr eaLnBrk="1" hangingPunct="1"/>
            <a:r>
              <a:rPr lang="en-US" sz="4400" b="1" dirty="0" smtClean="0">
                <a:solidFill>
                  <a:schemeClr val="accent2"/>
                </a:solidFill>
                <a:latin typeface="Arial" pitchFamily="34" charset="0"/>
                <a:cs typeface="Arial" pitchFamily="34" charset="0"/>
              </a:rPr>
              <a:t>Background </a:t>
            </a:r>
          </a:p>
        </p:txBody>
      </p:sp>
      <p:sp>
        <p:nvSpPr>
          <p:cNvPr id="7" name="Rectangle 3"/>
          <p:cNvSpPr txBox="1">
            <a:spLocks noChangeArrowheads="1"/>
          </p:cNvSpPr>
          <p:nvPr/>
        </p:nvSpPr>
        <p:spPr>
          <a:xfrm>
            <a:off x="179051" y="6324236"/>
            <a:ext cx="8800059" cy="391358"/>
          </a:xfrm>
          <a:prstGeom prst="rect">
            <a:avLst/>
          </a:prstGeom>
        </p:spPr>
        <p:txBody>
          <a:bodyPr vert="horz">
            <a:normAutofit/>
          </a:bodyPr>
          <a:lstStyle/>
          <a:p>
            <a:pPr marL="658368" lvl="1" indent="-246888" algn="just">
              <a:spcBef>
                <a:spcPts val="300"/>
              </a:spcBef>
            </a:pPr>
            <a:r>
              <a:rPr lang="en-GB" sz="800" dirty="0" smtClean="0">
                <a:latin typeface="Arial" pitchFamily="34" charset="0"/>
                <a:cs typeface="Arial" pitchFamily="34" charset="0"/>
              </a:rPr>
              <a:t>Anderson </a:t>
            </a:r>
            <a:r>
              <a:rPr lang="en-GB" sz="800" dirty="0">
                <a:latin typeface="Arial" pitchFamily="34" charset="0"/>
                <a:cs typeface="Arial" pitchFamily="34" charset="0"/>
              </a:rPr>
              <a:t>S, </a:t>
            </a:r>
            <a:r>
              <a:rPr lang="en-GB" sz="800" dirty="0" err="1">
                <a:latin typeface="Arial" pitchFamily="34" charset="0"/>
                <a:cs typeface="Arial" pitchFamily="34" charset="0"/>
              </a:rPr>
              <a:t>Liberman</a:t>
            </a:r>
            <a:r>
              <a:rPr lang="en-GB" sz="800" dirty="0">
                <a:latin typeface="Arial" pitchFamily="34" charset="0"/>
                <a:cs typeface="Arial" pitchFamily="34" charset="0"/>
              </a:rPr>
              <a:t> N, Bernstein E, </a:t>
            </a:r>
            <a:r>
              <a:rPr lang="en-GB" sz="800" dirty="0" smtClean="0">
                <a:latin typeface="Arial" pitchFamily="34" charset="0"/>
                <a:cs typeface="Arial" pitchFamily="34" charset="0"/>
              </a:rPr>
              <a:t>Foster </a:t>
            </a:r>
            <a:r>
              <a:rPr lang="en-GB" sz="800" dirty="0" smtClean="0">
                <a:latin typeface="Arial" pitchFamily="34" charset="0"/>
                <a:cs typeface="Arial" pitchFamily="34" charset="0"/>
              </a:rPr>
              <a:t>S, </a:t>
            </a:r>
            <a:r>
              <a:rPr lang="en-GB" sz="800" dirty="0" err="1" smtClean="0">
                <a:latin typeface="Arial" pitchFamily="34" charset="0"/>
                <a:cs typeface="Arial" pitchFamily="34" charset="0"/>
              </a:rPr>
              <a:t>Cate</a:t>
            </a:r>
            <a:r>
              <a:rPr lang="en-GB" sz="800" dirty="0" smtClean="0">
                <a:latin typeface="Arial" pitchFamily="34" charset="0"/>
                <a:cs typeface="Arial" pitchFamily="34" charset="0"/>
              </a:rPr>
              <a:t> </a:t>
            </a:r>
            <a:r>
              <a:rPr lang="en-GB" sz="800" dirty="0" smtClean="0">
                <a:latin typeface="Arial" pitchFamily="34" charset="0"/>
                <a:cs typeface="Arial" pitchFamily="34" charset="0"/>
              </a:rPr>
              <a:t>E</a:t>
            </a:r>
            <a:r>
              <a:rPr lang="en-GB" sz="800" dirty="0">
                <a:latin typeface="Arial" pitchFamily="34" charset="0"/>
                <a:cs typeface="Arial" pitchFamily="34" charset="0"/>
              </a:rPr>
              <a:t>, Levin B. </a:t>
            </a:r>
            <a:r>
              <a:rPr lang="en-GB" sz="800" i="1" dirty="0">
                <a:latin typeface="Arial" pitchFamily="34" charset="0"/>
                <a:cs typeface="Arial" pitchFamily="34" charset="0"/>
              </a:rPr>
              <a:t>Recognition of </a:t>
            </a:r>
            <a:r>
              <a:rPr lang="en-GB" sz="800" i="1" dirty="0" smtClean="0">
                <a:latin typeface="Arial" pitchFamily="34" charset="0"/>
                <a:cs typeface="Arial" pitchFamily="34" charset="0"/>
              </a:rPr>
              <a:t>elderly speech </a:t>
            </a:r>
            <a:r>
              <a:rPr lang="en-GB" sz="800" i="1" dirty="0">
                <a:latin typeface="Arial" pitchFamily="34" charset="0"/>
                <a:cs typeface="Arial" pitchFamily="34" charset="0"/>
              </a:rPr>
              <a:t>and </a:t>
            </a:r>
            <a:r>
              <a:rPr lang="en-GB" sz="800" i="1" dirty="0" smtClean="0">
                <a:latin typeface="Arial" pitchFamily="34" charset="0"/>
                <a:cs typeface="Arial" pitchFamily="34" charset="0"/>
              </a:rPr>
              <a:t>  </a:t>
            </a:r>
            <a:r>
              <a:rPr lang="en-GB" sz="800" i="1" dirty="0" smtClean="0">
                <a:latin typeface="Arial" pitchFamily="34" charset="0"/>
                <a:cs typeface="Arial" pitchFamily="34" charset="0"/>
              </a:rPr>
              <a:t> voice-driven </a:t>
            </a:r>
            <a:r>
              <a:rPr lang="en-GB" sz="800" i="1" dirty="0">
                <a:latin typeface="Arial" pitchFamily="34" charset="0"/>
                <a:cs typeface="Arial" pitchFamily="34" charset="0"/>
              </a:rPr>
              <a:t>document </a:t>
            </a:r>
            <a:r>
              <a:rPr lang="en-GB" sz="800" i="1" dirty="0" smtClean="0">
                <a:latin typeface="Arial" pitchFamily="34" charset="0"/>
                <a:cs typeface="Arial" pitchFamily="34" charset="0"/>
              </a:rPr>
              <a:t>retrieval.</a:t>
            </a:r>
            <a:r>
              <a:rPr lang="en-GB" sz="800" dirty="0" smtClean="0">
                <a:latin typeface="Arial" pitchFamily="34" charset="0"/>
                <a:cs typeface="Arial" pitchFamily="34" charset="0"/>
              </a:rPr>
              <a:t> Dragon </a:t>
            </a:r>
            <a:r>
              <a:rPr lang="en-GB" sz="800" dirty="0" smtClean="0">
                <a:latin typeface="Arial" pitchFamily="34" charset="0"/>
                <a:cs typeface="Arial" pitchFamily="34" charset="0"/>
              </a:rPr>
              <a:t>Systems, Inc</a:t>
            </a:r>
            <a:r>
              <a:rPr lang="en-GB" sz="800" dirty="0">
                <a:latin typeface="Arial" pitchFamily="34" charset="0"/>
                <a:cs typeface="Arial" pitchFamily="34" charset="0"/>
              </a:rPr>
              <a:t>, </a:t>
            </a:r>
            <a:r>
              <a:rPr lang="en-GB" sz="800" dirty="0" smtClean="0">
                <a:latin typeface="Arial" pitchFamily="34" charset="0"/>
                <a:cs typeface="Arial" pitchFamily="34" charset="0"/>
              </a:rPr>
              <a:t>1999 IEEE</a:t>
            </a:r>
            <a:r>
              <a:rPr lang="en-GB" sz="800" dirty="0">
                <a:latin typeface="Arial" pitchFamily="34" charset="0"/>
                <a:cs typeface="Arial" pitchFamily="34" charset="0"/>
              </a:rPr>
              <a:t>, pp </a:t>
            </a:r>
            <a:r>
              <a:rPr lang="en-GB" sz="800" dirty="0" smtClean="0">
                <a:latin typeface="Arial" pitchFamily="34" charset="0"/>
                <a:cs typeface="Arial" pitchFamily="34" charset="0"/>
              </a:rPr>
              <a:t>1.</a:t>
            </a:r>
          </a:p>
          <a:p>
            <a:pPr marL="658368" lvl="1" indent="-246888" algn="just">
              <a:spcBef>
                <a:spcPts val="300"/>
              </a:spcBef>
            </a:pPr>
            <a:r>
              <a:rPr lang="en-GB" sz="800" dirty="0" smtClean="0">
                <a:latin typeface="Arial" pitchFamily="34" charset="0"/>
                <a:cs typeface="Arial" pitchFamily="34" charset="0"/>
              </a:rPr>
              <a:t>Conn </a:t>
            </a:r>
            <a:r>
              <a:rPr lang="en-GB" sz="800" dirty="0">
                <a:latin typeface="Arial" pitchFamily="34" charset="0"/>
                <a:cs typeface="Arial" pitchFamily="34" charset="0"/>
              </a:rPr>
              <a:t>N, </a:t>
            </a:r>
            <a:r>
              <a:rPr lang="en-GB" sz="800" dirty="0" err="1">
                <a:latin typeface="Arial" pitchFamily="34" charset="0"/>
                <a:cs typeface="Arial" pitchFamily="34" charset="0"/>
              </a:rPr>
              <a:t>McTear</a:t>
            </a:r>
            <a:r>
              <a:rPr lang="en-GB" sz="800" dirty="0">
                <a:latin typeface="Arial" pitchFamily="34" charset="0"/>
                <a:cs typeface="Arial" pitchFamily="34" charset="0"/>
              </a:rPr>
              <a:t> M. </a:t>
            </a:r>
            <a:r>
              <a:rPr lang="en-GB" sz="800" i="1" dirty="0">
                <a:latin typeface="Arial" pitchFamily="34" charset="0"/>
                <a:cs typeface="Arial" pitchFamily="34" charset="0"/>
              </a:rPr>
              <a:t>Speech Technology: </a:t>
            </a:r>
            <a:r>
              <a:rPr lang="en-GB" sz="800" i="1" dirty="0" smtClean="0">
                <a:latin typeface="Arial" pitchFamily="34" charset="0"/>
                <a:cs typeface="Arial" pitchFamily="34" charset="0"/>
              </a:rPr>
              <a:t>A </a:t>
            </a:r>
            <a:r>
              <a:rPr lang="en-GB" sz="800" i="1" dirty="0" smtClean="0">
                <a:latin typeface="Arial" pitchFamily="34" charset="0"/>
                <a:cs typeface="Arial" pitchFamily="34" charset="0"/>
              </a:rPr>
              <a:t>Solution for </a:t>
            </a:r>
            <a:r>
              <a:rPr lang="en-GB" sz="800" i="1" dirty="0">
                <a:latin typeface="Arial" pitchFamily="34" charset="0"/>
                <a:cs typeface="Arial" pitchFamily="34" charset="0"/>
              </a:rPr>
              <a:t>People with Disabilities</a:t>
            </a:r>
            <a:r>
              <a:rPr lang="en-GB" sz="800" dirty="0">
                <a:latin typeface="Arial" pitchFamily="34" charset="0"/>
                <a:cs typeface="Arial" pitchFamily="34" charset="0"/>
              </a:rPr>
              <a:t>. Faculty of </a:t>
            </a:r>
            <a:r>
              <a:rPr lang="en-GB" sz="800" dirty="0" smtClean="0">
                <a:latin typeface="Arial" pitchFamily="34" charset="0"/>
                <a:cs typeface="Arial" pitchFamily="34" charset="0"/>
              </a:rPr>
              <a:t>Informatics</a:t>
            </a:r>
            <a:r>
              <a:rPr lang="en-GB" sz="800" dirty="0">
                <a:latin typeface="Arial" pitchFamily="34" charset="0"/>
                <a:cs typeface="Arial" pitchFamily="34" charset="0"/>
              </a:rPr>
              <a:t>, </a:t>
            </a:r>
            <a:r>
              <a:rPr lang="en-GB" sz="800" dirty="0" smtClean="0">
                <a:latin typeface="Arial" pitchFamily="34" charset="0"/>
                <a:cs typeface="Arial" pitchFamily="34" charset="0"/>
              </a:rPr>
              <a:t>University </a:t>
            </a:r>
            <a:r>
              <a:rPr lang="en-GB" sz="800" dirty="0">
                <a:latin typeface="Arial" pitchFamily="34" charset="0"/>
                <a:cs typeface="Arial" pitchFamily="34" charset="0"/>
              </a:rPr>
              <a:t>of Ulster at </a:t>
            </a:r>
            <a:r>
              <a:rPr lang="en-GB" sz="800" dirty="0" err="1" smtClean="0">
                <a:latin typeface="Arial" pitchFamily="34" charset="0"/>
                <a:cs typeface="Arial" pitchFamily="34" charset="0"/>
              </a:rPr>
              <a:t>Jordanstown</a:t>
            </a:r>
            <a:r>
              <a:rPr lang="en-GB" sz="800" dirty="0" smtClean="0">
                <a:latin typeface="Arial" pitchFamily="34" charset="0"/>
                <a:cs typeface="Arial" pitchFamily="34" charset="0"/>
              </a:rPr>
              <a:t>, United </a:t>
            </a:r>
            <a:r>
              <a:rPr lang="en-GB" sz="800" dirty="0" smtClean="0">
                <a:latin typeface="Arial" pitchFamily="34" charset="0"/>
                <a:cs typeface="Arial" pitchFamily="34" charset="0"/>
              </a:rPr>
              <a:t>Kingdom</a:t>
            </a:r>
            <a:r>
              <a:rPr lang="en-GB" sz="800" dirty="0">
                <a:latin typeface="Arial" pitchFamily="34" charset="0"/>
                <a:cs typeface="Arial" pitchFamily="34" charset="0"/>
              </a:rPr>
              <a:t>, 2000 IEEE, pp 1.</a:t>
            </a: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Analysis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259080" y="1741899"/>
            <a:ext cx="9906000" cy="1336581"/>
          </a:xfrm>
          <a:prstGeom prst="rect">
            <a:avLst/>
          </a:prstGeom>
        </p:spPr>
        <p:txBody>
          <a:bodyPr vert="horz">
            <a:normAutofit fontScale="92500" lnSpcReduction="20000"/>
          </a:bodyPr>
          <a:lstStyle/>
          <a:p>
            <a:pPr marL="1115568" lvl="2" indent="-246888">
              <a:spcBef>
                <a:spcPts val="300"/>
              </a:spcBef>
              <a:buFont typeface="Arial" pitchFamily="34" charset="0"/>
              <a:buChar char="•"/>
            </a:pPr>
            <a:r>
              <a:rPr lang="en-US" sz="3500" dirty="0" smtClean="0">
                <a:latin typeface="Arial" pitchFamily="34" charset="0"/>
                <a:cs typeface="Arial" pitchFamily="34" charset="0"/>
              </a:rPr>
              <a:t>50% computer literate users.</a:t>
            </a:r>
          </a:p>
          <a:p>
            <a:pPr marL="1115568" lvl="2" indent="-246888">
              <a:spcBef>
                <a:spcPts val="300"/>
              </a:spcBef>
              <a:buFont typeface="Arial" pitchFamily="34" charset="0"/>
              <a:buChar char="•"/>
            </a:pPr>
            <a:r>
              <a:rPr lang="en-US" sz="3500" dirty="0" smtClean="0">
                <a:latin typeface="Arial" pitchFamily="34" charset="0"/>
                <a:cs typeface="Arial" pitchFamily="34" charset="0"/>
              </a:rPr>
              <a:t>Application errors between referencing techniques per iteration.</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68242" y="68188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Analysis</a:t>
            </a:r>
          </a:p>
        </p:txBody>
      </p:sp>
      <p:graphicFrame>
        <p:nvGraphicFramePr>
          <p:cNvPr id="8" name="Chart 7"/>
          <p:cNvGraphicFramePr/>
          <p:nvPr/>
        </p:nvGraphicFramePr>
        <p:xfrm>
          <a:off x="1791652" y="3048000"/>
          <a:ext cx="5584508" cy="30784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Analysis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869430" y="633627"/>
            <a:ext cx="9818558" cy="505626"/>
          </a:xfrm>
          <a:prstGeom prst="rect">
            <a:avLst/>
          </a:prstGeom>
        </p:spPr>
        <p:txBody>
          <a:bodyPr vert="horz">
            <a:no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User preference between referencing styles.</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sp>
        <p:nvSpPr>
          <p:cNvPr id="10" name="Rectangle 3"/>
          <p:cNvSpPr txBox="1">
            <a:spLocks noChangeArrowheads="1"/>
          </p:cNvSpPr>
          <p:nvPr/>
        </p:nvSpPr>
        <p:spPr>
          <a:xfrm>
            <a:off x="-809470" y="3619167"/>
            <a:ext cx="10523095" cy="760459"/>
          </a:xfrm>
          <a:prstGeom prst="rect">
            <a:avLst/>
          </a:prstGeom>
        </p:spPr>
        <p:txBody>
          <a:bodyPr vert="horz">
            <a:normAutofit fontScale="92500"/>
          </a:bodyPr>
          <a:lstStyle/>
          <a:p>
            <a:pPr marL="1115568" lvl="2" indent="-246888">
              <a:spcBef>
                <a:spcPts val="300"/>
              </a:spcBef>
              <a:buFont typeface="Arial" pitchFamily="34" charset="0"/>
              <a:buChar char="•"/>
            </a:pPr>
            <a:r>
              <a:rPr lang="en-US" sz="3400" dirty="0" smtClean="0">
                <a:latin typeface="Arial" pitchFamily="34" charset="0"/>
                <a:cs typeface="Arial" pitchFamily="34" charset="0"/>
              </a:rPr>
              <a:t>User perceived performance of referencing </a:t>
            </a:r>
            <a:r>
              <a:rPr lang="en-US" sz="3400" dirty="0" smtClean="0">
                <a:latin typeface="Arial" pitchFamily="34" charset="0"/>
                <a:cs typeface="Arial" pitchFamily="34" charset="0"/>
              </a:rPr>
              <a:t>styles</a:t>
            </a:r>
            <a:r>
              <a:rPr lang="en-US" sz="3400" dirty="0" smtClean="0">
                <a:latin typeface="Arial" pitchFamily="34" charset="0"/>
                <a:cs typeface="Arial" pitchFamily="34" charset="0"/>
              </a:rPr>
              <a:t>.</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graphicFrame>
        <p:nvGraphicFramePr>
          <p:cNvPr id="8" name="Chart 7"/>
          <p:cNvGraphicFramePr/>
          <p:nvPr/>
        </p:nvGraphicFramePr>
        <p:xfrm>
          <a:off x="2136098" y="111302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p:nvPr/>
        </p:nvGraphicFramePr>
        <p:xfrm>
          <a:off x="2181069" y="411480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Conclusion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374754" y="2244568"/>
            <a:ext cx="7794886" cy="3606800"/>
          </a:xfrm>
          <a:prstGeom prst="rect">
            <a:avLst/>
          </a:prstGeom>
        </p:spPr>
        <p:txBody>
          <a:bodyPr vert="horz">
            <a:no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Work division.</a:t>
            </a:r>
          </a:p>
          <a:p>
            <a:pPr marL="1115568" lvl="2" indent="-246888">
              <a:spcBef>
                <a:spcPts val="300"/>
              </a:spcBef>
              <a:buFont typeface="Arial" pitchFamily="34" charset="0"/>
              <a:buChar char="•"/>
            </a:pPr>
            <a:r>
              <a:rPr lang="en-US" sz="3200" dirty="0" err="1" smtClean="0">
                <a:latin typeface="Arial" pitchFamily="34" charset="0"/>
                <a:cs typeface="Arial" pitchFamily="34" charset="0"/>
              </a:rPr>
              <a:t>Git</a:t>
            </a:r>
            <a:r>
              <a:rPr lang="en-US" sz="3200" dirty="0" smtClean="0">
                <a:latin typeface="Arial" pitchFamily="34" charset="0"/>
                <a:cs typeface="Arial" pitchFamily="34" charset="0"/>
              </a:rPr>
              <a:t> version control.</a:t>
            </a:r>
          </a:p>
          <a:p>
            <a:pPr marL="1115568" lvl="2" indent="-246888">
              <a:spcBef>
                <a:spcPts val="300"/>
              </a:spcBef>
              <a:buFont typeface="Arial" pitchFamily="34" charset="0"/>
              <a:buChar char="•"/>
            </a:pPr>
            <a:r>
              <a:rPr lang="en-US" sz="3200" dirty="0" smtClean="0">
                <a:latin typeface="Arial" pitchFamily="34" charset="0"/>
                <a:cs typeface="Arial" pitchFamily="34" charset="0"/>
              </a:rPr>
              <a:t>Email.</a:t>
            </a:r>
          </a:p>
          <a:p>
            <a:pPr marL="1115568" lvl="2" indent="-246888">
              <a:spcBef>
                <a:spcPts val="300"/>
              </a:spcBef>
              <a:buFont typeface="Arial" pitchFamily="34" charset="0"/>
              <a:buChar char="•"/>
            </a:pPr>
            <a:r>
              <a:rPr lang="en-US" sz="3200" dirty="0" smtClean="0">
                <a:latin typeface="Arial" pitchFamily="34" charset="0"/>
                <a:cs typeface="Arial" pitchFamily="34" charset="0"/>
              </a:rPr>
              <a:t>Instant messaging.</a:t>
            </a:r>
            <a:endParaRPr lang="en-US" sz="3200" dirty="0" smtClean="0">
              <a:latin typeface="Arial" pitchFamily="34" charset="0"/>
              <a:cs typeface="Arial" pitchFamily="34" charset="0"/>
            </a:endParaRPr>
          </a:p>
          <a:p>
            <a:pPr marL="1572768" lvl="3" indent="-246888">
              <a:spcBef>
                <a:spcPts val="300"/>
              </a:spcBef>
              <a:buFont typeface="Arial" pitchFamily="34" charset="0"/>
              <a:buChar char="•"/>
            </a:pP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Team Work</a:t>
            </a:r>
            <a:endParaRPr lang="en-US" sz="4400" b="1" dirty="0" smtClean="0">
              <a:solidFill>
                <a:schemeClr val="accent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Conclusion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0" y="1944765"/>
            <a:ext cx="8079699" cy="3606800"/>
          </a:xfrm>
          <a:prstGeom prst="rect">
            <a:avLst/>
          </a:prstGeom>
        </p:spPr>
        <p:txBody>
          <a:bodyPr vert="horz">
            <a:noAutofit/>
          </a:bodyPr>
          <a:lstStyle/>
          <a:p>
            <a:pPr marL="1115568" lvl="2" indent="-246888">
              <a:spcBef>
                <a:spcPts val="300"/>
              </a:spcBef>
              <a:buFont typeface="Arial" pitchFamily="34" charset="0"/>
              <a:buChar char="•"/>
            </a:pPr>
            <a:r>
              <a:rPr lang="en-US" sz="2800" dirty="0" smtClean="0">
                <a:latin typeface="Arial" pitchFamily="34" charset="0"/>
                <a:cs typeface="Arial" pitchFamily="34" charset="0"/>
              </a:rPr>
              <a:t>For simple web pages:</a:t>
            </a:r>
          </a:p>
          <a:p>
            <a:pPr marL="1572768" lvl="3" indent="-246888">
              <a:spcBef>
                <a:spcPts val="300"/>
              </a:spcBef>
              <a:buFont typeface="Arial" pitchFamily="34" charset="0"/>
              <a:buChar char="•"/>
            </a:pPr>
            <a:r>
              <a:rPr lang="en-US" sz="2800" dirty="0" smtClean="0">
                <a:latin typeface="Arial" pitchFamily="34" charset="0"/>
                <a:cs typeface="Arial" pitchFamily="34" charset="0"/>
              </a:rPr>
              <a:t>Users prefer numerical referencing.</a:t>
            </a:r>
          </a:p>
          <a:p>
            <a:pPr marL="1572768" lvl="3" indent="-246888">
              <a:spcBef>
                <a:spcPts val="300"/>
              </a:spcBef>
              <a:buFont typeface="Arial" pitchFamily="34" charset="0"/>
              <a:buChar char="•"/>
            </a:pPr>
            <a:r>
              <a:rPr lang="en-US" sz="2800" dirty="0" smtClean="0">
                <a:latin typeface="Arial" pitchFamily="34" charset="0"/>
                <a:cs typeface="Arial" pitchFamily="34" charset="0"/>
              </a:rPr>
              <a:t>Link name referencing performs better.</a:t>
            </a:r>
          </a:p>
          <a:p>
            <a:pPr marL="1115568" lvl="2" indent="-246888">
              <a:spcBef>
                <a:spcPts val="300"/>
              </a:spcBef>
              <a:buFont typeface="Arial" pitchFamily="34" charset="0"/>
              <a:buChar char="•"/>
            </a:pPr>
            <a:r>
              <a:rPr lang="en-US" sz="2800" dirty="0" smtClean="0">
                <a:latin typeface="Arial" pitchFamily="34" charset="0"/>
                <a:cs typeface="Arial" pitchFamily="34" charset="0"/>
              </a:rPr>
              <a:t>For complex web pages:</a:t>
            </a:r>
          </a:p>
          <a:p>
            <a:pPr marL="1572768" lvl="3" indent="-246888">
              <a:spcBef>
                <a:spcPts val="300"/>
              </a:spcBef>
              <a:buFont typeface="Arial" pitchFamily="34" charset="0"/>
              <a:buChar char="•"/>
            </a:pPr>
            <a:r>
              <a:rPr lang="en-US" sz="2800" dirty="0" smtClean="0">
                <a:latin typeface="Arial" pitchFamily="34" charset="0"/>
                <a:cs typeface="Arial" pitchFamily="34" charset="0"/>
              </a:rPr>
              <a:t>No distinct preference. </a:t>
            </a:r>
          </a:p>
          <a:p>
            <a:pPr marL="1572768" lvl="3" indent="-246888">
              <a:spcBef>
                <a:spcPts val="300"/>
              </a:spcBef>
              <a:buFont typeface="Arial" pitchFamily="34" charset="0"/>
              <a:buChar char="•"/>
            </a:pPr>
            <a:r>
              <a:rPr lang="en-US" sz="2800" dirty="0" smtClean="0">
                <a:latin typeface="Arial" pitchFamily="34" charset="0"/>
                <a:cs typeface="Arial" pitchFamily="34" charset="0"/>
              </a:rPr>
              <a:t>Numerical referencing performs best.</a:t>
            </a:r>
          </a:p>
          <a:p>
            <a:pPr marL="1115568" lvl="2" indent="-246888">
              <a:spcBef>
                <a:spcPts val="300"/>
              </a:spcBef>
              <a:buFont typeface="Arial" pitchFamily="34" charset="0"/>
              <a:buChar char="•"/>
            </a:pPr>
            <a:r>
              <a:rPr lang="en-US" sz="2800" dirty="0" smtClean="0">
                <a:latin typeface="Arial" pitchFamily="34" charset="0"/>
                <a:cs typeface="Arial" pitchFamily="34" charset="0"/>
              </a:rPr>
              <a:t>Link highlighting and verbal feedback are adequate feedback techniques. </a:t>
            </a:r>
          </a:p>
          <a:p>
            <a:pPr marL="1115568" lvl="2" indent="-246888">
              <a:spcBef>
                <a:spcPts val="300"/>
              </a:spcBef>
              <a:buFont typeface="Arial" pitchFamily="34" charset="0"/>
              <a:buChar char="•"/>
            </a:pPr>
            <a:r>
              <a:rPr lang="en-US" sz="2800" dirty="0" smtClean="0">
                <a:latin typeface="Arial" pitchFamily="34" charset="0"/>
                <a:cs typeface="Arial" pitchFamily="34" charset="0"/>
              </a:rPr>
              <a:t>Age and gender have significant affects.</a:t>
            </a:r>
          </a:p>
        </p:txBody>
      </p:sp>
      <p:sp>
        <p:nvSpPr>
          <p:cNvPr id="24" name="Rectangle 4"/>
          <p:cNvSpPr>
            <a:spLocks noGrp="1" noChangeArrowheads="1"/>
          </p:cNvSpPr>
          <p:nvPr>
            <p:ph type="title"/>
          </p:nvPr>
        </p:nvSpPr>
        <p:spPr>
          <a:xfrm>
            <a:off x="313962" y="71536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Conclusion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Future Work</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508834" y="2229579"/>
            <a:ext cx="8051800" cy="3606800"/>
          </a:xfrm>
          <a:prstGeom prst="rect">
            <a:avLst/>
          </a:prstGeom>
        </p:spPr>
        <p:txBody>
          <a:bodyPr vert="horz">
            <a:normAutofit lnSpcReduction="10000"/>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Algorithm for link name referencing.</a:t>
            </a:r>
          </a:p>
          <a:p>
            <a:pPr marL="1115568" lvl="2" indent="-246888">
              <a:spcBef>
                <a:spcPts val="300"/>
              </a:spcBef>
              <a:buFont typeface="Arial" pitchFamily="34" charset="0"/>
              <a:buChar char="•"/>
            </a:pPr>
            <a:r>
              <a:rPr lang="en-US" sz="3200" dirty="0" smtClean="0">
                <a:latin typeface="Arial" pitchFamily="34" charset="0"/>
                <a:cs typeface="Arial" pitchFamily="34" charset="0"/>
              </a:rPr>
              <a:t>“Smart” command analyzer.</a:t>
            </a:r>
          </a:p>
          <a:p>
            <a:pPr marL="1115568" lvl="2" indent="-246888">
              <a:spcBef>
                <a:spcPts val="300"/>
              </a:spcBef>
              <a:buFont typeface="Arial" pitchFamily="34" charset="0"/>
              <a:buChar char="•"/>
            </a:pPr>
            <a:r>
              <a:rPr lang="en-US" sz="3200" dirty="0" smtClean="0">
                <a:latin typeface="Arial" pitchFamily="34" charset="0"/>
                <a:cs typeface="Arial" pitchFamily="34" charset="0"/>
              </a:rPr>
              <a:t>Techniques for annotating web pages.</a:t>
            </a:r>
          </a:p>
          <a:p>
            <a:pPr marL="1115568" lvl="2" indent="-246888">
              <a:spcBef>
                <a:spcPts val="300"/>
              </a:spcBef>
              <a:buFont typeface="Arial" pitchFamily="34" charset="0"/>
              <a:buChar char="•"/>
            </a:pPr>
            <a:r>
              <a:rPr lang="en-US" sz="3200" dirty="0" smtClean="0">
                <a:latin typeface="Arial" pitchFamily="34" charset="0"/>
                <a:cs typeface="Arial" pitchFamily="34" charset="0"/>
              </a:rPr>
              <a:t>Stand-alone speech engine.</a:t>
            </a:r>
          </a:p>
          <a:p>
            <a:pPr marL="1115568" lvl="2" indent="-246888">
              <a:spcBef>
                <a:spcPts val="300"/>
              </a:spcBef>
              <a:buFont typeface="Arial" pitchFamily="34" charset="0"/>
              <a:buChar char="•"/>
            </a:pPr>
            <a:r>
              <a:rPr lang="en-US" sz="3200" dirty="0" smtClean="0">
                <a:latin typeface="Arial" pitchFamily="34" charset="0"/>
                <a:cs typeface="Arial" pitchFamily="34" charset="0"/>
              </a:rPr>
              <a:t>Extend speech recognition to other systems.</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Future Work</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39010" y="1884805"/>
            <a:ext cx="8051800" cy="3606800"/>
          </a:xfrm>
          <a:prstGeom prst="rect">
            <a:avLst/>
          </a:prstGeom>
        </p:spPr>
        <p:txBody>
          <a:bodyPr vert="horz">
            <a:normAutofit/>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Form of assistive technology for people with </a:t>
            </a:r>
            <a:r>
              <a:rPr lang="en-US" sz="3200" dirty="0" smtClean="0">
                <a:latin typeface="Arial" pitchFamily="34" charset="0"/>
                <a:cs typeface="Arial" pitchFamily="34" charset="0"/>
              </a:rPr>
              <a:t>disabilities. </a:t>
            </a: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Enhance the quality of </a:t>
            </a:r>
            <a:r>
              <a:rPr lang="en-US" sz="3200" dirty="0" smtClean="0">
                <a:latin typeface="Arial" pitchFamily="34" charset="0"/>
                <a:cs typeface="Arial" pitchFamily="34" charset="0"/>
              </a:rPr>
              <a:t>life.</a:t>
            </a:r>
            <a:endParaRPr lang="en-US" sz="3200" dirty="0" smtClean="0">
              <a:latin typeface="Arial" pitchFamily="34" charset="0"/>
              <a:cs typeface="Arial" pitchFamily="34" charset="0"/>
            </a:endParaRPr>
          </a:p>
          <a:p>
            <a:pPr marL="658368" lvl="1" indent="-246888">
              <a:spcBef>
                <a:spcPts val="300"/>
              </a:spcBef>
              <a:buFont typeface="Arial" pitchFamily="34" charset="0"/>
              <a:buChar char="•"/>
            </a:pPr>
            <a:r>
              <a:rPr lang="en-US" sz="3200" dirty="0" smtClean="0">
                <a:latin typeface="Arial" pitchFamily="34" charset="0"/>
                <a:cs typeface="Arial" pitchFamily="34" charset="0"/>
              </a:rPr>
              <a:t>Speech controlled </a:t>
            </a:r>
            <a:r>
              <a:rPr lang="en-US" sz="3200" dirty="0">
                <a:latin typeface="Arial" pitchFamily="34" charset="0"/>
                <a:cs typeface="Arial" pitchFamily="34" charset="0"/>
              </a:rPr>
              <a:t>i</a:t>
            </a:r>
            <a:r>
              <a:rPr lang="en-US" sz="3200" dirty="0" smtClean="0">
                <a:latin typeface="Arial" pitchFamily="34" charset="0"/>
                <a:cs typeface="Arial" pitchFamily="34" charset="0"/>
              </a:rPr>
              <a:t>nternet browsing improves the usability of computers for the </a:t>
            </a:r>
            <a:r>
              <a:rPr lang="en-US" sz="3200" dirty="0" smtClean="0">
                <a:latin typeface="Arial" pitchFamily="34" charset="0"/>
                <a:cs typeface="Arial" pitchFamily="34" charset="0"/>
              </a:rPr>
              <a:t>elderly.</a:t>
            </a: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508832" y="80530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Speech Recognition </a:t>
            </a:r>
          </a:p>
        </p:txBody>
      </p:sp>
      <p:sp>
        <p:nvSpPr>
          <p:cNvPr id="7" name="Rectangle 3"/>
          <p:cNvSpPr txBox="1">
            <a:spLocks noChangeArrowheads="1"/>
          </p:cNvSpPr>
          <p:nvPr/>
        </p:nvSpPr>
        <p:spPr>
          <a:xfrm>
            <a:off x="179051" y="6324236"/>
            <a:ext cx="8800059" cy="391358"/>
          </a:xfrm>
          <a:prstGeom prst="rect">
            <a:avLst/>
          </a:prstGeom>
        </p:spPr>
        <p:txBody>
          <a:bodyPr vert="horz">
            <a:normAutofit/>
          </a:bodyPr>
          <a:lstStyle/>
          <a:p>
            <a:pPr marL="658368" lvl="1" indent="-246888" algn="just">
              <a:spcBef>
                <a:spcPts val="300"/>
              </a:spcBef>
            </a:pPr>
            <a:r>
              <a:rPr lang="en-GB" sz="800" dirty="0" smtClean="0">
                <a:latin typeface="Arial" pitchFamily="34" charset="0"/>
                <a:cs typeface="Arial" pitchFamily="34" charset="0"/>
              </a:rPr>
              <a:t>Anderson </a:t>
            </a:r>
            <a:r>
              <a:rPr lang="en-GB" sz="800" dirty="0">
                <a:latin typeface="Arial" pitchFamily="34" charset="0"/>
                <a:cs typeface="Arial" pitchFamily="34" charset="0"/>
              </a:rPr>
              <a:t>S, </a:t>
            </a:r>
            <a:r>
              <a:rPr lang="en-GB" sz="800" dirty="0" err="1">
                <a:latin typeface="Arial" pitchFamily="34" charset="0"/>
                <a:cs typeface="Arial" pitchFamily="34" charset="0"/>
              </a:rPr>
              <a:t>Liberman</a:t>
            </a:r>
            <a:r>
              <a:rPr lang="en-GB" sz="800" dirty="0">
                <a:latin typeface="Arial" pitchFamily="34" charset="0"/>
                <a:cs typeface="Arial" pitchFamily="34" charset="0"/>
              </a:rPr>
              <a:t> N, Bernstein E, </a:t>
            </a:r>
            <a:r>
              <a:rPr lang="en-GB" sz="800" dirty="0" smtClean="0">
                <a:latin typeface="Arial" pitchFamily="34" charset="0"/>
                <a:cs typeface="Arial" pitchFamily="34" charset="0"/>
              </a:rPr>
              <a:t>Foster </a:t>
            </a:r>
            <a:r>
              <a:rPr lang="en-GB" sz="800" dirty="0" smtClean="0">
                <a:latin typeface="Arial" pitchFamily="34" charset="0"/>
                <a:cs typeface="Arial" pitchFamily="34" charset="0"/>
              </a:rPr>
              <a:t>S, </a:t>
            </a:r>
            <a:r>
              <a:rPr lang="en-GB" sz="800" dirty="0" err="1" smtClean="0">
                <a:latin typeface="Arial" pitchFamily="34" charset="0"/>
                <a:cs typeface="Arial" pitchFamily="34" charset="0"/>
              </a:rPr>
              <a:t>Cate</a:t>
            </a:r>
            <a:r>
              <a:rPr lang="en-GB" sz="800" dirty="0" smtClean="0">
                <a:latin typeface="Arial" pitchFamily="34" charset="0"/>
                <a:cs typeface="Arial" pitchFamily="34" charset="0"/>
              </a:rPr>
              <a:t> </a:t>
            </a:r>
            <a:r>
              <a:rPr lang="en-GB" sz="800" dirty="0" smtClean="0">
                <a:latin typeface="Arial" pitchFamily="34" charset="0"/>
                <a:cs typeface="Arial" pitchFamily="34" charset="0"/>
              </a:rPr>
              <a:t>E</a:t>
            </a:r>
            <a:r>
              <a:rPr lang="en-GB" sz="800" dirty="0">
                <a:latin typeface="Arial" pitchFamily="34" charset="0"/>
                <a:cs typeface="Arial" pitchFamily="34" charset="0"/>
              </a:rPr>
              <a:t>, Levin B. </a:t>
            </a:r>
            <a:r>
              <a:rPr lang="en-GB" sz="800" i="1" dirty="0">
                <a:latin typeface="Arial" pitchFamily="34" charset="0"/>
                <a:cs typeface="Arial" pitchFamily="34" charset="0"/>
              </a:rPr>
              <a:t>Recognition of </a:t>
            </a:r>
            <a:r>
              <a:rPr lang="en-GB" sz="800" i="1" dirty="0" smtClean="0">
                <a:latin typeface="Arial" pitchFamily="34" charset="0"/>
                <a:cs typeface="Arial" pitchFamily="34" charset="0"/>
              </a:rPr>
              <a:t>elderly speech </a:t>
            </a:r>
            <a:r>
              <a:rPr lang="en-GB" sz="800" i="1" dirty="0">
                <a:latin typeface="Arial" pitchFamily="34" charset="0"/>
                <a:cs typeface="Arial" pitchFamily="34" charset="0"/>
              </a:rPr>
              <a:t>and </a:t>
            </a:r>
            <a:r>
              <a:rPr lang="en-GB" sz="800" i="1" dirty="0" smtClean="0">
                <a:latin typeface="Arial" pitchFamily="34" charset="0"/>
                <a:cs typeface="Arial" pitchFamily="34" charset="0"/>
              </a:rPr>
              <a:t>  </a:t>
            </a:r>
            <a:r>
              <a:rPr lang="en-GB" sz="800" i="1" dirty="0" smtClean="0">
                <a:latin typeface="Arial" pitchFamily="34" charset="0"/>
                <a:cs typeface="Arial" pitchFamily="34" charset="0"/>
              </a:rPr>
              <a:t> voice-driven </a:t>
            </a:r>
            <a:r>
              <a:rPr lang="en-GB" sz="800" i="1" dirty="0">
                <a:latin typeface="Arial" pitchFamily="34" charset="0"/>
                <a:cs typeface="Arial" pitchFamily="34" charset="0"/>
              </a:rPr>
              <a:t>document </a:t>
            </a:r>
            <a:r>
              <a:rPr lang="en-GB" sz="800" i="1" dirty="0" smtClean="0">
                <a:latin typeface="Arial" pitchFamily="34" charset="0"/>
                <a:cs typeface="Arial" pitchFamily="34" charset="0"/>
              </a:rPr>
              <a:t>retrieval.</a:t>
            </a:r>
            <a:r>
              <a:rPr lang="en-GB" sz="800" dirty="0" smtClean="0">
                <a:latin typeface="Arial" pitchFamily="34" charset="0"/>
                <a:cs typeface="Arial" pitchFamily="34" charset="0"/>
              </a:rPr>
              <a:t> Dragon </a:t>
            </a:r>
            <a:r>
              <a:rPr lang="en-GB" sz="800" dirty="0" smtClean="0">
                <a:latin typeface="Arial" pitchFamily="34" charset="0"/>
                <a:cs typeface="Arial" pitchFamily="34" charset="0"/>
              </a:rPr>
              <a:t>Systems, Inc</a:t>
            </a:r>
            <a:r>
              <a:rPr lang="en-GB" sz="800" dirty="0">
                <a:latin typeface="Arial" pitchFamily="34" charset="0"/>
                <a:cs typeface="Arial" pitchFamily="34" charset="0"/>
              </a:rPr>
              <a:t>, </a:t>
            </a:r>
            <a:r>
              <a:rPr lang="en-GB" sz="800" dirty="0" smtClean="0">
                <a:latin typeface="Arial" pitchFamily="34" charset="0"/>
                <a:cs typeface="Arial" pitchFamily="34" charset="0"/>
              </a:rPr>
              <a:t>1999 IEEE</a:t>
            </a:r>
            <a:r>
              <a:rPr lang="en-GB" sz="800" dirty="0">
                <a:latin typeface="Arial" pitchFamily="34" charset="0"/>
                <a:cs typeface="Arial" pitchFamily="34" charset="0"/>
              </a:rPr>
              <a:t>, pp </a:t>
            </a:r>
            <a:r>
              <a:rPr lang="en-GB" sz="800" dirty="0" smtClean="0">
                <a:latin typeface="Arial" pitchFamily="34" charset="0"/>
                <a:cs typeface="Arial" pitchFamily="34" charset="0"/>
              </a:rPr>
              <a:t>1.</a:t>
            </a:r>
          </a:p>
          <a:p>
            <a:pPr marL="658368" lvl="1" indent="-246888" algn="just">
              <a:spcBef>
                <a:spcPts val="300"/>
              </a:spcBef>
            </a:pPr>
            <a:r>
              <a:rPr lang="en-GB" sz="800" dirty="0" smtClean="0">
                <a:latin typeface="Arial" pitchFamily="34" charset="0"/>
                <a:cs typeface="Arial" pitchFamily="34" charset="0"/>
              </a:rPr>
              <a:t>Conn </a:t>
            </a:r>
            <a:r>
              <a:rPr lang="en-GB" sz="800" dirty="0">
                <a:latin typeface="Arial" pitchFamily="34" charset="0"/>
                <a:cs typeface="Arial" pitchFamily="34" charset="0"/>
              </a:rPr>
              <a:t>N, </a:t>
            </a:r>
            <a:r>
              <a:rPr lang="en-GB" sz="800" dirty="0" err="1">
                <a:latin typeface="Arial" pitchFamily="34" charset="0"/>
                <a:cs typeface="Arial" pitchFamily="34" charset="0"/>
              </a:rPr>
              <a:t>McTear</a:t>
            </a:r>
            <a:r>
              <a:rPr lang="en-GB" sz="800" dirty="0">
                <a:latin typeface="Arial" pitchFamily="34" charset="0"/>
                <a:cs typeface="Arial" pitchFamily="34" charset="0"/>
              </a:rPr>
              <a:t> M. </a:t>
            </a:r>
            <a:r>
              <a:rPr lang="en-GB" sz="800" i="1" dirty="0">
                <a:latin typeface="Arial" pitchFamily="34" charset="0"/>
                <a:cs typeface="Arial" pitchFamily="34" charset="0"/>
              </a:rPr>
              <a:t>Speech Technology: </a:t>
            </a:r>
            <a:r>
              <a:rPr lang="en-GB" sz="800" i="1" dirty="0" smtClean="0">
                <a:latin typeface="Arial" pitchFamily="34" charset="0"/>
                <a:cs typeface="Arial" pitchFamily="34" charset="0"/>
              </a:rPr>
              <a:t>A </a:t>
            </a:r>
            <a:r>
              <a:rPr lang="en-GB" sz="800" i="1" dirty="0" smtClean="0">
                <a:latin typeface="Arial" pitchFamily="34" charset="0"/>
                <a:cs typeface="Arial" pitchFamily="34" charset="0"/>
              </a:rPr>
              <a:t>Solution for </a:t>
            </a:r>
            <a:r>
              <a:rPr lang="en-GB" sz="800" i="1" dirty="0">
                <a:latin typeface="Arial" pitchFamily="34" charset="0"/>
                <a:cs typeface="Arial" pitchFamily="34" charset="0"/>
              </a:rPr>
              <a:t>People with Disabilities</a:t>
            </a:r>
            <a:r>
              <a:rPr lang="en-GB" sz="800" dirty="0">
                <a:latin typeface="Arial" pitchFamily="34" charset="0"/>
                <a:cs typeface="Arial" pitchFamily="34" charset="0"/>
              </a:rPr>
              <a:t>. Faculty of </a:t>
            </a:r>
            <a:r>
              <a:rPr lang="en-GB" sz="800" dirty="0" smtClean="0">
                <a:latin typeface="Arial" pitchFamily="34" charset="0"/>
                <a:cs typeface="Arial" pitchFamily="34" charset="0"/>
              </a:rPr>
              <a:t>Informatics</a:t>
            </a:r>
            <a:r>
              <a:rPr lang="en-GB" sz="800" dirty="0">
                <a:latin typeface="Arial" pitchFamily="34" charset="0"/>
                <a:cs typeface="Arial" pitchFamily="34" charset="0"/>
              </a:rPr>
              <a:t>, </a:t>
            </a:r>
            <a:r>
              <a:rPr lang="en-GB" sz="800" dirty="0" smtClean="0">
                <a:latin typeface="Arial" pitchFamily="34" charset="0"/>
                <a:cs typeface="Arial" pitchFamily="34" charset="0"/>
              </a:rPr>
              <a:t>University </a:t>
            </a:r>
            <a:r>
              <a:rPr lang="en-GB" sz="800" dirty="0">
                <a:latin typeface="Arial" pitchFamily="34" charset="0"/>
                <a:cs typeface="Arial" pitchFamily="34" charset="0"/>
              </a:rPr>
              <a:t>of Ulster at </a:t>
            </a:r>
            <a:r>
              <a:rPr lang="en-GB" sz="800" dirty="0" err="1" smtClean="0">
                <a:latin typeface="Arial" pitchFamily="34" charset="0"/>
                <a:cs typeface="Arial" pitchFamily="34" charset="0"/>
              </a:rPr>
              <a:t>Jordanstown</a:t>
            </a:r>
            <a:r>
              <a:rPr lang="en-GB" sz="800" dirty="0" smtClean="0">
                <a:latin typeface="Arial" pitchFamily="34" charset="0"/>
                <a:cs typeface="Arial" pitchFamily="34" charset="0"/>
              </a:rPr>
              <a:t>, United </a:t>
            </a:r>
            <a:r>
              <a:rPr lang="en-GB" sz="800" dirty="0" smtClean="0">
                <a:latin typeface="Arial" pitchFamily="34" charset="0"/>
                <a:cs typeface="Arial" pitchFamily="34" charset="0"/>
              </a:rPr>
              <a:t>Kingdom</a:t>
            </a:r>
            <a:r>
              <a:rPr lang="en-GB" sz="800" dirty="0">
                <a:latin typeface="Arial" pitchFamily="34" charset="0"/>
                <a:cs typeface="Arial" pitchFamily="34" charset="0"/>
              </a:rPr>
              <a:t>, 2000 IEEE, pp 1.</a:t>
            </a: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Objectives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39010" y="2094667"/>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tabLst/>
              <a:defRPr/>
            </a:pPr>
            <a:r>
              <a:rPr lang="en-US" sz="3200" dirty="0" smtClean="0">
                <a:latin typeface="Arial" pitchFamily="34" charset="0"/>
                <a:cs typeface="Arial" pitchFamily="34" charset="0"/>
              </a:rPr>
              <a:t>Determine which </a:t>
            </a:r>
          </a:p>
          <a:p>
            <a:pPr marL="1115568" lvl="2" indent="-246888">
              <a:spcBef>
                <a:spcPts val="300"/>
              </a:spcBef>
              <a:buFont typeface="Arial" pitchFamily="34" charset="0"/>
              <a:buChar char="•"/>
            </a:pPr>
            <a:r>
              <a:rPr lang="en-US" sz="3200" dirty="0" smtClean="0">
                <a:latin typeface="Arial" pitchFamily="34" charset="0"/>
                <a:cs typeface="Arial" pitchFamily="34" charset="0"/>
              </a:rPr>
              <a:t>Referencing techniques are preferred by and perform better for elderly users.</a:t>
            </a:r>
          </a:p>
          <a:p>
            <a:pPr marL="1115568" lvl="2" indent="-246888">
              <a:spcBef>
                <a:spcPts val="300"/>
              </a:spcBef>
              <a:buFont typeface="Arial" pitchFamily="34" charset="0"/>
              <a:buChar char="•"/>
            </a:pPr>
            <a:r>
              <a:rPr lang="en-US" sz="3200" dirty="0" smtClean="0">
                <a:latin typeface="Arial" pitchFamily="34" charset="0"/>
                <a:cs typeface="Arial" pitchFamily="34" charset="0"/>
              </a:rPr>
              <a:t>Feedback techniques improve the usability of web browsing for the elderly. </a:t>
            </a: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433882" y="79031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Objectives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079677"/>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Components.</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Design</a:t>
            </a:r>
            <a:r>
              <a:rPr lang="en-US" sz="3200" dirty="0" smtClean="0">
                <a:latin typeface="Arial" pitchFamily="34" charset="0"/>
                <a:cs typeface="Arial" pitchFamily="34" charset="0"/>
              </a:rPr>
              <a:t>.</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Implementation.</a:t>
            </a:r>
            <a:r>
              <a:rPr lang="en-US" sz="3200" dirty="0" smtClean="0">
                <a:latin typeface="Arial" pitchFamily="34" charset="0"/>
                <a:cs typeface="Arial" pitchFamily="34" charset="0"/>
              </a:rPr>
              <a:t> </a:t>
            </a: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71536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Software Application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313962" y="88025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Components</a:t>
            </a:r>
          </a:p>
        </p:txBody>
      </p:sp>
      <p:sp>
        <p:nvSpPr>
          <p:cNvPr id="8" name="TextBox 7"/>
          <p:cNvSpPr txBox="1"/>
          <p:nvPr/>
        </p:nvSpPr>
        <p:spPr>
          <a:xfrm>
            <a:off x="929388" y="2278505"/>
            <a:ext cx="2923083" cy="1323439"/>
          </a:xfrm>
          <a:prstGeom prst="rect">
            <a:avLst/>
          </a:prstGeom>
          <a:noFill/>
          <a:ln>
            <a:solidFill>
              <a:schemeClr val="tx1"/>
            </a:solidFill>
          </a:ln>
        </p:spPr>
        <p:txBody>
          <a:bodyPr wrap="square" rtlCol="0">
            <a:spAutoFit/>
          </a:bodyPr>
          <a:lstStyle/>
          <a:p>
            <a:pPr algn="ctr"/>
            <a:r>
              <a:rPr lang="en-US" sz="4000" dirty="0" smtClean="0">
                <a:latin typeface="Arial" pitchFamily="34" charset="0"/>
                <a:cs typeface="Arial" pitchFamily="34" charset="0"/>
              </a:rPr>
              <a:t>Voice recognition</a:t>
            </a:r>
            <a:endParaRPr lang="en-GB" sz="4000" dirty="0"/>
          </a:p>
        </p:txBody>
      </p:sp>
      <p:sp>
        <p:nvSpPr>
          <p:cNvPr id="9" name="TextBox 8"/>
          <p:cNvSpPr txBox="1"/>
          <p:nvPr/>
        </p:nvSpPr>
        <p:spPr>
          <a:xfrm>
            <a:off x="4589487" y="2281002"/>
            <a:ext cx="3235379" cy="1323439"/>
          </a:xfrm>
          <a:prstGeom prst="rect">
            <a:avLst/>
          </a:prstGeom>
          <a:noFill/>
          <a:ln>
            <a:solidFill>
              <a:schemeClr val="tx1"/>
            </a:solidFill>
          </a:ln>
        </p:spPr>
        <p:txBody>
          <a:bodyPr wrap="square" rtlCol="0">
            <a:spAutoFit/>
          </a:bodyPr>
          <a:lstStyle/>
          <a:p>
            <a:pPr algn="ctr"/>
            <a:r>
              <a:rPr lang="en-ZA" sz="4000" dirty="0" smtClean="0">
                <a:latin typeface="Arial" pitchFamily="34" charset="0"/>
                <a:cs typeface="Arial" pitchFamily="34" charset="0"/>
              </a:rPr>
              <a:t>Visual rendering</a:t>
            </a:r>
            <a:endParaRPr lang="en-GB" sz="4000" dirty="0">
              <a:latin typeface="Arial" pitchFamily="34" charset="0"/>
              <a:cs typeface="Arial" pitchFamily="34" charset="0"/>
            </a:endParaRPr>
          </a:p>
        </p:txBody>
      </p:sp>
      <p:sp>
        <p:nvSpPr>
          <p:cNvPr id="10" name="TextBox 9"/>
          <p:cNvSpPr txBox="1"/>
          <p:nvPr/>
        </p:nvSpPr>
        <p:spPr>
          <a:xfrm>
            <a:off x="3000530" y="5024203"/>
            <a:ext cx="2800664" cy="707886"/>
          </a:xfrm>
          <a:prstGeom prst="rect">
            <a:avLst/>
          </a:prstGeom>
          <a:noFill/>
          <a:ln>
            <a:solidFill>
              <a:schemeClr val="tx1"/>
            </a:solidFill>
          </a:ln>
        </p:spPr>
        <p:txBody>
          <a:bodyPr wrap="square" rtlCol="0">
            <a:spAutoFit/>
          </a:bodyPr>
          <a:lstStyle/>
          <a:p>
            <a:r>
              <a:rPr lang="en-US" sz="4000" dirty="0" smtClean="0">
                <a:latin typeface="Arial" pitchFamily="34" charset="0"/>
                <a:cs typeface="Arial" pitchFamily="34" charset="0"/>
              </a:rPr>
              <a:t>Navigation</a:t>
            </a:r>
            <a:endParaRPr lang="en-GB" sz="4000" dirty="0"/>
          </a:p>
        </p:txBody>
      </p:sp>
      <p:cxnSp>
        <p:nvCxnSpPr>
          <p:cNvPr id="12" name="Straight Arrow Connector 11"/>
          <p:cNvCxnSpPr>
            <a:stCxn id="8" idx="2"/>
          </p:cNvCxnSpPr>
          <p:nvPr/>
        </p:nvCxnSpPr>
        <p:spPr>
          <a:xfrm rot="16200000" flipH="1">
            <a:off x="2426811" y="3566063"/>
            <a:ext cx="1404771" cy="14765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p:cNvCxnSpPr>
          <p:nvPr/>
        </p:nvCxnSpPr>
        <p:spPr>
          <a:xfrm rot="5400000">
            <a:off x="4875829" y="3675367"/>
            <a:ext cx="1402274" cy="12604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109659"/>
            <a:ext cx="8275402" cy="678512"/>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a:t>
            </a: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Design</a:t>
            </a:r>
          </a:p>
        </p:txBody>
      </p:sp>
      <p:sp>
        <p:nvSpPr>
          <p:cNvPr id="8" name="TextBox 7"/>
          <p:cNvSpPr txBox="1"/>
          <p:nvPr/>
        </p:nvSpPr>
        <p:spPr>
          <a:xfrm>
            <a:off x="1349111" y="3597640"/>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9" name="TextBox 8"/>
          <p:cNvSpPr txBox="1"/>
          <p:nvPr/>
        </p:nvSpPr>
        <p:spPr>
          <a:xfrm>
            <a:off x="6163452" y="3585149"/>
            <a:ext cx="2081134"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Verbal feedback</a:t>
            </a:r>
          </a:p>
          <a:p>
            <a:pPr algn="ctr"/>
            <a:r>
              <a:rPr lang="en-ZA" sz="2800" dirty="0" smtClean="0">
                <a:latin typeface="Arial" pitchFamily="34" charset="0"/>
                <a:cs typeface="Arial" pitchFamily="34" charset="0"/>
              </a:rPr>
              <a:t>techniques</a:t>
            </a:r>
            <a:endParaRPr lang="en-GB" sz="2800" dirty="0">
              <a:latin typeface="Arial" pitchFamily="34" charset="0"/>
              <a:cs typeface="Arial" pitchFamily="34" charset="0"/>
            </a:endParaRPr>
          </a:p>
        </p:txBody>
      </p:sp>
      <p:sp>
        <p:nvSpPr>
          <p:cNvPr id="10" name="TextBox 9"/>
          <p:cNvSpPr txBox="1"/>
          <p:nvPr/>
        </p:nvSpPr>
        <p:spPr>
          <a:xfrm>
            <a:off x="3932416" y="3587651"/>
            <a:ext cx="203366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Visual feedback techniques</a:t>
            </a:r>
            <a:endParaRPr lang="en-GB" sz="2800" dirty="0">
              <a:latin typeface="Arial" pitchFamily="34" charset="0"/>
              <a:cs typeface="Arial" pitchFamily="34" charset="0"/>
            </a:endParaRPr>
          </a:p>
        </p:txBody>
      </p:sp>
      <p:sp>
        <p:nvSpPr>
          <p:cNvPr id="11" name="Rectangle 10"/>
          <p:cNvSpPr/>
          <p:nvPr/>
        </p:nvSpPr>
        <p:spPr>
          <a:xfrm>
            <a:off x="1109269" y="3222887"/>
            <a:ext cx="7360169" cy="214359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t>
            </a:r>
            <a:r>
              <a:rPr kumimoji="0" lang="en-US" sz="1800" b="1" i="0" u="none" strike="noStrike" kern="1200" cap="none" spc="0" normalizeH="0" baseline="0" noProof="0" dirty="0" smtClean="0">
                <a:ln>
                  <a:noFill/>
                </a:ln>
                <a:solidFill>
                  <a:schemeClr val="bg1"/>
                </a:solidFill>
                <a:effectLst/>
                <a:uLnTx/>
                <a:uFillTx/>
                <a:latin typeface="+mn-lt"/>
                <a:ea typeface="+mn-ea"/>
                <a:cs typeface="+mn-cs"/>
              </a:rPr>
              <a:t>Application - Design</a:t>
            </a:r>
            <a:endParaRPr kumimoji="0" lang="en-US" sz="1800" b="1"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83982" y="1105315"/>
            <a:ext cx="8395324" cy="813425"/>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Iteration 2:</a:t>
            </a: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8" name="TextBox 7"/>
          <p:cNvSpPr txBox="1"/>
          <p:nvPr/>
        </p:nvSpPr>
        <p:spPr>
          <a:xfrm>
            <a:off x="1289163" y="2398412"/>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9" name="TextBox 8"/>
          <p:cNvSpPr txBox="1"/>
          <p:nvPr/>
        </p:nvSpPr>
        <p:spPr>
          <a:xfrm>
            <a:off x="6103504" y="2385921"/>
            <a:ext cx="2081134"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Visual and Verbal feedback techniques</a:t>
            </a:r>
            <a:endParaRPr lang="en-GB" sz="2800" dirty="0">
              <a:latin typeface="Arial" pitchFamily="34" charset="0"/>
              <a:cs typeface="Arial" pitchFamily="34" charset="0"/>
            </a:endParaRPr>
          </a:p>
        </p:txBody>
      </p:sp>
      <p:sp>
        <p:nvSpPr>
          <p:cNvPr id="10" name="TextBox 9"/>
          <p:cNvSpPr txBox="1"/>
          <p:nvPr/>
        </p:nvSpPr>
        <p:spPr>
          <a:xfrm>
            <a:off x="3797516" y="2373433"/>
            <a:ext cx="2168577"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tutorial section</a:t>
            </a:r>
            <a:endParaRPr lang="en-GB" sz="2800" dirty="0">
              <a:latin typeface="Arial" pitchFamily="34" charset="0"/>
              <a:cs typeface="Arial" pitchFamily="34" charset="0"/>
            </a:endParaRPr>
          </a:p>
        </p:txBody>
      </p:sp>
      <p:sp>
        <p:nvSpPr>
          <p:cNvPr id="11" name="Rectangle 10"/>
          <p:cNvSpPr/>
          <p:nvPr/>
        </p:nvSpPr>
        <p:spPr>
          <a:xfrm>
            <a:off x="1049321" y="2023659"/>
            <a:ext cx="7360169" cy="406234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1336625" y="4184755"/>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Techniques for link name referencing</a:t>
            </a:r>
            <a:endParaRPr lang="en-GB"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573</TotalTime>
  <Words>3123</Words>
  <Application>Microsoft Office PowerPoint</Application>
  <PresentationFormat>On-screen Show (4:3)</PresentationFormat>
  <Paragraphs>326</Paragraphs>
  <Slides>34</Slides>
  <Notes>32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Urban</vt:lpstr>
      <vt:lpstr> An investigation into voice-controlled web browsing for the elderly </vt:lpstr>
      <vt:lpstr>Outline </vt:lpstr>
      <vt:lpstr>Background </vt:lpstr>
      <vt:lpstr>Speech Recognition </vt:lpstr>
      <vt:lpstr>Objectives </vt:lpstr>
      <vt:lpstr>Software Application </vt:lpstr>
      <vt:lpstr>Components</vt:lpstr>
      <vt:lpstr>Design</vt:lpstr>
      <vt:lpstr>Slide 9</vt:lpstr>
      <vt:lpstr>Slide 10</vt:lpstr>
      <vt:lpstr>Implementation</vt:lpstr>
      <vt:lpstr>Voice recognition</vt:lpstr>
      <vt:lpstr>Visual rendering</vt:lpstr>
      <vt:lpstr>Slide 14</vt:lpstr>
      <vt:lpstr>Slide 15</vt:lpstr>
      <vt:lpstr>Slide 16</vt:lpstr>
      <vt:lpstr>Slide 17</vt:lpstr>
      <vt:lpstr>Slide 18</vt:lpstr>
      <vt:lpstr>Slide 19</vt:lpstr>
      <vt:lpstr>Slide 20</vt:lpstr>
      <vt:lpstr>Testing and Results</vt:lpstr>
      <vt:lpstr>Iteration 1</vt:lpstr>
      <vt:lpstr>Slide 23</vt:lpstr>
      <vt:lpstr>Iteration 2</vt:lpstr>
      <vt:lpstr>Slide 25</vt:lpstr>
      <vt:lpstr>Iteration 3</vt:lpstr>
      <vt:lpstr>Slide 27</vt:lpstr>
      <vt:lpstr>Secondary Results</vt:lpstr>
      <vt:lpstr>Slide 29</vt:lpstr>
      <vt:lpstr>Analysis</vt:lpstr>
      <vt:lpstr>Slide 31</vt:lpstr>
      <vt:lpstr>Team Work</vt:lpstr>
      <vt:lpstr>Conclusion</vt:lpstr>
      <vt:lpstr>Future Work</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kirti</dc:creator>
  <cp:lastModifiedBy>kirti</cp:lastModifiedBy>
  <cp:revision>56</cp:revision>
  <dcterms:created xsi:type="dcterms:W3CDTF">2011-10-31T08:15:04Z</dcterms:created>
  <dcterms:modified xsi:type="dcterms:W3CDTF">2011-11-02T08:52:29Z</dcterms:modified>
</cp:coreProperties>
</file>