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Lst>
  <p:notesMasterIdLst>
    <p:notesMasterId r:id="rId31"/>
  </p:notesMasterIdLst>
  <p:sldIdLst>
    <p:sldId id="256" r:id="rId2"/>
    <p:sldId id="257" r:id="rId3"/>
    <p:sldId id="258" r:id="rId4"/>
    <p:sldId id="279" r:id="rId5"/>
    <p:sldId id="280" r:id="rId6"/>
    <p:sldId id="281" r:id="rId7"/>
    <p:sldId id="261" r:id="rId8"/>
    <p:sldId id="282" r:id="rId9"/>
    <p:sldId id="262" r:id="rId10"/>
    <p:sldId id="283" r:id="rId11"/>
    <p:sldId id="284" r:id="rId12"/>
    <p:sldId id="285" r:id="rId13"/>
    <p:sldId id="290" r:id="rId14"/>
    <p:sldId id="263" r:id="rId15"/>
    <p:sldId id="271" r:id="rId16"/>
    <p:sldId id="275" r:id="rId17"/>
    <p:sldId id="287" r:id="rId18"/>
    <p:sldId id="286" r:id="rId19"/>
    <p:sldId id="276" r:id="rId20"/>
    <p:sldId id="288" r:id="rId21"/>
    <p:sldId id="273" r:id="rId22"/>
    <p:sldId id="266" r:id="rId23"/>
    <p:sldId id="274" r:id="rId24"/>
    <p:sldId id="267" r:id="rId25"/>
    <p:sldId id="278" r:id="rId26"/>
    <p:sldId id="268" r:id="rId27"/>
    <p:sldId id="289" r:id="rId28"/>
    <p:sldId id="269" r:id="rId29"/>
    <p:sldId id="25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68" autoAdjust="0"/>
    <p:restoredTop sz="94660"/>
  </p:normalViewPr>
  <p:slideViewPr>
    <p:cSldViewPr snapToGrid="0">
      <p:cViewPr varScale="1">
        <p:scale>
          <a:sx n="78" d="100"/>
          <a:sy n="78" d="100"/>
        </p:scale>
        <p:origin x="-84" y="-816"/>
      </p:cViewPr>
      <p:guideLst>
        <p:guide orient="horz" pos="2160"/>
        <p:guide pos="2880"/>
      </p:guideLst>
    </p:cSldViewPr>
  </p:slideViewPr>
  <p:notesTextViewPr>
    <p:cViewPr>
      <p:scale>
        <a:sx n="100" d="100"/>
        <a:sy n="100" d="100"/>
      </p:scale>
      <p:origin x="0" y="0"/>
    </p:cViewPr>
  </p:notesTextViewPr>
  <p:gridSpacing cx="1106058875" cy="110605887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dirty="0" smtClean="0"/>
              <a:t>Average </a:t>
            </a:r>
            <a:r>
              <a:rPr lang="en-GB" dirty="0"/>
              <a:t>errors per male</a:t>
            </a:r>
            <a:r>
              <a:rPr lang="en-GB" baseline="0" dirty="0"/>
              <a:t> and female individuals</a:t>
            </a:r>
            <a:endParaRPr lang="en-GB" dirty="0"/>
          </a:p>
        </c:rich>
      </c:tx>
      <c:layout/>
    </c:title>
    <c:plotArea>
      <c:layout/>
      <c:barChart>
        <c:barDir val="col"/>
        <c:grouping val="clustered"/>
        <c:ser>
          <c:idx val="0"/>
          <c:order val="0"/>
          <c:tx>
            <c:v>Male</c:v>
          </c:tx>
          <c:val>
            <c:numRef>
              <c:f>Sheet1!$B$263:$B$265</c:f>
              <c:numCache>
                <c:formatCode>General</c:formatCode>
                <c:ptCount val="3"/>
                <c:pt idx="0">
                  <c:v>3</c:v>
                </c:pt>
                <c:pt idx="1">
                  <c:v>6</c:v>
                </c:pt>
                <c:pt idx="2">
                  <c:v>12</c:v>
                </c:pt>
              </c:numCache>
            </c:numRef>
          </c:val>
        </c:ser>
        <c:ser>
          <c:idx val="1"/>
          <c:order val="1"/>
          <c:tx>
            <c:v>Female</c:v>
          </c:tx>
          <c:val>
            <c:numRef>
              <c:f>Sheet1!$C$263:$C$265</c:f>
              <c:numCache>
                <c:formatCode>General</c:formatCode>
                <c:ptCount val="3"/>
                <c:pt idx="0">
                  <c:v>13</c:v>
                </c:pt>
                <c:pt idx="1">
                  <c:v>15</c:v>
                </c:pt>
                <c:pt idx="2">
                  <c:v>18</c:v>
                </c:pt>
              </c:numCache>
            </c:numRef>
          </c:val>
        </c:ser>
        <c:axId val="26469504"/>
        <c:axId val="26471424"/>
      </c:barChart>
      <c:catAx>
        <c:axId val="26469504"/>
        <c:scaling>
          <c:orientation val="minMax"/>
        </c:scaling>
        <c:axPos val="b"/>
        <c:title>
          <c:tx>
            <c:rich>
              <a:bodyPr/>
              <a:lstStyle/>
              <a:p>
                <a:pPr>
                  <a:defRPr lang="en-GB"/>
                </a:pPr>
                <a:r>
                  <a:rPr lang="en-GB"/>
                  <a:t>Iteration</a:t>
                </a:r>
              </a:p>
            </c:rich>
          </c:tx>
          <c:layout/>
        </c:title>
        <c:majorTickMark val="none"/>
        <c:tickLblPos val="nextTo"/>
        <c:txPr>
          <a:bodyPr/>
          <a:lstStyle/>
          <a:p>
            <a:pPr>
              <a:defRPr lang="en-GB"/>
            </a:pPr>
            <a:endParaRPr lang="en-US"/>
          </a:p>
        </c:txPr>
        <c:crossAx val="26471424"/>
        <c:crosses val="autoZero"/>
        <c:auto val="1"/>
        <c:lblAlgn val="ctr"/>
        <c:lblOffset val="100"/>
      </c:catAx>
      <c:valAx>
        <c:axId val="26471424"/>
        <c:scaling>
          <c:orientation val="minMax"/>
        </c:scaling>
        <c:axPos val="l"/>
        <c:majorGridlines/>
        <c:title>
          <c:tx>
            <c:rich>
              <a:bodyPr/>
              <a:lstStyle/>
              <a:p>
                <a:pPr>
                  <a:defRPr lang="en-GB"/>
                </a:pPr>
                <a:r>
                  <a:rPr lang="en-GB"/>
                  <a:t>USers</a:t>
                </a:r>
              </a:p>
            </c:rich>
          </c:tx>
          <c:layout/>
        </c:title>
        <c:numFmt formatCode="General" sourceLinked="1"/>
        <c:tickLblPos val="nextTo"/>
        <c:txPr>
          <a:bodyPr/>
          <a:lstStyle/>
          <a:p>
            <a:pPr>
              <a:defRPr lang="en-GB"/>
            </a:pPr>
            <a:endParaRPr lang="en-US"/>
          </a:p>
        </c:txPr>
        <c:crossAx val="26469504"/>
        <c:crosses val="autoZero"/>
        <c:crossBetween val="between"/>
      </c:valAx>
    </c:plotArea>
    <c:legend>
      <c:legendPos val="r"/>
      <c:layout/>
      <c:txPr>
        <a:bodyPr/>
        <a:lstStyle/>
        <a:p>
          <a:pPr>
            <a:defRPr lang="en-GB"/>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dirty="0" smtClean="0"/>
              <a:t>A</a:t>
            </a:r>
            <a:r>
              <a:rPr lang="en-GB" baseline="0" dirty="0" smtClean="0"/>
              <a:t>verage </a:t>
            </a:r>
            <a:r>
              <a:rPr lang="en-GB" baseline="0" dirty="0"/>
              <a:t>application errors per user age group </a:t>
            </a:r>
            <a:endParaRPr lang="en-GB" dirty="0"/>
          </a:p>
        </c:rich>
      </c:tx>
      <c:layout/>
    </c:title>
    <c:plotArea>
      <c:layout/>
      <c:barChart>
        <c:barDir val="col"/>
        <c:grouping val="clustered"/>
        <c:ser>
          <c:idx val="0"/>
          <c:order val="0"/>
          <c:tx>
            <c:strRef>
              <c:f>Sheet1!$B$296</c:f>
              <c:strCache>
                <c:ptCount val="1"/>
                <c:pt idx="0">
                  <c:v>55-65</c:v>
                </c:pt>
              </c:strCache>
            </c:strRef>
          </c:tx>
          <c:cat>
            <c:numRef>
              <c:f>Sheet1!$C$295:$E$295</c:f>
              <c:numCache>
                <c:formatCode>General</c:formatCode>
                <c:ptCount val="3"/>
                <c:pt idx="0">
                  <c:v>1</c:v>
                </c:pt>
                <c:pt idx="1">
                  <c:v>2</c:v>
                </c:pt>
                <c:pt idx="2">
                  <c:v>3</c:v>
                </c:pt>
              </c:numCache>
            </c:numRef>
          </c:cat>
          <c:val>
            <c:numRef>
              <c:f>Sheet1!$C$296:$E$296</c:f>
              <c:numCache>
                <c:formatCode>General</c:formatCode>
                <c:ptCount val="3"/>
                <c:pt idx="0">
                  <c:v>5</c:v>
                </c:pt>
                <c:pt idx="1">
                  <c:v>2</c:v>
                </c:pt>
                <c:pt idx="2">
                  <c:v>10</c:v>
                </c:pt>
              </c:numCache>
            </c:numRef>
          </c:val>
        </c:ser>
        <c:ser>
          <c:idx val="1"/>
          <c:order val="1"/>
          <c:tx>
            <c:strRef>
              <c:f>Sheet1!$B$297</c:f>
              <c:strCache>
                <c:ptCount val="1"/>
                <c:pt idx="0">
                  <c:v>65-75</c:v>
                </c:pt>
              </c:strCache>
            </c:strRef>
          </c:tx>
          <c:cat>
            <c:numRef>
              <c:f>Sheet1!$C$295:$E$295</c:f>
              <c:numCache>
                <c:formatCode>General</c:formatCode>
                <c:ptCount val="3"/>
                <c:pt idx="0">
                  <c:v>1</c:v>
                </c:pt>
                <c:pt idx="1">
                  <c:v>2</c:v>
                </c:pt>
                <c:pt idx="2">
                  <c:v>3</c:v>
                </c:pt>
              </c:numCache>
            </c:numRef>
          </c:cat>
          <c:val>
            <c:numRef>
              <c:f>Sheet1!$C$297:$E$297</c:f>
              <c:numCache>
                <c:formatCode>General</c:formatCode>
                <c:ptCount val="3"/>
                <c:pt idx="0">
                  <c:v>14</c:v>
                </c:pt>
                <c:pt idx="1">
                  <c:v>10</c:v>
                </c:pt>
                <c:pt idx="2">
                  <c:v>19</c:v>
                </c:pt>
              </c:numCache>
            </c:numRef>
          </c:val>
        </c:ser>
        <c:ser>
          <c:idx val="2"/>
          <c:order val="2"/>
          <c:tx>
            <c:strRef>
              <c:f>Sheet1!$B$298</c:f>
              <c:strCache>
                <c:ptCount val="1"/>
                <c:pt idx="0">
                  <c:v>75-85</c:v>
                </c:pt>
              </c:strCache>
            </c:strRef>
          </c:tx>
          <c:cat>
            <c:numRef>
              <c:f>Sheet1!$C$295:$E$295</c:f>
              <c:numCache>
                <c:formatCode>General</c:formatCode>
                <c:ptCount val="3"/>
                <c:pt idx="0">
                  <c:v>1</c:v>
                </c:pt>
                <c:pt idx="1">
                  <c:v>2</c:v>
                </c:pt>
                <c:pt idx="2">
                  <c:v>3</c:v>
                </c:pt>
              </c:numCache>
            </c:numRef>
          </c:cat>
          <c:val>
            <c:numRef>
              <c:f>Sheet1!$C$298:$E$298</c:f>
              <c:numCache>
                <c:formatCode>General</c:formatCode>
                <c:ptCount val="3"/>
                <c:pt idx="0">
                  <c:v>17</c:v>
                </c:pt>
                <c:pt idx="1">
                  <c:v>13</c:v>
                </c:pt>
                <c:pt idx="2">
                  <c:v>11</c:v>
                </c:pt>
              </c:numCache>
            </c:numRef>
          </c:val>
        </c:ser>
        <c:axId val="62277120"/>
        <c:axId val="62279040"/>
      </c:barChart>
      <c:catAx>
        <c:axId val="62277120"/>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62279040"/>
        <c:crosses val="autoZero"/>
        <c:auto val="1"/>
        <c:lblAlgn val="ctr"/>
        <c:lblOffset val="100"/>
      </c:catAx>
      <c:valAx>
        <c:axId val="62279040"/>
        <c:scaling>
          <c:orientation val="minMax"/>
        </c:scaling>
        <c:axPos val="l"/>
        <c:majorGridlines/>
        <c:title>
          <c:tx>
            <c:rich>
              <a:bodyPr/>
              <a:lstStyle/>
              <a:p>
                <a:pPr>
                  <a:defRPr lang="en-GB"/>
                </a:pPr>
                <a:r>
                  <a:rPr lang="en-GB"/>
                  <a:t>Users</a:t>
                </a:r>
              </a:p>
            </c:rich>
          </c:tx>
          <c:layout/>
        </c:title>
        <c:numFmt formatCode="General" sourceLinked="1"/>
        <c:tickLblPos val="nextTo"/>
        <c:txPr>
          <a:bodyPr/>
          <a:lstStyle/>
          <a:p>
            <a:pPr>
              <a:defRPr lang="en-GB"/>
            </a:pPr>
            <a:endParaRPr lang="en-US"/>
          </a:p>
        </c:txPr>
        <c:crossAx val="62277120"/>
        <c:crosses val="autoZero"/>
        <c:crossBetween val="between"/>
      </c:valAx>
    </c:plotArea>
    <c:legend>
      <c:legendPos val="r"/>
      <c:layout/>
      <c:txPr>
        <a:bodyPr/>
        <a:lstStyle/>
        <a:p>
          <a:pPr>
            <a:defRPr lang="en-GB"/>
          </a:pPr>
          <a:endParaRPr lang="en-U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dirty="0" smtClean="0"/>
              <a:t>Application </a:t>
            </a:r>
            <a:r>
              <a:rPr lang="en-GB" dirty="0"/>
              <a:t>errors between referencing techniques </a:t>
            </a:r>
          </a:p>
        </c:rich>
      </c:tx>
      <c:layout/>
    </c:title>
    <c:plotArea>
      <c:layout/>
      <c:barChart>
        <c:barDir val="col"/>
        <c:grouping val="clustered"/>
        <c:ser>
          <c:idx val="0"/>
          <c:order val="0"/>
          <c:tx>
            <c:v>Numerical</c:v>
          </c:tx>
          <c:val>
            <c:numRef>
              <c:f>Sheet1!$C$180:$C$182</c:f>
              <c:numCache>
                <c:formatCode>General</c:formatCode>
                <c:ptCount val="3"/>
                <c:pt idx="0">
                  <c:v>34</c:v>
                </c:pt>
                <c:pt idx="1">
                  <c:v>30</c:v>
                </c:pt>
                <c:pt idx="2">
                  <c:v>57</c:v>
                </c:pt>
              </c:numCache>
            </c:numRef>
          </c:val>
        </c:ser>
        <c:ser>
          <c:idx val="1"/>
          <c:order val="1"/>
          <c:tx>
            <c:v>Link name</c:v>
          </c:tx>
          <c:val>
            <c:numRef>
              <c:f>Sheet1!$D$180:$D$182</c:f>
              <c:numCache>
                <c:formatCode>General</c:formatCode>
                <c:ptCount val="3"/>
                <c:pt idx="0">
                  <c:v>14</c:v>
                </c:pt>
                <c:pt idx="1">
                  <c:v>14</c:v>
                </c:pt>
                <c:pt idx="2">
                  <c:v>69</c:v>
                </c:pt>
              </c:numCache>
            </c:numRef>
          </c:val>
        </c:ser>
        <c:axId val="62407808"/>
        <c:axId val="62409728"/>
      </c:barChart>
      <c:catAx>
        <c:axId val="62407808"/>
        <c:scaling>
          <c:orientation val="minMax"/>
        </c:scaling>
        <c:axPos val="b"/>
        <c:title>
          <c:tx>
            <c:rich>
              <a:bodyPr/>
              <a:lstStyle/>
              <a:p>
                <a:pPr>
                  <a:defRPr lang="en-GB"/>
                </a:pPr>
                <a:r>
                  <a:rPr lang="en-GB"/>
                  <a:t>Iteration</a:t>
                </a:r>
              </a:p>
            </c:rich>
          </c:tx>
          <c:layout/>
        </c:title>
        <c:majorTickMark val="none"/>
        <c:tickLblPos val="nextTo"/>
        <c:txPr>
          <a:bodyPr/>
          <a:lstStyle/>
          <a:p>
            <a:pPr>
              <a:defRPr lang="en-GB"/>
            </a:pPr>
            <a:endParaRPr lang="en-US"/>
          </a:p>
        </c:txPr>
        <c:crossAx val="62409728"/>
        <c:crosses val="autoZero"/>
        <c:auto val="1"/>
        <c:lblAlgn val="ctr"/>
        <c:lblOffset val="100"/>
      </c:catAx>
      <c:valAx>
        <c:axId val="62409728"/>
        <c:scaling>
          <c:orientation val="minMax"/>
        </c:scaling>
        <c:axPos val="l"/>
        <c:majorGridlines/>
        <c:title>
          <c:tx>
            <c:rich>
              <a:bodyPr/>
              <a:lstStyle/>
              <a:p>
                <a:pPr>
                  <a:defRPr lang="en-GB"/>
                </a:pPr>
                <a:r>
                  <a:rPr lang="en-GB"/>
                  <a:t>Application</a:t>
                </a:r>
                <a:r>
                  <a:rPr lang="en-GB" baseline="0"/>
                  <a:t> erros</a:t>
                </a:r>
                <a:endParaRPr lang="en-GB"/>
              </a:p>
            </c:rich>
          </c:tx>
          <c:layout/>
        </c:title>
        <c:numFmt formatCode="General" sourceLinked="1"/>
        <c:tickLblPos val="nextTo"/>
        <c:txPr>
          <a:bodyPr/>
          <a:lstStyle/>
          <a:p>
            <a:pPr>
              <a:defRPr lang="en-GB"/>
            </a:pPr>
            <a:endParaRPr lang="en-US"/>
          </a:p>
        </c:txPr>
        <c:crossAx val="62407808"/>
        <c:crosses val="autoZero"/>
        <c:crossBetween val="between"/>
      </c:valAx>
    </c:plotArea>
    <c:legend>
      <c:legendPos val="r"/>
      <c:layout/>
      <c:txPr>
        <a:bodyPr/>
        <a:lstStyle/>
        <a:p>
          <a:pPr>
            <a:defRPr lang="en-GB"/>
          </a:pPr>
          <a:endParaRPr lang="en-US"/>
        </a:p>
      </c:txPr>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baseline="0" dirty="0" smtClean="0"/>
              <a:t>User </a:t>
            </a:r>
            <a:r>
              <a:rPr lang="en-GB" baseline="0" dirty="0"/>
              <a:t>preference of referencing styles </a:t>
            </a:r>
            <a:endParaRPr lang="en-GB" dirty="0"/>
          </a:p>
        </c:rich>
      </c:tx>
      <c:layout/>
    </c:title>
    <c:plotArea>
      <c:layout/>
      <c:barChart>
        <c:barDir val="col"/>
        <c:grouping val="clustered"/>
        <c:ser>
          <c:idx val="0"/>
          <c:order val="0"/>
          <c:tx>
            <c:v>Numerical</c:v>
          </c:tx>
          <c:val>
            <c:numRef>
              <c:f>Sheet1!$B$213:$B$215</c:f>
              <c:numCache>
                <c:formatCode>General</c:formatCode>
                <c:ptCount val="3"/>
                <c:pt idx="0">
                  <c:v>4</c:v>
                </c:pt>
                <c:pt idx="1">
                  <c:v>3</c:v>
                </c:pt>
                <c:pt idx="2">
                  <c:v>4</c:v>
                </c:pt>
              </c:numCache>
            </c:numRef>
          </c:val>
        </c:ser>
        <c:ser>
          <c:idx val="1"/>
          <c:order val="1"/>
          <c:tx>
            <c:v>Link name</c:v>
          </c:tx>
          <c:val>
            <c:numRef>
              <c:f>Sheet1!$C$213:$C$215</c:f>
              <c:numCache>
                <c:formatCode>General</c:formatCode>
                <c:ptCount val="3"/>
                <c:pt idx="0">
                  <c:v>2</c:v>
                </c:pt>
                <c:pt idx="1">
                  <c:v>1</c:v>
                </c:pt>
                <c:pt idx="2">
                  <c:v>4</c:v>
                </c:pt>
              </c:numCache>
            </c:numRef>
          </c:val>
        </c:ser>
        <c:ser>
          <c:idx val="2"/>
          <c:order val="2"/>
          <c:tx>
            <c:v>Both</c:v>
          </c:tx>
          <c:val>
            <c:numRef>
              <c:f>Sheet1!$D$213:$D$215</c:f>
              <c:numCache>
                <c:formatCode>General</c:formatCode>
                <c:ptCount val="3"/>
                <c:pt idx="0">
                  <c:v>1</c:v>
                </c:pt>
                <c:pt idx="1">
                  <c:v>1</c:v>
                </c:pt>
                <c:pt idx="2">
                  <c:v>0</c:v>
                </c:pt>
              </c:numCache>
            </c:numRef>
          </c:val>
        </c:ser>
        <c:axId val="62359040"/>
        <c:axId val="62360960"/>
      </c:barChart>
      <c:catAx>
        <c:axId val="62359040"/>
        <c:scaling>
          <c:orientation val="minMax"/>
        </c:scaling>
        <c:axPos val="b"/>
        <c:title>
          <c:tx>
            <c:rich>
              <a:bodyPr/>
              <a:lstStyle/>
              <a:p>
                <a:pPr>
                  <a:defRPr lang="en-GB"/>
                </a:pPr>
                <a:r>
                  <a:rPr lang="en-GB"/>
                  <a:t>Iteration</a:t>
                </a:r>
              </a:p>
            </c:rich>
          </c:tx>
          <c:layout/>
        </c:title>
        <c:majorTickMark val="none"/>
        <c:tickLblPos val="nextTo"/>
        <c:txPr>
          <a:bodyPr/>
          <a:lstStyle/>
          <a:p>
            <a:pPr>
              <a:defRPr lang="en-GB"/>
            </a:pPr>
            <a:endParaRPr lang="en-US"/>
          </a:p>
        </c:txPr>
        <c:crossAx val="62360960"/>
        <c:crosses val="autoZero"/>
        <c:auto val="1"/>
        <c:lblAlgn val="ctr"/>
        <c:lblOffset val="100"/>
      </c:catAx>
      <c:valAx>
        <c:axId val="62360960"/>
        <c:scaling>
          <c:orientation val="minMax"/>
        </c:scaling>
        <c:axPos val="l"/>
        <c:majorGridlines/>
        <c:title>
          <c:tx>
            <c:rich>
              <a:bodyPr/>
              <a:lstStyle/>
              <a:p>
                <a:pPr>
                  <a:defRPr lang="en-GB"/>
                </a:pPr>
                <a:r>
                  <a:rPr lang="en-GB"/>
                  <a:t>Users</a:t>
                </a:r>
              </a:p>
            </c:rich>
          </c:tx>
          <c:layout/>
        </c:title>
        <c:numFmt formatCode="General" sourceLinked="1"/>
        <c:tickLblPos val="nextTo"/>
        <c:txPr>
          <a:bodyPr/>
          <a:lstStyle/>
          <a:p>
            <a:pPr>
              <a:defRPr lang="en-GB"/>
            </a:pPr>
            <a:endParaRPr lang="en-US"/>
          </a:p>
        </c:txPr>
        <c:crossAx val="62359040"/>
        <c:crosses val="autoZero"/>
        <c:crossBetween val="between"/>
      </c:valAx>
    </c:plotArea>
    <c:legend>
      <c:legendPos val="r"/>
      <c:layout/>
      <c:txPr>
        <a:bodyPr/>
        <a:lstStyle/>
        <a:p>
          <a:pPr>
            <a:defRPr lang="en-GB"/>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CD609A-386A-4C9A-90D2-8B3FA151554E}" type="datetimeFigureOut">
              <a:rPr lang="en-US" smtClean="0"/>
              <a:pPr/>
              <a:t>11/2/2011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F61B56-AEFB-45C3-9B8A-BDCE4E476CAF}"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2800" dirty="0" smtClean="0">
                <a:latin typeface="Arial" pitchFamily="34" charset="0"/>
                <a:cs typeface="Arial" pitchFamily="34" charset="0"/>
              </a:rPr>
              <a:t>Reasons [1]</a:t>
            </a:r>
          </a:p>
          <a:p>
            <a:pPr marL="1115568" lvl="2" indent="-246888">
              <a:spcBef>
                <a:spcPts val="300"/>
              </a:spcBef>
              <a:buFont typeface="Arial" pitchFamily="34" charset="0"/>
              <a:buChar char="•"/>
            </a:pPr>
            <a:r>
              <a:rPr lang="en-US" sz="2800" dirty="0" smtClean="0">
                <a:latin typeface="Arial" pitchFamily="34" charset="0"/>
                <a:cs typeface="Arial" pitchFamily="34" charset="0"/>
              </a:rPr>
              <a:t>No previous interaction with computers</a:t>
            </a:r>
          </a:p>
          <a:p>
            <a:pPr marL="1115568" lvl="2" indent="-246888">
              <a:spcBef>
                <a:spcPts val="300"/>
              </a:spcBef>
              <a:buFont typeface="Arial" pitchFamily="34" charset="0"/>
              <a:buChar char="•"/>
            </a:pPr>
            <a:r>
              <a:rPr lang="en-US" sz="2800" dirty="0" smtClean="0">
                <a:latin typeface="Arial" pitchFamily="34" charset="0"/>
                <a:cs typeface="Arial" pitchFamily="34" charset="0"/>
              </a:rPr>
              <a:t>Reluctance to use new technology</a:t>
            </a:r>
          </a:p>
          <a:p>
            <a:pPr marL="1115568" lvl="2" indent="-246888">
              <a:spcBef>
                <a:spcPts val="300"/>
              </a:spcBef>
              <a:buFont typeface="Arial" pitchFamily="34" charset="0"/>
              <a:buChar char="•"/>
            </a:pPr>
            <a:r>
              <a:rPr lang="en-US" sz="2800" dirty="0" smtClean="0">
                <a:latin typeface="Arial" pitchFamily="34" charset="0"/>
                <a:cs typeface="Arial" pitchFamily="34" charset="0"/>
              </a:rPr>
              <a:t>Physical difficulty in using the keyboard</a:t>
            </a: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Although 60% of users prefer numerical, 60% of users actually felt that link name referencing performed better than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numerical referencing. None of the users felt that numerical referencing performed well and the remaining 40% felt that both techniques performed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equally.</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r>
              <a:rPr lang="en-GB" sz="1200" kern="1200" dirty="0" smtClean="0">
                <a:solidFill>
                  <a:schemeClr val="tx1"/>
                </a:solidFill>
                <a:latin typeface="+mn-lt"/>
                <a:ea typeface="+mn-ea"/>
                <a:cs typeface="+mn-cs"/>
              </a:rPr>
              <a:t>For link name referencing, 80% of users prefer saying a specific word in comparison to the remaining 20% whom prefer saying the complete sentence. None of the users preferred saying part of a link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20</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For the application errors recorded, 45.23% were recorded for numerical referencing and the remaining 54.76% of errors was recorded for link name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referencing.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Between the website versions, 50% of users prefer using numerical referencing and the other 50% of users prefer link name referencing.</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21</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The number of application errors between males and females were calculated. For each iteration the number of male and female users tested was recorded. Thereafter for each iteration, the total application errors for each gender was totalled and divided by the number of males and females respectively. From the figure</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it is evident that females experienced substantially more errors than males in all three iterations. This large error rate may also be due to the fact that many of the females users tested were not computer literate and have never used a computer before. Additionally females speak softer and  were much more nervous in comparison to the males whilst using the application.</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Tested users were further categorised into age groups. Three age groups were defined: 55-65, 65-75 and 75-85 year olds. Application errors were tallied for each age group and divided by the number of users within that group and within each iteration. From the figure, it was observed that for the first two iterations a higher number of application errors were recorded for the oldest age group of users tested as expected. However, unexpectedly in the third iteration the middle age group of users performed significantly worse than the eldest age group. This maybe because more users in the second age group were tested and consequently more errors were recorded in comparison to the number of users tested in the third age group.</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In total 16 different people were tested and some users were tested on more than one iteration. However, half of the user group was computer literate, </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i.e. 50% of users tested.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From the figure it is evident that the highest total of application errors was recorded in iteration three. This may be attributed to the fact that iteration three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consisted of a more complex website. Errors recorded between iteration one and two slightly decreased after restructuring the first iteration. However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between the referencing styles, it was evident that for simple websites numerical referencing resulted in far more errors than link name referencing. This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may be due to numbers being short single syllable words. For complex websites link name referencing indicated substantially more errors thank numerical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referencing. These errors are the result of complex words, mispronunciations, etc.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baseline="0" dirty="0" smtClean="0"/>
              <a:t> </a:t>
            </a:r>
            <a:r>
              <a:rPr lang="en-GB" sz="1200" kern="1200" dirty="0" smtClean="0">
                <a:solidFill>
                  <a:schemeClr val="tx1"/>
                </a:solidFill>
                <a:latin typeface="+mn-lt"/>
                <a:ea typeface="+mn-ea"/>
                <a:cs typeface="+mn-cs"/>
              </a:rPr>
              <a:t>As observed in the figure it is evident that for simple websites designed in iterations one and two, users preferred numerical referencing. This may be due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to the sequential nature and concise vocabulary of numbers. However for complex websites there was no distinct preference between referencing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techniques. For complex websites, both techniques appear to be satisfactory.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r>
              <a:rPr lang="en-GB" sz="1200" kern="1200" dirty="0" smtClean="0">
                <a:solidFill>
                  <a:schemeClr val="tx1"/>
                </a:solidFill>
                <a:latin typeface="+mn-lt"/>
                <a:ea typeface="+mn-ea"/>
                <a:cs typeface="+mn-cs"/>
              </a:rPr>
              <a:t>Although users strongly prefer numerical referencing for simple websites, the next figure indicates that link name referencing performs significantly better.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The performance of these techniques is based on user perception from using the web application.  In iteration three there is no distinct difference in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performance between the two techniques for complex websites. This implies that both numerical and link name referencing perform equally well and are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equally preferred for complex websites.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Age and gender have significant affects</a:t>
            </a:r>
            <a:r>
              <a:rPr lang="en-US" sz="1200" baseline="0" dirty="0" smtClean="0">
                <a:latin typeface="Arial" pitchFamily="34" charset="0"/>
                <a:cs typeface="Arial" pitchFamily="34" charset="0"/>
              </a:rPr>
              <a:t> on voice recognition performance. </a:t>
            </a: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26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Age and gender have significant affects</a:t>
            </a:r>
            <a:r>
              <a:rPr lang="en-US" sz="1200" baseline="0" dirty="0" smtClean="0">
                <a:latin typeface="Arial" pitchFamily="34" charset="0"/>
                <a:cs typeface="Arial" pitchFamily="34" charset="0"/>
              </a:rPr>
              <a:t> on voice recognition performance. </a:t>
            </a: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27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Algorithm to automatically</a:t>
            </a:r>
            <a:r>
              <a:rPr lang="en-US" sz="2800" baseline="0" dirty="0" smtClean="0">
                <a:latin typeface="Arial" pitchFamily="34" charset="0"/>
                <a:cs typeface="Arial" pitchFamily="34" charset="0"/>
              </a:rPr>
              <a:t> select words to be spoken for link name referencing.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“Smart” command analyzer will be able to accept alternative commands. For e.g., back and backwards.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Techniques include: annotating different sections in different colours and enlarging different components to improve visibility.</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Stand-alone speech engine will be specifically trained for elderly male and female voices.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Incorporate speech recognition to other applications like Skype and electronic payment systems to improve the usability of these systems for elderly users.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28</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Determine which referencing techniques improve</a:t>
            </a:r>
            <a:r>
              <a:rPr lang="en-US" sz="2800" baseline="0" dirty="0" smtClean="0">
                <a:latin typeface="Arial" pitchFamily="34" charset="0"/>
                <a:cs typeface="Arial" pitchFamily="34" charset="0"/>
              </a:rPr>
              <a:t> the usability of web browsing for the elderly</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The 2 referencing techniques are: numerical referencing and link name referencing. In numerical referencing each link on a page is assigned a numeric identifier. In link name referencing each link on a page can be accessed by saying the link name.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Feedback techniques include verbal and visual methods. Verbal feedback, commands input by the user are repeated back to the user. Visual techniques include pop ups and link highlighting. Both techniques assist in notifying users of which element is selected on a page. </a:t>
            </a:r>
            <a:endParaRPr lang="en-US" sz="280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7</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9</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14</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baseline="0" dirty="0" smtClean="0">
                <a:solidFill>
                  <a:schemeClr val="tx1"/>
                </a:solidFill>
                <a:latin typeface="Arial" pitchFamily="34" charset="0"/>
                <a:ea typeface="+mn-ea"/>
                <a:cs typeface="Arial" pitchFamily="34" charset="0"/>
              </a:rPr>
              <a:t> </a:t>
            </a:r>
            <a:r>
              <a:rPr lang="en-GB" sz="1200" kern="1200" dirty="0" smtClean="0">
                <a:solidFill>
                  <a:schemeClr val="tx1"/>
                </a:solidFill>
                <a:latin typeface="+mn-lt"/>
                <a:ea typeface="+mn-ea"/>
                <a:cs typeface="+mn-cs"/>
              </a:rPr>
              <a:t>Application errors were cases wherein voice commands were misread, not recognised or not accepted. The remaining percentage was due to user errors,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i.e. mistakes made by users whilst using the application.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In the numerical referencing section 70.3% application errors were recorded in comparison to the link name referencing section wherein 29.16% errors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were recorded. The high error percentage in the numerical referencing section may be due to the similarities between numbers spoken. Numbers are short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single syllable words that may decrease the accuracy of speech recognition.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57.14% of users prefer using numerical referencing for simple websites. 28.57% prefer link name referencing and the remaining 14.29% are fond of both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techniques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15</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28.57% of users felt that numerical referencing performed better in comparison to 57.14% of users that felt that link name referencing performed better.</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Upon analysis of the results and the large number of application errors recorded for the numerical referencing section, it was considered that perhaps the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numerical referencing section experienced a large number of errors because it was the first referencing style that was being tested. Users might have still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been becoming accustomed to using the application and different referencing styles. This possibility informed the design of the second iteration.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16</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28.57% of users felt that numerical referencing performed better in comparison to 57.14% of users that felt that link name referencing performed better.</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Upon analysis of the results and the large number of application errors recorded for the numerical referencing section, it was considered that perhaps the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numerical referencing section experienced a large number of errors because it was the first referencing style that was being tested. Users might have still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been becoming accustomed to using the application and different referencing styles. This possibility informed the design of the second iteration.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17</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This was not significantly less than the total of 48 application errors recorded in iteration one. This indicated that numerical testing was fairly tested in the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first iteration.</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dirty="0" smtClean="0">
                <a:solidFill>
                  <a:schemeClr val="tx1"/>
                </a:solidFill>
                <a:latin typeface="Arial" pitchFamily="34" charset="0"/>
                <a:ea typeface="+mn-ea"/>
                <a:cs typeface="Arial" pitchFamily="34" charset="0"/>
              </a:rPr>
              <a:t> </a:t>
            </a:r>
            <a:r>
              <a:rPr lang="en-GB" sz="1200" kern="1200" dirty="0" smtClean="0">
                <a:solidFill>
                  <a:schemeClr val="tx1"/>
                </a:solidFill>
                <a:latin typeface="+mn-lt"/>
                <a:ea typeface="+mn-ea"/>
                <a:cs typeface="+mn-cs"/>
              </a:rPr>
              <a:t>Of the application errors recorded, 68.18% were recorded for numerical referencing and the remaining 31.8% was recorded for link name referencing.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Upon observing the results collected it was calculated that 60% of users preferred using numerical referencing in comparison to 20% of users who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preferred link name referencing. The remaining 20% are fond of both techniques.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18</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Although 60% of users prefer numerical, 60% of users actually felt that link name referencing performed better than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numerical referencing. None of the users felt that numerical referencing performed well and the remaining 40% felt that both techniques performed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equally.</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r>
              <a:rPr lang="en-GB" sz="1200" kern="1200" dirty="0" smtClean="0">
                <a:solidFill>
                  <a:schemeClr val="tx1"/>
                </a:solidFill>
                <a:latin typeface="+mn-lt"/>
                <a:ea typeface="+mn-ea"/>
                <a:cs typeface="+mn-cs"/>
              </a:rPr>
              <a:t>For link name referencing, 80% of users prefer saying a specific word in comparison to the remaining 20% whom prefer saying the complete sentence. None of the users preferred saying part of a link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19</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B21BC2FF-5041-419E-897C-13589D9EF291}" type="datetimeFigureOut">
              <a:rPr lang="en-US" smtClean="0"/>
              <a:pPr/>
              <a:t>11/2/2011</a:t>
            </a:fld>
            <a:endParaRPr lang="en-GB"/>
          </a:p>
        </p:txBody>
      </p:sp>
      <p:sp>
        <p:nvSpPr>
          <p:cNvPr id="17" name="Footer Placeholder 16"/>
          <p:cNvSpPr>
            <a:spLocks noGrp="1"/>
          </p:cNvSpPr>
          <p:nvPr>
            <p:ph type="ftr" sz="quarter" idx="11"/>
          </p:nvPr>
        </p:nvSpPr>
        <p:spPr>
          <a:xfrm>
            <a:off x="5410200" y="4205288"/>
            <a:ext cx="1295400" cy="457200"/>
          </a:xfrm>
        </p:spPr>
        <p:txBody>
          <a:bodyPr/>
          <a:lstStyle/>
          <a:p>
            <a:endParaRPr lang="en-GB"/>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CAA32D4-5736-480C-AB50-C080200B1C5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11/2/2011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11/2/2011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11/2/2011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1BC2FF-5041-419E-897C-13589D9EF291}" type="datetimeFigureOut">
              <a:rPr lang="en-US" smtClean="0"/>
              <a:pPr/>
              <a:t>11/2/2011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1BC2FF-5041-419E-897C-13589D9EF291}" type="datetimeFigureOut">
              <a:rPr lang="en-US" smtClean="0"/>
              <a:pPr/>
              <a:t>11/2/2011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21BC2FF-5041-419E-897C-13589D9EF291}" type="datetimeFigureOut">
              <a:rPr lang="en-US" smtClean="0"/>
              <a:pPr/>
              <a:t>11/2/2011</a:t>
            </a:fld>
            <a:endParaRPr lang="en-GB"/>
          </a:p>
        </p:txBody>
      </p:sp>
      <p:sp>
        <p:nvSpPr>
          <p:cNvPr id="27" name="Slide Number Placeholder 26"/>
          <p:cNvSpPr>
            <a:spLocks noGrp="1"/>
          </p:cNvSpPr>
          <p:nvPr>
            <p:ph type="sldNum" sz="quarter" idx="11"/>
          </p:nvPr>
        </p:nvSpPr>
        <p:spPr/>
        <p:txBody>
          <a:bodyPr rtlCol="0"/>
          <a:lstStyle/>
          <a:p>
            <a:fld id="{BCAA32D4-5736-480C-AB50-C080200B1C5A}" type="slidenum">
              <a:rPr lang="en-GB" smtClean="0"/>
              <a:pPr/>
              <a:t>‹#›</a:t>
            </a:fld>
            <a:endParaRPr lang="en-GB"/>
          </a:p>
        </p:txBody>
      </p:sp>
      <p:sp>
        <p:nvSpPr>
          <p:cNvPr id="28" name="Footer Placeholder 27"/>
          <p:cNvSpPr>
            <a:spLocks noGrp="1"/>
          </p:cNvSpPr>
          <p:nvPr>
            <p:ph type="ftr" sz="quarter" idx="12"/>
          </p:nvPr>
        </p:nvSpPr>
        <p:spPr/>
        <p:txBody>
          <a:bodyPr rtlCol="0"/>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21BC2FF-5041-419E-897C-13589D9EF291}" type="datetimeFigureOut">
              <a:rPr lang="en-US" smtClean="0"/>
              <a:pPr/>
              <a:t>11/2/2011</a:t>
            </a:fld>
            <a:endParaRPr lang="en-GB"/>
          </a:p>
        </p:txBody>
      </p:sp>
      <p:sp>
        <p:nvSpPr>
          <p:cNvPr id="4" name="Footer Placeholder 3"/>
          <p:cNvSpPr>
            <a:spLocks noGrp="1"/>
          </p:cNvSpPr>
          <p:nvPr>
            <p:ph type="ftr" sz="quarter" idx="11"/>
          </p:nvPr>
        </p:nvSpPr>
        <p:spPr>
          <a:xfrm>
            <a:off x="5257800" y="612648"/>
            <a:ext cx="1325880" cy="457200"/>
          </a:xfrm>
        </p:spPr>
        <p:txBody>
          <a:bodyPr/>
          <a:lstStyle/>
          <a:p>
            <a:endParaRPr lang="en-GB"/>
          </a:p>
        </p:txBody>
      </p:sp>
      <p:sp>
        <p:nvSpPr>
          <p:cNvPr id="5" name="Slide Number Placeholder 4"/>
          <p:cNvSpPr>
            <a:spLocks noGrp="1"/>
          </p:cNvSpPr>
          <p:nvPr>
            <p:ph type="sldNum" sz="quarter" idx="12"/>
          </p:nvPr>
        </p:nvSpPr>
        <p:spPr>
          <a:xfrm>
            <a:off x="8174736" y="2272"/>
            <a:ext cx="762000" cy="365760"/>
          </a:xfrm>
        </p:spPr>
        <p:txBody>
          <a:bodyPr/>
          <a:lstStyle/>
          <a:p>
            <a:fld id="{BCAA32D4-5736-480C-AB50-C080200B1C5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BC2FF-5041-419E-897C-13589D9EF291}" type="datetimeFigureOut">
              <a:rPr lang="en-US" smtClean="0"/>
              <a:pPr/>
              <a:t>11/2/2011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1BC2FF-5041-419E-897C-13589D9EF291}" type="datetimeFigureOut">
              <a:rPr lang="en-US" smtClean="0"/>
              <a:pPr/>
              <a:t>11/2/2011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1BC2FF-5041-419E-897C-13589D9EF291}" type="datetimeFigureOut">
              <a:rPr lang="en-US" smtClean="0"/>
              <a:pPr/>
              <a:t>11/2/2011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21BC2FF-5041-419E-897C-13589D9EF291}" type="datetimeFigureOut">
              <a:rPr lang="en-US" smtClean="0"/>
              <a:pPr/>
              <a:t>11/2/2011</a:t>
            </a:fld>
            <a:endParaRPr lang="en-GB"/>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GB"/>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CAA32D4-5736-480C-AB50-C080200B1C5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000" y="190501"/>
            <a:ext cx="8636000" cy="3238500"/>
          </a:xfrm>
        </p:spPr>
        <p:txBody>
          <a:bodyPr>
            <a:normAutofit fontScale="90000"/>
          </a:bodyPr>
          <a:lstStyle/>
          <a:p>
            <a:pPr algn="ctr"/>
            <a:r>
              <a:rPr lang="en-ZA" b="1" dirty="0" smtClean="0"/>
              <a:t/>
            </a:r>
            <a:br>
              <a:rPr lang="en-ZA" b="1" dirty="0" smtClean="0"/>
            </a:br>
            <a:r>
              <a:rPr lang="en-US" sz="5300" b="1" dirty="0" smtClean="0">
                <a:latin typeface="Garamond" pitchFamily="18" charset="0"/>
              </a:rPr>
              <a:t>An investigation into voice-controlled web browsing for the elderly</a:t>
            </a:r>
            <a:r>
              <a:rPr lang="en-US" b="1" dirty="0">
                <a:latin typeface="Garamond" pitchFamily="18" charset="0"/>
              </a:rPr>
              <a:t/>
            </a:r>
            <a:br>
              <a:rPr lang="en-US" b="1" dirty="0">
                <a:latin typeface="Garamond" pitchFamily="18" charset="0"/>
              </a:rPr>
            </a:br>
            <a:endParaRPr lang="en-GB" b="1" dirty="0"/>
          </a:p>
        </p:txBody>
      </p:sp>
      <p:sp>
        <p:nvSpPr>
          <p:cNvPr id="5" name="Rectangle 13"/>
          <p:cNvSpPr>
            <a:spLocks noChangeArrowheads="1"/>
          </p:cNvSpPr>
          <p:nvPr/>
        </p:nvSpPr>
        <p:spPr bwMode="auto">
          <a:xfrm>
            <a:off x="3492500" y="5692931"/>
            <a:ext cx="2717800" cy="4572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October 2011</a:t>
            </a:r>
            <a:endParaRPr lang="en-US" sz="2800" b="1" dirty="0">
              <a:latin typeface="Garamond" pitchFamily="18" charset="0"/>
            </a:endParaRPr>
          </a:p>
        </p:txBody>
      </p:sp>
      <p:sp>
        <p:nvSpPr>
          <p:cNvPr id="6" name="Rectangle 37"/>
          <p:cNvSpPr>
            <a:spLocks noChangeArrowheads="1"/>
          </p:cNvSpPr>
          <p:nvPr/>
        </p:nvSpPr>
        <p:spPr bwMode="auto">
          <a:xfrm>
            <a:off x="1079500" y="4508500"/>
            <a:ext cx="7810500" cy="3810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ELEN4012 </a:t>
            </a:r>
            <a:r>
              <a:rPr lang="en-US" sz="2800" b="1" dirty="0">
                <a:latin typeface="Garamond" pitchFamily="18" charset="0"/>
              </a:rPr>
              <a:t>: </a:t>
            </a:r>
            <a:r>
              <a:rPr lang="en-US" sz="2800" b="1" dirty="0" smtClean="0">
                <a:latin typeface="Garamond" pitchFamily="18" charset="0"/>
              </a:rPr>
              <a:t>Information Engineering Laboratory</a:t>
            </a:r>
            <a:endParaRPr lang="en-US" sz="2800" b="1" dirty="0">
              <a:latin typeface="Garamond" pitchFamily="18" charset="0"/>
            </a:endParaRPr>
          </a:p>
        </p:txBody>
      </p:sp>
      <p:sp>
        <p:nvSpPr>
          <p:cNvPr id="7" name="Rectangle 40"/>
          <p:cNvSpPr>
            <a:spLocks noChangeArrowheads="1"/>
          </p:cNvSpPr>
          <p:nvPr/>
        </p:nvSpPr>
        <p:spPr bwMode="auto">
          <a:xfrm>
            <a:off x="1930400" y="5041900"/>
            <a:ext cx="5880100" cy="5461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Authors: Cole Noble, Kirti </a:t>
            </a:r>
            <a:r>
              <a:rPr lang="en-US" sz="2800" b="1" dirty="0">
                <a:latin typeface="Garamond" pitchFamily="18" charset="0"/>
              </a:rPr>
              <a:t>Nathoo</a:t>
            </a:r>
          </a:p>
        </p:txBody>
      </p:sp>
      <p:pic>
        <p:nvPicPr>
          <p:cNvPr id="1026" name="Picture 2" descr="C:\inetpub\wwwroot\Lab-project\Presentation\WitsEIE-logo-colour.png"/>
          <p:cNvPicPr>
            <a:picLocks noChangeAspect="1" noChangeArrowheads="1"/>
          </p:cNvPicPr>
          <p:nvPr/>
        </p:nvPicPr>
        <p:blipFill>
          <a:blip r:embed="rId2"/>
          <a:srcRect/>
          <a:stretch>
            <a:fillRect/>
          </a:stretch>
        </p:blipFill>
        <p:spPr bwMode="auto">
          <a:xfrm>
            <a:off x="7617130" y="5397500"/>
            <a:ext cx="1272870" cy="1270000"/>
          </a:xfrm>
          <a:prstGeom prst="rect">
            <a:avLst/>
          </a:prstGeom>
          <a:noFill/>
        </p:spPr>
      </p:pic>
      <p:pic>
        <p:nvPicPr>
          <p:cNvPr id="1028" name="Picture 4" descr="C:\inetpub\wwwroot\Lab-project\Presentation\Wits_logo_2.jpg"/>
          <p:cNvPicPr>
            <a:picLocks noChangeAspect="1" noChangeArrowheads="1"/>
          </p:cNvPicPr>
          <p:nvPr/>
        </p:nvPicPr>
        <p:blipFill>
          <a:blip r:embed="rId3"/>
          <a:srcRect/>
          <a:stretch>
            <a:fillRect/>
          </a:stretch>
        </p:blipFill>
        <p:spPr bwMode="auto">
          <a:xfrm>
            <a:off x="254000" y="5397500"/>
            <a:ext cx="1338035" cy="1270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ZA" dirty="0" smtClean="0"/>
              <a:t>Since question aimed primarily at web browsing, question could be solved by creating either a specific web-browser or a web-browser add-on</a:t>
            </a:r>
          </a:p>
          <a:p>
            <a:endParaRPr lang="en-ZA" dirty="0" smtClean="0"/>
          </a:p>
          <a:p>
            <a:r>
              <a:rPr lang="en-ZA" dirty="0" smtClean="0"/>
              <a:t>Objectives required a focus on testing, testing was thus carried out by creating specific websites that enabled voice recognition and forms of feedback (to enhance prototype creation speed) </a:t>
            </a:r>
            <a:endParaRPr lang="en-ZA" dirty="0"/>
          </a:p>
        </p:txBody>
      </p:sp>
      <p:sp>
        <p:nvSpPr>
          <p:cNvPr id="5" name="Rectangle 4"/>
          <p:cNvSpPr>
            <a:spLocks noGrp="1" noChangeArrowheads="1"/>
          </p:cNvSpPr>
          <p:nvPr>
            <p:ph type="title"/>
          </p:nvPr>
        </p:nvSpPr>
        <p:spPr>
          <a:noFill/>
        </p:spPr>
        <p:txBody>
          <a:bodyPr>
            <a:noAutofit/>
          </a:bodyPr>
          <a:lstStyle/>
          <a:p>
            <a:r>
              <a:rPr lang="en-US" sz="4400" b="1" dirty="0" smtClean="0">
                <a:solidFill>
                  <a:schemeClr val="accent2"/>
                </a:solidFill>
                <a:latin typeface="Arial" pitchFamily="34" charset="0"/>
                <a:cs typeface="Arial" pitchFamily="34" charset="0"/>
              </a:rPr>
              <a:t>Software Application </a:t>
            </a:r>
            <a:endParaRPr lang="en-US" sz="4400" b="1" dirty="0" smtClean="0">
              <a:solidFill>
                <a:schemeClr val="accent2"/>
              </a:solidFill>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ZA" dirty="0" smtClean="0"/>
          </a:p>
          <a:p>
            <a:r>
              <a:rPr lang="en-ZA" dirty="0" smtClean="0"/>
              <a:t>Project divided into components (which will now be discussed)</a:t>
            </a:r>
          </a:p>
          <a:p>
            <a:endParaRPr lang="en-ZA" dirty="0" smtClean="0"/>
          </a:p>
          <a:p>
            <a:r>
              <a:rPr lang="en-ZA" dirty="0" smtClean="0"/>
              <a:t>Project consisted of multiple Iterations used to answer set objectives (discussion will follow components)</a:t>
            </a:r>
          </a:p>
        </p:txBody>
      </p:sp>
      <p:sp>
        <p:nvSpPr>
          <p:cNvPr id="4" name="Rectangle 4"/>
          <p:cNvSpPr>
            <a:spLocks noGrp="1" noChangeArrowheads="1"/>
          </p:cNvSpPr>
          <p:nvPr>
            <p:ph type="title"/>
          </p:nvPr>
        </p:nvSpPr>
        <p:spPr>
          <a:noFill/>
        </p:spPr>
        <p:txBody>
          <a:bodyPr>
            <a:noAutofit/>
          </a:bodyPr>
          <a:lstStyle/>
          <a:p>
            <a:r>
              <a:rPr lang="en-US" sz="4400" b="1" dirty="0" smtClean="0">
                <a:solidFill>
                  <a:schemeClr val="accent2"/>
                </a:solidFill>
                <a:latin typeface="Arial" pitchFamily="34" charset="0"/>
                <a:cs typeface="Arial" pitchFamily="34" charset="0"/>
              </a:rPr>
              <a:t>Software Application </a:t>
            </a:r>
            <a:endParaRPr lang="en-US" sz="4400" b="1" dirty="0" smtClean="0">
              <a:solidFill>
                <a:schemeClr val="accent2"/>
              </a:solidFill>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ZA" sz="3000" dirty="0" smtClean="0">
                <a:latin typeface="Arial" pitchFamily="34" charset="0"/>
                <a:cs typeface="Arial" pitchFamily="34" charset="0"/>
              </a:rPr>
              <a:t>Two main components of web-applications</a:t>
            </a:r>
          </a:p>
          <a:p>
            <a:pPr lvl="2">
              <a:buFont typeface="Courier New" pitchFamily="49" charset="0"/>
              <a:buChar char="o"/>
            </a:pPr>
            <a:r>
              <a:rPr lang="en-ZA" sz="3000" dirty="0" smtClean="0">
                <a:solidFill>
                  <a:schemeClr val="tx1"/>
                </a:solidFill>
                <a:latin typeface="Arial" pitchFamily="34" charset="0"/>
                <a:cs typeface="Arial" pitchFamily="34" charset="0"/>
              </a:rPr>
              <a:t>Voice processing (voice referencing techniques and associated logic). Done by Cole Noble</a:t>
            </a:r>
          </a:p>
          <a:p>
            <a:pPr lvl="2">
              <a:buFont typeface="Courier New" pitchFamily="49" charset="0"/>
              <a:buChar char="o"/>
            </a:pPr>
            <a:endParaRPr lang="en-ZA" sz="3000" dirty="0" smtClean="0">
              <a:solidFill>
                <a:schemeClr val="tx1"/>
              </a:solidFill>
              <a:latin typeface="Arial" pitchFamily="34" charset="0"/>
              <a:cs typeface="Arial" pitchFamily="34" charset="0"/>
            </a:endParaRPr>
          </a:p>
          <a:p>
            <a:pPr lvl="2">
              <a:buFont typeface="Courier New" pitchFamily="49" charset="0"/>
              <a:buChar char="o"/>
            </a:pPr>
            <a:r>
              <a:rPr lang="en-ZA" sz="3000" dirty="0" smtClean="0">
                <a:solidFill>
                  <a:schemeClr val="tx1"/>
                </a:solidFill>
                <a:latin typeface="Arial" pitchFamily="34" charset="0"/>
                <a:cs typeface="Arial" pitchFamily="34" charset="0"/>
              </a:rPr>
              <a:t>Visual processing (presentation of website and associated feedback techniques). Done by </a:t>
            </a:r>
            <a:r>
              <a:rPr lang="en-ZA" sz="3000" dirty="0" err="1" smtClean="0">
                <a:solidFill>
                  <a:schemeClr val="tx1"/>
                </a:solidFill>
                <a:latin typeface="Arial" pitchFamily="34" charset="0"/>
                <a:cs typeface="Arial" pitchFamily="34" charset="0"/>
              </a:rPr>
              <a:t>Kirti</a:t>
            </a:r>
            <a:r>
              <a:rPr lang="en-ZA" sz="3000" dirty="0" smtClean="0">
                <a:solidFill>
                  <a:schemeClr val="tx1"/>
                </a:solidFill>
                <a:latin typeface="Arial" pitchFamily="34" charset="0"/>
                <a:cs typeface="Arial" pitchFamily="34" charset="0"/>
              </a:rPr>
              <a:t> Nathoo. </a:t>
            </a:r>
          </a:p>
          <a:p>
            <a:pPr>
              <a:buFont typeface="Arial" pitchFamily="34" charset="0"/>
              <a:buChar char="•"/>
            </a:pPr>
            <a:endParaRPr lang="en-ZA" sz="3400" dirty="0" smtClean="0">
              <a:latin typeface="Arial" pitchFamily="34" charset="0"/>
              <a:cs typeface="Arial" pitchFamily="34" charset="0"/>
            </a:endParaRPr>
          </a:p>
        </p:txBody>
      </p:sp>
      <p:sp>
        <p:nvSpPr>
          <p:cNvPr id="4" name="Rectangle 4"/>
          <p:cNvSpPr>
            <a:spLocks noGrp="1" noChangeArrowheads="1"/>
          </p:cNvSpPr>
          <p:nvPr>
            <p:ph type="title"/>
          </p:nvPr>
        </p:nvSpPr>
        <p:spPr>
          <a:noFill/>
        </p:spPr>
        <p:txBody>
          <a:bodyPr>
            <a:noAutofit/>
          </a:bodyPr>
          <a:lstStyle/>
          <a:p>
            <a:r>
              <a:rPr lang="en-US" sz="4400" b="1" dirty="0" smtClean="0">
                <a:solidFill>
                  <a:schemeClr val="accent2"/>
                </a:solidFill>
                <a:latin typeface="Arial" pitchFamily="34" charset="0"/>
                <a:cs typeface="Arial" pitchFamily="34" charset="0"/>
              </a:rPr>
              <a:t>Software </a:t>
            </a:r>
            <a:r>
              <a:rPr lang="en-US" sz="4400" b="1" dirty="0" smtClean="0">
                <a:solidFill>
                  <a:schemeClr val="accent2"/>
                </a:solidFill>
                <a:latin typeface="Arial" pitchFamily="34" charset="0"/>
                <a:cs typeface="Arial" pitchFamily="34" charset="0"/>
              </a:rPr>
              <a:t>Components </a:t>
            </a:r>
            <a:endParaRPr lang="en-US" sz="4400" b="1" dirty="0" smtClean="0">
              <a:solidFill>
                <a:schemeClr val="accent2"/>
              </a:solidFill>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Group collaboration</a:t>
            </a:r>
            <a:endParaRPr lang="en-ZA" dirty="0"/>
          </a:p>
        </p:txBody>
      </p:sp>
      <p:sp>
        <p:nvSpPr>
          <p:cNvPr id="3" name="Content Placeholder 2"/>
          <p:cNvSpPr>
            <a:spLocks noGrp="1"/>
          </p:cNvSpPr>
          <p:nvPr>
            <p:ph idx="1"/>
          </p:nvPr>
        </p:nvSpPr>
        <p:spPr/>
        <p:txBody>
          <a:bodyPr>
            <a:normAutofit lnSpcReduction="10000"/>
          </a:bodyPr>
          <a:lstStyle/>
          <a:p>
            <a:r>
              <a:rPr lang="en-ZA" dirty="0" smtClean="0"/>
              <a:t>Group work was divided in such a way that relatively easy code mergence </a:t>
            </a:r>
            <a:r>
              <a:rPr lang="en-ZA" smtClean="0"/>
              <a:t>would occur</a:t>
            </a:r>
            <a:endParaRPr lang="en-ZA" dirty="0" smtClean="0"/>
          </a:p>
          <a:p>
            <a:endParaRPr lang="en-ZA" i="1" dirty="0" smtClean="0"/>
          </a:p>
          <a:p>
            <a:r>
              <a:rPr lang="en-ZA" i="1" dirty="0" smtClean="0"/>
              <a:t>Git </a:t>
            </a:r>
            <a:r>
              <a:rPr lang="en-ZA" dirty="0" smtClean="0"/>
              <a:t>was used to collaborate code contributions to the web application. </a:t>
            </a:r>
          </a:p>
          <a:p>
            <a:pPr>
              <a:buNone/>
            </a:pPr>
            <a:endParaRPr lang="en-ZA" dirty="0" smtClean="0"/>
          </a:p>
          <a:p>
            <a:r>
              <a:rPr lang="en-ZA" i="1" dirty="0" smtClean="0"/>
              <a:t>Github </a:t>
            </a:r>
            <a:r>
              <a:rPr lang="en-ZA" dirty="0" smtClean="0"/>
              <a:t>was used to centralise version control. This also increased acted as an additional backup and way of rolling back to prior versions of the project if need b</a:t>
            </a:r>
            <a:r>
              <a:rPr lang="en-ZA" dirty="0" smtClean="0"/>
              <a:t>e</a:t>
            </a:r>
            <a:endParaRPr lang="en-ZA"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fontScale="85000" lnSpcReduction="2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The first testing iteration involved creating a sequential test that tested numerical and link name referencing and the mentioned forms of feedback</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Number of errors for referencing techniques and preference for feedback were recorded</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Perceived performance and preference were also noted</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1: Method </a:t>
            </a:r>
            <a:endParaRPr lang="en-US" sz="4400" b="1" dirty="0" smtClean="0">
              <a:solidFill>
                <a:schemeClr val="accent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83482" y="6666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a:t>
            </a:r>
            <a:r>
              <a:rPr lang="en-US" sz="4400" b="1" dirty="0" smtClean="0">
                <a:solidFill>
                  <a:schemeClr val="accent2"/>
                </a:solidFill>
                <a:latin typeface="Arial" pitchFamily="34" charset="0"/>
                <a:cs typeface="Arial" pitchFamily="34" charset="0"/>
              </a:rPr>
              <a:t>1: Resu</a:t>
            </a:r>
            <a:r>
              <a:rPr lang="en-US" sz="4400" b="1" dirty="0" smtClean="0">
                <a:solidFill>
                  <a:schemeClr val="accent2"/>
                </a:solidFill>
                <a:latin typeface="Arial" pitchFamily="34" charset="0"/>
                <a:cs typeface="Arial" pitchFamily="34" charset="0"/>
              </a:rPr>
              <a:t>lts</a:t>
            </a:r>
            <a:endParaRPr lang="en-US" sz="4400" b="1" dirty="0" smtClean="0">
              <a:solidFill>
                <a:schemeClr val="accent2"/>
              </a:solidFill>
              <a:latin typeface="Arial" pitchFamily="34" charset="0"/>
              <a:cs typeface="Arial" pitchFamily="34" charset="0"/>
            </a:endParaRPr>
          </a:p>
        </p:txBody>
      </p:sp>
      <p:sp>
        <p:nvSpPr>
          <p:cNvPr id="8" name="Rectangle 3"/>
          <p:cNvSpPr txBox="1">
            <a:spLocks noChangeArrowheads="1"/>
          </p:cNvSpPr>
          <p:nvPr/>
        </p:nvSpPr>
        <p:spPr>
          <a:xfrm>
            <a:off x="614596" y="1659661"/>
            <a:ext cx="7944787" cy="4381375"/>
          </a:xfrm>
          <a:prstGeom prst="rect">
            <a:avLst/>
          </a:prstGeom>
        </p:spPr>
        <p:txBody>
          <a:bodyPr vert="horz">
            <a:normAutofit lnSpcReduction="1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Seven </a:t>
            </a:r>
            <a:r>
              <a:rPr lang="en-US" sz="3500" dirty="0" smtClean="0">
                <a:latin typeface="Arial" pitchFamily="34" charset="0"/>
                <a:cs typeface="Arial" pitchFamily="34" charset="0"/>
              </a:rPr>
              <a:t>elderly users </a:t>
            </a:r>
            <a:r>
              <a:rPr lang="en-US" sz="3500" dirty="0" smtClean="0">
                <a:latin typeface="Arial" pitchFamily="34" charset="0"/>
                <a:cs typeface="Arial" pitchFamily="34" charset="0"/>
              </a:rPr>
              <a:t>were </a:t>
            </a:r>
            <a:r>
              <a:rPr lang="en-US" sz="3500" dirty="0" smtClean="0">
                <a:latin typeface="Arial" pitchFamily="34" charset="0"/>
                <a:cs typeface="Arial" pitchFamily="34" charset="0"/>
              </a:rPr>
              <a:t>tested</a:t>
            </a:r>
            <a:endParaRPr lang="en-US" sz="35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Application </a:t>
            </a:r>
            <a:r>
              <a:rPr lang="en-US" sz="3500" dirty="0" smtClean="0">
                <a:latin typeface="Arial" pitchFamily="34" charset="0"/>
                <a:cs typeface="Arial" pitchFamily="34" charset="0"/>
              </a:rPr>
              <a:t>errors:</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referencing – </a:t>
            </a:r>
            <a:r>
              <a:rPr lang="en-US" sz="3500" dirty="0" smtClean="0">
                <a:latin typeface="Arial" pitchFamily="34" charset="0"/>
                <a:cs typeface="Arial" pitchFamily="34" charset="0"/>
              </a:rPr>
              <a:t>70% </a:t>
            </a:r>
            <a:endParaRPr lang="en-US" sz="3500" dirty="0" smtClean="0">
              <a:latin typeface="Arial" pitchFamily="34" charset="0"/>
              <a:cs typeface="Arial" pitchFamily="34" charset="0"/>
            </a:endParaRP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referencing – </a:t>
            </a:r>
            <a:r>
              <a:rPr lang="en-US" sz="3500" dirty="0" smtClean="0">
                <a:latin typeface="Arial" pitchFamily="34" charset="0"/>
                <a:cs typeface="Arial" pitchFamily="34" charset="0"/>
              </a:rPr>
              <a:t>30</a:t>
            </a:r>
            <a:r>
              <a:rPr lang="en-US" sz="3500" dirty="0" smtClean="0">
                <a:latin typeface="Arial" pitchFamily="34" charset="0"/>
                <a:cs typeface="Arial" pitchFamily="34" charset="0"/>
              </a:rPr>
              <a:t>%</a:t>
            </a:r>
            <a:endParaRPr lang="en-US" sz="35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User preference:</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referencing – </a:t>
            </a:r>
            <a:r>
              <a:rPr lang="en-US" sz="3500" dirty="0" smtClean="0">
                <a:latin typeface="Arial" pitchFamily="34" charset="0"/>
                <a:cs typeface="Arial" pitchFamily="34" charset="0"/>
              </a:rPr>
              <a:t>57% </a:t>
            </a:r>
            <a:endParaRPr lang="en-US" sz="3500" dirty="0" smtClean="0">
              <a:latin typeface="Arial" pitchFamily="34" charset="0"/>
              <a:cs typeface="Arial" pitchFamily="34" charset="0"/>
            </a:endParaRP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referencing – </a:t>
            </a:r>
            <a:r>
              <a:rPr lang="en-US" sz="3500" dirty="0" smtClean="0">
                <a:latin typeface="Arial" pitchFamily="34" charset="0"/>
                <a:cs typeface="Arial" pitchFamily="34" charset="0"/>
              </a:rPr>
              <a:t>29% </a:t>
            </a:r>
            <a:endParaRPr lang="en-US" sz="3500" dirty="0" smtClean="0">
              <a:latin typeface="Arial" pitchFamily="34" charset="0"/>
              <a:cs typeface="Arial" pitchFamily="34" charset="0"/>
            </a:endParaRPr>
          </a:p>
          <a:p>
            <a:pPr marL="1115568" lvl="2" indent="-246888">
              <a:spcBef>
                <a:spcPts val="300"/>
              </a:spcBef>
              <a:buFont typeface="Arial" pitchFamily="34" charset="0"/>
              <a:buChar char="•"/>
            </a:pPr>
            <a:r>
              <a:rPr lang="en-US" sz="3500" dirty="0" smtClean="0">
                <a:latin typeface="Arial" pitchFamily="34" charset="0"/>
                <a:cs typeface="Arial" pitchFamily="34" charset="0"/>
              </a:rPr>
              <a:t>Both – </a:t>
            </a:r>
            <a:r>
              <a:rPr lang="en-US" sz="3500" dirty="0" smtClean="0">
                <a:latin typeface="Arial" pitchFamily="34" charset="0"/>
                <a:cs typeface="Arial" pitchFamily="34" charset="0"/>
              </a:rPr>
              <a:t>14% </a:t>
            </a:r>
            <a:endParaRPr lang="en-US" sz="35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1</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8" name="Rectangle 3"/>
          <p:cNvSpPr txBox="1">
            <a:spLocks noChangeArrowheads="1"/>
          </p:cNvSpPr>
          <p:nvPr/>
        </p:nvSpPr>
        <p:spPr>
          <a:xfrm>
            <a:off x="434383" y="1706880"/>
            <a:ext cx="8439794" cy="4828830"/>
          </a:xfrm>
          <a:prstGeom prst="rect">
            <a:avLst/>
          </a:prstGeom>
        </p:spPr>
        <p:txBody>
          <a:bodyPr vert="horz">
            <a:normAutofit lnSpcReduction="1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Perceived better performance</a:t>
            </a:r>
            <a:r>
              <a:rPr lang="en-US" sz="3200" dirty="0" smtClean="0">
                <a:latin typeface="Arial" pitchFamily="34" charset="0"/>
                <a:cs typeface="Arial" pitchFamily="34" charset="0"/>
              </a:rPr>
              <a:t>:</a:t>
            </a:r>
          </a:p>
          <a:p>
            <a:pPr marL="1115568" lvl="2" indent="-246888">
              <a:spcBef>
                <a:spcPts val="300"/>
              </a:spcBef>
              <a:buFont typeface="Arial" pitchFamily="34" charset="0"/>
              <a:buChar char="•"/>
            </a:pPr>
            <a:r>
              <a:rPr lang="en-US" sz="3200" dirty="0" smtClean="0">
                <a:latin typeface="Arial" pitchFamily="34" charset="0"/>
                <a:cs typeface="Arial" pitchFamily="34" charset="0"/>
              </a:rPr>
              <a:t>Numerical referencing – </a:t>
            </a:r>
            <a:r>
              <a:rPr lang="en-US" sz="3200" dirty="0" smtClean="0">
                <a:latin typeface="Arial" pitchFamily="34" charset="0"/>
                <a:cs typeface="Arial" pitchFamily="34" charset="0"/>
              </a:rPr>
              <a:t>28%. </a:t>
            </a: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r>
              <a:rPr lang="en-US" sz="3200" dirty="0" smtClean="0">
                <a:latin typeface="Arial" pitchFamily="34" charset="0"/>
                <a:cs typeface="Arial" pitchFamily="34" charset="0"/>
              </a:rPr>
              <a:t>Link name referencing – </a:t>
            </a:r>
            <a:r>
              <a:rPr lang="en-US" sz="3200" dirty="0" smtClean="0">
                <a:latin typeface="Arial" pitchFamily="34" charset="0"/>
                <a:cs typeface="Arial" pitchFamily="34" charset="0"/>
              </a:rPr>
              <a:t>58%. </a:t>
            </a: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r>
              <a:rPr lang="en-US" sz="3200" dirty="0" smtClean="0">
                <a:latin typeface="Arial" pitchFamily="34" charset="0"/>
                <a:cs typeface="Arial" pitchFamily="34" charset="0"/>
              </a:rPr>
              <a:t>Both – 14%. </a:t>
            </a:r>
          </a:p>
          <a:p>
            <a:pPr marL="1115568" lvl="2" indent="-246888">
              <a:spcBef>
                <a:spcPts val="300"/>
              </a:spcBef>
              <a:buFont typeface="Arial" pitchFamily="34" charset="0"/>
              <a:buChar char="•"/>
            </a:pPr>
            <a:endParaRPr lang="en-GB" sz="3300" dirty="0">
              <a:latin typeface="Arial" pitchFamily="34" charset="0"/>
              <a:cs typeface="Arial" pitchFamily="34" charset="0"/>
            </a:endParaRPr>
          </a:p>
          <a:p>
            <a:pPr marL="658368" lvl="1" indent="-246888">
              <a:spcBef>
                <a:spcPts val="300"/>
              </a:spcBef>
              <a:buFont typeface="Arial" pitchFamily="34" charset="0"/>
              <a:buChar char="•"/>
            </a:pPr>
            <a:r>
              <a:rPr lang="en-ZA" sz="3300" dirty="0" smtClean="0">
                <a:latin typeface="Arial" pitchFamily="34" charset="0"/>
                <a:cs typeface="Arial" pitchFamily="34" charset="0"/>
              </a:rPr>
              <a:t>Voted better feedback technique:</a:t>
            </a:r>
            <a:endParaRPr lang="en-GB" sz="3300" dirty="0" smtClean="0">
              <a:latin typeface="Arial" pitchFamily="34" charset="0"/>
              <a:cs typeface="Arial" pitchFamily="34" charset="0"/>
            </a:endParaRPr>
          </a:p>
          <a:p>
            <a:pPr marL="1115568" lvl="2" indent="-246888">
              <a:spcBef>
                <a:spcPts val="300"/>
              </a:spcBef>
              <a:buFont typeface="Arial" pitchFamily="34" charset="0"/>
              <a:buChar char="•"/>
            </a:pPr>
            <a:r>
              <a:rPr lang="en-GB" sz="3300" dirty="0" smtClean="0">
                <a:latin typeface="Arial" pitchFamily="34" charset="0"/>
                <a:cs typeface="Arial" pitchFamily="34" charset="0"/>
              </a:rPr>
              <a:t>Link highlighting – </a:t>
            </a:r>
            <a:r>
              <a:rPr lang="en-GB" sz="3300" dirty="0" smtClean="0">
                <a:latin typeface="Arial" pitchFamily="34" charset="0"/>
                <a:cs typeface="Arial" pitchFamily="34" charset="0"/>
              </a:rPr>
              <a:t>71%.</a:t>
            </a:r>
            <a:endParaRPr lang="en-GB" sz="3300" dirty="0" smtClean="0">
              <a:latin typeface="Arial" pitchFamily="34" charset="0"/>
              <a:cs typeface="Arial" pitchFamily="34" charset="0"/>
            </a:endParaRPr>
          </a:p>
          <a:p>
            <a:pPr marL="1115568" lvl="2" indent="-246888">
              <a:spcBef>
                <a:spcPts val="300"/>
              </a:spcBef>
              <a:buFont typeface="Arial" pitchFamily="34" charset="0"/>
              <a:buChar char="•"/>
            </a:pPr>
            <a:r>
              <a:rPr lang="en-GB" sz="3300" dirty="0" smtClean="0">
                <a:latin typeface="Arial" pitchFamily="34" charset="0"/>
                <a:cs typeface="Arial" pitchFamily="34" charset="0"/>
              </a:rPr>
              <a:t>Pop ups – </a:t>
            </a:r>
            <a:r>
              <a:rPr lang="en-GB" sz="3300" dirty="0" smtClean="0">
                <a:latin typeface="Arial" pitchFamily="34" charset="0"/>
                <a:cs typeface="Arial" pitchFamily="34" charset="0"/>
              </a:rPr>
              <a:t>0%</a:t>
            </a:r>
            <a:endParaRPr lang="en-GB" sz="3300" dirty="0" smtClean="0">
              <a:latin typeface="Arial" pitchFamily="34" charset="0"/>
              <a:cs typeface="Arial" pitchFamily="34" charset="0"/>
            </a:endParaRPr>
          </a:p>
          <a:p>
            <a:pPr marL="1115568" lvl="2" indent="-246888">
              <a:spcBef>
                <a:spcPts val="300"/>
              </a:spcBef>
              <a:buFont typeface="Arial" pitchFamily="34" charset="0"/>
              <a:buChar char="•"/>
            </a:pPr>
            <a:r>
              <a:rPr lang="en-GB" sz="3300" dirty="0" smtClean="0">
                <a:latin typeface="Arial" pitchFamily="34" charset="0"/>
                <a:cs typeface="Arial" pitchFamily="34" charset="0"/>
              </a:rPr>
              <a:t>Verbal – </a:t>
            </a:r>
            <a:r>
              <a:rPr lang="en-GB" sz="3300" dirty="0" smtClean="0">
                <a:latin typeface="Arial" pitchFamily="34" charset="0"/>
                <a:cs typeface="Arial" pitchFamily="34" charset="0"/>
              </a:rPr>
              <a:t>29%.</a:t>
            </a: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7" name="Rectangle 4"/>
          <p:cNvSpPr>
            <a:spLocks noGrp="1" noChangeArrowheads="1"/>
          </p:cNvSpPr>
          <p:nvPr>
            <p:ph type="title"/>
          </p:nvPr>
        </p:nvSpPr>
        <p:spPr>
          <a:xfrm>
            <a:off x="685818" y="642263"/>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1: Resu</a:t>
            </a:r>
            <a:r>
              <a:rPr lang="en-US" sz="4400" b="1" dirty="0" smtClean="0">
                <a:solidFill>
                  <a:schemeClr val="accent2"/>
                </a:solidFill>
                <a:latin typeface="Arial" pitchFamily="34" charset="0"/>
                <a:cs typeface="Arial" pitchFamily="34" charset="0"/>
              </a:rPr>
              <a:t>lts</a:t>
            </a:r>
            <a:endParaRPr lang="en-US" sz="4400" b="1" dirty="0" smtClean="0">
              <a:solidFill>
                <a:schemeClr val="accent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1</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8" name="Rectangle 3"/>
          <p:cNvSpPr txBox="1">
            <a:spLocks noChangeArrowheads="1"/>
          </p:cNvSpPr>
          <p:nvPr/>
        </p:nvSpPr>
        <p:spPr>
          <a:xfrm>
            <a:off x="434383" y="1706880"/>
            <a:ext cx="8439794" cy="482883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Sought to iron out possible inaccuracies of First Iteration by introducing a warm up period for referencing technique </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Eradicated the forms of feedback as adequate results given in First Iteration</a:t>
            </a: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7" name="Rectangle 4"/>
          <p:cNvSpPr>
            <a:spLocks noGrp="1" noChangeArrowheads="1"/>
          </p:cNvSpPr>
          <p:nvPr>
            <p:ph type="title"/>
          </p:nvPr>
        </p:nvSpPr>
        <p:spPr>
          <a:xfrm>
            <a:off x="685818" y="642263"/>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2: Method</a:t>
            </a:r>
            <a:endParaRPr lang="en-US" sz="4400" b="1" dirty="0" smtClean="0">
              <a:solidFill>
                <a:schemeClr val="accent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a:t>
            </a:r>
            <a:r>
              <a:rPr lang="en-US" sz="4400" b="1" dirty="0" smtClean="0">
                <a:solidFill>
                  <a:schemeClr val="accent2"/>
                </a:solidFill>
                <a:latin typeface="Arial" pitchFamily="34" charset="0"/>
                <a:cs typeface="Arial" pitchFamily="34" charset="0"/>
              </a:rPr>
              <a:t>2: Results</a:t>
            </a:r>
            <a:endParaRPr lang="en-US" sz="4400" b="1" dirty="0" smtClean="0">
              <a:solidFill>
                <a:schemeClr val="accent2"/>
              </a:solidFill>
              <a:latin typeface="Arial" pitchFamily="34" charset="0"/>
              <a:cs typeface="Arial" pitchFamily="34" charset="0"/>
            </a:endParaRPr>
          </a:p>
        </p:txBody>
      </p:sp>
      <p:sp>
        <p:nvSpPr>
          <p:cNvPr id="8" name="Rectangle 3"/>
          <p:cNvSpPr txBox="1">
            <a:spLocks noChangeArrowheads="1"/>
          </p:cNvSpPr>
          <p:nvPr/>
        </p:nvSpPr>
        <p:spPr>
          <a:xfrm>
            <a:off x="614596" y="1854533"/>
            <a:ext cx="7764905" cy="4036601"/>
          </a:xfrm>
          <a:prstGeom prst="rect">
            <a:avLst/>
          </a:prstGeom>
        </p:spPr>
        <p:txBody>
          <a:bodyPr vert="horz">
            <a:normAutofit fontScale="92500" lnSpcReduction="1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Five users were tested.</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Application </a:t>
            </a:r>
            <a:r>
              <a:rPr lang="en-US" sz="3500" dirty="0" smtClean="0">
                <a:latin typeface="Arial" pitchFamily="34" charset="0"/>
                <a:cs typeface="Arial" pitchFamily="34" charset="0"/>
              </a:rPr>
              <a:t>errors:</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referencing – </a:t>
            </a:r>
            <a:r>
              <a:rPr lang="en-US" sz="3500" dirty="0" smtClean="0">
                <a:latin typeface="Arial" pitchFamily="34" charset="0"/>
                <a:cs typeface="Arial" pitchFamily="34" charset="0"/>
              </a:rPr>
              <a:t>68%. </a:t>
            </a:r>
            <a:endParaRPr lang="en-US" sz="3500" dirty="0" smtClean="0">
              <a:latin typeface="Arial" pitchFamily="34" charset="0"/>
              <a:cs typeface="Arial" pitchFamily="34" charset="0"/>
            </a:endParaRP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referencing – </a:t>
            </a:r>
            <a:r>
              <a:rPr lang="en-US" sz="3500" dirty="0" smtClean="0">
                <a:latin typeface="Arial" pitchFamily="34" charset="0"/>
                <a:cs typeface="Arial" pitchFamily="34" charset="0"/>
              </a:rPr>
              <a:t>32%.</a:t>
            </a:r>
            <a:endParaRPr lang="en-US" sz="35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User preference:</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referencing – 60.00%. </a:t>
            </a: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referencing – 20.00%. </a:t>
            </a:r>
          </a:p>
          <a:p>
            <a:pPr marL="1115568" lvl="2" indent="-246888">
              <a:spcBef>
                <a:spcPts val="300"/>
              </a:spcBef>
              <a:buFont typeface="Arial" pitchFamily="34" charset="0"/>
              <a:buChar char="•"/>
            </a:pPr>
            <a:r>
              <a:rPr lang="en-US" sz="3500" dirty="0" smtClean="0">
                <a:latin typeface="Arial" pitchFamily="34" charset="0"/>
                <a:cs typeface="Arial" pitchFamily="34" charset="0"/>
              </a:rPr>
              <a:t>Both – 20.00%. </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2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10" name="Rectangle 3"/>
          <p:cNvSpPr txBox="1">
            <a:spLocks noChangeArrowheads="1"/>
          </p:cNvSpPr>
          <p:nvPr/>
        </p:nvSpPr>
        <p:spPr>
          <a:xfrm>
            <a:off x="359432" y="1682496"/>
            <a:ext cx="8439794" cy="4733293"/>
          </a:xfrm>
          <a:prstGeom prst="rect">
            <a:avLst/>
          </a:prstGeom>
        </p:spPr>
        <p:txBody>
          <a:bodyPr vert="horz">
            <a:normAutofit fontScale="92500" lnSpcReduction="1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Perceived performance:</a:t>
            </a:r>
          </a:p>
          <a:p>
            <a:pPr marL="1115568" lvl="2" indent="-246888">
              <a:spcBef>
                <a:spcPts val="300"/>
              </a:spcBef>
              <a:buFont typeface="Arial" pitchFamily="34" charset="0"/>
              <a:buChar char="•"/>
            </a:pPr>
            <a:r>
              <a:rPr lang="en-US" sz="3200" dirty="0" smtClean="0">
                <a:latin typeface="Arial" pitchFamily="34" charset="0"/>
                <a:cs typeface="Arial" pitchFamily="34" charset="0"/>
              </a:rPr>
              <a:t>Link name referencing – 60.00% </a:t>
            </a:r>
          </a:p>
          <a:p>
            <a:pPr marL="1115568" lvl="2" indent="-246888">
              <a:spcBef>
                <a:spcPts val="300"/>
              </a:spcBef>
              <a:buFont typeface="Arial" pitchFamily="34" charset="0"/>
              <a:buChar char="•"/>
            </a:pPr>
            <a:r>
              <a:rPr lang="en-US" sz="3200" dirty="0" smtClean="0">
                <a:latin typeface="Arial" pitchFamily="34" charset="0"/>
                <a:cs typeface="Arial" pitchFamily="34" charset="0"/>
              </a:rPr>
              <a:t>Numerical referencing – 0.00% </a:t>
            </a:r>
          </a:p>
          <a:p>
            <a:pPr marL="1115568" lvl="2" indent="-246888">
              <a:spcBef>
                <a:spcPts val="300"/>
              </a:spcBef>
              <a:buFont typeface="Arial" pitchFamily="34" charset="0"/>
              <a:buChar char="•"/>
            </a:pPr>
            <a:r>
              <a:rPr lang="en-US" sz="3200" dirty="0" smtClean="0">
                <a:latin typeface="Arial" pitchFamily="34" charset="0"/>
                <a:cs typeface="Arial" pitchFamily="34" charset="0"/>
              </a:rPr>
              <a:t>Both – 40.00% </a:t>
            </a:r>
          </a:p>
          <a:p>
            <a:pPr marL="1115568" lvl="2" indent="-246888">
              <a:spcBef>
                <a:spcPts val="300"/>
              </a:spcBef>
              <a:buFont typeface="Arial" pitchFamily="34" charset="0"/>
              <a:buChar char="•"/>
            </a:pPr>
            <a:endParaRPr lang="en-GB" sz="3300" dirty="0">
              <a:latin typeface="Arial" pitchFamily="34" charset="0"/>
              <a:cs typeface="Arial" pitchFamily="34" charset="0"/>
            </a:endParaRPr>
          </a:p>
          <a:p>
            <a:pPr marL="658368" lvl="1" indent="-246888">
              <a:spcBef>
                <a:spcPts val="300"/>
              </a:spcBef>
              <a:buFont typeface="Arial" pitchFamily="34" charset="0"/>
              <a:buChar char="•"/>
            </a:pPr>
            <a:r>
              <a:rPr lang="en-GB" sz="3200" dirty="0" smtClean="0">
                <a:latin typeface="Arial" pitchFamily="34" charset="0"/>
                <a:cs typeface="Arial" pitchFamily="34" charset="0"/>
              </a:rPr>
              <a:t>Preference for types of link name referencing</a:t>
            </a:r>
            <a:r>
              <a:rPr lang="en-GB" sz="3200" dirty="0" smtClean="0">
                <a:latin typeface="Arial" pitchFamily="34" charset="0"/>
                <a:cs typeface="Arial" pitchFamily="34" charset="0"/>
              </a:rPr>
              <a:t>:</a:t>
            </a:r>
            <a:endParaRPr lang="en-GB" sz="3200" dirty="0" smtClean="0">
              <a:latin typeface="Arial" pitchFamily="34" charset="0"/>
              <a:cs typeface="Arial" pitchFamily="34" charset="0"/>
            </a:endParaRPr>
          </a:p>
          <a:p>
            <a:pPr marL="1115568" lvl="2" indent="-246888">
              <a:spcBef>
                <a:spcPts val="300"/>
              </a:spcBef>
              <a:buFont typeface="Arial" pitchFamily="34" charset="0"/>
              <a:buChar char="•"/>
            </a:pPr>
            <a:r>
              <a:rPr lang="en-GB" sz="3200" dirty="0" smtClean="0">
                <a:latin typeface="Arial" pitchFamily="34" charset="0"/>
                <a:cs typeface="Arial" pitchFamily="34" charset="0"/>
              </a:rPr>
              <a:t>Specific word – 80.00%.</a:t>
            </a:r>
          </a:p>
          <a:p>
            <a:pPr marL="1115568" lvl="2" indent="-246888">
              <a:spcBef>
                <a:spcPts val="300"/>
              </a:spcBef>
              <a:buFont typeface="Arial" pitchFamily="34" charset="0"/>
              <a:buChar char="•"/>
            </a:pPr>
            <a:r>
              <a:rPr lang="en-ZA" sz="3200" dirty="0" smtClean="0">
                <a:latin typeface="Arial" pitchFamily="34" charset="0"/>
                <a:cs typeface="Arial" pitchFamily="34" charset="0"/>
              </a:rPr>
              <a:t>Part of a link – 0.00%.</a:t>
            </a:r>
            <a:endParaRPr lang="en-GB" sz="3200" dirty="0" smtClean="0">
              <a:latin typeface="Arial" pitchFamily="34" charset="0"/>
              <a:cs typeface="Arial" pitchFamily="34" charset="0"/>
            </a:endParaRPr>
          </a:p>
          <a:p>
            <a:pPr marL="1115568" lvl="2" indent="-246888">
              <a:spcBef>
                <a:spcPts val="300"/>
              </a:spcBef>
              <a:buFont typeface="Arial" pitchFamily="34" charset="0"/>
              <a:buChar char="•"/>
            </a:pPr>
            <a:r>
              <a:rPr lang="en-GB" sz="3200" dirty="0" smtClean="0">
                <a:latin typeface="Arial" pitchFamily="34" charset="0"/>
                <a:cs typeface="Arial" pitchFamily="34" charset="0"/>
              </a:rPr>
              <a:t>Complete sentence – 20.00%.</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7" name="Rectangle 4"/>
          <p:cNvSpPr>
            <a:spLocks noGrp="1" noChangeArrowheads="1"/>
          </p:cNvSpPr>
          <p:nvPr>
            <p:ph type="title"/>
          </p:nvPr>
        </p:nvSpPr>
        <p:spPr>
          <a:xfrm>
            <a:off x="350538" y="614831"/>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a:t>
            </a:r>
            <a:r>
              <a:rPr lang="en-US" sz="4400" b="1" dirty="0" smtClean="0">
                <a:solidFill>
                  <a:schemeClr val="accent2"/>
                </a:solidFill>
                <a:latin typeface="Arial" pitchFamily="34" charset="0"/>
                <a:cs typeface="Arial" pitchFamily="34" charset="0"/>
              </a:rPr>
              <a:t>2: Results</a:t>
            </a:r>
            <a:endParaRPr lang="en-US" sz="4400" b="1" dirty="0" smtClean="0">
              <a:solidFill>
                <a:schemeClr val="accent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fontScale="92500"/>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Voice-controlled web browsing for</a:t>
            </a:r>
            <a:r>
              <a:rPr kumimoji="0" lang="en-US" sz="1800" b="1" i="0" u="none" strike="noStrike" kern="1200" cap="none" spc="0" normalizeH="0" noProof="0" dirty="0" smtClean="0">
                <a:ln>
                  <a:noFill/>
                </a:ln>
                <a:solidFill>
                  <a:schemeClr val="bg1"/>
                </a:solidFill>
                <a:effectLst/>
                <a:uLnTx/>
                <a:uFillTx/>
                <a:latin typeface="+mn-lt"/>
                <a:ea typeface="+mn-ea"/>
                <a:cs typeface="+mn-cs"/>
              </a:rPr>
              <a:t> the elderly </a:t>
            </a:r>
            <a:endParaRPr kumimoji="0" lang="en-US" sz="1800" b="1"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793229" y="2139638"/>
            <a:ext cx="8051800" cy="3606800"/>
          </a:xfrm>
          <a:prstGeom prst="rect">
            <a:avLst/>
          </a:prstGeom>
        </p:spPr>
        <p:txBody>
          <a:bodyPr vert="horz">
            <a:normAutofit lnSpcReduction="10000"/>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Background</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200" b="0" i="0" u="none" strike="noStrike" kern="1200" cap="none" spc="0" normalizeH="0" baseline="0" noProof="0" dirty="0" smtClean="0">
                <a:ln>
                  <a:noFill/>
                </a:ln>
                <a:effectLst/>
                <a:uLnTx/>
                <a:uFillTx/>
                <a:latin typeface="Arial" pitchFamily="34" charset="0"/>
                <a:cs typeface="Arial" pitchFamily="34" charset="0"/>
              </a:rPr>
              <a:t>Objectives</a:t>
            </a:r>
            <a:r>
              <a:rPr kumimoji="0" lang="en-US" sz="3200" b="0" i="0" u="none" strike="noStrike" kern="1200" cap="none" spc="0" normalizeH="0" noProof="0" dirty="0" smtClean="0">
                <a:ln>
                  <a:noFill/>
                </a:ln>
                <a:effectLst/>
                <a:uLnTx/>
                <a:uFillTx/>
                <a:latin typeface="Arial" pitchFamily="34" charset="0"/>
                <a:cs typeface="Arial" pitchFamily="34" charset="0"/>
              </a:rPr>
              <a:t> </a:t>
            </a:r>
            <a:endParaRPr lang="en-US" sz="3200" dirty="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200" noProof="0" dirty="0" smtClean="0">
                <a:latin typeface="Arial" pitchFamily="34" charset="0"/>
                <a:cs typeface="Arial" pitchFamily="34" charset="0"/>
              </a:rPr>
              <a:t>Software Application</a:t>
            </a:r>
            <a:endParaRPr kumimoji="0" lang="en-US" sz="3200" b="0" i="0" u="none" strike="noStrike" kern="1200" cap="none" spc="0" normalizeH="0" baseline="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200" noProof="0" dirty="0" smtClean="0">
                <a:latin typeface="Arial" pitchFamily="34" charset="0"/>
                <a:cs typeface="Arial" pitchFamily="34" charset="0"/>
              </a:rPr>
              <a:t>Testing and Results </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200" b="0" i="0" u="none" strike="noStrike" kern="1200" cap="none" spc="0" normalizeH="0" baseline="0" dirty="0" smtClean="0">
                <a:ln>
                  <a:noFill/>
                </a:ln>
                <a:effectLst/>
                <a:uLnTx/>
                <a:uFillTx/>
                <a:latin typeface="Arial" pitchFamily="34" charset="0"/>
                <a:cs typeface="Arial" pitchFamily="34" charset="0"/>
              </a:rPr>
              <a:t>Analysis</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200" noProof="0" dirty="0" smtClean="0">
                <a:latin typeface="Arial" pitchFamily="34" charset="0"/>
                <a:cs typeface="Arial" pitchFamily="34" charset="0"/>
              </a:rPr>
              <a:t>Conclusion</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200" b="0" i="0" u="none" strike="noStrike" kern="1200" cap="none" spc="0" normalizeH="0" baseline="0" dirty="0" smtClean="0">
                <a:ln>
                  <a:noFill/>
                </a:ln>
                <a:effectLst/>
                <a:uLnTx/>
                <a:uFillTx/>
                <a:latin typeface="Arial" pitchFamily="34" charset="0"/>
                <a:cs typeface="Arial" pitchFamily="34" charset="0"/>
              </a:rPr>
              <a:t>Future Work </a:t>
            </a:r>
            <a:endParaRPr kumimoji="0" lang="en-US" sz="3200" b="0" i="0" u="none" strike="noStrike" kern="1200" cap="none" spc="0" normalizeH="0" baseline="0" noProof="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400" b="0" i="0" u="none" strike="noStrike" kern="1200" cap="none" spc="0" normalizeH="0" baseline="0" noProof="0" dirty="0" smtClean="0">
              <a:ln>
                <a:noFill/>
              </a:ln>
              <a:effectLst/>
              <a:uLnTx/>
              <a:uFillTx/>
              <a:latin typeface="+mn-lt"/>
              <a:ea typeface="+mn-ea"/>
              <a:cs typeface="+mn-cs"/>
            </a:endParaRPr>
          </a:p>
        </p:txBody>
      </p:sp>
      <p:sp>
        <p:nvSpPr>
          <p:cNvPr id="24" name="Rectangle 4"/>
          <p:cNvSpPr>
            <a:spLocks noGrp="1" noChangeArrowheads="1"/>
          </p:cNvSpPr>
          <p:nvPr>
            <p:ph type="title"/>
          </p:nvPr>
        </p:nvSpPr>
        <p:spPr>
          <a:xfrm>
            <a:off x="457200" y="946878"/>
            <a:ext cx="7353300" cy="1282700"/>
          </a:xfrm>
          <a:noFill/>
        </p:spPr>
        <p:txBody>
          <a:bodyPr/>
          <a:lstStyle/>
          <a:p>
            <a:pPr eaLnBrk="1" hangingPunct="1"/>
            <a:r>
              <a:rPr lang="en-US" sz="4400" b="1" dirty="0" smtClean="0">
                <a:solidFill>
                  <a:schemeClr val="accent2"/>
                </a:solidFill>
                <a:latin typeface="Arial" pitchFamily="34" charset="0"/>
                <a:cs typeface="Arial" pitchFamily="34" charset="0"/>
              </a:rPr>
              <a:t>Outline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2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10" name="Rectangle 3"/>
          <p:cNvSpPr txBox="1">
            <a:spLocks noChangeArrowheads="1"/>
          </p:cNvSpPr>
          <p:nvPr/>
        </p:nvSpPr>
        <p:spPr>
          <a:xfrm>
            <a:off x="359432" y="1682496"/>
            <a:ext cx="8439794" cy="4733293"/>
          </a:xfrm>
          <a:prstGeom prst="rect">
            <a:avLst/>
          </a:prstGeom>
        </p:spPr>
        <p:txBody>
          <a:bodyPr vert="horz">
            <a:normAutofit fontScale="92500" lnSpcReduction="1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P</a:t>
            </a:r>
            <a:r>
              <a:rPr lang="en-US" sz="3200" dirty="0" smtClean="0">
                <a:latin typeface="Arial" pitchFamily="34" charset="0"/>
                <a:cs typeface="Arial" pitchFamily="34" charset="0"/>
              </a:rPr>
              <a:t>referred results from first two </a:t>
            </a:r>
            <a:r>
              <a:rPr lang="en-US" sz="3200" dirty="0" smtClean="0">
                <a:latin typeface="Arial" pitchFamily="34" charset="0"/>
                <a:cs typeface="Arial" pitchFamily="34" charset="0"/>
              </a:rPr>
              <a:t>iterations were combined onto a more complicated news website mock-up. This tested:</a:t>
            </a:r>
          </a:p>
          <a:p>
            <a:pPr marL="1572768" lvl="3" indent="-246888">
              <a:spcBef>
                <a:spcPts val="300"/>
              </a:spcBef>
              <a:buFont typeface="Courier New" pitchFamily="49" charset="0"/>
              <a:buChar char="o"/>
              <a:defRPr/>
            </a:pPr>
            <a:r>
              <a:rPr lang="en-US" sz="3200" dirty="0" smtClean="0">
                <a:latin typeface="Arial" pitchFamily="34" charset="0"/>
                <a:cs typeface="Arial" pitchFamily="34" charset="0"/>
              </a:rPr>
              <a:t>If combinations of feedback techniques worked well together</a:t>
            </a:r>
          </a:p>
          <a:p>
            <a:pPr marL="1572768" lvl="3" indent="-246888">
              <a:spcBef>
                <a:spcPts val="300"/>
              </a:spcBef>
              <a:buFont typeface="Courier New" pitchFamily="49" charset="0"/>
              <a:buChar char="o"/>
              <a:defRPr/>
            </a:pPr>
            <a:r>
              <a:rPr lang="en-US" sz="3200" dirty="0" smtClean="0">
                <a:latin typeface="Arial" pitchFamily="34" charset="0"/>
                <a:cs typeface="Arial" pitchFamily="34" charset="0"/>
              </a:rPr>
              <a:t>If performance of techniques remained the same on a more complicated site</a:t>
            </a:r>
          </a:p>
          <a:p>
            <a:pPr marL="1572768" lvl="3" indent="-246888">
              <a:spcBef>
                <a:spcPts val="300"/>
              </a:spcBef>
              <a:buFont typeface="Courier New" pitchFamily="49" charset="0"/>
              <a:buChar char="o"/>
              <a:defRPr/>
            </a:pPr>
            <a:r>
              <a:rPr lang="en-US" sz="3200" dirty="0" smtClean="0">
                <a:latin typeface="Arial" pitchFamily="34" charset="0"/>
                <a:cs typeface="Arial" pitchFamily="34" charset="0"/>
              </a:rPr>
              <a:t>A platform for determining additional interface requirements (such as command confirmation)</a:t>
            </a: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7" name="Rectangle 4"/>
          <p:cNvSpPr>
            <a:spLocks noGrp="1" noChangeArrowheads="1"/>
          </p:cNvSpPr>
          <p:nvPr>
            <p:ph type="title"/>
          </p:nvPr>
        </p:nvSpPr>
        <p:spPr>
          <a:xfrm>
            <a:off x="350538" y="614831"/>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a:t>
            </a:r>
            <a:r>
              <a:rPr lang="en-US" sz="4400" b="1" dirty="0" smtClean="0">
                <a:solidFill>
                  <a:schemeClr val="accent2"/>
                </a:solidFill>
                <a:latin typeface="Arial" pitchFamily="34" charset="0"/>
                <a:cs typeface="Arial" pitchFamily="34" charset="0"/>
              </a:rPr>
              <a:t>3</a:t>
            </a:r>
            <a:r>
              <a:rPr lang="en-US" sz="4400" b="1" dirty="0" smtClean="0">
                <a:solidFill>
                  <a:schemeClr val="accent2"/>
                </a:solidFill>
                <a:latin typeface="Arial" pitchFamily="34" charset="0"/>
                <a:cs typeface="Arial" pitchFamily="34" charset="0"/>
              </a:rPr>
              <a:t>: Method</a:t>
            </a:r>
            <a:endParaRPr lang="en-US" sz="4400" b="1" dirty="0" smtClean="0">
              <a:solidFill>
                <a:schemeClr val="accent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3</a:t>
            </a:r>
          </a:p>
        </p:txBody>
      </p:sp>
      <p:sp>
        <p:nvSpPr>
          <p:cNvPr id="8" name="Rectangle 3"/>
          <p:cNvSpPr txBox="1">
            <a:spLocks noChangeArrowheads="1"/>
          </p:cNvSpPr>
          <p:nvPr/>
        </p:nvSpPr>
        <p:spPr>
          <a:xfrm>
            <a:off x="614596" y="2049406"/>
            <a:ext cx="7764905" cy="4036601"/>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Eight users were tested.</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200" dirty="0" smtClean="0">
                <a:latin typeface="Arial" pitchFamily="34" charset="0"/>
                <a:cs typeface="Arial" pitchFamily="34" charset="0"/>
              </a:rPr>
              <a:t>Numerical referencing – </a:t>
            </a:r>
            <a:r>
              <a:rPr lang="en-US" sz="3200" dirty="0" smtClean="0">
                <a:latin typeface="Arial" pitchFamily="34" charset="0"/>
                <a:cs typeface="Arial" pitchFamily="34" charset="0"/>
              </a:rPr>
              <a:t>45%</a:t>
            </a: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r>
              <a:rPr lang="en-US" sz="3200" dirty="0" smtClean="0">
                <a:latin typeface="Arial" pitchFamily="34" charset="0"/>
                <a:cs typeface="Arial" pitchFamily="34" charset="0"/>
              </a:rPr>
              <a:t>Link name referencing – </a:t>
            </a:r>
            <a:r>
              <a:rPr lang="en-US" sz="3200" dirty="0" smtClean="0">
                <a:latin typeface="Arial" pitchFamily="34" charset="0"/>
                <a:cs typeface="Arial" pitchFamily="34" charset="0"/>
              </a:rPr>
              <a:t>55%</a:t>
            </a:r>
          </a:p>
          <a:p>
            <a:pPr marL="1115568" lvl="2" indent="-246888">
              <a:spcBef>
                <a:spcPts val="300"/>
              </a:spcBef>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Equal user </a:t>
            </a:r>
            <a:r>
              <a:rPr lang="en-US" sz="3200" dirty="0" smtClean="0">
                <a:latin typeface="Arial" pitchFamily="34" charset="0"/>
                <a:cs typeface="Arial" pitchFamily="34" charset="0"/>
              </a:rPr>
              <a:t>preference for referencing technique</a:t>
            </a: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0" y="1985739"/>
            <a:ext cx="8635166" cy="1062261"/>
          </a:xfrm>
          <a:prstGeom prst="rect">
            <a:avLst/>
          </a:prstGeom>
        </p:spPr>
        <p:txBody>
          <a:bodyPr vert="horz">
            <a:normAutofit lnSpcReduction="10000"/>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Application errors between males and </a:t>
            </a:r>
            <a:r>
              <a:rPr lang="en-US" sz="3200" dirty="0" smtClean="0">
                <a:latin typeface="Arial" pitchFamily="34" charset="0"/>
                <a:cs typeface="Arial" pitchFamily="34" charset="0"/>
              </a:rPr>
              <a:t>females: Not as expected</a:t>
            </a: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472458" y="675791"/>
            <a:ext cx="8013174"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Additionally derived </a:t>
            </a:r>
            <a:r>
              <a:rPr lang="en-US" sz="4400" b="1" dirty="0" smtClean="0">
                <a:solidFill>
                  <a:schemeClr val="accent2"/>
                </a:solidFill>
                <a:latin typeface="Arial" pitchFamily="34" charset="0"/>
                <a:cs typeface="Arial" pitchFamily="34" charset="0"/>
              </a:rPr>
              <a:t>Results</a:t>
            </a:r>
            <a:endParaRPr lang="en-US" sz="4400" b="1" dirty="0" smtClean="0">
              <a:solidFill>
                <a:schemeClr val="accent2"/>
              </a:solidFill>
              <a:latin typeface="Arial" pitchFamily="34" charset="0"/>
              <a:cs typeface="Arial" pitchFamily="34" charset="0"/>
            </a:endParaRPr>
          </a:p>
        </p:txBody>
      </p:sp>
      <p:graphicFrame>
        <p:nvGraphicFramePr>
          <p:cNvPr id="7" name="Chart 6"/>
          <p:cNvGraphicFramePr/>
          <p:nvPr/>
        </p:nvGraphicFramePr>
        <p:xfrm>
          <a:off x="2240280" y="3002280"/>
          <a:ext cx="4846320" cy="303276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Secondary Results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302601" y="1529039"/>
            <a:ext cx="8635166" cy="1062261"/>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Application errors per user age group.</a:t>
            </a:r>
          </a:p>
          <a:p>
            <a:pPr marL="1115568" lvl="2" indent="-246888">
              <a:spcBef>
                <a:spcPts val="300"/>
              </a:spcBef>
            </a:pPr>
            <a:endParaRPr lang="en-US" sz="3200" dirty="0" smtClean="0">
              <a:latin typeface="Arial" pitchFamily="34" charset="0"/>
              <a:cs typeface="Arial" pitchFamily="34" charset="0"/>
            </a:endParaRPr>
          </a:p>
        </p:txBody>
      </p:sp>
      <p:graphicFrame>
        <p:nvGraphicFramePr>
          <p:cNvPr id="8" name="Chart 7"/>
          <p:cNvGraphicFramePr/>
          <p:nvPr/>
        </p:nvGraphicFramePr>
        <p:xfrm>
          <a:off x="1858780" y="2158583"/>
          <a:ext cx="5261547" cy="3440243"/>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4"/>
          <p:cNvSpPr>
            <a:spLocks noGrp="1" noChangeArrowheads="1"/>
          </p:cNvSpPr>
          <p:nvPr>
            <p:ph type="title"/>
          </p:nvPr>
        </p:nvSpPr>
        <p:spPr>
          <a:xfrm>
            <a:off x="472458" y="566063"/>
            <a:ext cx="8013174"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Additionally derived </a:t>
            </a:r>
            <a:r>
              <a:rPr lang="en-US" sz="4400" b="1" dirty="0" smtClean="0">
                <a:solidFill>
                  <a:schemeClr val="accent2"/>
                </a:solidFill>
                <a:latin typeface="Arial" pitchFamily="34" charset="0"/>
                <a:cs typeface="Arial" pitchFamily="34" charset="0"/>
              </a:rPr>
              <a:t>Results</a:t>
            </a:r>
            <a:endParaRPr lang="en-US" sz="4400" b="1" dirty="0" smtClean="0">
              <a:solidFill>
                <a:schemeClr val="accent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Analysis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0" y="1985739"/>
            <a:ext cx="8406566" cy="1574325"/>
          </a:xfrm>
          <a:prstGeom prst="rect">
            <a:avLst/>
          </a:prstGeom>
        </p:spPr>
        <p:txBody>
          <a:bodyPr vert="horz">
            <a:normAutofit fontScale="62500" lnSpcReduction="20000"/>
          </a:bodyPr>
          <a:lstStyle/>
          <a:p>
            <a:pPr marL="1115568" lvl="2" indent="-246888">
              <a:spcBef>
                <a:spcPts val="300"/>
              </a:spcBef>
              <a:buFont typeface="Arial" pitchFamily="34" charset="0"/>
              <a:buChar char="•"/>
            </a:pPr>
            <a:r>
              <a:rPr lang="en-US" sz="3500" dirty="0" smtClean="0">
                <a:latin typeface="Arial" pitchFamily="34" charset="0"/>
                <a:cs typeface="Arial" pitchFamily="34" charset="0"/>
              </a:rPr>
              <a:t>Numerical Referencing performs worse on smaller websites but better on larger websites. </a:t>
            </a:r>
            <a:endParaRPr lang="en-US" sz="3500" dirty="0" smtClean="0">
              <a:latin typeface="Arial" pitchFamily="34" charset="0"/>
              <a:cs typeface="Arial" pitchFamily="34" charset="0"/>
            </a:endParaRPr>
          </a:p>
          <a:p>
            <a:pPr marL="1115568" lvl="2" indent="-246888">
              <a:spcBef>
                <a:spcPts val="300"/>
              </a:spcBef>
              <a:buFont typeface="Arial" pitchFamily="34" charset="0"/>
              <a:buChar char="•"/>
            </a:pPr>
            <a:r>
              <a:rPr lang="en-US" sz="3500" dirty="0" smtClean="0">
                <a:latin typeface="Arial" pitchFamily="34" charset="0"/>
                <a:cs typeface="Arial" pitchFamily="34" charset="0"/>
              </a:rPr>
              <a:t>Indicates that numerical referencing can be used </a:t>
            </a:r>
            <a:r>
              <a:rPr lang="en-US" sz="3500" dirty="0" smtClean="0">
                <a:latin typeface="Arial" pitchFamily="34" charset="0"/>
                <a:cs typeface="Arial" pitchFamily="34" charset="0"/>
              </a:rPr>
              <a:t>to improve voice recognition errors for the elderly (on untrained voice engines) </a:t>
            </a:r>
            <a:endParaRPr lang="en-US" sz="35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Analysis</a:t>
            </a:r>
          </a:p>
        </p:txBody>
      </p:sp>
      <p:graphicFrame>
        <p:nvGraphicFramePr>
          <p:cNvPr id="7" name="Chart 6"/>
          <p:cNvGraphicFramePr/>
          <p:nvPr/>
        </p:nvGraphicFramePr>
        <p:xfrm>
          <a:off x="2179320" y="356616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Analysis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179882" y="1255776"/>
            <a:ext cx="9323882" cy="2072640"/>
          </a:xfrm>
          <a:prstGeom prst="rect">
            <a:avLst/>
          </a:prstGeom>
        </p:spPr>
        <p:txBody>
          <a:bodyPr vert="horz">
            <a:normAutofit fontScale="77500" lnSpcReduction="20000"/>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Users prefer numerical referencing for sma</a:t>
            </a:r>
            <a:r>
              <a:rPr lang="en-US" sz="3200" dirty="0" smtClean="0">
                <a:latin typeface="Arial" pitchFamily="34" charset="0"/>
                <a:cs typeface="Arial" pitchFamily="34" charset="0"/>
              </a:rPr>
              <a:t>ller websites even t</a:t>
            </a:r>
            <a:r>
              <a:rPr lang="en-US" sz="3200" dirty="0" smtClean="0">
                <a:latin typeface="Arial" pitchFamily="34" charset="0"/>
                <a:cs typeface="Arial" pitchFamily="34" charset="0"/>
              </a:rPr>
              <a:t>hough the performance is worse</a:t>
            </a:r>
          </a:p>
          <a:p>
            <a:pPr marL="1115568" lvl="2" indent="-246888">
              <a:spcBef>
                <a:spcPts val="300"/>
              </a:spcBef>
              <a:buFont typeface="Arial" pitchFamily="34" charset="0"/>
              <a:buChar char="•"/>
            </a:pPr>
            <a:r>
              <a:rPr lang="en-US" sz="3200" dirty="0" smtClean="0">
                <a:latin typeface="Arial" pitchFamily="34" charset="0"/>
                <a:cs typeface="Arial" pitchFamily="34" charset="0"/>
              </a:rPr>
              <a:t>Indicates that compound combinations of numerical referencing and spoken link name referencing could be used (for instance, numerical referencing within sections and link name referencing for sections etc.)</a:t>
            </a:r>
          </a:p>
        </p:txBody>
      </p:sp>
      <p:graphicFrame>
        <p:nvGraphicFramePr>
          <p:cNvPr id="9" name="Chart 8"/>
          <p:cNvGraphicFramePr/>
          <p:nvPr/>
        </p:nvGraphicFramePr>
        <p:xfrm>
          <a:off x="2464283" y="3244821"/>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3"/>
          <p:cNvSpPr txBox="1">
            <a:spLocks noChangeArrowheads="1"/>
          </p:cNvSpPr>
          <p:nvPr/>
        </p:nvSpPr>
        <p:spPr>
          <a:xfrm>
            <a:off x="-554636" y="3694118"/>
            <a:ext cx="9323882" cy="760459"/>
          </a:xfrm>
          <a:prstGeom prst="rect">
            <a:avLst/>
          </a:prstGeom>
        </p:spPr>
        <p:txBody>
          <a:bodyPr vert="horz">
            <a:normAutofit/>
          </a:bodyPr>
          <a:lstStyle/>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Conclusion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0" y="1944765"/>
            <a:ext cx="8079699" cy="3606800"/>
          </a:xfrm>
          <a:prstGeom prst="rect">
            <a:avLst/>
          </a:prstGeom>
        </p:spPr>
        <p:txBody>
          <a:bodyPr vert="horz">
            <a:noAutofit/>
          </a:bodyPr>
          <a:lstStyle/>
          <a:p>
            <a:pPr marL="1115568" lvl="2" indent="-246888">
              <a:spcBef>
                <a:spcPts val="300"/>
              </a:spcBef>
              <a:buFont typeface="Arial" pitchFamily="34" charset="0"/>
              <a:buChar char="•"/>
            </a:pPr>
            <a:r>
              <a:rPr lang="en-US" sz="2800" dirty="0" smtClean="0">
                <a:latin typeface="Arial" pitchFamily="34" charset="0"/>
                <a:cs typeface="Arial" pitchFamily="34" charset="0"/>
              </a:rPr>
              <a:t>For simple web pages:</a:t>
            </a:r>
          </a:p>
          <a:p>
            <a:pPr marL="1572768" lvl="3" indent="-246888">
              <a:spcBef>
                <a:spcPts val="300"/>
              </a:spcBef>
              <a:buFont typeface="Arial" pitchFamily="34" charset="0"/>
              <a:buChar char="•"/>
            </a:pPr>
            <a:r>
              <a:rPr lang="en-US" sz="2800" dirty="0" smtClean="0">
                <a:latin typeface="Arial" pitchFamily="34" charset="0"/>
                <a:cs typeface="Arial" pitchFamily="34" charset="0"/>
              </a:rPr>
              <a:t>Users prefer numerical referencing.</a:t>
            </a:r>
          </a:p>
          <a:p>
            <a:pPr marL="1572768" lvl="3" indent="-246888">
              <a:spcBef>
                <a:spcPts val="300"/>
              </a:spcBef>
              <a:buFont typeface="Arial" pitchFamily="34" charset="0"/>
              <a:buChar char="•"/>
            </a:pPr>
            <a:r>
              <a:rPr lang="en-US" sz="2800" dirty="0" smtClean="0">
                <a:latin typeface="Arial" pitchFamily="34" charset="0"/>
                <a:cs typeface="Arial" pitchFamily="34" charset="0"/>
              </a:rPr>
              <a:t>Link name referencing performs better.</a:t>
            </a:r>
          </a:p>
          <a:p>
            <a:pPr marL="1115568" lvl="2" indent="-246888">
              <a:spcBef>
                <a:spcPts val="300"/>
              </a:spcBef>
              <a:buFont typeface="Arial" pitchFamily="34" charset="0"/>
              <a:buChar char="•"/>
            </a:pPr>
            <a:r>
              <a:rPr lang="en-US" sz="2800" dirty="0" smtClean="0">
                <a:latin typeface="Arial" pitchFamily="34" charset="0"/>
                <a:cs typeface="Arial" pitchFamily="34" charset="0"/>
              </a:rPr>
              <a:t>For complex web pages:</a:t>
            </a:r>
          </a:p>
          <a:p>
            <a:pPr marL="1572768" lvl="3" indent="-246888">
              <a:spcBef>
                <a:spcPts val="300"/>
              </a:spcBef>
              <a:buFont typeface="Arial" pitchFamily="34" charset="0"/>
              <a:buChar char="•"/>
            </a:pPr>
            <a:r>
              <a:rPr lang="en-US" sz="2800" dirty="0" smtClean="0">
                <a:latin typeface="Arial" pitchFamily="34" charset="0"/>
                <a:cs typeface="Arial" pitchFamily="34" charset="0"/>
              </a:rPr>
              <a:t>No distinct preference. </a:t>
            </a:r>
          </a:p>
          <a:p>
            <a:pPr marL="1572768" lvl="3" indent="-246888">
              <a:spcBef>
                <a:spcPts val="300"/>
              </a:spcBef>
              <a:buFont typeface="Arial" pitchFamily="34" charset="0"/>
              <a:buChar char="•"/>
            </a:pPr>
            <a:r>
              <a:rPr lang="en-US" sz="2800" dirty="0" smtClean="0">
                <a:latin typeface="Arial" pitchFamily="34" charset="0"/>
                <a:cs typeface="Arial" pitchFamily="34" charset="0"/>
              </a:rPr>
              <a:t>Numerical referencing performs best.</a:t>
            </a:r>
          </a:p>
          <a:p>
            <a:pPr marL="1115568" lvl="2" indent="-246888">
              <a:spcBef>
                <a:spcPts val="300"/>
              </a:spcBef>
              <a:buFont typeface="Arial" pitchFamily="34" charset="0"/>
              <a:buChar char="•"/>
            </a:pPr>
            <a:r>
              <a:rPr lang="en-US" sz="2800" dirty="0" smtClean="0">
                <a:latin typeface="Arial" pitchFamily="34" charset="0"/>
                <a:cs typeface="Arial" pitchFamily="34" charset="0"/>
              </a:rPr>
              <a:t>Link highlighting and verbal feedback are adequate feedback techniques. </a:t>
            </a:r>
          </a:p>
          <a:p>
            <a:pPr marL="1115568" lvl="2" indent="-246888">
              <a:spcBef>
                <a:spcPts val="300"/>
              </a:spcBef>
              <a:buFont typeface="Arial" pitchFamily="34" charset="0"/>
              <a:buChar char="•"/>
            </a:pPr>
            <a:r>
              <a:rPr lang="en-US" sz="2800" dirty="0" smtClean="0">
                <a:latin typeface="Arial" pitchFamily="34" charset="0"/>
                <a:cs typeface="Arial" pitchFamily="34" charset="0"/>
              </a:rPr>
              <a:t>Age and gender have significant affects.</a:t>
            </a: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Conclusion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Conclusion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0" y="1944765"/>
            <a:ext cx="8079699" cy="3606800"/>
          </a:xfrm>
          <a:prstGeom prst="rect">
            <a:avLst/>
          </a:prstGeom>
        </p:spPr>
        <p:txBody>
          <a:bodyPr vert="horz">
            <a:noAutofit/>
          </a:bodyPr>
          <a:lstStyle/>
          <a:p>
            <a:pPr marL="1115568" lvl="2" indent="-246888">
              <a:spcBef>
                <a:spcPts val="300"/>
              </a:spcBef>
              <a:buFont typeface="Arial" pitchFamily="34" charset="0"/>
              <a:buChar char="•"/>
            </a:pPr>
            <a:r>
              <a:rPr lang="en-US" sz="2800" dirty="0" smtClean="0">
                <a:latin typeface="Arial" pitchFamily="34" charset="0"/>
                <a:cs typeface="Arial" pitchFamily="34" charset="0"/>
              </a:rPr>
              <a:t>For simple web pages:</a:t>
            </a:r>
          </a:p>
          <a:p>
            <a:pPr marL="1572768" lvl="3" indent="-246888">
              <a:spcBef>
                <a:spcPts val="300"/>
              </a:spcBef>
              <a:buFont typeface="Arial" pitchFamily="34" charset="0"/>
              <a:buChar char="•"/>
            </a:pPr>
            <a:r>
              <a:rPr lang="en-US" sz="2800" dirty="0" smtClean="0">
                <a:latin typeface="Arial" pitchFamily="34" charset="0"/>
                <a:cs typeface="Arial" pitchFamily="34" charset="0"/>
              </a:rPr>
              <a:t>Users prefer numerical referencing.</a:t>
            </a:r>
          </a:p>
          <a:p>
            <a:pPr marL="1572768" lvl="3" indent="-246888">
              <a:spcBef>
                <a:spcPts val="300"/>
              </a:spcBef>
              <a:buFont typeface="Arial" pitchFamily="34" charset="0"/>
              <a:buChar char="•"/>
            </a:pPr>
            <a:r>
              <a:rPr lang="en-US" sz="2800" dirty="0" smtClean="0">
                <a:latin typeface="Arial" pitchFamily="34" charset="0"/>
                <a:cs typeface="Arial" pitchFamily="34" charset="0"/>
              </a:rPr>
              <a:t>Link name referencing performs better.</a:t>
            </a:r>
          </a:p>
          <a:p>
            <a:pPr marL="1115568" lvl="2" indent="-246888">
              <a:spcBef>
                <a:spcPts val="300"/>
              </a:spcBef>
              <a:buFont typeface="Arial" pitchFamily="34" charset="0"/>
              <a:buChar char="•"/>
            </a:pPr>
            <a:r>
              <a:rPr lang="en-US" sz="2800" dirty="0" smtClean="0">
                <a:latin typeface="Arial" pitchFamily="34" charset="0"/>
                <a:cs typeface="Arial" pitchFamily="34" charset="0"/>
              </a:rPr>
              <a:t>For complex web pages:</a:t>
            </a:r>
          </a:p>
          <a:p>
            <a:pPr marL="1572768" lvl="3" indent="-246888">
              <a:spcBef>
                <a:spcPts val="300"/>
              </a:spcBef>
              <a:buFont typeface="Arial" pitchFamily="34" charset="0"/>
              <a:buChar char="•"/>
            </a:pPr>
            <a:r>
              <a:rPr lang="en-US" sz="2800" dirty="0" smtClean="0">
                <a:latin typeface="Arial" pitchFamily="34" charset="0"/>
                <a:cs typeface="Arial" pitchFamily="34" charset="0"/>
              </a:rPr>
              <a:t>No distinct preference. </a:t>
            </a:r>
          </a:p>
          <a:p>
            <a:pPr marL="1572768" lvl="3" indent="-246888">
              <a:spcBef>
                <a:spcPts val="300"/>
              </a:spcBef>
              <a:buFont typeface="Arial" pitchFamily="34" charset="0"/>
              <a:buChar char="•"/>
            </a:pPr>
            <a:r>
              <a:rPr lang="en-US" sz="2800" dirty="0" smtClean="0">
                <a:latin typeface="Arial" pitchFamily="34" charset="0"/>
                <a:cs typeface="Arial" pitchFamily="34" charset="0"/>
              </a:rPr>
              <a:t>Numerical referencing performs best.</a:t>
            </a:r>
          </a:p>
          <a:p>
            <a:pPr marL="1115568" lvl="2" indent="-246888">
              <a:spcBef>
                <a:spcPts val="300"/>
              </a:spcBef>
              <a:buFont typeface="Arial" pitchFamily="34" charset="0"/>
              <a:buChar char="•"/>
            </a:pPr>
            <a:r>
              <a:rPr lang="en-US" sz="2800" dirty="0" smtClean="0">
                <a:latin typeface="Arial" pitchFamily="34" charset="0"/>
                <a:cs typeface="Arial" pitchFamily="34" charset="0"/>
              </a:rPr>
              <a:t>Link highlighting and verbal feedback are adequate feedback techniques. </a:t>
            </a:r>
          </a:p>
          <a:p>
            <a:pPr marL="1115568" lvl="2" indent="-246888">
              <a:spcBef>
                <a:spcPts val="300"/>
              </a:spcBef>
              <a:buFont typeface="Arial" pitchFamily="34" charset="0"/>
              <a:buChar char="•"/>
            </a:pPr>
            <a:r>
              <a:rPr lang="en-US" sz="2800" dirty="0" smtClean="0">
                <a:latin typeface="Arial" pitchFamily="34" charset="0"/>
                <a:cs typeface="Arial" pitchFamily="34" charset="0"/>
              </a:rPr>
              <a:t>Age and gender have significant affects</a:t>
            </a:r>
            <a:r>
              <a:rPr lang="en-US" sz="2800" dirty="0" smtClean="0">
                <a:latin typeface="Arial" pitchFamily="34" charset="0"/>
                <a:cs typeface="Arial" pitchFamily="34" charset="0"/>
              </a:rPr>
              <a:t>.</a:t>
            </a: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Results c</a:t>
            </a:r>
            <a:r>
              <a:rPr lang="en-US" sz="4400" b="1" dirty="0" smtClean="0">
                <a:solidFill>
                  <a:schemeClr val="accent2"/>
                </a:solidFill>
                <a:latin typeface="Arial" pitchFamily="34" charset="0"/>
                <a:cs typeface="Arial" pitchFamily="34" charset="0"/>
              </a:rPr>
              <a:t>onclusion</a:t>
            </a:r>
            <a:endParaRPr lang="en-US" sz="4400" b="1" dirty="0" smtClean="0">
              <a:solidFill>
                <a:schemeClr val="accent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Future Work</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508834" y="2229579"/>
            <a:ext cx="8051800" cy="3744502"/>
          </a:xfrm>
          <a:prstGeom prst="rect">
            <a:avLst/>
          </a:prstGeom>
        </p:spPr>
        <p:txBody>
          <a:bodyPr vert="horz">
            <a:normAutofit fontScale="70000" lnSpcReduction="20000"/>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Create an algorithm for determining key words in links</a:t>
            </a: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r>
              <a:rPr lang="en-US" sz="3200" dirty="0" smtClean="0">
                <a:latin typeface="Arial" pitchFamily="34" charset="0"/>
                <a:cs typeface="Arial" pitchFamily="34" charset="0"/>
              </a:rPr>
              <a:t>Smart command analyzer which allows users to speak parts of links or use alternative commands</a:t>
            </a: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r>
              <a:rPr lang="en-US" sz="3200" dirty="0" smtClean="0">
                <a:latin typeface="Arial" pitchFamily="34" charset="0"/>
                <a:cs typeface="Arial" pitchFamily="34" charset="0"/>
              </a:rPr>
              <a:t>More complicated techniques for visual annotations (web-page sectioning, voice controlled zoom options, compound referencing)</a:t>
            </a: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r>
              <a:rPr lang="en-US" sz="3200" dirty="0" smtClean="0">
                <a:latin typeface="Arial" pitchFamily="34" charset="0"/>
                <a:cs typeface="Arial" pitchFamily="34" charset="0"/>
              </a:rPr>
              <a:t>Stand-alone speech </a:t>
            </a:r>
            <a:r>
              <a:rPr lang="en-US" sz="3200" dirty="0" smtClean="0">
                <a:latin typeface="Arial" pitchFamily="34" charset="0"/>
                <a:cs typeface="Arial" pitchFamily="34" charset="0"/>
              </a:rPr>
              <a:t>engine </a:t>
            </a: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r>
              <a:rPr lang="en-US" sz="3200" dirty="0" smtClean="0">
                <a:latin typeface="Arial" pitchFamily="34" charset="0"/>
                <a:cs typeface="Arial" pitchFamily="34" charset="0"/>
              </a:rPr>
              <a:t>Create a generic web-browser add-on with customizable options for elderly (highlighting and section colours, voice referencing styles). </a:t>
            </a: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Future Work</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838200" y="2349500"/>
            <a:ext cx="8051800" cy="3606800"/>
          </a:xfrm>
          <a:prstGeom prst="rect">
            <a:avLst/>
          </a:prstGeom>
        </p:spPr>
        <p:txBody>
          <a:bodyPr vert="horz">
            <a:normAutofit/>
          </a:bodyPr>
          <a:lstStyle/>
          <a:p>
            <a:pPr marL="658368" lvl="1" indent="-246888" algn="just">
              <a:spcBef>
                <a:spcPts val="300"/>
              </a:spcBef>
            </a:pPr>
            <a:r>
              <a:rPr lang="en-US" sz="2400" dirty="0" smtClean="0">
                <a:latin typeface="Arial" pitchFamily="34" charset="0"/>
                <a:cs typeface="Arial" pitchFamily="34" charset="0"/>
              </a:rPr>
              <a:t>[1]</a:t>
            </a:r>
            <a:r>
              <a:rPr lang="en-GB" sz="2400" dirty="0">
                <a:latin typeface="Arial" pitchFamily="34" charset="0"/>
                <a:cs typeface="Arial" pitchFamily="34" charset="0"/>
              </a:rPr>
              <a:t> Anderson S, </a:t>
            </a:r>
            <a:r>
              <a:rPr lang="en-GB" sz="2400" dirty="0" err="1">
                <a:latin typeface="Arial" pitchFamily="34" charset="0"/>
                <a:cs typeface="Arial" pitchFamily="34" charset="0"/>
              </a:rPr>
              <a:t>Liberman</a:t>
            </a:r>
            <a:r>
              <a:rPr lang="en-GB" sz="2400" dirty="0">
                <a:latin typeface="Arial" pitchFamily="34" charset="0"/>
                <a:cs typeface="Arial" pitchFamily="34" charset="0"/>
              </a:rPr>
              <a:t> N, Bernstein E, </a:t>
            </a:r>
            <a:r>
              <a:rPr lang="en-GB" sz="2400" dirty="0" smtClean="0">
                <a:latin typeface="Arial" pitchFamily="34" charset="0"/>
                <a:cs typeface="Arial" pitchFamily="34" charset="0"/>
              </a:rPr>
              <a:t>Foster S</a:t>
            </a:r>
            <a:r>
              <a:rPr lang="en-GB" sz="2400" dirty="0">
                <a:latin typeface="Arial" pitchFamily="34" charset="0"/>
                <a:cs typeface="Arial" pitchFamily="34" charset="0"/>
              </a:rPr>
              <a:t>, </a:t>
            </a:r>
            <a:r>
              <a:rPr lang="en-GB" sz="2400" dirty="0" smtClean="0">
                <a:latin typeface="Arial" pitchFamily="34" charset="0"/>
                <a:cs typeface="Arial" pitchFamily="34" charset="0"/>
              </a:rPr>
              <a:t> </a:t>
            </a:r>
          </a:p>
          <a:p>
            <a:pPr marL="658368" lvl="1" indent="-246888" algn="just">
              <a:spcBef>
                <a:spcPts val="300"/>
              </a:spcBef>
            </a:pPr>
            <a:r>
              <a:rPr lang="en-GB" sz="2400" dirty="0">
                <a:latin typeface="Arial" pitchFamily="34" charset="0"/>
                <a:cs typeface="Arial" pitchFamily="34" charset="0"/>
              </a:rPr>
              <a:t> </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Cate</a:t>
            </a:r>
            <a:r>
              <a:rPr lang="en-GB" sz="2400" dirty="0" smtClean="0">
                <a:latin typeface="Arial" pitchFamily="34" charset="0"/>
                <a:cs typeface="Arial" pitchFamily="34" charset="0"/>
              </a:rPr>
              <a:t> </a:t>
            </a:r>
            <a:r>
              <a:rPr lang="en-GB" sz="2400" dirty="0">
                <a:latin typeface="Arial" pitchFamily="34" charset="0"/>
                <a:cs typeface="Arial" pitchFamily="34" charset="0"/>
              </a:rPr>
              <a:t>E, Levin B. </a:t>
            </a:r>
            <a:r>
              <a:rPr lang="en-GB" sz="2400" i="1" dirty="0">
                <a:latin typeface="Arial" pitchFamily="34" charset="0"/>
                <a:cs typeface="Arial" pitchFamily="34" charset="0"/>
              </a:rPr>
              <a:t>Recognition of </a:t>
            </a:r>
            <a:r>
              <a:rPr lang="en-GB" sz="2400" i="1" dirty="0" smtClean="0">
                <a:latin typeface="Arial" pitchFamily="34" charset="0"/>
                <a:cs typeface="Arial" pitchFamily="34" charset="0"/>
              </a:rPr>
              <a:t>elderly speech </a:t>
            </a:r>
            <a:r>
              <a:rPr lang="en-GB" sz="2400" i="1" dirty="0">
                <a:latin typeface="Arial" pitchFamily="34" charset="0"/>
                <a:cs typeface="Arial" pitchFamily="34" charset="0"/>
              </a:rPr>
              <a:t>and </a:t>
            </a:r>
            <a:r>
              <a:rPr lang="en-GB" sz="2400" i="1" dirty="0" smtClean="0">
                <a:latin typeface="Arial" pitchFamily="34" charset="0"/>
                <a:cs typeface="Arial" pitchFamily="34" charset="0"/>
              </a:rPr>
              <a:t>  </a:t>
            </a:r>
          </a:p>
          <a:p>
            <a:pPr marL="658368" lvl="1" indent="-246888" algn="just">
              <a:spcBef>
                <a:spcPts val="300"/>
              </a:spcBef>
            </a:pPr>
            <a:r>
              <a:rPr lang="en-GB" sz="2400" i="1" dirty="0">
                <a:latin typeface="Arial" pitchFamily="34" charset="0"/>
                <a:cs typeface="Arial" pitchFamily="34" charset="0"/>
              </a:rPr>
              <a:t> </a:t>
            </a:r>
            <a:r>
              <a:rPr lang="en-GB" sz="2400" i="1" dirty="0" smtClean="0">
                <a:latin typeface="Arial" pitchFamily="34" charset="0"/>
                <a:cs typeface="Arial" pitchFamily="34" charset="0"/>
              </a:rPr>
              <a:t>   voice-driven </a:t>
            </a:r>
            <a:r>
              <a:rPr lang="en-GB" sz="2400" i="1" dirty="0">
                <a:latin typeface="Arial" pitchFamily="34" charset="0"/>
                <a:cs typeface="Arial" pitchFamily="34" charset="0"/>
              </a:rPr>
              <a:t>document </a:t>
            </a:r>
            <a:r>
              <a:rPr lang="en-GB" sz="2400" i="1" dirty="0" smtClean="0">
                <a:latin typeface="Arial" pitchFamily="34" charset="0"/>
                <a:cs typeface="Arial" pitchFamily="34" charset="0"/>
              </a:rPr>
              <a:t>retrieval.</a:t>
            </a:r>
            <a:r>
              <a:rPr lang="en-GB" sz="2400" dirty="0" smtClean="0">
                <a:latin typeface="Arial" pitchFamily="34" charset="0"/>
                <a:cs typeface="Arial" pitchFamily="34" charset="0"/>
              </a:rPr>
              <a:t> Dragon </a:t>
            </a:r>
            <a:r>
              <a:rPr lang="en-GB" sz="2400" dirty="0">
                <a:latin typeface="Arial" pitchFamily="34" charset="0"/>
                <a:cs typeface="Arial" pitchFamily="34" charset="0"/>
              </a:rPr>
              <a:t>Systems, </a:t>
            </a:r>
            <a:endParaRPr lang="en-GB" sz="2400" dirty="0" smtClean="0">
              <a:latin typeface="Arial" pitchFamily="34" charset="0"/>
              <a:cs typeface="Arial" pitchFamily="34" charset="0"/>
            </a:endParaRPr>
          </a:p>
          <a:p>
            <a:pPr marL="658368" lvl="1" indent="-246888" algn="just">
              <a:spcBef>
                <a:spcPts val="300"/>
              </a:spcBef>
            </a:pPr>
            <a:r>
              <a:rPr lang="en-GB" sz="2400" dirty="0">
                <a:latin typeface="Arial" pitchFamily="34" charset="0"/>
                <a:cs typeface="Arial" pitchFamily="34" charset="0"/>
              </a:rPr>
              <a:t> </a:t>
            </a:r>
            <a:r>
              <a:rPr lang="en-GB" sz="2400" dirty="0" smtClean="0">
                <a:latin typeface="Arial" pitchFamily="34" charset="0"/>
                <a:cs typeface="Arial" pitchFamily="34" charset="0"/>
              </a:rPr>
              <a:t>   Inc</a:t>
            </a:r>
            <a:r>
              <a:rPr lang="en-GB" sz="2400" dirty="0">
                <a:latin typeface="Arial" pitchFamily="34" charset="0"/>
                <a:cs typeface="Arial" pitchFamily="34" charset="0"/>
              </a:rPr>
              <a:t>, 1999 IEEE, pp </a:t>
            </a:r>
            <a:r>
              <a:rPr lang="en-GB" sz="2400" dirty="0" smtClean="0">
                <a:latin typeface="Arial" pitchFamily="34" charset="0"/>
                <a:cs typeface="Arial" pitchFamily="34" charset="0"/>
              </a:rPr>
              <a:t>1.</a:t>
            </a:r>
          </a:p>
          <a:p>
            <a:pPr marL="658368" lvl="1" indent="-246888" algn="just">
              <a:spcBef>
                <a:spcPts val="300"/>
              </a:spcBef>
            </a:pPr>
            <a:r>
              <a:rPr lang="en-ZA" sz="2400" dirty="0" smtClean="0">
                <a:latin typeface="Arial" pitchFamily="34" charset="0"/>
                <a:cs typeface="Arial" pitchFamily="34" charset="0"/>
              </a:rPr>
              <a:t>[2]</a:t>
            </a:r>
            <a:r>
              <a:rPr lang="en-GB" sz="2400" dirty="0" smtClean="0">
                <a:latin typeface="Arial" pitchFamily="34" charset="0"/>
                <a:cs typeface="Arial" pitchFamily="34" charset="0"/>
              </a:rPr>
              <a:t>Conn </a:t>
            </a:r>
            <a:r>
              <a:rPr lang="en-GB" sz="2400" dirty="0">
                <a:latin typeface="Arial" pitchFamily="34" charset="0"/>
                <a:cs typeface="Arial" pitchFamily="34" charset="0"/>
              </a:rPr>
              <a:t>N, </a:t>
            </a:r>
            <a:r>
              <a:rPr lang="en-GB" sz="2400" dirty="0" err="1">
                <a:latin typeface="Arial" pitchFamily="34" charset="0"/>
                <a:cs typeface="Arial" pitchFamily="34" charset="0"/>
              </a:rPr>
              <a:t>McTear</a:t>
            </a:r>
            <a:r>
              <a:rPr lang="en-GB" sz="2400" dirty="0">
                <a:latin typeface="Arial" pitchFamily="34" charset="0"/>
                <a:cs typeface="Arial" pitchFamily="34" charset="0"/>
              </a:rPr>
              <a:t> M. </a:t>
            </a:r>
            <a:r>
              <a:rPr lang="en-GB" sz="2400" i="1" dirty="0">
                <a:latin typeface="Arial" pitchFamily="34" charset="0"/>
                <a:cs typeface="Arial" pitchFamily="34" charset="0"/>
              </a:rPr>
              <a:t>Speech Technology: </a:t>
            </a:r>
            <a:r>
              <a:rPr lang="en-GB" sz="2400" i="1" dirty="0" smtClean="0">
                <a:latin typeface="Arial" pitchFamily="34" charset="0"/>
                <a:cs typeface="Arial" pitchFamily="34" charset="0"/>
              </a:rPr>
              <a:t>A Solution </a:t>
            </a:r>
          </a:p>
          <a:p>
            <a:pPr marL="658368" lvl="1" indent="-246888" algn="just">
              <a:spcBef>
                <a:spcPts val="300"/>
              </a:spcBef>
            </a:pPr>
            <a:r>
              <a:rPr lang="en-GB" sz="2400" i="1" dirty="0">
                <a:latin typeface="Arial" pitchFamily="34" charset="0"/>
                <a:cs typeface="Arial" pitchFamily="34" charset="0"/>
              </a:rPr>
              <a:t> </a:t>
            </a:r>
            <a:r>
              <a:rPr lang="en-GB" sz="2400" i="1" dirty="0" smtClean="0">
                <a:latin typeface="Arial" pitchFamily="34" charset="0"/>
                <a:cs typeface="Arial" pitchFamily="34" charset="0"/>
              </a:rPr>
              <a:t>   for </a:t>
            </a:r>
            <a:r>
              <a:rPr lang="en-GB" sz="2400" i="1" dirty="0">
                <a:latin typeface="Arial" pitchFamily="34" charset="0"/>
                <a:cs typeface="Arial" pitchFamily="34" charset="0"/>
              </a:rPr>
              <a:t>People with Disabilities</a:t>
            </a:r>
            <a:r>
              <a:rPr lang="en-GB" sz="2400" dirty="0">
                <a:latin typeface="Arial" pitchFamily="34" charset="0"/>
                <a:cs typeface="Arial" pitchFamily="34" charset="0"/>
              </a:rPr>
              <a:t>. Faculty of </a:t>
            </a:r>
            <a:r>
              <a:rPr lang="en-GB" sz="2400" dirty="0" smtClean="0">
                <a:latin typeface="Arial" pitchFamily="34" charset="0"/>
                <a:cs typeface="Arial" pitchFamily="34" charset="0"/>
              </a:rPr>
              <a:t>Informatics</a:t>
            </a:r>
            <a:r>
              <a:rPr lang="en-GB" sz="2400" dirty="0">
                <a:latin typeface="Arial" pitchFamily="34" charset="0"/>
                <a:cs typeface="Arial" pitchFamily="34" charset="0"/>
              </a:rPr>
              <a:t>, </a:t>
            </a:r>
            <a:r>
              <a:rPr lang="en-GB" sz="2400" dirty="0" smtClean="0">
                <a:latin typeface="Arial" pitchFamily="34" charset="0"/>
                <a:cs typeface="Arial" pitchFamily="34" charset="0"/>
              </a:rPr>
              <a:t> </a:t>
            </a:r>
          </a:p>
          <a:p>
            <a:pPr marL="658368" lvl="1" indent="-246888" algn="just">
              <a:spcBef>
                <a:spcPts val="300"/>
              </a:spcBef>
            </a:pPr>
            <a:r>
              <a:rPr lang="en-GB" sz="2400" dirty="0">
                <a:latin typeface="Arial" pitchFamily="34" charset="0"/>
                <a:cs typeface="Arial" pitchFamily="34" charset="0"/>
              </a:rPr>
              <a:t> </a:t>
            </a:r>
            <a:r>
              <a:rPr lang="en-GB" sz="2400" dirty="0" smtClean="0">
                <a:latin typeface="Arial" pitchFamily="34" charset="0"/>
                <a:cs typeface="Arial" pitchFamily="34" charset="0"/>
              </a:rPr>
              <a:t>   University </a:t>
            </a:r>
            <a:r>
              <a:rPr lang="en-GB" sz="2400" dirty="0">
                <a:latin typeface="Arial" pitchFamily="34" charset="0"/>
                <a:cs typeface="Arial" pitchFamily="34" charset="0"/>
              </a:rPr>
              <a:t>of Ulster at </a:t>
            </a:r>
            <a:r>
              <a:rPr lang="en-GB" sz="2400" dirty="0" err="1" smtClean="0">
                <a:latin typeface="Arial" pitchFamily="34" charset="0"/>
                <a:cs typeface="Arial" pitchFamily="34" charset="0"/>
              </a:rPr>
              <a:t>Jordanstown</a:t>
            </a:r>
            <a:r>
              <a:rPr lang="en-GB" sz="2400" dirty="0" smtClean="0">
                <a:latin typeface="Arial" pitchFamily="34" charset="0"/>
                <a:cs typeface="Arial" pitchFamily="34" charset="0"/>
              </a:rPr>
              <a:t>, United </a:t>
            </a:r>
          </a:p>
          <a:p>
            <a:pPr marL="658368" lvl="1" indent="-246888" algn="just">
              <a:spcBef>
                <a:spcPts val="300"/>
              </a:spcBef>
            </a:pPr>
            <a:r>
              <a:rPr lang="en-GB" sz="2400" dirty="0">
                <a:latin typeface="Arial" pitchFamily="34" charset="0"/>
                <a:cs typeface="Arial" pitchFamily="34" charset="0"/>
              </a:rPr>
              <a:t> </a:t>
            </a:r>
            <a:r>
              <a:rPr lang="en-GB" sz="2400" dirty="0" smtClean="0">
                <a:latin typeface="Arial" pitchFamily="34" charset="0"/>
                <a:cs typeface="Arial" pitchFamily="34" charset="0"/>
              </a:rPr>
              <a:t>   Kingdom</a:t>
            </a:r>
            <a:r>
              <a:rPr lang="en-GB" sz="2400" dirty="0">
                <a:latin typeface="Arial" pitchFamily="34" charset="0"/>
                <a:cs typeface="Arial" pitchFamily="34" charset="0"/>
              </a:rPr>
              <a:t>, 2000 IEEE, pp 1.</a:t>
            </a: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
        <p:nvSpPr>
          <p:cNvPr id="24" name="Rectangle 4"/>
          <p:cNvSpPr>
            <a:spLocks noGrp="1" noChangeArrowheads="1"/>
          </p:cNvSpPr>
          <p:nvPr>
            <p:ph type="title"/>
          </p:nvPr>
        </p:nvSpPr>
        <p:spPr>
          <a:xfrm>
            <a:off x="508832" y="940216"/>
            <a:ext cx="4318000" cy="1079500"/>
          </a:xfrm>
          <a:noFill/>
        </p:spPr>
        <p:txBody>
          <a:bodyPr/>
          <a:lstStyle/>
          <a:p>
            <a:pPr eaLnBrk="1" hangingPunct="1"/>
            <a:r>
              <a:rPr lang="en-US" sz="4400" b="1" dirty="0" smtClean="0">
                <a:solidFill>
                  <a:schemeClr val="accent2"/>
                </a:solidFill>
                <a:latin typeface="Arial" pitchFamily="34" charset="0"/>
                <a:cs typeface="Arial" pitchFamily="34" charset="0"/>
              </a:rPr>
              <a:t>References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54000" y="2349500"/>
            <a:ext cx="8051800" cy="3606800"/>
          </a:xfrm>
          <a:prstGeom prst="rect">
            <a:avLst/>
          </a:prstGeom>
        </p:spPr>
        <p:txBody>
          <a:bodyPr vert="horz">
            <a:noAutofit/>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2800" dirty="0" smtClean="0">
                <a:latin typeface="Arial" pitchFamily="34" charset="0"/>
                <a:cs typeface="Arial" pitchFamily="34" charset="0"/>
              </a:rPr>
              <a:t>Stats show growing usage of computers by elderly</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endParaRPr lang="en-US" sz="28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2800" dirty="0" smtClean="0">
                <a:latin typeface="Arial" pitchFamily="34" charset="0"/>
                <a:cs typeface="Arial" pitchFamily="34" charset="0"/>
              </a:rPr>
              <a:t>US stats: Those over 65 comprise fastest growing group of new internet users</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endParaRPr lang="en-US" sz="28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2800" dirty="0" smtClean="0">
                <a:latin typeface="Arial" pitchFamily="34" charset="0"/>
                <a:cs typeface="Arial" pitchFamily="34" charset="0"/>
              </a:rPr>
              <a:t>US stats: 13% of population is comprised of elderly</a:t>
            </a: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493843" y="925226"/>
            <a:ext cx="4318000" cy="1079500"/>
          </a:xfrm>
          <a:noFill/>
        </p:spPr>
        <p:txBody>
          <a:bodyPr/>
          <a:lstStyle/>
          <a:p>
            <a:pPr eaLnBrk="1" hangingPunct="1"/>
            <a:r>
              <a:rPr lang="en-US" sz="4400" b="1" dirty="0" smtClean="0">
                <a:solidFill>
                  <a:schemeClr val="accent2"/>
                </a:solidFill>
                <a:latin typeface="Arial" pitchFamily="34" charset="0"/>
                <a:cs typeface="Arial" pitchFamily="34" charset="0"/>
              </a:rPr>
              <a:t>Background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ZA" dirty="0" smtClean="0"/>
              <a:t>US stats: 4% of total Internet usage contributed to by elderly</a:t>
            </a:r>
          </a:p>
          <a:p>
            <a:pPr>
              <a:buNone/>
            </a:pPr>
            <a:endParaRPr lang="en-ZA" dirty="0" smtClean="0"/>
          </a:p>
          <a:p>
            <a:r>
              <a:rPr lang="en-ZA" dirty="0" smtClean="0"/>
              <a:t>Massive group of people who need access to online shopping entertainment, banking and communication</a:t>
            </a:r>
          </a:p>
          <a:p>
            <a:endParaRPr lang="en-ZA" dirty="0" smtClean="0"/>
          </a:p>
          <a:p>
            <a:r>
              <a:rPr lang="en-ZA" dirty="0" smtClean="0"/>
              <a:t>Why is 9% of population US not using Internet?</a:t>
            </a:r>
          </a:p>
          <a:p>
            <a:endParaRPr lang="en-ZA" dirty="0" smtClean="0"/>
          </a:p>
        </p:txBody>
      </p:sp>
      <p:sp>
        <p:nvSpPr>
          <p:cNvPr id="4" name="Rectangle 4"/>
          <p:cNvSpPr>
            <a:spLocks noGrp="1" noChangeArrowheads="1"/>
          </p:cNvSpPr>
          <p:nvPr>
            <p:ph type="title"/>
          </p:nvPr>
        </p:nvSpPr>
        <p:spPr>
          <a:noFill/>
        </p:spPr>
        <p:txBody>
          <a:bodyPr/>
          <a:lstStyle/>
          <a:p>
            <a:pPr eaLnBrk="1" hangingPunct="1"/>
            <a:r>
              <a:rPr lang="en-US" sz="4400" b="1" dirty="0" smtClean="0">
                <a:solidFill>
                  <a:schemeClr val="accent2"/>
                </a:solidFill>
                <a:latin typeface="Arial" pitchFamily="34" charset="0"/>
                <a:cs typeface="Arial" pitchFamily="34" charset="0"/>
              </a:rPr>
              <a:t>Background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ZA" dirty="0" smtClean="0"/>
              <a:t>Computer literacy is one reason, but this will change with time</a:t>
            </a:r>
          </a:p>
          <a:p>
            <a:endParaRPr lang="en-ZA" dirty="0" smtClean="0"/>
          </a:p>
          <a:p>
            <a:r>
              <a:rPr lang="en-ZA" dirty="0" smtClean="0"/>
              <a:t>Other reason: Health problems of the elderly inhibit usage of computer interfaces</a:t>
            </a:r>
          </a:p>
          <a:p>
            <a:endParaRPr lang="en-ZA" dirty="0" smtClean="0"/>
          </a:p>
          <a:p>
            <a:endParaRPr lang="en-ZA" dirty="0" smtClean="0"/>
          </a:p>
        </p:txBody>
      </p:sp>
      <p:sp>
        <p:nvSpPr>
          <p:cNvPr id="4" name="Rectangle 4"/>
          <p:cNvSpPr>
            <a:spLocks noGrp="1" noChangeArrowheads="1"/>
          </p:cNvSpPr>
          <p:nvPr>
            <p:ph type="title"/>
          </p:nvPr>
        </p:nvSpPr>
        <p:spPr>
          <a:noFill/>
        </p:spPr>
        <p:txBody>
          <a:bodyPr/>
          <a:lstStyle/>
          <a:p>
            <a:pPr eaLnBrk="1" hangingPunct="1"/>
            <a:r>
              <a:rPr lang="en-US" sz="4400" b="1" dirty="0" smtClean="0">
                <a:solidFill>
                  <a:schemeClr val="accent2"/>
                </a:solidFill>
                <a:latin typeface="Arial" pitchFamily="34" charset="0"/>
                <a:cs typeface="Arial" pitchFamily="34" charset="0"/>
              </a:rPr>
              <a:t>Background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ZA" dirty="0" smtClean="0"/>
              <a:t>Determine what sorts of speech recognition techniques are most suited for internet browsing with the elderly</a:t>
            </a:r>
          </a:p>
          <a:p>
            <a:endParaRPr lang="en-ZA" dirty="0" smtClean="0"/>
          </a:p>
          <a:p>
            <a:r>
              <a:rPr lang="en-ZA" dirty="0" smtClean="0"/>
              <a:t>Determine what sort of feedback techniques can be used clarify instructions for the elderly</a:t>
            </a:r>
            <a:endParaRPr lang="en-ZA" dirty="0"/>
          </a:p>
        </p:txBody>
      </p:sp>
      <p:sp>
        <p:nvSpPr>
          <p:cNvPr id="4" name="Rectangle 4"/>
          <p:cNvSpPr>
            <a:spLocks noGrp="1" noChangeArrowheads="1"/>
          </p:cNvSpPr>
          <p:nvPr>
            <p:ph type="title"/>
          </p:nvPr>
        </p:nvSpPr>
        <p:spPr>
          <a:noFill/>
        </p:spPr>
        <p:txBody>
          <a:bodyPr>
            <a:noAutofit/>
          </a:bodyPr>
          <a:lstStyle/>
          <a:p>
            <a:pPr eaLnBrk="1" hangingPunct="1"/>
            <a:r>
              <a:rPr lang="en-US" sz="4400" b="1" dirty="0" smtClean="0">
                <a:solidFill>
                  <a:schemeClr val="accent2"/>
                </a:solidFill>
                <a:latin typeface="Arial" pitchFamily="34" charset="0"/>
                <a:cs typeface="Arial" pitchFamily="34" charset="0"/>
              </a:rPr>
              <a:t>Objectives </a:t>
            </a:r>
            <a:r>
              <a:rPr lang="en-US" sz="4400" b="1" dirty="0" smtClean="0">
                <a:solidFill>
                  <a:schemeClr val="accent2"/>
                </a:solidFill>
                <a:latin typeface="Arial" pitchFamily="34" charset="0"/>
                <a:cs typeface="Arial" pitchFamily="34" charset="0"/>
              </a:rPr>
              <a:t>(broad)	</a:t>
            </a:r>
            <a:endParaRPr lang="en-US" sz="4400" b="1" dirty="0" smtClean="0">
              <a:solidFill>
                <a:schemeClr val="accent2"/>
              </a:solidFill>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Objectives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39010" y="2094667"/>
            <a:ext cx="8051800" cy="3606800"/>
          </a:xfrm>
          <a:prstGeom prst="rect">
            <a:avLst/>
          </a:prstGeom>
        </p:spPr>
        <p:txBody>
          <a:bodyPr vert="horz">
            <a:normAutofit fontScale="92500" lnSpcReduction="20000"/>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Determine (in the context of elderly usage):</a:t>
            </a:r>
          </a:p>
          <a:p>
            <a:pPr marL="1572768" lvl="3" indent="-246888">
              <a:spcBef>
                <a:spcPts val="300"/>
              </a:spcBef>
              <a:buFont typeface="Courier New" pitchFamily="49" charset="0"/>
              <a:buChar char="o"/>
            </a:pPr>
            <a:r>
              <a:rPr lang="en-US" sz="3200" dirty="0" smtClean="0">
                <a:latin typeface="Arial" pitchFamily="34" charset="0"/>
                <a:cs typeface="Arial" pitchFamily="34" charset="0"/>
              </a:rPr>
              <a:t>Determine if Numerical Referencing performs better than Spoken Link Name Referencing.</a:t>
            </a:r>
          </a:p>
          <a:p>
            <a:pPr marL="1572768" lvl="3" indent="-246888">
              <a:spcBef>
                <a:spcPts val="300"/>
              </a:spcBef>
              <a:buFont typeface="Courier New" pitchFamily="49" charset="0"/>
              <a:buChar char="o"/>
            </a:pPr>
            <a:endParaRPr lang="en-US" sz="3200" dirty="0" smtClean="0">
              <a:latin typeface="Arial" pitchFamily="34" charset="0"/>
              <a:cs typeface="Arial" pitchFamily="34" charset="0"/>
            </a:endParaRPr>
          </a:p>
          <a:p>
            <a:pPr marL="1572768" lvl="3" indent="-246888">
              <a:spcBef>
                <a:spcPts val="300"/>
              </a:spcBef>
              <a:buFont typeface="Courier New" pitchFamily="49" charset="0"/>
              <a:buChar char="o"/>
            </a:pPr>
            <a:r>
              <a:rPr lang="en-US" sz="3200" dirty="0" smtClean="0">
                <a:latin typeface="Arial" pitchFamily="34" charset="0"/>
                <a:cs typeface="Arial" pitchFamily="34" charset="0"/>
              </a:rPr>
              <a:t>Determine whether or not Numerical Referencing is a preferred way of referencing elements on web pages</a:t>
            </a: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433882" y="79031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Objectives (Specific) </a:t>
            </a:r>
            <a:endParaRPr lang="en-US" sz="4400" b="1" dirty="0" smtClean="0">
              <a:solidFill>
                <a:schemeClr val="accent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latin typeface="Arial" pitchFamily="34" charset="0"/>
                <a:cs typeface="Arial" pitchFamily="34" charset="0"/>
              </a:rPr>
              <a:t>Objectives (Specific) </a:t>
            </a:r>
            <a:endParaRPr lang="en-ZA" dirty="0"/>
          </a:p>
        </p:txBody>
      </p:sp>
      <p:sp>
        <p:nvSpPr>
          <p:cNvPr id="3" name="Content Placeholder 2"/>
          <p:cNvSpPr>
            <a:spLocks noGrp="1"/>
          </p:cNvSpPr>
          <p:nvPr>
            <p:ph idx="1"/>
          </p:nvPr>
        </p:nvSpPr>
        <p:spPr/>
        <p:txBody>
          <a:bodyPr>
            <a:normAutofit/>
          </a:bodyPr>
          <a:lstStyle/>
          <a:p>
            <a:pPr lvl="3">
              <a:buClr>
                <a:schemeClr val="tx1"/>
              </a:buClr>
              <a:buFont typeface="Courier New" pitchFamily="49" charset="0"/>
              <a:buChar char="o"/>
            </a:pPr>
            <a:r>
              <a:rPr lang="en-ZA" sz="3000" dirty="0" smtClean="0">
                <a:solidFill>
                  <a:schemeClr val="tx1"/>
                </a:solidFill>
                <a:latin typeface="Arial" pitchFamily="34" charset="0"/>
                <a:cs typeface="Arial" pitchFamily="34" charset="0"/>
              </a:rPr>
              <a:t>Determine what feedback techniques, or combinations of feedback techniques, are preferred by the elderly (pop-ups, link highlighting, voice navigation). </a:t>
            </a:r>
          </a:p>
          <a:p>
            <a:pPr>
              <a:buClr>
                <a:schemeClr val="tx1"/>
              </a:buClr>
              <a:buFont typeface="Courier New" pitchFamily="49" charset="0"/>
              <a:buChar char="o"/>
            </a:pPr>
            <a:endParaRPr lang="en-ZA" sz="3000" dirty="0" smtClean="0">
              <a:latin typeface="Arial" pitchFamily="34" charset="0"/>
              <a:cs typeface="Arial" pitchFamily="34" charset="0"/>
            </a:endParaRPr>
          </a:p>
          <a:p>
            <a:pPr lvl="3">
              <a:buClr>
                <a:schemeClr val="tx1"/>
              </a:buClr>
              <a:buFont typeface="Courier New" pitchFamily="49" charset="0"/>
              <a:buChar char="o"/>
            </a:pPr>
            <a:r>
              <a:rPr lang="en-ZA" sz="3000" dirty="0" smtClean="0">
                <a:solidFill>
                  <a:schemeClr val="tx1"/>
                </a:solidFill>
                <a:latin typeface="Arial" pitchFamily="34" charset="0"/>
                <a:cs typeface="Arial" pitchFamily="34" charset="0"/>
              </a:rPr>
              <a:t>Create a suitable platform for further investigation into improving computer interface for the elderly</a:t>
            </a:r>
            <a:endParaRPr lang="en-ZA" sz="3000" dirty="0">
              <a:solidFill>
                <a:schemeClr val="tx1"/>
              </a:solidFill>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079677"/>
            <a:ext cx="7867070" cy="3687140"/>
          </a:xfrm>
          <a:prstGeom prst="rect">
            <a:avLst/>
          </a:prstGeom>
        </p:spPr>
        <p:txBody>
          <a:bodyPr vert="horz">
            <a:normAutofit fontScale="77500" lnSpcReduction="2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900" dirty="0" smtClean="0">
                <a:latin typeface="Arial" pitchFamily="34" charset="0"/>
                <a:cs typeface="Arial" pitchFamily="34" charset="0"/>
              </a:rPr>
              <a:t>Software application created not as a generic distributable solution, but as a means of answering objectives</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900" dirty="0" smtClean="0">
              <a:latin typeface="Arial" pitchFamily="34" charset="0"/>
              <a:cs typeface="Arial" pitchFamily="34" charset="0"/>
            </a:endParaRPr>
          </a:p>
          <a:p>
            <a:pPr marL="658368" lvl="1" indent="-246888">
              <a:spcBef>
                <a:spcPts val="300"/>
              </a:spcBef>
              <a:buFont typeface="Arial" pitchFamily="34" charset="0"/>
              <a:buChar char="•"/>
              <a:defRPr/>
            </a:pPr>
            <a:r>
              <a:rPr lang="en-ZA" sz="3900" dirty="0" smtClean="0">
                <a:latin typeface="Arial" pitchFamily="34" charset="0"/>
                <a:cs typeface="Arial" pitchFamily="34" charset="0"/>
              </a:rPr>
              <a:t>Since question aimed primarily at web browsing, question could be solved by creating either a specific web-browser or a web-browser </a:t>
            </a:r>
            <a:r>
              <a:rPr lang="en-ZA" sz="3900" dirty="0" smtClean="0">
                <a:latin typeface="Arial" pitchFamily="34" charset="0"/>
                <a:cs typeface="Arial" pitchFamily="34" charset="0"/>
              </a:rPr>
              <a:t>add-on</a:t>
            </a:r>
          </a:p>
          <a:p>
            <a:pPr marL="658368" lvl="1" indent="-246888">
              <a:spcBef>
                <a:spcPts val="300"/>
              </a:spcBef>
              <a:buFont typeface="Arial" pitchFamily="34" charset="0"/>
              <a:buChar char="•"/>
              <a:defRPr/>
            </a:pPr>
            <a:endParaRPr lang="en-ZA" sz="3900" dirty="0" smtClean="0"/>
          </a:p>
          <a:p>
            <a:pPr marL="658368" lvl="1" indent="-246888">
              <a:spcBef>
                <a:spcPts val="300"/>
              </a:spcBef>
              <a:buFont typeface="Arial" pitchFamily="34" charset="0"/>
              <a:buChar char="•"/>
              <a:defRPr/>
            </a:pPr>
            <a:endParaRPr lang="en-ZA" sz="3200" dirty="0" smtClean="0"/>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71536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Software Application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614</TotalTime>
  <Words>2727</Words>
  <Application>Microsoft Office PowerPoint</Application>
  <PresentationFormat>On-screen Show (4:3)</PresentationFormat>
  <Paragraphs>290</Paragraphs>
  <Slides>29</Slides>
  <Notes>18</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Urban</vt:lpstr>
      <vt:lpstr> An investigation into voice-controlled web browsing for the elderly </vt:lpstr>
      <vt:lpstr>Outline </vt:lpstr>
      <vt:lpstr>Background </vt:lpstr>
      <vt:lpstr>Background </vt:lpstr>
      <vt:lpstr>Background </vt:lpstr>
      <vt:lpstr>Objectives (broad) </vt:lpstr>
      <vt:lpstr>Objectives (Specific) </vt:lpstr>
      <vt:lpstr>Objectives (Specific) </vt:lpstr>
      <vt:lpstr>Software Application </vt:lpstr>
      <vt:lpstr>Software Application </vt:lpstr>
      <vt:lpstr>Software Application </vt:lpstr>
      <vt:lpstr>Software Components </vt:lpstr>
      <vt:lpstr>Group collaboration</vt:lpstr>
      <vt:lpstr>Iteration 1: Method </vt:lpstr>
      <vt:lpstr>Iteration 1: Results</vt:lpstr>
      <vt:lpstr>Iteration 1: Results</vt:lpstr>
      <vt:lpstr>Iteration 2: Method</vt:lpstr>
      <vt:lpstr>Iteration 2: Results</vt:lpstr>
      <vt:lpstr>Iteration 2: Results</vt:lpstr>
      <vt:lpstr>Iteration 3: Method</vt:lpstr>
      <vt:lpstr>Iteration 3</vt:lpstr>
      <vt:lpstr>Additionally derived Results</vt:lpstr>
      <vt:lpstr>Additionally derived Results</vt:lpstr>
      <vt:lpstr>Analysis</vt:lpstr>
      <vt:lpstr>Slide 25</vt:lpstr>
      <vt:lpstr>Conclusion</vt:lpstr>
      <vt:lpstr>Results conclusion</vt:lpstr>
      <vt:lpstr>Future Work</vt:lpstr>
      <vt:lpstr>References</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kirti</dc:creator>
  <cp:lastModifiedBy>Cole</cp:lastModifiedBy>
  <cp:revision>70</cp:revision>
  <dcterms:created xsi:type="dcterms:W3CDTF">2011-10-31T08:15:04Z</dcterms:created>
  <dcterms:modified xsi:type="dcterms:W3CDTF">2011-11-02T15:00:46Z</dcterms:modified>
</cp:coreProperties>
</file>