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9"/>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95" r:id="rId16"/>
    <p:sldId id="284" r:id="rId17"/>
    <p:sldId id="285" r:id="rId18"/>
    <p:sldId id="286" r:id="rId19"/>
    <p:sldId id="287" r:id="rId20"/>
    <p:sldId id="288" r:id="rId21"/>
    <p:sldId id="289" r:id="rId22"/>
    <p:sldId id="290" r:id="rId23"/>
    <p:sldId id="291" r:id="rId24"/>
    <p:sldId id="270" r:id="rId25"/>
    <p:sldId id="271" r:id="rId26"/>
    <p:sldId id="275" r:id="rId27"/>
    <p:sldId id="272" r:id="rId28"/>
    <p:sldId id="276" r:id="rId29"/>
    <p:sldId id="273" r:id="rId30"/>
    <p:sldId id="266" r:id="rId31"/>
    <p:sldId id="274" r:id="rId32"/>
    <p:sldId id="267" r:id="rId33"/>
    <p:sldId id="278" r:id="rId34"/>
    <p:sldId id="268" r:id="rId35"/>
    <p:sldId id="279" r:id="rId36"/>
    <p:sldId id="269"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74731" autoAdjust="0"/>
  </p:normalViewPr>
  <p:slideViewPr>
    <p:cSldViewPr snapToGrid="0">
      <p:cViewPr varScale="1">
        <p:scale>
          <a:sx n="50" d="100"/>
          <a:sy n="50" d="100"/>
        </p:scale>
        <p:origin x="-1878" y="-84"/>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84045824"/>
        <c:axId val="84047744"/>
        <c:axId val="0"/>
      </c:bar3DChart>
      <c:catAx>
        <c:axId val="8404582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4047744"/>
        <c:crosses val="autoZero"/>
        <c:auto val="1"/>
        <c:lblAlgn val="ctr"/>
        <c:lblOffset val="100"/>
      </c:catAx>
      <c:valAx>
        <c:axId val="84047744"/>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84045824"/>
        <c:crosses val="autoZero"/>
        <c:crossBetween val="between"/>
      </c:valAx>
    </c:plotArea>
    <c:legend>
      <c:legendPos val="r"/>
      <c:layout/>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82366464"/>
        <c:axId val="82368384"/>
        <c:axId val="0"/>
      </c:bar3DChart>
      <c:catAx>
        <c:axId val="82366464"/>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82368384"/>
        <c:crosses val="autoZero"/>
        <c:auto val="1"/>
        <c:lblAlgn val="ctr"/>
        <c:lblOffset val="100"/>
      </c:catAx>
      <c:valAx>
        <c:axId val="82368384"/>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82366464"/>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82724352"/>
        <c:axId val="82726272"/>
        <c:axId val="0"/>
      </c:bar3DChart>
      <c:catAx>
        <c:axId val="82724352"/>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82726272"/>
        <c:crosses val="autoZero"/>
        <c:auto val="1"/>
        <c:lblAlgn val="ctr"/>
        <c:lblOffset val="100"/>
      </c:catAx>
      <c:valAx>
        <c:axId val="82726272"/>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82724352"/>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82785408"/>
        <c:axId val="82787328"/>
        <c:axId val="0"/>
      </c:bar3DChart>
      <c:catAx>
        <c:axId val="8278540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2787328"/>
        <c:crosses val="autoZero"/>
        <c:auto val="1"/>
        <c:lblAlgn val="ctr"/>
        <c:lblOffset val="100"/>
      </c:catAx>
      <c:valAx>
        <c:axId val="8278732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2785408"/>
        <c:crosses val="autoZero"/>
        <c:crossBetween val="between"/>
      </c:valAx>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82831232"/>
        <c:axId val="82853888"/>
        <c:axId val="0"/>
      </c:bar3DChart>
      <c:catAx>
        <c:axId val="82831232"/>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2853888"/>
        <c:crosses val="autoZero"/>
        <c:auto val="1"/>
        <c:lblAlgn val="ctr"/>
        <c:lblOffset val="100"/>
      </c:catAx>
      <c:valAx>
        <c:axId val="8285388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2831232"/>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82385920"/>
        <c:axId val="82392192"/>
        <c:axId val="0"/>
      </c:bar3DChart>
      <c:catAx>
        <c:axId val="82385920"/>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82392192"/>
        <c:crosses val="autoZero"/>
        <c:auto val="1"/>
        <c:lblAlgn val="ctr"/>
        <c:lblOffset val="100"/>
      </c:catAx>
      <c:valAx>
        <c:axId val="82392192"/>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2385920"/>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11/5/2011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smtClean="0">
                <a:latin typeface="Arial" pitchFamily="34" charset="0"/>
                <a:cs typeface="Arial" pitchFamily="34" charset="0"/>
              </a:rPr>
              <a:t>The visual rendering</a:t>
            </a:r>
            <a:r>
              <a:rPr lang="en-US" sz="2800" baseline="0" dirty="0" smtClean="0">
                <a:latin typeface="Arial" pitchFamily="34" charset="0"/>
                <a:cs typeface="Arial" pitchFamily="34" charset="0"/>
              </a:rPr>
              <a:t> section relates to the application </a:t>
            </a:r>
            <a:r>
              <a:rPr lang="en-US" sz="2800" baseline="0" dirty="0" err="1" smtClean="0">
                <a:latin typeface="Arial" pitchFamily="34" charset="0"/>
                <a:cs typeface="Arial" pitchFamily="34" charset="0"/>
              </a:rPr>
              <a:t>Gui</a:t>
            </a:r>
            <a:r>
              <a:rPr lang="en-US" sz="2800" baseline="0" dirty="0" smtClean="0">
                <a:latin typeface="Arial" pitchFamily="34" charset="0"/>
                <a:cs typeface="Arial" pitchFamily="34" charset="0"/>
              </a:rPr>
              <a:t> through which users interact with the application. </a:t>
            </a:r>
            <a:r>
              <a:rPr lang="en-US" sz="2800" dirty="0" smtClean="0">
                <a:latin typeface="Arial" pitchFamily="34" charset="0"/>
                <a:cs typeface="Arial" pitchFamily="34" charset="0"/>
              </a:rPr>
              <a:t>For the visual rendering</a:t>
            </a:r>
            <a:r>
              <a:rPr lang="en-US" sz="2800" baseline="0" dirty="0" smtClean="0">
                <a:latin typeface="Arial" pitchFamily="34" charset="0"/>
                <a:cs typeface="Arial" pitchFamily="34" charset="0"/>
              </a:rPr>
              <a:t> section we’ll look at the layout of the web pages. The components that were used to design the web pages. These are shown as screenshots.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it 1, a</a:t>
            </a:r>
            <a:r>
              <a:rPr lang="en-GB" sz="1200" kern="1200" dirty="0" smtClean="0">
                <a:solidFill>
                  <a:schemeClr val="tx1"/>
                </a:solidFill>
                <a:latin typeface="+mn-lt"/>
                <a:ea typeface="+mn-ea"/>
                <a:cs typeface="+mn-cs"/>
              </a:rPr>
              <a:t> simple website composed of questions and answers has been developed.  The</a:t>
            </a:r>
            <a:r>
              <a:rPr lang="en-GB" sz="1200" kern="1200" baseline="0" dirty="0" smtClean="0">
                <a:solidFill>
                  <a:schemeClr val="tx1"/>
                </a:solidFill>
                <a:latin typeface="+mn-lt"/>
                <a:ea typeface="+mn-ea"/>
                <a:cs typeface="+mn-cs"/>
              </a:rPr>
              <a:t> questions and answer relate to animal facts for interest for users. </a:t>
            </a:r>
            <a:r>
              <a:rPr lang="en-GB" sz="1200" kern="1200" dirty="0" smtClean="0">
                <a:solidFill>
                  <a:schemeClr val="tx1"/>
                </a:solidFill>
                <a:latin typeface="+mn-lt"/>
                <a:ea typeface="+mn-ea"/>
                <a:cs typeface="+mn-cs"/>
              </a:rPr>
              <a:t>The website is</a:t>
            </a:r>
            <a:r>
              <a:rPr lang="en-GB" sz="1200" kern="1200" baseline="0" dirty="0" smtClean="0">
                <a:solidFill>
                  <a:schemeClr val="tx1"/>
                </a:solidFill>
                <a:latin typeface="+mn-lt"/>
                <a:ea typeface="+mn-ea"/>
                <a:cs typeface="+mn-cs"/>
              </a:rPr>
              <a:t> divided into sections and n</a:t>
            </a:r>
            <a:r>
              <a:rPr lang="en-GB" sz="1200" kern="1200" dirty="0" smtClean="0">
                <a:solidFill>
                  <a:schemeClr val="tx1"/>
                </a:solidFill>
                <a:latin typeface="+mn-lt"/>
                <a:ea typeface="+mn-ea"/>
                <a:cs typeface="+mn-cs"/>
              </a:rPr>
              <a:t>umerical and link name referencing techniques</a:t>
            </a:r>
            <a:r>
              <a:rPr lang="en-GB" sz="1200" kern="1200" baseline="0" dirty="0" smtClean="0">
                <a:solidFill>
                  <a:schemeClr val="tx1"/>
                </a:solidFill>
                <a:latin typeface="+mn-lt"/>
                <a:ea typeface="+mn-ea"/>
                <a:cs typeface="+mn-cs"/>
              </a:rPr>
              <a:t> have been applied.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baseline="0" dirty="0" smtClean="0">
                <a:solidFill>
                  <a:schemeClr val="tx1"/>
                </a:solidFill>
                <a:latin typeface="+mn-lt"/>
                <a:ea typeface="+mn-ea"/>
                <a:cs typeface="+mn-cs"/>
              </a:rPr>
              <a:t> For the numerical ref section, first start of the website with a question (say question). Thereafter the user is provided with 5 different categories. To select a category wherein you think the answer lies, say the corresponding number.</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and to say the number, the space bar button on the keyboard must first be pressed and released. After answering a question the button must be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 user</a:t>
            </a:r>
            <a:r>
              <a:rPr lang="en-US" sz="2800" baseline="0" dirty="0" smtClean="0">
                <a:latin typeface="Arial" pitchFamily="34" charset="0"/>
                <a:cs typeface="Arial" pitchFamily="34" charset="0"/>
              </a:rPr>
              <a:t> is then shown 4 facts. To select the correct fact, the user is required to say the associated fact number. In this case, the correct answer is fact number 4. The user is required to say 4.</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Again, the buttons must be selected to activate and deactivate the speech recognition.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The numerical referencing section consist of 5 questions.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Then we move onto the link name referencing</a:t>
            </a:r>
            <a:r>
              <a:rPr lang="en-US" sz="2800" baseline="0" dirty="0" smtClean="0">
                <a:latin typeface="Arial" pitchFamily="34" charset="0"/>
                <a:cs typeface="Arial" pitchFamily="34" charset="0"/>
              </a:rPr>
              <a:t> sections. The same five questions from the numerical section are repeated to avoid additional complexity and confusion.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The same question on birds but now t</a:t>
            </a:r>
            <a:r>
              <a:rPr lang="en-GB" sz="1200" kern="1200" dirty="0" smtClean="0">
                <a:solidFill>
                  <a:schemeClr val="tx1"/>
                </a:solidFill>
                <a:latin typeface="+mn-lt"/>
                <a:ea typeface="+mn-ea"/>
                <a:cs typeface="+mn-cs"/>
              </a:rPr>
              <a:t>o answer questions in the link name referencing section, the green highlighted text must be said. So in this case</a:t>
            </a:r>
            <a:r>
              <a:rPr lang="en-GB" sz="1200" kern="1200" baseline="0" dirty="0" smtClean="0">
                <a:solidFill>
                  <a:schemeClr val="tx1"/>
                </a:solidFill>
                <a:latin typeface="+mn-lt"/>
                <a:ea typeface="+mn-ea"/>
                <a:cs typeface="+mn-cs"/>
              </a:rPr>
              <a:t> the user is required to say birds.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a:t>
            </a:r>
            <a:r>
              <a:rPr lang="en-US" sz="2800" baseline="0" dirty="0" smtClean="0">
                <a:latin typeface="Arial" pitchFamily="34" charset="0"/>
                <a:cs typeface="Arial" pitchFamily="34" charset="0"/>
              </a:rPr>
              <a:t> user is again shown the 4 facts and the last fact is the correct answer. But the user must say the word in the sentence that s highlighted in green and in this case the word is wingspan.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i.e.</a:t>
            </a:r>
            <a:r>
              <a:rPr lang="en-GB" sz="1200" kern="1200" baseline="0" dirty="0" smtClean="0">
                <a:solidFill>
                  <a:schemeClr val="tx1"/>
                </a:solidFill>
                <a:latin typeface="+mn-lt"/>
                <a:ea typeface="+mn-ea"/>
                <a:cs typeface="+mn-cs"/>
              </a:rPr>
              <a:t> Numerical ref</a:t>
            </a:r>
            <a:r>
              <a:rPr lang="en-GB" sz="1200" kern="1200" dirty="0" smtClean="0">
                <a:solidFill>
                  <a:schemeClr val="tx1"/>
                </a:solidFill>
                <a:latin typeface="+mn-lt"/>
                <a:ea typeface="+mn-ea"/>
                <a:cs typeface="+mn-cs"/>
              </a:rPr>
              <a:t>. To remain unbiased to a particular referencing style, the website in iteration one was restructured and tested again.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 website was restructured</a:t>
            </a:r>
            <a:r>
              <a:rPr lang="en-ZA" sz="1200" kern="1200" baseline="0" dirty="0" smtClean="0">
                <a:solidFill>
                  <a:schemeClr val="tx1"/>
                </a:solidFill>
                <a:latin typeface="+mn-lt"/>
                <a:ea typeface="+mn-ea"/>
                <a:cs typeface="+mn-cs"/>
              </a:rPr>
              <a:t> by including warm up tutorials before each section to guide the user on how to use the application.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In this instance all the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For the third iteration, A facsimile of a local news website was been designed.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as indicated in the </a:t>
            </a:r>
            <a:r>
              <a:rPr lang="en-GB" sz="1200" kern="1200" dirty="0" smtClean="0">
                <a:solidFill>
                  <a:schemeClr val="tx1"/>
                </a:solidFill>
                <a:latin typeface="+mn-lt"/>
                <a:ea typeface="+mn-ea"/>
                <a:cs typeface="+mn-cs"/>
              </a:rPr>
              <a:t>slide. Each link</a:t>
            </a:r>
            <a:r>
              <a:rPr lang="en-GB" sz="1200" kern="1200" baseline="0" dirty="0" smtClean="0">
                <a:solidFill>
                  <a:schemeClr val="tx1"/>
                </a:solidFill>
                <a:latin typeface="+mn-lt"/>
                <a:ea typeface="+mn-ea"/>
                <a:cs typeface="+mn-cs"/>
              </a:rPr>
              <a:t> is</a:t>
            </a:r>
            <a:r>
              <a:rPr lang="en-GB"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accessed by saying the associated number. </a:t>
            </a:r>
            <a:r>
              <a:rPr lang="en-GB" sz="1200" kern="1200" dirty="0" smtClean="0">
                <a:solidFill>
                  <a:schemeClr val="tx1"/>
                </a:solidFill>
                <a:latin typeface="+mn-lt"/>
                <a:ea typeface="+mn-ea"/>
                <a:cs typeface="+mn-cs"/>
              </a:rPr>
              <a:t>For e.g. For the first article on Shark Attack, the user is required to say 1.</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To </a:t>
            </a:r>
            <a:r>
              <a:rPr lang="en-GB" sz="1200" kern="1200" dirty="0" smtClean="0">
                <a:solidFill>
                  <a:schemeClr val="tx1"/>
                </a:solidFill>
                <a:latin typeface="+mn-lt"/>
                <a:ea typeface="+mn-ea"/>
                <a:cs typeface="+mn-cs"/>
              </a:rPr>
              <a:t>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a:t>
            </a:r>
            <a:r>
              <a:rPr lang="en-GB" sz="1200" kern="1200" dirty="0" smtClean="0">
                <a:solidFill>
                  <a:schemeClr val="tx1"/>
                </a:solidFill>
                <a:latin typeface="+mn-lt"/>
                <a:ea typeface="+mn-ea"/>
                <a:cs typeface="+mn-cs"/>
              </a:rPr>
              <a:t>green. If the user wishes to read the first</a:t>
            </a:r>
            <a:r>
              <a:rPr lang="en-GB" sz="1200" kern="1200" baseline="0" dirty="0" smtClean="0">
                <a:solidFill>
                  <a:schemeClr val="tx1"/>
                </a:solidFill>
                <a:latin typeface="+mn-lt"/>
                <a:ea typeface="+mn-ea"/>
                <a:cs typeface="+mn-cs"/>
              </a:rPr>
              <a:t> article on Shark Attack, the user is required to say the word in green, i.e. Shark.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Navigation commands such as up, down, home and backwards have been included</a:t>
            </a:r>
            <a:r>
              <a:rPr lang="en-GB" sz="1200" kern="1200" baseline="0" dirty="0" smtClean="0">
                <a:solidFill>
                  <a:schemeClr val="tx1"/>
                </a:solidFill>
                <a:latin typeface="+mn-lt"/>
                <a:ea typeface="+mn-ea"/>
                <a:cs typeface="+mn-cs"/>
              </a:rPr>
              <a:t> for both websites.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In terms of feedback,</a:t>
            </a:r>
            <a:r>
              <a:rPr lang="en-GB" sz="1200" kern="1200" baseline="0" dirty="0" smtClean="0">
                <a:solidFill>
                  <a:schemeClr val="tx1"/>
                </a:solidFill>
                <a:latin typeface="+mn-lt"/>
                <a:ea typeface="+mn-ea"/>
                <a:cs typeface="+mn-cs"/>
              </a:rPr>
              <a:t> verbal and visual feedback has been incorporated into the websites. </a:t>
            </a:r>
            <a:r>
              <a:rPr lang="en-GB" sz="1200" kern="1200" dirty="0" smtClean="0">
                <a:solidFill>
                  <a:schemeClr val="tx1"/>
                </a:solidFill>
                <a:latin typeface="+mn-lt"/>
                <a:ea typeface="+mn-ea"/>
                <a:cs typeface="+mn-cs"/>
              </a:rPr>
              <a:t>Verbal </a:t>
            </a:r>
            <a:r>
              <a:rPr lang="en-GB" sz="1200" kern="1200" dirty="0" smtClean="0">
                <a:solidFill>
                  <a:schemeClr val="tx1"/>
                </a:solidFill>
                <a:latin typeface="+mn-lt"/>
                <a:ea typeface="+mn-ea"/>
                <a:cs typeface="+mn-cs"/>
              </a:rPr>
              <a:t>feedback has been incorporated where commands spoken by the user are verbally repeated back to the user. </a:t>
            </a:r>
            <a:r>
              <a:rPr lang="en-GB" sz="1200" kern="1200" dirty="0" smtClean="0">
                <a:solidFill>
                  <a:schemeClr val="tx1"/>
                </a:solidFill>
                <a:latin typeface="+mn-lt"/>
                <a:ea typeface="+mn-ea"/>
                <a:cs typeface="+mn-cs"/>
              </a:rPr>
              <a:t>. Link highlighting has been provided as visual feedback. Upon selecting a link, the colour of the selected link changes to red to notify the user that the element is selected</a:t>
            </a:r>
            <a:r>
              <a:rPr lang="en-GB" sz="1200" kern="1200" baseline="0" dirty="0" smtClean="0">
                <a:solidFill>
                  <a:schemeClr val="tx1"/>
                </a:solidFill>
                <a:latin typeface="+mn-lt"/>
                <a:ea typeface="+mn-ea"/>
                <a:cs typeface="+mn-cs"/>
              </a:rPr>
              <a:t> as shown in the above screenshots for numerical and link name referencing.</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User </a:t>
            </a:r>
            <a:r>
              <a:rPr lang="en-GB" sz="1200" kern="1200" dirty="0" smtClean="0">
                <a:solidFill>
                  <a:schemeClr val="tx1"/>
                </a:solidFill>
                <a:latin typeface="+mn-lt"/>
                <a:ea typeface="+mn-ea"/>
                <a:cs typeface="+mn-cs"/>
              </a:rPr>
              <a:t>confirmation </a:t>
            </a:r>
            <a:r>
              <a:rPr lang="en-GB" sz="1200" kern="1200" dirty="0" smtClean="0">
                <a:solidFill>
                  <a:schemeClr val="tx1"/>
                </a:solidFill>
                <a:latin typeface="+mn-lt"/>
                <a:ea typeface="+mn-ea"/>
                <a:cs typeface="+mn-cs"/>
              </a:rPr>
              <a:t>has also </a:t>
            </a:r>
            <a:r>
              <a:rPr lang="en-GB" sz="1200" kern="1200" dirty="0" smtClean="0">
                <a:solidFill>
                  <a:schemeClr val="tx1"/>
                </a:solidFill>
                <a:latin typeface="+mn-lt"/>
                <a:ea typeface="+mn-ea"/>
                <a:cs typeface="+mn-cs"/>
              </a:rPr>
              <a:t>been integrated into the application for complex navigation methods such as selecting a link or going backwards. After an action is selected by the user, yes or no verbal confirmation must be provided. In the event of recognition errors, users are requested to repeat the </a:t>
            </a:r>
            <a:r>
              <a:rPr lang="en-GB" sz="1200" kern="1200" dirty="0" smtClean="0">
                <a:solidFill>
                  <a:schemeClr val="tx1"/>
                </a:solidFill>
                <a:latin typeface="+mn-lt"/>
                <a:ea typeface="+mn-ea"/>
                <a:cs typeface="+mn-cs"/>
              </a:rPr>
              <a:t>command </a:t>
            </a:r>
            <a:r>
              <a:rPr lang="en-GB" sz="1200" kern="1200" dirty="0" smtClean="0">
                <a:solidFill>
                  <a:schemeClr val="tx1"/>
                </a:solidFill>
                <a:latin typeface="+mn-lt"/>
                <a:ea typeface="+mn-ea"/>
                <a:cs typeface="+mn-cs"/>
              </a:rPr>
              <a:t>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US" sz="2800" dirty="0" smtClean="0">
                <a:latin typeface="Arial" pitchFamily="34" charset="0"/>
                <a:cs typeface="Arial" pitchFamily="34" charset="0"/>
              </a:rPr>
              <a:t>We going</a:t>
            </a:r>
            <a:r>
              <a:rPr lang="en-US" sz="2800" baseline="0" dirty="0" smtClean="0">
                <a:latin typeface="Arial" pitchFamily="34" charset="0"/>
                <a:cs typeface="Arial" pitchFamily="34" charset="0"/>
              </a:rPr>
              <a:t> to look at the results for the three iterations and the secondary results are derived results from the application testing, i.e. additional findings that were observed after assessment.</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US" sz="2800" kern="1200" baseline="0" dirty="0" smtClean="0">
                <a:solidFill>
                  <a:schemeClr val="tx1"/>
                </a:solidFill>
                <a:latin typeface="Arial" pitchFamily="34" charset="0"/>
                <a:ea typeface="+mn-ea"/>
                <a:cs typeface="Arial" pitchFamily="34" charset="0"/>
              </a:rPr>
              <a:t>For the first iteration, first we look at the app errors. </a:t>
            </a:r>
            <a:r>
              <a:rPr lang="en-GB" sz="1200" kern="1200" dirty="0" smtClean="0">
                <a:solidFill>
                  <a:schemeClr val="tx1"/>
                </a:solidFill>
                <a:latin typeface="+mn-lt"/>
                <a:ea typeface="+mn-ea"/>
                <a:cs typeface="+mn-cs"/>
              </a:rPr>
              <a:t>Application </a:t>
            </a:r>
            <a:r>
              <a:rPr lang="en-GB" sz="1200" kern="1200" dirty="0" smtClean="0">
                <a:solidFill>
                  <a:schemeClr val="tx1"/>
                </a:solidFill>
                <a:latin typeface="+mn-lt"/>
                <a:ea typeface="+mn-ea"/>
                <a:cs typeface="+mn-cs"/>
              </a:rPr>
              <a:t>errors were cases wherein voice commands were misread, not recognised or not </a:t>
            </a:r>
            <a:r>
              <a:rPr lang="en-GB" sz="1200" kern="1200" dirty="0" smtClean="0">
                <a:solidFill>
                  <a:schemeClr val="tx1"/>
                </a:solidFill>
                <a:latin typeface="+mn-lt"/>
                <a:ea typeface="+mn-ea"/>
                <a:cs typeface="+mn-cs"/>
              </a:rPr>
              <a:t>accepted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by the API.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a:t>
            </a:r>
            <a:r>
              <a:rPr lang="en-GB" sz="1200" kern="1200" dirty="0" smtClean="0">
                <a:solidFill>
                  <a:schemeClr val="tx1"/>
                </a:solidFill>
                <a:latin typeface="+mn-lt"/>
                <a:ea typeface="+mn-ea"/>
                <a:cs typeface="+mn-cs"/>
              </a:rPr>
              <a:t>the numerical referencing section </a:t>
            </a:r>
            <a:r>
              <a:rPr lang="en-GB" sz="1200" kern="1200" dirty="0" smtClean="0">
                <a:solidFill>
                  <a:schemeClr val="tx1"/>
                </a:solidFill>
                <a:latin typeface="+mn-lt"/>
                <a:ea typeface="+mn-ea"/>
                <a:cs typeface="+mn-cs"/>
              </a:rPr>
              <a:t>a total of 70% of application </a:t>
            </a:r>
            <a:r>
              <a:rPr lang="en-GB" sz="1200" kern="1200" dirty="0" smtClean="0">
                <a:solidFill>
                  <a:schemeClr val="tx1"/>
                </a:solidFill>
                <a:latin typeface="+mn-lt"/>
                <a:ea typeface="+mn-ea"/>
                <a:cs typeface="+mn-cs"/>
              </a:rPr>
              <a:t>errors were recorded in comparison to the link name referencing section wherein </a:t>
            </a:r>
            <a:r>
              <a:rPr lang="en-GB" sz="1200" kern="1200" dirty="0" smtClean="0">
                <a:solidFill>
                  <a:schemeClr val="tx1"/>
                </a:solidFill>
                <a:latin typeface="+mn-lt"/>
                <a:ea typeface="+mn-ea"/>
                <a:cs typeface="+mn-cs"/>
              </a:rPr>
              <a:t>30%</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errors were </a:t>
            </a:r>
            <a:r>
              <a:rPr lang="en-GB" sz="1200" kern="1200" dirty="0" smtClean="0">
                <a:solidFill>
                  <a:schemeClr val="tx1"/>
                </a:solidFill>
                <a:latin typeface="+mn-lt"/>
                <a:ea typeface="+mn-ea"/>
                <a:cs typeface="+mn-cs"/>
              </a:rPr>
              <a:t>recorded. The high error percentage in the numerical referencing section may be due to the similarities between numbers spoken. </a:t>
            </a:r>
            <a:r>
              <a:rPr lang="en-GB" sz="1200" kern="1200" dirty="0" smtClean="0">
                <a:solidFill>
                  <a:schemeClr val="tx1"/>
                </a:solidFill>
                <a:latin typeface="+mn-lt"/>
                <a:ea typeface="+mn-ea"/>
                <a:cs typeface="+mn-cs"/>
              </a:rPr>
              <a:t>Numbers</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are </a:t>
            </a:r>
            <a:r>
              <a:rPr lang="en-GB" sz="1200" kern="1200" dirty="0" smtClean="0">
                <a:solidFill>
                  <a:schemeClr val="tx1"/>
                </a:solidFill>
                <a:latin typeface="+mn-lt"/>
                <a:ea typeface="+mn-ea"/>
                <a:cs typeface="+mn-cs"/>
              </a:rPr>
              <a:t>short </a:t>
            </a:r>
            <a:r>
              <a:rPr lang="en-GB" sz="1200" kern="1200" dirty="0" smtClean="0">
                <a:solidFill>
                  <a:schemeClr val="tx1"/>
                </a:solidFill>
                <a:latin typeface="+mn-lt"/>
                <a:ea typeface="+mn-ea"/>
                <a:cs typeface="+mn-cs"/>
              </a:rPr>
              <a:t>single </a:t>
            </a:r>
            <a:r>
              <a:rPr lang="en-GB" sz="1200" kern="1200" dirty="0" smtClean="0">
                <a:solidFill>
                  <a:schemeClr val="tx1"/>
                </a:solidFill>
                <a:latin typeface="+mn-lt"/>
                <a:ea typeface="+mn-ea"/>
                <a:cs typeface="+mn-cs"/>
              </a:rPr>
              <a:t>syllable words that may decrease the accuracy of speech recognition</a:t>
            </a:r>
            <a:r>
              <a:rPr lang="en-GB" sz="1200" kern="1200" dirty="0" smtClean="0">
                <a:solidFill>
                  <a:schemeClr val="tx1"/>
                </a:solidFill>
                <a:latin typeface="+mn-lt"/>
                <a:ea typeface="+mn-ea"/>
                <a:cs typeface="+mn-cs"/>
              </a:rPr>
              <a:t>. In addition, numerical</a:t>
            </a:r>
            <a:r>
              <a:rPr lang="en-GB" sz="1200" kern="1200" baseline="0" dirty="0" smtClean="0">
                <a:solidFill>
                  <a:schemeClr val="tx1"/>
                </a:solidFill>
                <a:latin typeface="+mn-lt"/>
                <a:ea typeface="+mn-ea"/>
                <a:cs typeface="+mn-cs"/>
              </a:rPr>
              <a:t> ref was the first technique being tested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users may have still been accustoming themselves to using the app.</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user preference</a:t>
            </a:r>
            <a:r>
              <a:rPr lang="en-GB" sz="1200" kern="1200" baseline="0" dirty="0" smtClean="0">
                <a:solidFill>
                  <a:schemeClr val="tx1"/>
                </a:solidFill>
                <a:latin typeface="+mn-lt"/>
                <a:ea typeface="+mn-ea"/>
                <a:cs typeface="+mn-cs"/>
              </a:rPr>
              <a:t> between the 2 techniques, </a:t>
            </a:r>
            <a:r>
              <a:rPr lang="en-GB" sz="1200" kern="1200" dirty="0" smtClean="0">
                <a:solidFill>
                  <a:schemeClr val="tx1"/>
                </a:solidFill>
                <a:latin typeface="+mn-lt"/>
                <a:ea typeface="+mn-ea"/>
                <a:cs typeface="+mn-cs"/>
              </a:rPr>
              <a:t>57% </a:t>
            </a:r>
            <a:r>
              <a:rPr lang="en-GB" sz="1200" kern="1200" dirty="0" smtClean="0">
                <a:solidFill>
                  <a:schemeClr val="tx1"/>
                </a:solidFill>
                <a:latin typeface="+mn-lt"/>
                <a:ea typeface="+mn-ea"/>
                <a:cs typeface="+mn-cs"/>
              </a:rPr>
              <a:t>of users prefer using numerical referencing for simple </a:t>
            </a:r>
            <a:r>
              <a:rPr lang="en-GB" sz="1200" kern="1200" dirty="0" smtClean="0">
                <a:solidFill>
                  <a:schemeClr val="tx1"/>
                </a:solidFill>
                <a:latin typeface="+mn-lt"/>
                <a:ea typeface="+mn-ea"/>
                <a:cs typeface="+mn-cs"/>
              </a:rPr>
              <a:t>websites even thou a large number of app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errors were recorded. 29% </a:t>
            </a:r>
            <a:r>
              <a:rPr lang="en-GB" sz="1200" kern="1200" dirty="0" smtClean="0">
                <a:solidFill>
                  <a:schemeClr val="tx1"/>
                </a:solidFill>
                <a:latin typeface="+mn-lt"/>
                <a:ea typeface="+mn-ea"/>
                <a:cs typeface="+mn-cs"/>
              </a:rPr>
              <a:t>prefer link name referencing and the remaining </a:t>
            </a:r>
            <a:r>
              <a:rPr lang="en-GB" sz="1200" kern="1200" dirty="0" smtClean="0">
                <a:solidFill>
                  <a:schemeClr val="tx1"/>
                </a:solidFill>
                <a:latin typeface="+mn-lt"/>
                <a:ea typeface="+mn-ea"/>
                <a:cs typeface="+mn-cs"/>
              </a:rPr>
              <a:t>14.% </a:t>
            </a:r>
            <a:r>
              <a:rPr lang="en-GB" sz="1200" kern="1200" dirty="0" smtClean="0">
                <a:solidFill>
                  <a:schemeClr val="tx1"/>
                </a:solidFill>
                <a:latin typeface="+mn-lt"/>
                <a:ea typeface="+mn-ea"/>
                <a:cs typeface="+mn-cs"/>
              </a:rPr>
              <a:t>are fond of both </a:t>
            </a:r>
            <a:r>
              <a:rPr lang="en-GB" sz="1200" kern="1200" dirty="0" smtClean="0">
                <a:solidFill>
                  <a:schemeClr val="tx1"/>
                </a:solidFill>
                <a:latin typeface="+mn-lt"/>
                <a:ea typeface="+mn-ea"/>
                <a:cs typeface="+mn-cs"/>
              </a:rPr>
              <a:t>techniques.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perceived</a:t>
            </a:r>
            <a:r>
              <a:rPr lang="en-GB" sz="1200" kern="1200" baseline="0" dirty="0" smtClean="0">
                <a:solidFill>
                  <a:schemeClr val="tx1"/>
                </a:solidFill>
                <a:latin typeface="+mn-lt"/>
                <a:ea typeface="+mn-ea"/>
                <a:cs typeface="+mn-cs"/>
              </a:rPr>
              <a:t> performance is based on the users perception of how the ref technique performed.</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 </a:t>
            </a:r>
            <a:r>
              <a:rPr lang="en-GB" sz="1200" kern="1200" dirty="0" smtClean="0">
                <a:solidFill>
                  <a:schemeClr val="tx1"/>
                </a:solidFill>
                <a:latin typeface="+mn-lt"/>
                <a:ea typeface="+mn-ea"/>
                <a:cs typeface="+mn-cs"/>
              </a:rPr>
              <a:t>of users </a:t>
            </a:r>
            <a:r>
              <a:rPr lang="en-GB" sz="1200" kern="1200" dirty="0" smtClean="0">
                <a:solidFill>
                  <a:schemeClr val="tx1"/>
                </a:solidFill>
                <a:latin typeface="+mn-lt"/>
                <a:ea typeface="+mn-ea"/>
                <a:cs typeface="+mn-cs"/>
              </a:rPr>
              <a:t>felt </a:t>
            </a:r>
            <a:r>
              <a:rPr lang="en-GB" sz="1200" kern="1200" dirty="0" smtClean="0">
                <a:solidFill>
                  <a:schemeClr val="tx1"/>
                </a:solidFill>
                <a:latin typeface="+mn-lt"/>
                <a:ea typeface="+mn-ea"/>
                <a:cs typeface="+mn-cs"/>
              </a:rPr>
              <a:t>that link name referencing performed </a:t>
            </a:r>
            <a:r>
              <a:rPr lang="en-GB" sz="1200" kern="1200" dirty="0" smtClean="0">
                <a:solidFill>
                  <a:schemeClr val="tx1"/>
                </a:solidFill>
                <a:latin typeface="+mn-lt"/>
                <a:ea typeface="+mn-ea"/>
                <a:cs typeface="+mn-cs"/>
              </a:rPr>
              <a:t>better</a:t>
            </a:r>
            <a:r>
              <a:rPr lang="en-GB" sz="1200" kern="1200" baseline="0" dirty="0" smtClean="0">
                <a:solidFill>
                  <a:schemeClr val="tx1"/>
                </a:solidFill>
                <a:latin typeface="+mn-lt"/>
                <a:ea typeface="+mn-ea"/>
                <a:cs typeface="+mn-cs"/>
              </a:rPr>
              <a:t> in comparison to the </a:t>
            </a:r>
            <a:r>
              <a:rPr lang="en-GB" sz="1200" kern="1200" dirty="0" smtClean="0">
                <a:solidFill>
                  <a:schemeClr val="tx1"/>
                </a:solidFill>
                <a:latin typeface="+mn-lt"/>
                <a:ea typeface="+mn-ea"/>
                <a:cs typeface="+mn-cs"/>
              </a:rPr>
              <a:t>29% of users felt that numerical referencing performed better.</a:t>
            </a:r>
            <a:r>
              <a:rPr lang="en-GB" sz="1200" kern="1200" baseline="0" dirty="0" smtClean="0">
                <a:solidFill>
                  <a:schemeClr val="tx1"/>
                </a:solidFill>
                <a:latin typeface="+mn-lt"/>
                <a:ea typeface="+mn-ea"/>
                <a:cs typeface="+mn-cs"/>
              </a:rPr>
              <a:t> And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remaining 14% felt that both technique performed well.</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a:t>
            </a:r>
            <a:r>
              <a:rPr lang="en-GB" sz="1200" kern="1200" baseline="0" dirty="0" smtClean="0">
                <a:solidFill>
                  <a:schemeClr val="tx1"/>
                </a:solidFill>
                <a:latin typeface="+mn-lt"/>
                <a:ea typeface="+mn-ea"/>
                <a:cs typeface="+mn-cs"/>
              </a:rPr>
              <a:t> the first iteration, 3 different feedback techniques were implemented. These were pop ups, link highlighting (explain) and verbal feedback. And upon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assessment it was ascertained that most users prefer link highlighting as a feedback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Iteration 1 was restructured</a:t>
            </a:r>
            <a:r>
              <a:rPr lang="en-US" sz="2800" baseline="0" dirty="0" smtClean="0">
                <a:latin typeface="Arial" pitchFamily="34" charset="0"/>
                <a:cs typeface="Arial" pitchFamily="34" charset="0"/>
              </a:rPr>
              <a:t> as mentioned and retested.</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In this case again more application errors (68%) was recorded for</a:t>
            </a:r>
            <a:r>
              <a:rPr lang="en-US" sz="2800" kern="1200" baseline="0" dirty="0" smtClean="0">
                <a:solidFill>
                  <a:schemeClr val="tx1"/>
                </a:solidFill>
                <a:latin typeface="Arial" pitchFamily="34" charset="0"/>
                <a:ea typeface="+mn-ea"/>
                <a:cs typeface="Arial" pitchFamily="34" charset="0"/>
              </a:rPr>
              <a:t> numerical ref in comparison to 32% for link name ref.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user preference in the second iteration, 60% of users still strongly prefer numerical ref with 20% of users fond of link name ref and the remaining 20%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US" sz="2800" dirty="0" smtClean="0">
                <a:latin typeface="Arial" pitchFamily="34" charset="0"/>
                <a:cs typeface="Arial" pitchFamily="34" charset="0"/>
              </a:rPr>
              <a:t>For the perceived performance in it 2, </a:t>
            </a:r>
            <a:r>
              <a:rPr lang="en-GB" sz="1200" kern="1200" dirty="0" smtClean="0">
                <a:solidFill>
                  <a:schemeClr val="tx1"/>
                </a:solidFill>
                <a:latin typeface="+mn-lt"/>
                <a:ea typeface="+mn-ea"/>
                <a:cs typeface="+mn-cs"/>
              </a:rPr>
              <a:t>although </a:t>
            </a:r>
            <a:r>
              <a:rPr lang="en-GB" sz="1200" kern="1200" dirty="0" smtClean="0">
                <a:solidFill>
                  <a:schemeClr val="tx1"/>
                </a:solidFill>
                <a:latin typeface="+mn-lt"/>
                <a:ea typeface="+mn-ea"/>
                <a:cs typeface="+mn-cs"/>
              </a:rPr>
              <a:t>60% of users prefer numerical, </a:t>
            </a:r>
            <a:r>
              <a:rPr lang="en-GB" sz="1200" kern="1200" dirty="0" smtClean="0">
                <a:solidFill>
                  <a:schemeClr val="tx1"/>
                </a:solidFill>
                <a:latin typeface="+mn-lt"/>
                <a:ea typeface="+mn-ea"/>
                <a:cs typeface="+mn-cs"/>
              </a:rPr>
              <a:t>none of the users felt that it performed</a:t>
            </a:r>
            <a:r>
              <a:rPr lang="en-GB" sz="1200" kern="1200" baseline="0" dirty="0" smtClean="0">
                <a:solidFill>
                  <a:schemeClr val="tx1"/>
                </a:solidFill>
                <a:latin typeface="+mn-lt"/>
                <a:ea typeface="+mn-ea"/>
                <a:cs typeface="+mn-cs"/>
              </a:rPr>
              <a:t> well. However </a:t>
            </a:r>
            <a:r>
              <a:rPr lang="en-GB" sz="1200" kern="1200" dirty="0" smtClean="0">
                <a:solidFill>
                  <a:schemeClr val="tx1"/>
                </a:solidFill>
                <a:latin typeface="+mn-lt"/>
                <a:ea typeface="+mn-ea"/>
                <a:cs typeface="+mn-cs"/>
              </a:rPr>
              <a:t>60</a:t>
            </a:r>
            <a:r>
              <a:rPr lang="en-GB" sz="1200" kern="1200" dirty="0" smtClean="0">
                <a:solidFill>
                  <a:schemeClr val="tx1"/>
                </a:solidFill>
                <a:latin typeface="+mn-lt"/>
                <a:ea typeface="+mn-ea"/>
                <a:cs typeface="+mn-cs"/>
              </a:rPr>
              <a:t>% of users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actually </a:t>
            </a:r>
            <a:r>
              <a:rPr lang="en-GB" sz="1200" kern="1200" dirty="0" smtClean="0">
                <a:solidFill>
                  <a:schemeClr val="tx1"/>
                </a:solidFill>
                <a:latin typeface="+mn-lt"/>
                <a:ea typeface="+mn-ea"/>
                <a:cs typeface="+mn-cs"/>
              </a:rPr>
              <a:t>felt that link name referencing performed </a:t>
            </a:r>
            <a:r>
              <a:rPr lang="en-GB" sz="1200" kern="1200" dirty="0" smtClean="0">
                <a:solidFill>
                  <a:schemeClr val="tx1"/>
                </a:solidFill>
                <a:latin typeface="+mn-lt"/>
                <a:ea typeface="+mn-ea"/>
                <a:cs typeface="+mn-cs"/>
              </a:rPr>
              <a:t>the best and the remaining 40% thought both techniques</a:t>
            </a:r>
            <a:r>
              <a:rPr lang="en-GB" sz="1200" kern="1200" baseline="0" dirty="0" smtClean="0">
                <a:solidFill>
                  <a:schemeClr val="tx1"/>
                </a:solidFill>
                <a:latin typeface="+mn-lt"/>
                <a:ea typeface="+mn-ea"/>
                <a:cs typeface="+mn-cs"/>
              </a:rPr>
              <a:t> performed well.</a:t>
            </a:r>
            <a:r>
              <a:rPr lang="en-GB" sz="1200" kern="120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a:t>
            </a:r>
            <a:r>
              <a:rPr lang="en-GB" sz="1200" kern="1200" dirty="0" smtClean="0">
                <a:solidFill>
                  <a:schemeClr val="tx1"/>
                </a:solidFill>
                <a:latin typeface="+mn-lt"/>
                <a:ea typeface="+mn-ea"/>
                <a:cs typeface="+mn-cs"/>
              </a:rPr>
              <a:t>link name referencing, </a:t>
            </a:r>
            <a:r>
              <a:rPr lang="en-GB" sz="1200" kern="1200" dirty="0" smtClean="0">
                <a:solidFill>
                  <a:schemeClr val="tx1"/>
                </a:solidFill>
                <a:latin typeface="+mn-lt"/>
                <a:ea typeface="+mn-ea"/>
                <a:cs typeface="+mn-cs"/>
              </a:rPr>
              <a:t>different techniques for accessing links was,</a:t>
            </a:r>
            <a:r>
              <a:rPr lang="en-GB" sz="1200" kern="1200" baseline="0" dirty="0" smtClean="0">
                <a:solidFill>
                  <a:schemeClr val="tx1"/>
                </a:solidFill>
                <a:latin typeface="+mn-lt"/>
                <a:ea typeface="+mn-ea"/>
                <a:cs typeface="+mn-cs"/>
              </a:rPr>
              <a:t> i.e. Saying a particular word, the part of a sentence or link or the complete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80</a:t>
            </a:r>
            <a:r>
              <a:rPr lang="en-GB" sz="1200" kern="1200" dirty="0" smtClean="0">
                <a:solidFill>
                  <a:schemeClr val="tx1"/>
                </a:solidFill>
                <a:latin typeface="+mn-lt"/>
                <a:ea typeface="+mn-ea"/>
                <a:cs typeface="+mn-cs"/>
              </a:rPr>
              <a:t>% of users prefer saying a specific word in comparison to the remaining 20% whom prefer saying the complete sentence. None of the users preferred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saying </a:t>
            </a:r>
            <a:r>
              <a:rPr lang="en-GB" sz="1200" kern="1200" dirty="0" smtClean="0">
                <a:solidFill>
                  <a:schemeClr val="tx1"/>
                </a:solidFill>
                <a:latin typeface="+mn-lt"/>
                <a:ea typeface="+mn-ea"/>
                <a:cs typeface="+mn-cs"/>
              </a:rPr>
              <a:t>part of a </a:t>
            </a:r>
            <a:r>
              <a:rPr lang="en-GB" sz="1200" kern="1200" dirty="0" smtClean="0">
                <a:solidFill>
                  <a:schemeClr val="tx1"/>
                </a:solidFill>
                <a:latin typeface="+mn-lt"/>
                <a:ea typeface="+mn-ea"/>
                <a:cs typeface="+mn-cs"/>
              </a:rPr>
              <a:t>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US" sz="2800" dirty="0" smtClean="0">
                <a:latin typeface="Arial" pitchFamily="34" charset="0"/>
                <a:cs typeface="Arial" pitchFamily="34" charset="0"/>
              </a:rPr>
              <a:t>In it 3, f</a:t>
            </a:r>
            <a:r>
              <a:rPr lang="en-GB" sz="1200" kern="1200" dirty="0" smtClean="0">
                <a:solidFill>
                  <a:schemeClr val="tx1"/>
                </a:solidFill>
                <a:latin typeface="+mn-lt"/>
                <a:ea typeface="+mn-ea"/>
                <a:cs typeface="+mn-cs"/>
              </a:rPr>
              <a:t>or </a:t>
            </a:r>
            <a:r>
              <a:rPr lang="en-GB" sz="1200" kern="1200" dirty="0" smtClean="0">
                <a:solidFill>
                  <a:schemeClr val="tx1"/>
                </a:solidFill>
                <a:latin typeface="+mn-lt"/>
                <a:ea typeface="+mn-ea"/>
                <a:cs typeface="+mn-cs"/>
              </a:rPr>
              <a:t>the application errors recorded, </a:t>
            </a:r>
            <a:r>
              <a:rPr lang="en-GB" sz="1200" kern="1200" dirty="0" smtClean="0">
                <a:solidFill>
                  <a:schemeClr val="tx1"/>
                </a:solidFill>
                <a:latin typeface="+mn-lt"/>
                <a:ea typeface="+mn-ea"/>
                <a:cs typeface="+mn-cs"/>
              </a:rPr>
              <a:t>54% </a:t>
            </a:r>
            <a:r>
              <a:rPr lang="en-GB" sz="1200" kern="1200" dirty="0" smtClean="0">
                <a:solidFill>
                  <a:schemeClr val="tx1"/>
                </a:solidFill>
                <a:latin typeface="+mn-lt"/>
                <a:ea typeface="+mn-ea"/>
                <a:cs typeface="+mn-cs"/>
              </a:rPr>
              <a:t>of errors was recorded for link name </a:t>
            </a:r>
            <a:r>
              <a:rPr lang="en-GB" sz="1200" kern="1200" dirty="0" smtClean="0">
                <a:solidFill>
                  <a:schemeClr val="tx1"/>
                </a:solidFill>
                <a:latin typeface="+mn-lt"/>
                <a:ea typeface="+mn-ea"/>
                <a:cs typeface="+mn-cs"/>
              </a:rPr>
              <a:t>referencing,</a:t>
            </a:r>
            <a:r>
              <a:rPr lang="en-GB" sz="1200" kern="1200" baseline="0" dirty="0" smtClean="0">
                <a:solidFill>
                  <a:schemeClr val="tx1"/>
                </a:solidFill>
                <a:latin typeface="+mn-lt"/>
                <a:ea typeface="+mn-ea"/>
                <a:cs typeface="+mn-cs"/>
              </a:rPr>
              <a:t> whereas 46% were for numerical ref. So for more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complex websites more app errors were recorded for link name ref. This could due to the length and complexity of the words being spoken.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a:t>
            </a:r>
            <a:r>
              <a:rPr lang="en-GB" sz="1200" kern="1200" dirty="0" smtClean="0">
                <a:solidFill>
                  <a:schemeClr val="tx1"/>
                </a:solidFill>
                <a:latin typeface="+mn-lt"/>
                <a:ea typeface="+mn-ea"/>
                <a:cs typeface="+mn-cs"/>
              </a:rPr>
              <a:t>2 website </a:t>
            </a:r>
            <a:r>
              <a:rPr lang="en-GB" sz="1200" kern="1200" dirty="0" smtClean="0">
                <a:solidFill>
                  <a:schemeClr val="tx1"/>
                </a:solidFill>
                <a:latin typeface="+mn-lt"/>
                <a:ea typeface="+mn-ea"/>
                <a:cs typeface="+mn-cs"/>
              </a:rPr>
              <a:t>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a:t>
            </a:r>
            <a:r>
              <a:rPr lang="en-GB" sz="1200" kern="1200" dirty="0" smtClean="0">
                <a:solidFill>
                  <a:schemeClr val="tx1"/>
                </a:solidFill>
                <a:latin typeface="+mn-lt"/>
                <a:ea typeface="+mn-ea"/>
                <a:cs typeface="+mn-cs"/>
              </a:rPr>
              <a:t>63% </a:t>
            </a:r>
            <a:r>
              <a:rPr lang="en-GB" sz="1200" kern="1200" dirty="0" smtClean="0">
                <a:solidFill>
                  <a:schemeClr val="tx1"/>
                </a:solidFill>
                <a:latin typeface="+mn-lt"/>
                <a:ea typeface="+mn-ea"/>
                <a:cs typeface="+mn-cs"/>
              </a:rPr>
              <a:t>of users felt that it was not necessary. The remaining </a:t>
            </a:r>
            <a:r>
              <a:rPr lang="en-GB" sz="1200" kern="1200" dirty="0" smtClean="0">
                <a:solidFill>
                  <a:schemeClr val="tx1"/>
                </a:solidFill>
                <a:latin typeface="+mn-lt"/>
                <a:ea typeface="+mn-ea"/>
                <a:cs typeface="+mn-cs"/>
              </a:rPr>
              <a:t>37% </a:t>
            </a:r>
            <a:r>
              <a:rPr lang="en-GB" sz="1200" kern="1200" dirty="0" smtClean="0">
                <a:solidFill>
                  <a:schemeClr val="tx1"/>
                </a:solidFill>
                <a:latin typeface="+mn-lt"/>
                <a:ea typeface="+mn-ea"/>
                <a:cs typeface="+mn-cs"/>
              </a:rPr>
              <a:t>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secondary results are the additional results calculated.</a:t>
            </a:r>
            <a:endParaRPr lang="en-GB"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a:t>
            </a:r>
            <a:r>
              <a:rPr lang="en-GB" sz="1200" kern="1200" dirty="0" smtClean="0">
                <a:solidFill>
                  <a:schemeClr val="tx1"/>
                </a:solidFill>
                <a:latin typeface="+mn-lt"/>
                <a:ea typeface="+mn-ea"/>
                <a:cs typeface="+mn-cs"/>
              </a:rPr>
              <a:t>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a:t>
            </a:r>
            <a:r>
              <a:rPr lang="en-GB" sz="1200" kern="1200" dirty="0" smtClean="0">
                <a:solidFill>
                  <a:schemeClr val="tx1"/>
                </a:solidFill>
                <a:latin typeface="+mn-lt"/>
                <a:ea typeface="+mn-ea"/>
                <a:cs typeface="+mn-cs"/>
              </a:rPr>
              <a:t>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Thereafter</a:t>
            </a:r>
            <a:r>
              <a:rPr lang="en-GB" sz="1200" kern="1200" baseline="0" dirty="0" smtClean="0">
                <a:solidFill>
                  <a:schemeClr val="tx1"/>
                </a:solidFill>
                <a:latin typeface="+mn-lt"/>
                <a:ea typeface="+mn-ea"/>
                <a:cs typeface="+mn-cs"/>
              </a:rPr>
              <a:t> the application errors per age group was determined.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U</a:t>
            </a:r>
            <a:r>
              <a:rPr lang="en-GB" sz="1200" kern="1200" dirty="0" smtClean="0">
                <a:solidFill>
                  <a:schemeClr val="tx1"/>
                </a:solidFill>
                <a:latin typeface="+mn-lt"/>
                <a:ea typeface="+mn-ea"/>
                <a:cs typeface="+mn-cs"/>
              </a:rPr>
              <a:t>sers </a:t>
            </a:r>
            <a:r>
              <a:rPr lang="en-GB" sz="1200" kern="1200" dirty="0" smtClean="0">
                <a:solidFill>
                  <a:schemeClr val="tx1"/>
                </a:solidFill>
                <a:latin typeface="+mn-lt"/>
                <a:ea typeface="+mn-ea"/>
                <a:cs typeface="+mn-cs"/>
              </a:rPr>
              <a:t>were further categorised into age groups. Three age groups were defined: 55-65, 65-75 and 75-85 year olds. Application errors were tallied for each age group and divided by the number of users within that group and within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a:t>
            </a:r>
            <a:r>
              <a:rPr lang="en-GB" sz="1200" kern="1200" dirty="0" smtClean="0">
                <a:solidFill>
                  <a:schemeClr val="tx1"/>
                </a:solidFill>
                <a:latin typeface="+mn-lt"/>
                <a:ea typeface="+mn-ea"/>
                <a:cs typeface="+mn-cs"/>
              </a:rPr>
              <a:t>the figure, it </a:t>
            </a:r>
            <a:r>
              <a:rPr lang="en-GB" sz="1200" kern="1200" dirty="0" smtClean="0">
                <a:solidFill>
                  <a:schemeClr val="tx1"/>
                </a:solidFill>
                <a:latin typeface="+mn-lt"/>
                <a:ea typeface="+mn-ea"/>
                <a:cs typeface="+mn-cs"/>
              </a:rPr>
              <a:t>is</a:t>
            </a:r>
            <a:r>
              <a:rPr lang="en-GB" sz="1200" kern="1200" baseline="0" dirty="0" smtClean="0">
                <a:solidFill>
                  <a:schemeClr val="tx1"/>
                </a:solidFill>
                <a:latin typeface="+mn-lt"/>
                <a:ea typeface="+mn-ea"/>
                <a:cs typeface="+mn-cs"/>
              </a:rPr>
              <a:t> evident </a:t>
            </a:r>
            <a:r>
              <a:rPr lang="en-GB" sz="1200" kern="1200" dirty="0" smtClean="0">
                <a:solidFill>
                  <a:schemeClr val="tx1"/>
                </a:solidFill>
                <a:latin typeface="+mn-lt"/>
                <a:ea typeface="+mn-ea"/>
                <a:cs typeface="+mn-cs"/>
              </a:rPr>
              <a:t>that </a:t>
            </a:r>
            <a:r>
              <a:rPr lang="en-GB" sz="1200" kern="1200" dirty="0" smtClean="0">
                <a:solidFill>
                  <a:schemeClr val="tx1"/>
                </a:solidFill>
                <a:latin typeface="+mn-lt"/>
                <a:ea typeface="+mn-ea"/>
                <a:cs typeface="+mn-cs"/>
              </a:rPr>
              <a:t>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final</a:t>
            </a:r>
            <a:r>
              <a:rPr lang="en-GB" sz="1200" kern="1200" baseline="0" dirty="0" smtClean="0">
                <a:solidFill>
                  <a:schemeClr val="tx1"/>
                </a:solidFill>
                <a:latin typeface="+mn-lt"/>
                <a:ea typeface="+mn-ea"/>
                <a:cs typeface="+mn-cs"/>
              </a:rPr>
              <a:t> analysis indicates that:</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a:t>
            </a:r>
            <a:r>
              <a:rPr lang="en-GB" sz="1200" kern="1200" dirty="0" smtClean="0">
                <a:solidFill>
                  <a:schemeClr val="tx1"/>
                </a:solidFill>
                <a:latin typeface="+mn-lt"/>
                <a:ea typeface="+mn-ea"/>
                <a:cs typeface="+mn-cs"/>
              </a:rPr>
              <a:t>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a:t>
            </a:r>
            <a:r>
              <a:rPr lang="en-GB" sz="1200" kern="1200" baseline="0" dirty="0" smtClean="0">
                <a:solidFill>
                  <a:schemeClr val="tx1"/>
                </a:solidFill>
                <a:latin typeface="+mn-lt"/>
                <a:ea typeface="+mn-ea"/>
                <a:cs typeface="+mn-cs"/>
              </a:rPr>
              <a:t>2, where link name ref performs well.</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a:t>
            </a:r>
            <a:r>
              <a:rPr lang="en-ZA" sz="1200" kern="1200" baseline="0" dirty="0" smtClean="0">
                <a:solidFill>
                  <a:schemeClr val="tx1"/>
                </a:solidFill>
                <a:latin typeface="+mn-lt"/>
                <a:ea typeface="+mn-ea"/>
                <a:cs typeface="+mn-cs"/>
              </a:rPr>
              <a:t>elderly in simple websites.</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baseline="0" dirty="0" smtClean="0">
                <a:solidFill>
                  <a:schemeClr val="tx1"/>
                </a:solidFill>
                <a:latin typeface="+mn-lt"/>
                <a:ea typeface="+mn-ea"/>
                <a:cs typeface="+mn-cs"/>
              </a:rPr>
              <a:t>For user </a:t>
            </a:r>
            <a:r>
              <a:rPr lang="en-GB" sz="1200" kern="1200" baseline="0" dirty="0" err="1" smtClean="0">
                <a:solidFill>
                  <a:schemeClr val="tx1"/>
                </a:solidFill>
                <a:latin typeface="+mn-lt"/>
                <a:ea typeface="+mn-ea"/>
                <a:cs typeface="+mn-cs"/>
              </a:rPr>
              <a:t>pref</a:t>
            </a:r>
            <a:r>
              <a:rPr lang="en-GB" sz="1200" kern="1200" baseline="0" dirty="0" smtClean="0">
                <a:solidFill>
                  <a:schemeClr val="tx1"/>
                </a:solidFill>
                <a:latin typeface="+mn-lt"/>
                <a:ea typeface="+mn-ea"/>
                <a:cs typeface="+mn-cs"/>
              </a:rPr>
              <a:t> of ref techniques, a</a:t>
            </a:r>
            <a:r>
              <a:rPr lang="en-GB" sz="1200" kern="1200" dirty="0" smtClean="0">
                <a:solidFill>
                  <a:schemeClr val="tx1"/>
                </a:solidFill>
                <a:latin typeface="+mn-lt"/>
                <a:ea typeface="+mn-ea"/>
                <a:cs typeface="+mn-cs"/>
              </a:rPr>
              <a:t>s </a:t>
            </a:r>
            <a:r>
              <a:rPr lang="en-GB" sz="1200" kern="1200" dirty="0" smtClean="0">
                <a:solidFill>
                  <a:schemeClr val="tx1"/>
                </a:solidFill>
                <a:latin typeface="+mn-lt"/>
                <a:ea typeface="+mn-ea"/>
                <a:cs typeface="+mn-cs"/>
              </a:rPr>
              <a:t>observed in the figure it is evident that for simple websites designed in iterations one and two, users preferred numerical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r>
              <a:rPr lang="en-GB" sz="1200" kern="1200" dirty="0" smtClean="0">
                <a:solidFill>
                  <a:schemeClr val="tx1"/>
                </a:solidFill>
                <a:latin typeface="+mn-lt"/>
                <a:ea typeface="+mn-ea"/>
                <a:cs typeface="+mn-cs"/>
              </a:rPr>
              <a:t>. Even though link </a:t>
            </a:r>
            <a:r>
              <a:rPr lang="en-GB" sz="1200" kern="1200" dirty="0" smtClean="0">
                <a:solidFill>
                  <a:schemeClr val="tx1"/>
                </a:solidFill>
                <a:latin typeface="+mn-lt"/>
                <a:ea typeface="+mn-ea"/>
                <a:cs typeface="+mn-cs"/>
              </a:rPr>
              <a:t>name</a:t>
            </a:r>
            <a:r>
              <a:rPr lang="en-GB" sz="1200" kern="1200" baseline="0" dirty="0" smtClean="0">
                <a:solidFill>
                  <a:schemeClr val="tx1"/>
                </a:solidFill>
                <a:latin typeface="+mn-lt"/>
                <a:ea typeface="+mn-ea"/>
                <a:cs typeface="+mn-cs"/>
              </a:rPr>
              <a:t> </a:t>
            </a:r>
            <a:r>
              <a:rPr lang="en-GB" sz="1200" kern="1200" baseline="0" dirty="0" smtClean="0">
                <a:solidFill>
                  <a:schemeClr val="tx1"/>
                </a:solidFill>
                <a:latin typeface="+mn-lt"/>
                <a:ea typeface="+mn-ea"/>
                <a:cs typeface="+mn-cs"/>
              </a:rPr>
              <a:t>referencing performs better. </a:t>
            </a:r>
            <a:r>
              <a:rPr lang="en-GB" sz="1200" kern="1200" dirty="0" smtClean="0">
                <a:solidFill>
                  <a:schemeClr val="tx1"/>
                </a:solidFill>
                <a:latin typeface="+mn-lt"/>
                <a:ea typeface="+mn-ea"/>
                <a:cs typeface="+mn-cs"/>
              </a:rPr>
              <a:t>This may be due </a:t>
            </a:r>
            <a:r>
              <a:rPr lang="en-GB" sz="1200" kern="1200" dirty="0" smtClean="0">
                <a:solidFill>
                  <a:schemeClr val="tx1"/>
                </a:solidFill>
                <a:latin typeface="+mn-lt"/>
                <a:ea typeface="+mn-ea"/>
                <a:cs typeface="+mn-cs"/>
              </a:rPr>
              <a:t>to </a:t>
            </a:r>
            <a:r>
              <a:rPr lang="en-GB" sz="1200" kern="1200" dirty="0" smtClean="0">
                <a:solidFill>
                  <a:schemeClr val="tx1"/>
                </a:solidFill>
                <a:latin typeface="+mn-lt"/>
                <a:ea typeface="+mn-ea"/>
                <a:cs typeface="+mn-cs"/>
              </a:rPr>
              <a:t>the sequential nature and concise vocabulary of numbers. However for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complex </a:t>
            </a:r>
            <a:r>
              <a:rPr lang="en-GB" sz="1200" kern="1200" dirty="0" smtClean="0">
                <a:solidFill>
                  <a:schemeClr val="tx1"/>
                </a:solidFill>
                <a:latin typeface="+mn-lt"/>
                <a:ea typeface="+mn-ea"/>
                <a:cs typeface="+mn-cs"/>
              </a:rPr>
              <a:t>websites there was no distinct preference between referencing </a:t>
            </a:r>
            <a:r>
              <a:rPr lang="en-GB" sz="1200" kern="1200" dirty="0" smtClean="0">
                <a:solidFill>
                  <a:schemeClr val="tx1"/>
                </a:solidFill>
                <a:latin typeface="+mn-lt"/>
                <a:ea typeface="+mn-ea"/>
                <a:cs typeface="+mn-cs"/>
              </a:rPr>
              <a:t>techniques</a:t>
            </a:r>
            <a:r>
              <a:rPr lang="en-GB" sz="1200" kern="1200" dirty="0" smtClean="0">
                <a:solidFill>
                  <a:schemeClr val="tx1"/>
                </a:solidFill>
                <a:latin typeface="+mn-lt"/>
                <a:ea typeface="+mn-ea"/>
                <a:cs typeface="+mn-cs"/>
              </a:rPr>
              <a:t>.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ZA" dirty="0" smtClean="0"/>
              <a:t>The figure implies</a:t>
            </a:r>
            <a:r>
              <a:rPr lang="en-US" sz="1200" dirty="0" smtClean="0">
                <a:latin typeface="Arial" pitchFamily="34" charset="0"/>
                <a:cs typeface="Arial" pitchFamily="34" charset="0"/>
              </a:rPr>
              <a:t> </a:t>
            </a:r>
            <a:r>
              <a:rPr lang="en-US" sz="1200" dirty="0" smtClean="0">
                <a:latin typeface="Arial" pitchFamily="34" charset="0"/>
                <a:cs typeface="Arial" pitchFamily="34" charset="0"/>
              </a:rPr>
              <a:t>that </a:t>
            </a:r>
            <a:r>
              <a:rPr lang="en-US" sz="1200" dirty="0" smtClean="0">
                <a:latin typeface="Arial" pitchFamily="34" charset="0"/>
                <a:cs typeface="Arial" pitchFamily="34" charset="0"/>
              </a:rPr>
              <a:t>possible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combinations </a:t>
            </a:r>
            <a:r>
              <a:rPr lang="en-US" sz="1200" dirty="0" smtClean="0">
                <a:latin typeface="Arial" pitchFamily="34" charset="0"/>
                <a:cs typeface="Arial" pitchFamily="34" charset="0"/>
              </a:rPr>
              <a:t>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a:t>
            </a:r>
            <a:r>
              <a:rPr lang="en-US" sz="1200" baseline="0" dirty="0" err="1" smtClean="0">
                <a:latin typeface="Arial" pitchFamily="34" charset="0"/>
                <a:cs typeface="Arial" pitchFamily="34" charset="0"/>
              </a:rPr>
              <a:t>myseld</a:t>
            </a:r>
            <a:r>
              <a:rPr lang="en-US" sz="1200" baseline="0" dirty="0" smtClean="0">
                <a:latin typeface="Arial" pitchFamily="34" charset="0"/>
                <a:cs typeface="Arial" pitchFamily="34" charset="0"/>
              </a:rPr>
              <a:t>. </a:t>
            </a:r>
            <a:endParaRPr lang="en-US" sz="1200" baseline="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a:t>
            </a:r>
            <a:r>
              <a:rPr lang="en-ZA" dirty="0" smtClean="0"/>
              <a:t>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Electronic</a:t>
            </a:r>
            <a:r>
              <a:rPr lang="en-ZA" baseline="0" dirty="0" smtClean="0"/>
              <a:t> mail and instant messaging services were used for communication between the developers.</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In conclusion, for simple web pages although user prefer numerical ref, link name ref performs significantly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For complex web pages, there is no</a:t>
            </a:r>
            <a:r>
              <a:rPr lang="en-US" sz="1200" baseline="0" dirty="0" smtClean="0">
                <a:latin typeface="Arial" pitchFamily="34" charset="0"/>
                <a:cs typeface="Arial" pitchFamily="34" charset="0"/>
              </a:rPr>
              <a:t> distinct preference between the techniques BUT in terms of performance, numerical ref performs best.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Link highlighting and visual feedback technique are adequate feedback techniques.</a:t>
            </a:r>
            <a:endParaRPr lang="en-US"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Age </a:t>
            </a:r>
            <a:r>
              <a:rPr lang="en-US" sz="1200" dirty="0" smtClean="0">
                <a:latin typeface="Arial" pitchFamily="34" charset="0"/>
                <a:cs typeface="Arial" pitchFamily="34" charset="0"/>
              </a:rPr>
              <a:t>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To end, these are a few images of the elderly whom were tested.</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11/5/2011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11/5/2011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11/5/2011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11/5/2011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11/5/2011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11/5/2011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11/5/2011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11/5/2011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023896" y="23391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367582" y="23565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049321" y="20236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040467"/>
            <a:ext cx="7982374" cy="2554545"/>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a:t>
            </a:r>
          </a:p>
          <a:p>
            <a:pPr>
              <a:buFont typeface="Arial" pitchFamily="34" charset="0"/>
              <a:buChar char="•"/>
            </a:pPr>
            <a:r>
              <a:rPr lang="en-US" sz="3200" dirty="0" smtClean="0">
                <a:latin typeface="Arial" pitchFamily="34" charset="0"/>
                <a:cs typeface="Arial" pitchFamily="34" charset="0"/>
              </a:rPr>
              <a:t> Embedded flash component used for </a:t>
            </a:r>
          </a:p>
          <a:p>
            <a:r>
              <a:rPr lang="en-US" sz="3200" dirty="0" smtClean="0">
                <a:latin typeface="Arial" pitchFamily="34" charset="0"/>
                <a:cs typeface="Arial" pitchFamily="34" charset="0"/>
              </a:rPr>
              <a:t>  streaming.</a:t>
            </a:r>
          </a:p>
          <a:p>
            <a:pPr>
              <a:buFont typeface="Arial" pitchFamily="34" charset="0"/>
              <a:buChar char="•"/>
            </a:pPr>
            <a:r>
              <a:rPr lang="en-US" sz="3200" i="1" dirty="0" smtClean="0">
                <a:latin typeface="Arial" pitchFamily="34" charset="0"/>
                <a:cs typeface="Arial" pitchFamily="34" charset="0"/>
              </a:rPr>
              <a:t> JavaScript </a:t>
            </a:r>
            <a:r>
              <a:rPr lang="en-US" sz="3200" dirty="0" smtClean="0">
                <a:latin typeface="Arial" pitchFamily="34" charset="0"/>
                <a:cs typeface="Arial" pitchFamily="34" charset="0"/>
              </a:rPr>
              <a:t>used to process string results.</a:t>
            </a:r>
          </a:p>
          <a:p>
            <a:pPr>
              <a:buFont typeface="Arial" pitchFamily="34" charset="0"/>
              <a:buChar char="•"/>
            </a:pPr>
            <a:r>
              <a:rPr lang="en-US" sz="3200" dirty="0" smtClean="0">
                <a:latin typeface="Arial" pitchFamily="34" charset="0"/>
                <a:cs typeface="Arial" pitchFamily="34" charset="0"/>
              </a:rPr>
              <a:t> 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7" name="Rectangle 6"/>
          <p:cNvSpPr/>
          <p:nvPr/>
        </p:nvSpPr>
        <p:spPr>
          <a:xfrm>
            <a:off x="887306" y="2406227"/>
            <a:ext cx="7769014" cy="206210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Layout.</a:t>
            </a:r>
          </a:p>
          <a:p>
            <a:pPr>
              <a:buFont typeface="Arial" pitchFamily="34" charset="0"/>
              <a:buChar char="•"/>
            </a:pPr>
            <a:r>
              <a:rPr lang="en-US" sz="3200" dirty="0" smtClean="0">
                <a:latin typeface="Arial" pitchFamily="34" charset="0"/>
                <a:cs typeface="Arial" pitchFamily="34" charset="0"/>
              </a:rPr>
              <a:t> Components.</a:t>
            </a:r>
          </a:p>
          <a:p>
            <a:pPr>
              <a:buFont typeface="Arial" pitchFamily="34" charset="0"/>
              <a:buChar char="•"/>
            </a:pPr>
            <a:r>
              <a:rPr lang="en-US" sz="3200" dirty="0" smtClean="0">
                <a:latin typeface="Arial" pitchFamily="34" charset="0"/>
                <a:cs typeface="Arial" pitchFamily="34" charset="0"/>
              </a:rPr>
              <a:t> Screenshots.</a:t>
            </a:r>
          </a:p>
          <a:p>
            <a:pPr>
              <a:buFont typeface="Arial" pitchFamily="34" charset="0"/>
              <a:buChar char="•"/>
            </a:pPr>
            <a:r>
              <a:rPr lang="en-US" sz="3200" dirty="0" smtClean="0">
                <a:latin typeface="Arial" pitchFamily="34" charset="0"/>
                <a:cs typeface="Arial" pitchFamily="34" charset="0"/>
              </a:rPr>
              <a:t> HTML and CSS.</a:t>
            </a:r>
            <a:endParaRPr lang="en-ZA"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297472" y="87971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46756" y="183971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Tutorial sections.</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282440" y="367284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a:t>
            </a:r>
            <a:r>
              <a:rPr lang="en-US" sz="3500" dirty="0" smtClean="0">
                <a:latin typeface="Arial" pitchFamily="34" charset="0"/>
                <a:cs typeface="Arial" pitchFamily="34" charset="0"/>
              </a:rPr>
              <a:t>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084820" cy="247337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46%.</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31438" y="172284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Simple websites: </a:t>
            </a:r>
            <a:r>
              <a:rPr lang="en-US" sz="3200" dirty="0" smtClean="0">
                <a:latin typeface="Arial" pitchFamily="34" charset="0"/>
                <a:cs typeface="Arial" pitchFamily="34" charset="0"/>
              </a:rPr>
              <a:t>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websites: Numerical referencing.</a:t>
            </a: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48786" y="71715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33562" y="317373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79308" y="892544"/>
            <a:ext cx="9723308" cy="2307855"/>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a:t>
            </a:r>
            <a:r>
              <a:rPr lang="en-US" sz="3200" dirty="0" smtClean="0">
                <a:latin typeface="Arial" pitchFamily="34" charset="0"/>
                <a:cs typeface="Arial" pitchFamily="34" charset="0"/>
              </a:rPr>
              <a:t>websites.</a:t>
            </a:r>
          </a:p>
          <a:p>
            <a:pPr marL="1115568" lvl="2" indent="-246888">
              <a:spcBef>
                <a:spcPts val="300"/>
              </a:spcBef>
              <a:buFont typeface="Arial" pitchFamily="34" charset="0"/>
              <a:buChar char="•"/>
            </a:pPr>
            <a:r>
              <a:rPr lang="en-US" sz="3200" dirty="0" smtClean="0">
                <a:latin typeface="Arial" pitchFamily="34" charset="0"/>
                <a:cs typeface="Arial" pitchFamily="34" charset="0"/>
              </a:rPr>
              <a:t>Combinations </a:t>
            </a:r>
            <a:r>
              <a:rPr lang="en-US" sz="3200" dirty="0" smtClean="0">
                <a:latin typeface="Arial" pitchFamily="34" charset="0"/>
                <a:cs typeface="Arial" pitchFamily="34" charset="0"/>
              </a:rPr>
              <a:t>of Numerical and Link name referencing techniques.</a:t>
            </a:r>
          </a:p>
          <a:p>
            <a:pPr marL="1115568" lvl="2" indent="-246888">
              <a:spcBef>
                <a:spcPts val="300"/>
              </a:spcBef>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905000" y="3295650"/>
          <a:ext cx="4876800" cy="2895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1\campus\ELEN 4012 - Lab Project\Lab Proj Impl\Open Day\Project User photos\SAM_0189.JPG"/>
          <p:cNvPicPr>
            <a:picLocks noChangeAspect="1" noChangeArrowheads="1"/>
          </p:cNvPicPr>
          <p:nvPr/>
        </p:nvPicPr>
        <p:blipFill>
          <a:blip r:embed="rId3" cstate="print"/>
          <a:srcRect/>
          <a:stretch>
            <a:fillRect/>
          </a:stretch>
        </p:blipFill>
        <p:spPr bwMode="auto">
          <a:xfrm>
            <a:off x="4377690" y="4008120"/>
            <a:ext cx="3444240" cy="2583180"/>
          </a:xfrm>
          <a:prstGeom prst="rect">
            <a:avLst/>
          </a:prstGeom>
          <a:noFill/>
        </p:spPr>
      </p:pic>
      <p:pic>
        <p:nvPicPr>
          <p:cNvPr id="1028" name="Picture 4" descr="C:\2011\campus\ELEN 4012 - Lab Project\Lab Proj Impl\Open Day\Project User photos\SAM_0183.JPG"/>
          <p:cNvPicPr>
            <a:picLocks noChangeAspect="1" noChangeArrowheads="1"/>
          </p:cNvPicPr>
          <p:nvPr/>
        </p:nvPicPr>
        <p:blipFill>
          <a:blip r:embed="rId4" cstate="print"/>
          <a:srcRect/>
          <a:stretch>
            <a:fillRect/>
          </a:stretch>
        </p:blipFill>
        <p:spPr bwMode="auto">
          <a:xfrm>
            <a:off x="689610" y="27279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5" cstate="print"/>
          <a:srcRect/>
          <a:stretch>
            <a:fillRect/>
          </a:stretch>
        </p:blipFill>
        <p:spPr bwMode="auto">
          <a:xfrm>
            <a:off x="4377690" y="887730"/>
            <a:ext cx="3657600" cy="274320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
        <p:nvSpPr>
          <p:cNvPr id="7" name="Rectangle 4"/>
          <p:cNvSpPr>
            <a:spLocks noGrp="1" noChangeArrowheads="1"/>
          </p:cNvSpPr>
          <p:nvPr>
            <p:ph type="title"/>
          </p:nvPr>
        </p:nvSpPr>
        <p:spPr>
          <a:xfrm>
            <a:off x="352062" y="952397"/>
            <a:ext cx="3553188"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Questions?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782</TotalTime>
  <Words>4024</Words>
  <Application>Microsoft Office PowerPoint</Application>
  <PresentationFormat>On-screen Show (4:3)</PresentationFormat>
  <Paragraphs>379</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Slide 23</vt:lpstr>
      <vt:lpstr>Testing and Results</vt:lpstr>
      <vt:lpstr>Iteration 1</vt:lpstr>
      <vt:lpstr>Slide 26</vt:lpstr>
      <vt:lpstr>Iteration 2</vt:lpstr>
      <vt:lpstr>Slide 28</vt:lpstr>
      <vt:lpstr>Iteration 3</vt:lpstr>
      <vt:lpstr>Secondary Results</vt:lpstr>
      <vt:lpstr>Slide 31</vt:lpstr>
      <vt:lpstr>Analysis</vt:lpstr>
      <vt:lpstr>Slide 33</vt:lpstr>
      <vt:lpstr>Team Work</vt:lpstr>
      <vt:lpstr>Conclusion</vt:lpstr>
      <vt:lpstr>Future Work</vt:lpstr>
      <vt:lpstr>Questions?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89</cp:revision>
  <dcterms:created xsi:type="dcterms:W3CDTF">2011-10-31T08:15:04Z</dcterms:created>
  <dcterms:modified xsi:type="dcterms:W3CDTF">2011-11-05T19:00:49Z</dcterms:modified>
</cp:coreProperties>
</file>