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chart10.xml" ContentType="application/vnd.openxmlformats-officedocument.drawingml.chart+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38"/>
  </p:notesMasterIdLst>
  <p:sldIdLst>
    <p:sldId id="256" r:id="rId2"/>
    <p:sldId id="257" r:id="rId3"/>
    <p:sldId id="258" r:id="rId4"/>
    <p:sldId id="292" r:id="rId5"/>
    <p:sldId id="260" r:id="rId6"/>
    <p:sldId id="261" r:id="rId7"/>
    <p:sldId id="293" r:id="rId8"/>
    <p:sldId id="262" r:id="rId9"/>
    <p:sldId id="264" r:id="rId10"/>
    <p:sldId id="263" r:id="rId11"/>
    <p:sldId id="281" r:id="rId12"/>
    <p:sldId id="282" r:id="rId13"/>
    <p:sldId id="280" r:id="rId14"/>
    <p:sldId id="283" r:id="rId15"/>
    <p:sldId id="284" r:id="rId16"/>
    <p:sldId id="285" r:id="rId17"/>
    <p:sldId id="286" r:id="rId18"/>
    <p:sldId id="287" r:id="rId19"/>
    <p:sldId id="288" r:id="rId20"/>
    <p:sldId id="289" r:id="rId21"/>
    <p:sldId id="290" r:id="rId22"/>
    <p:sldId id="291" r:id="rId23"/>
    <p:sldId id="270" r:id="rId24"/>
    <p:sldId id="271" r:id="rId25"/>
    <p:sldId id="275" r:id="rId26"/>
    <p:sldId id="272" r:id="rId27"/>
    <p:sldId id="276" r:id="rId28"/>
    <p:sldId id="273" r:id="rId29"/>
    <p:sldId id="266" r:id="rId30"/>
    <p:sldId id="274" r:id="rId31"/>
    <p:sldId id="267" r:id="rId32"/>
    <p:sldId id="278" r:id="rId33"/>
    <p:sldId id="268" r:id="rId34"/>
    <p:sldId id="279" r:id="rId35"/>
    <p:sldId id="269" r:id="rId36"/>
    <p:sldId id="29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92294" autoAdjust="0"/>
  </p:normalViewPr>
  <p:slideViewPr>
    <p:cSldViewPr snapToGrid="0">
      <p:cViewPr varScale="1">
        <p:scale>
          <a:sx n="67" d="100"/>
          <a:sy n="67" d="100"/>
        </p:scale>
        <p:origin x="-1482" y="-102"/>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a:t>
            </a:r>
            <a:r>
              <a:rPr lang="en-GB" baseline="0" dirty="0" smtClean="0"/>
              <a:t>ser </a:t>
            </a:r>
            <a:r>
              <a:rPr lang="en-GB" baseline="0" dirty="0"/>
              <a:t>preference </a:t>
            </a:r>
            <a:r>
              <a:rPr lang="en-GB" baseline="0" dirty="0" smtClean="0"/>
              <a:t>between referencing </a:t>
            </a:r>
            <a:r>
              <a:rPr lang="en-GB" baseline="0" dirty="0"/>
              <a:t>techniques </a:t>
            </a:r>
            <a:endParaRPr lang="en-GB" dirty="0"/>
          </a:p>
        </c:rich>
      </c:tx>
      <c:layout/>
    </c:title>
    <c:view3D>
      <c:rotX val="75"/>
      <c:perspective val="30"/>
    </c:view3D>
    <c:plotArea>
      <c:layout/>
      <c:pie3DChart>
        <c:varyColors val="1"/>
        <c:ser>
          <c:idx val="0"/>
          <c:order val="0"/>
          <c:tx>
            <c:v>series 1</c:v>
          </c:tx>
          <c:dPt>
            <c:idx val="0"/>
            <c:spPr>
              <a:solidFill>
                <a:srgbClr val="FFFF0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Sheet1!$G$6:$I$6</c:f>
              <c:numCache>
                <c:formatCode>General</c:formatCode>
                <c:ptCount val="3"/>
                <c:pt idx="0">
                  <c:v>4</c:v>
                </c:pt>
                <c:pt idx="1">
                  <c:v>2</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preference between referencing styles</a:t>
            </a:r>
          </a:p>
        </c:rich>
      </c:tx>
      <c:layout/>
    </c:title>
    <c:view3D>
      <c:rAngAx val="1"/>
    </c:view3D>
    <c:plotArea>
      <c:layout/>
      <c:bar3DChart>
        <c:barDir val="col"/>
        <c:grouping val="clustered"/>
        <c:ser>
          <c:idx val="0"/>
          <c:order val="0"/>
          <c:tx>
            <c:v>Numerical</c:v>
          </c:tx>
          <c:cat>
            <c:numRef>
              <c:f>Sheet1!$B$143:$B$145</c:f>
              <c:numCache>
                <c:formatCode>General</c:formatCode>
                <c:ptCount val="3"/>
                <c:pt idx="0">
                  <c:v>1</c:v>
                </c:pt>
                <c:pt idx="1">
                  <c:v>2</c:v>
                </c:pt>
                <c:pt idx="2">
                  <c:v>3</c:v>
                </c:pt>
              </c:numCache>
            </c:numRef>
          </c:cat>
          <c:val>
            <c:numRef>
              <c:f>Sheet1!$C$143:$C$145</c:f>
              <c:numCache>
                <c:formatCode>General</c:formatCode>
                <c:ptCount val="3"/>
                <c:pt idx="0">
                  <c:v>4</c:v>
                </c:pt>
                <c:pt idx="1">
                  <c:v>3</c:v>
                </c:pt>
                <c:pt idx="2">
                  <c:v>4</c:v>
                </c:pt>
              </c:numCache>
            </c:numRef>
          </c:val>
        </c:ser>
        <c:ser>
          <c:idx val="1"/>
          <c:order val="1"/>
          <c:tx>
            <c:v>Link name</c:v>
          </c:tx>
          <c:cat>
            <c:numRef>
              <c:f>Sheet1!$B$143:$B$145</c:f>
              <c:numCache>
                <c:formatCode>General</c:formatCode>
                <c:ptCount val="3"/>
                <c:pt idx="0">
                  <c:v>1</c:v>
                </c:pt>
                <c:pt idx="1">
                  <c:v>2</c:v>
                </c:pt>
                <c:pt idx="2">
                  <c:v>3</c:v>
                </c:pt>
              </c:numCache>
            </c:numRef>
          </c:cat>
          <c:val>
            <c:numRef>
              <c:f>Sheet1!$D$143:$D$145</c:f>
              <c:numCache>
                <c:formatCode>General</c:formatCode>
                <c:ptCount val="3"/>
                <c:pt idx="0">
                  <c:v>2</c:v>
                </c:pt>
                <c:pt idx="1">
                  <c:v>1</c:v>
                </c:pt>
                <c:pt idx="2">
                  <c:v>4</c:v>
                </c:pt>
              </c:numCache>
            </c:numRef>
          </c:val>
        </c:ser>
        <c:ser>
          <c:idx val="2"/>
          <c:order val="2"/>
          <c:tx>
            <c:v>Both</c:v>
          </c:tx>
          <c:cat>
            <c:numRef>
              <c:f>Sheet1!$B$143:$B$145</c:f>
              <c:numCache>
                <c:formatCode>General</c:formatCode>
                <c:ptCount val="3"/>
                <c:pt idx="0">
                  <c:v>1</c:v>
                </c:pt>
                <c:pt idx="1">
                  <c:v>2</c:v>
                </c:pt>
                <c:pt idx="2">
                  <c:v>3</c:v>
                </c:pt>
              </c:numCache>
            </c:numRef>
          </c:cat>
          <c:val>
            <c:numRef>
              <c:f>Sheet1!$E$143:$E$145</c:f>
              <c:numCache>
                <c:formatCode>General</c:formatCode>
                <c:ptCount val="3"/>
                <c:pt idx="0">
                  <c:v>1</c:v>
                </c:pt>
                <c:pt idx="1">
                  <c:v>1</c:v>
                </c:pt>
                <c:pt idx="2">
                  <c:v>0</c:v>
                </c:pt>
              </c:numCache>
            </c:numRef>
          </c:val>
        </c:ser>
        <c:shape val="box"/>
        <c:axId val="80297344"/>
        <c:axId val="80299520"/>
        <c:axId val="0"/>
      </c:bar3DChart>
      <c:catAx>
        <c:axId val="80297344"/>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80299520"/>
        <c:crosses val="autoZero"/>
        <c:auto val="1"/>
        <c:lblAlgn val="ctr"/>
        <c:lblOffset val="100"/>
      </c:catAx>
      <c:valAx>
        <c:axId val="80299520"/>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80297344"/>
        <c:crosses val="autoZero"/>
        <c:crossBetween val="between"/>
      </c:valAx>
    </c:plotArea>
    <c:legend>
      <c:legendPos val="r"/>
      <c:layout/>
      <c:txPr>
        <a:bodyPr/>
        <a:lstStyle/>
        <a:p>
          <a:pPr>
            <a:defRPr lang="en-GB"/>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US" baseline="0" dirty="0" smtClean="0"/>
              <a:t>User perceived </a:t>
            </a:r>
            <a:r>
              <a:rPr lang="en-US" baseline="0" dirty="0"/>
              <a:t>technique </a:t>
            </a:r>
            <a:r>
              <a:rPr lang="en-US" baseline="0" dirty="0" smtClean="0"/>
              <a:t>performance</a:t>
            </a:r>
            <a:endParaRPr lang="en-US" dirty="0"/>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Sheet1!$G$5:$I$5</c:f>
              <c:numCache>
                <c:formatCode>General</c:formatCode>
                <c:ptCount val="3"/>
                <c:pt idx="0">
                  <c:v>2</c:v>
                </c:pt>
                <c:pt idx="1">
                  <c:v>4</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feedback techniques</a:t>
            </a:r>
          </a:p>
        </c:rich>
      </c:tx>
      <c:layout/>
    </c:title>
    <c:view3D>
      <c:rAngAx val="1"/>
    </c:view3D>
    <c:plotArea>
      <c:layout/>
      <c:bar3DChart>
        <c:barDir val="col"/>
        <c:grouping val="clustered"/>
        <c:ser>
          <c:idx val="0"/>
          <c:order val="0"/>
          <c:tx>
            <c:v>series 1</c:v>
          </c:tx>
          <c:cat>
            <c:strRef>
              <c:f>Sheet1!$D$9:$D$11</c:f>
              <c:strCache>
                <c:ptCount val="3"/>
                <c:pt idx="0">
                  <c:v>Pop ups</c:v>
                </c:pt>
                <c:pt idx="1">
                  <c:v>Highlighting</c:v>
                </c:pt>
                <c:pt idx="2">
                  <c:v>Verbal</c:v>
                </c:pt>
              </c:strCache>
            </c:strRef>
          </c:cat>
          <c:val>
            <c:numRef>
              <c:f>Sheet1!$G$9:$G$11</c:f>
              <c:numCache>
                <c:formatCode>General</c:formatCode>
                <c:ptCount val="3"/>
                <c:pt idx="0">
                  <c:v>0</c:v>
                </c:pt>
                <c:pt idx="1">
                  <c:v>71.42</c:v>
                </c:pt>
                <c:pt idx="2">
                  <c:v>28.57</c:v>
                </c:pt>
              </c:numCache>
            </c:numRef>
          </c:val>
        </c:ser>
        <c:shape val="box"/>
        <c:axId val="69511040"/>
        <c:axId val="69529600"/>
        <c:axId val="0"/>
      </c:bar3DChart>
      <c:catAx>
        <c:axId val="69511040"/>
        <c:scaling>
          <c:orientation val="minMax"/>
        </c:scaling>
        <c:axPos val="b"/>
        <c:title>
          <c:tx>
            <c:rich>
              <a:bodyPr/>
              <a:lstStyle/>
              <a:p>
                <a:pPr>
                  <a:defRPr lang="en-GB"/>
                </a:pPr>
                <a:r>
                  <a:rPr lang="en-GB"/>
                  <a:t>Referencing</a:t>
                </a:r>
                <a:r>
                  <a:rPr lang="en-GB" baseline="0"/>
                  <a:t> techniques</a:t>
                </a:r>
                <a:endParaRPr lang="en-GB"/>
              </a:p>
            </c:rich>
          </c:tx>
          <c:layout/>
        </c:title>
        <c:majorTickMark val="none"/>
        <c:tickLblPos val="nextTo"/>
        <c:txPr>
          <a:bodyPr/>
          <a:lstStyle/>
          <a:p>
            <a:pPr>
              <a:defRPr lang="en-GB"/>
            </a:pPr>
            <a:endParaRPr lang="en-US"/>
          </a:p>
        </c:txPr>
        <c:crossAx val="69529600"/>
        <c:crosses val="autoZero"/>
        <c:auto val="1"/>
        <c:lblAlgn val="ctr"/>
        <c:lblOffset val="100"/>
      </c:catAx>
      <c:valAx>
        <c:axId val="69529600"/>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69511040"/>
        <c:crosses val="autoZero"/>
        <c:crossBetween val="between"/>
      </c:valAx>
    </c:plotArea>
    <c:legend>
      <c:legendPos val="r"/>
      <c:layout/>
      <c:txPr>
        <a:bodyPr/>
        <a:lstStyle/>
        <a:p>
          <a:pPr>
            <a:defRPr lang="en-GB"/>
          </a:pPr>
          <a:endParaRPr lang="en-U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referencing techniques </a:t>
            </a:r>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Sheet1!$G$73:$I$73</c:f>
              <c:numCache>
                <c:formatCode>General</c:formatCode>
                <c:ptCount val="3"/>
                <c:pt idx="0">
                  <c:v>3</c:v>
                </c:pt>
                <c:pt idx="1">
                  <c:v>1</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perceived technique performance</a:t>
            </a:r>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Sheet1!$G$72:$I$72</c:f>
              <c:numCache>
                <c:formatCode>General</c:formatCode>
                <c:ptCount val="3"/>
                <c:pt idx="0">
                  <c:v>0</c:v>
                </c:pt>
                <c:pt idx="1">
                  <c:v>3</c:v>
                </c:pt>
                <c:pt idx="2">
                  <c:v>2</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a:t>
            </a:r>
          </a:p>
        </c:rich>
      </c:tx>
      <c:layout/>
    </c:title>
    <c:view3D>
      <c:rAngAx val="1"/>
    </c:view3D>
    <c:plotArea>
      <c:layout/>
      <c:bar3DChart>
        <c:barDir val="col"/>
        <c:grouping val="clustered"/>
        <c:ser>
          <c:idx val="0"/>
          <c:order val="0"/>
          <c:tx>
            <c:v>series 1</c:v>
          </c:tx>
          <c:cat>
            <c:strRef>
              <c:f>Sheet1!$D$115:$D$117</c:f>
              <c:strCache>
                <c:ptCount val="3"/>
                <c:pt idx="0">
                  <c:v>Specific word</c:v>
                </c:pt>
                <c:pt idx="1">
                  <c:v>Part of a sentence</c:v>
                </c:pt>
                <c:pt idx="2">
                  <c:v>The complete sentence</c:v>
                </c:pt>
              </c:strCache>
            </c:strRef>
          </c:cat>
          <c:val>
            <c:numRef>
              <c:f>Sheet1!$G$115:$G$117</c:f>
              <c:numCache>
                <c:formatCode>General</c:formatCode>
                <c:ptCount val="3"/>
                <c:pt idx="0">
                  <c:v>80</c:v>
                </c:pt>
                <c:pt idx="1">
                  <c:v>0</c:v>
                </c:pt>
                <c:pt idx="2">
                  <c:v>20</c:v>
                </c:pt>
              </c:numCache>
            </c:numRef>
          </c:val>
        </c:ser>
        <c:shape val="box"/>
        <c:axId val="72607616"/>
        <c:axId val="72744960"/>
        <c:axId val="0"/>
      </c:bar3DChart>
      <c:catAx>
        <c:axId val="72607616"/>
        <c:scaling>
          <c:orientation val="minMax"/>
        </c:scaling>
        <c:axPos val="b"/>
        <c:title>
          <c:tx>
            <c:rich>
              <a:bodyPr/>
              <a:lstStyle/>
              <a:p>
                <a:pPr>
                  <a:defRPr lang="en-GB"/>
                </a:pPr>
                <a:r>
                  <a:rPr lang="en-GB"/>
                  <a:t>Techniques</a:t>
                </a:r>
              </a:p>
            </c:rich>
          </c:tx>
          <c:layout/>
        </c:title>
        <c:majorTickMark val="none"/>
        <c:tickLblPos val="nextTo"/>
        <c:txPr>
          <a:bodyPr/>
          <a:lstStyle/>
          <a:p>
            <a:pPr>
              <a:defRPr lang="en-GB"/>
            </a:pPr>
            <a:endParaRPr lang="en-US"/>
          </a:p>
        </c:txPr>
        <c:crossAx val="72744960"/>
        <c:crosses val="autoZero"/>
        <c:auto val="1"/>
        <c:lblAlgn val="ctr"/>
        <c:lblOffset val="100"/>
      </c:catAx>
      <c:valAx>
        <c:axId val="72744960"/>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72607616"/>
        <c:crosses val="autoZero"/>
        <c:crossBetween val="between"/>
      </c:valAx>
    </c:plotArea>
    <c:legend>
      <c:legendPos val="r"/>
      <c:layout/>
      <c:txPr>
        <a:bodyPr/>
        <a:lstStyle/>
        <a:p>
          <a:pPr>
            <a:defRPr lang="en-GB"/>
          </a:pPr>
          <a:endParaRPr lang="en-US"/>
        </a:p>
      </c:txPr>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errors per male and female individuals</a:t>
            </a:r>
            <a:endParaRPr lang="en-GB"/>
          </a:p>
        </c:rich>
      </c:tx>
      <c:layout/>
    </c:title>
    <c:view3D>
      <c:rAngAx val="1"/>
    </c:view3D>
    <c:plotArea>
      <c:layout/>
      <c:bar3DChart>
        <c:barDir val="col"/>
        <c:grouping val="clustered"/>
        <c:ser>
          <c:idx val="0"/>
          <c:order val="0"/>
          <c:tx>
            <c:v>Male</c:v>
          </c:tx>
          <c:val>
            <c:numRef>
              <c:f>Sheet1!$B$228:$B$230</c:f>
              <c:numCache>
                <c:formatCode>General</c:formatCode>
                <c:ptCount val="3"/>
                <c:pt idx="0">
                  <c:v>3</c:v>
                </c:pt>
                <c:pt idx="1">
                  <c:v>6</c:v>
                </c:pt>
                <c:pt idx="2">
                  <c:v>12</c:v>
                </c:pt>
              </c:numCache>
            </c:numRef>
          </c:val>
        </c:ser>
        <c:ser>
          <c:idx val="1"/>
          <c:order val="1"/>
          <c:tx>
            <c:v>Female</c:v>
          </c:tx>
          <c:val>
            <c:numRef>
              <c:f>Sheet1!$C$228:$C$230</c:f>
              <c:numCache>
                <c:formatCode>General</c:formatCode>
                <c:ptCount val="3"/>
                <c:pt idx="0">
                  <c:v>13</c:v>
                </c:pt>
                <c:pt idx="1">
                  <c:v>15</c:v>
                </c:pt>
                <c:pt idx="2">
                  <c:v>18</c:v>
                </c:pt>
              </c:numCache>
            </c:numRef>
          </c:val>
        </c:ser>
        <c:shape val="box"/>
        <c:axId val="72681344"/>
        <c:axId val="72691712"/>
        <c:axId val="0"/>
      </c:bar3DChart>
      <c:catAx>
        <c:axId val="72681344"/>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72691712"/>
        <c:crosses val="autoZero"/>
        <c:auto val="1"/>
        <c:lblAlgn val="ctr"/>
        <c:lblOffset val="100"/>
      </c:catAx>
      <c:valAx>
        <c:axId val="72691712"/>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72681344"/>
        <c:crosses val="autoZero"/>
        <c:crossBetween val="between"/>
      </c:valAx>
    </c:plotArea>
    <c:legend>
      <c:legendPos val="r"/>
      <c:layout/>
      <c:txPr>
        <a:bodyPr/>
        <a:lstStyle/>
        <a:p>
          <a:pPr rtl="0">
            <a:defRPr lang="en-GB"/>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application errors per user age group</a:t>
            </a:r>
            <a:endParaRPr lang="en-GB"/>
          </a:p>
        </c:rich>
      </c:tx>
      <c:layout/>
    </c:title>
    <c:view3D>
      <c:rAngAx val="1"/>
    </c:view3D>
    <c:plotArea>
      <c:layout/>
      <c:bar3DChart>
        <c:barDir val="col"/>
        <c:grouping val="clustered"/>
        <c:ser>
          <c:idx val="0"/>
          <c:order val="0"/>
          <c:tx>
            <c:strRef>
              <c:f>Sheet1!$B$191</c:f>
              <c:strCache>
                <c:ptCount val="1"/>
                <c:pt idx="0">
                  <c:v>55-65</c:v>
                </c:pt>
              </c:strCache>
            </c:strRef>
          </c:tx>
          <c:cat>
            <c:numRef>
              <c:f>Sheet1!$A$191:$A$193</c:f>
              <c:numCache>
                <c:formatCode>General</c:formatCode>
                <c:ptCount val="3"/>
                <c:pt idx="0">
                  <c:v>1</c:v>
                </c:pt>
                <c:pt idx="1">
                  <c:v>2</c:v>
                </c:pt>
                <c:pt idx="2">
                  <c:v>3</c:v>
                </c:pt>
              </c:numCache>
            </c:numRef>
          </c:cat>
          <c:val>
            <c:numRef>
              <c:f>Sheet1!$C$191:$E$191</c:f>
              <c:numCache>
                <c:formatCode>General</c:formatCode>
                <c:ptCount val="3"/>
                <c:pt idx="0">
                  <c:v>5</c:v>
                </c:pt>
                <c:pt idx="1">
                  <c:v>2</c:v>
                </c:pt>
                <c:pt idx="2">
                  <c:v>10</c:v>
                </c:pt>
              </c:numCache>
            </c:numRef>
          </c:val>
        </c:ser>
        <c:ser>
          <c:idx val="1"/>
          <c:order val="1"/>
          <c:tx>
            <c:strRef>
              <c:f>Sheet1!$B$192</c:f>
              <c:strCache>
                <c:ptCount val="1"/>
                <c:pt idx="0">
                  <c:v>65-75</c:v>
                </c:pt>
              </c:strCache>
            </c:strRef>
          </c:tx>
          <c:cat>
            <c:numRef>
              <c:f>Sheet1!$A$191:$A$193</c:f>
              <c:numCache>
                <c:formatCode>General</c:formatCode>
                <c:ptCount val="3"/>
                <c:pt idx="0">
                  <c:v>1</c:v>
                </c:pt>
                <c:pt idx="1">
                  <c:v>2</c:v>
                </c:pt>
                <c:pt idx="2">
                  <c:v>3</c:v>
                </c:pt>
              </c:numCache>
            </c:num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cat>
            <c:numRef>
              <c:f>Sheet1!$A$191:$A$193</c:f>
              <c:numCache>
                <c:formatCode>General</c:formatCode>
                <c:ptCount val="3"/>
                <c:pt idx="0">
                  <c:v>1</c:v>
                </c:pt>
                <c:pt idx="1">
                  <c:v>2</c:v>
                </c:pt>
                <c:pt idx="2">
                  <c:v>3</c:v>
                </c:pt>
              </c:numCache>
            </c:numRef>
          </c:cat>
          <c:val>
            <c:numRef>
              <c:f>Sheet1!$C$193:$E$193</c:f>
              <c:numCache>
                <c:formatCode>General</c:formatCode>
                <c:ptCount val="3"/>
                <c:pt idx="0">
                  <c:v>17</c:v>
                </c:pt>
                <c:pt idx="1">
                  <c:v>13</c:v>
                </c:pt>
                <c:pt idx="2">
                  <c:v>11</c:v>
                </c:pt>
              </c:numCache>
            </c:numRef>
          </c:val>
        </c:ser>
        <c:shape val="box"/>
        <c:axId val="72813184"/>
        <c:axId val="72819456"/>
        <c:axId val="0"/>
      </c:bar3DChart>
      <c:catAx>
        <c:axId val="72813184"/>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72819456"/>
        <c:crosses val="autoZero"/>
        <c:auto val="1"/>
        <c:lblAlgn val="ctr"/>
        <c:lblOffset val="100"/>
      </c:catAx>
      <c:valAx>
        <c:axId val="72819456"/>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72813184"/>
        <c:crosses val="autoZero"/>
        <c:crossBetween val="between"/>
      </c:valAx>
    </c:plotArea>
    <c:legend>
      <c:legendPos val="r"/>
      <c:layout/>
      <c:txPr>
        <a:bodyPr/>
        <a:lstStyle/>
        <a:p>
          <a:pPr>
            <a:defRPr lang="en-GB"/>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Application errors between</a:t>
            </a:r>
            <a:r>
              <a:rPr lang="en-GB" baseline="0"/>
              <a:t> referencing techniques</a:t>
            </a:r>
            <a:endParaRPr lang="en-GB"/>
          </a:p>
        </c:rich>
      </c:tx>
      <c:layout/>
    </c:title>
    <c:view3D>
      <c:rAngAx val="1"/>
    </c:view3D>
    <c:plotArea>
      <c:layout/>
      <c:bar3DChart>
        <c:barDir val="col"/>
        <c:grouping val="clustered"/>
        <c:ser>
          <c:idx val="0"/>
          <c:order val="0"/>
          <c:tx>
            <c:v>Numerical</c:v>
          </c:tx>
          <c:val>
            <c:numRef>
              <c:f>Sheet1!$C$108:$C$110</c:f>
              <c:numCache>
                <c:formatCode>General</c:formatCode>
                <c:ptCount val="3"/>
                <c:pt idx="0">
                  <c:v>34</c:v>
                </c:pt>
                <c:pt idx="1">
                  <c:v>30</c:v>
                </c:pt>
                <c:pt idx="2">
                  <c:v>57</c:v>
                </c:pt>
              </c:numCache>
            </c:numRef>
          </c:val>
        </c:ser>
        <c:ser>
          <c:idx val="1"/>
          <c:order val="1"/>
          <c:tx>
            <c:v>Link name</c:v>
          </c:tx>
          <c:val>
            <c:numRef>
              <c:f>Sheet1!$D$108:$D$110</c:f>
              <c:numCache>
                <c:formatCode>General</c:formatCode>
                <c:ptCount val="3"/>
                <c:pt idx="0">
                  <c:v>14</c:v>
                </c:pt>
                <c:pt idx="1">
                  <c:v>14</c:v>
                </c:pt>
                <c:pt idx="2">
                  <c:v>69</c:v>
                </c:pt>
              </c:numCache>
            </c:numRef>
          </c:val>
        </c:ser>
        <c:shape val="box"/>
        <c:axId val="72874624"/>
        <c:axId val="80024320"/>
        <c:axId val="0"/>
      </c:bar3DChart>
      <c:catAx>
        <c:axId val="72874624"/>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80024320"/>
        <c:crosses val="autoZero"/>
        <c:auto val="1"/>
        <c:lblAlgn val="ctr"/>
        <c:lblOffset val="100"/>
      </c:catAx>
      <c:valAx>
        <c:axId val="80024320"/>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72874624"/>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pPr/>
              <a:t>11/4/2011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of numerical and link name referencing styles on complex websites.</a:t>
            </a:r>
            <a:r>
              <a:rPr lang="en-GB" sz="1200" baseline="0" dirty="0" smtClean="0">
                <a:latin typeface="Arial" pitchFamily="34" charset="0"/>
                <a:cs typeface="Arial" pitchFamily="34" charset="0"/>
              </a:rPr>
              <a:t> </a:t>
            </a:r>
            <a:r>
              <a:rPr lang="en-GB" sz="1200" dirty="0" smtClean="0">
                <a:latin typeface="Arial" pitchFamily="34" charset="0"/>
                <a:cs typeface="Arial" pitchFamily="34" charset="0"/>
              </a:rPr>
              <a:t>Determine which technique users prefer.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Determine user</a:t>
            </a:r>
            <a:r>
              <a:rPr lang="en-ZA" sz="1200" baseline="0" dirty="0" smtClean="0">
                <a:latin typeface="Arial" pitchFamily="34" charset="0"/>
                <a:cs typeface="Arial" pitchFamily="34" charset="0"/>
              </a:rPr>
              <a:t> response to a combination of feedback techniques.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Ascertain if users think it’s reasonable to expect elderly users to press a button to activate voice recognition each time they speak.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the necessity of user confirmation. (additional</a:t>
            </a:r>
            <a:r>
              <a:rPr lang="en-GB" sz="1200" baseline="0" dirty="0" smtClean="0">
                <a:latin typeface="Arial" pitchFamily="34" charset="0"/>
                <a:cs typeface="Arial" pitchFamily="34" charset="0"/>
              </a:rPr>
              <a:t> interface requirements)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if users would prefer a non-internet based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simple website composed of questions and answers has been developed and used to investigate the performance of numerical and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on simple websites.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To initialise speech recognition, the space bar button on the keyboard must first be pressed and released. After answering a question the button must be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pressed again to notify the API that the user has completed speaking.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Each question is based on an animal fact. To answer a question, the correct animal category must first be selected. Upon selecting the category, four facts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are listed and only one fact is the correct answer.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Questions in the numerical referencing section are answered by saying the corresponding number of the animal category and fact number.</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To answer questions in the link name referencing section, the green highlighted text must be said.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large number of errors were recorded for the first referencing technique in iteration one. To remain unbiased to a particular referencing style, the website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in iteration one was restructured and tested again to determine the performance of referencing techniques on simple websites. In this instance all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feedback sections have been removed.</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19</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A facsimile of a local news website has been designed for iteration three. Numerical and link name referencing techniques have been applied to the website to determine the performance of these techniques on complex and realistic websites. Two versions of the website facsimile have been created. The numerical referencing technique is applied to the first version wherein links are accessed by saying the associated number. To activate speech recognition for either of the websites, the ctrl button on the keyboard must be pressed before speaking.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20</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Link name referencing is applied to the second version of the website wherein links are accessed by saying the text highlighted in green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The</a:t>
            </a:r>
            <a:r>
              <a:rPr lang="en-ZA" baseline="0" dirty="0" smtClean="0"/>
              <a:t> internet offers online shopping, entertainment, banking and provides a means of instant communication. There is a massive group of people that require access to the functions.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Navigation commands such as up, down, home and backwards have been included. Verbal feedback has been incorporated where commands spoken by the user are verbally repeated back to the user. User confirmation has been integrated into the application for complex navigation methods such as selecting a link or going backwards. After an action is selected by the user, yes or no verbal confirmation must be provided. In the event of recognition errors, users are requested to repeat the command. Link highlighting has been provided as visual feedback. Upon selecting a link, the colour of the selected link changes to red to notify the user that the element is selected. Visual feedback and user confirmation ensure that correct elements are selected which improves the performance and accuracy of the voice navigation.</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22</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23</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Application errors were cases wherein voice commands were misread, not recognised or not accepted. The remaining percentage was due to user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i.e. mistakes made by users whilst using the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the numerical referencing section 70.3% application errors were recorded in comparison to the link name referencing section wherein 29.16%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were recorded. The high error percentage in the numerical referencing section may be due to the similarities between numbers spoken. Numbers are short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single syllable words that may decrease the accuracy of speech recognition.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57.14% of users prefer using numerical referencing for simple websites. 28.57% prefer link name referencing and the remaining 14.29% are fond of both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techniques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28.57% of users felt that numerical referencing performed better in comparison to 57.14% of users that felt that link name referencing performed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Upon analysis of the results and the large number of application errors recorded for the numerical referencing section, it was considered that perhaps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numerical referencing section experienced a large number of errors because it was the first referencing style that was being tested. Users might have still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been becoming accustomed to using the application and different referencing styles. This possibility informed the design of the second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25</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This was not significantly less than the total of 48 application errors recorded in iteration one. This indicated that numerical testing was fairly tested in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first iteration.</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Of the application errors recorded, 68.18% were recorded for numerical referencing and the remaining 31.8% was recorded for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Upon observing the results collected it was calculated that 60% of users preferred using numerical referencing in comparison to 20% of users who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preferred link name referencing. The remaining 20% are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26</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Although 60% of users prefer numerical, 60% of users actually felt that link name referencing performed better than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numerical referencing. None of the users felt that numerical referencing performed well and the remaining 40% felt that both techniques performed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equally.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kern="1200" dirty="0" smtClean="0">
                <a:solidFill>
                  <a:schemeClr val="tx1"/>
                </a:solidFill>
                <a:latin typeface="+mn-lt"/>
                <a:ea typeface="+mn-ea"/>
                <a:cs typeface="+mn-cs"/>
              </a:rPr>
              <a:t>For link name referencing, 80% of users prefer saying a specific word in comparison to the remaining 20% whom prefer saying the complete sentence. None of the users preferred 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27</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For the application errors recorded, 45.23% were recorded for numerical referencing and the remaining 54.76% of errors was recorded for link name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website versions, 50% of users prefer using numerical referencing and the other 50% of users prefer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asked if it was unreasonable to expect elderly users to press a button to activate speech recognition. 50% of users felt that is was unreasonable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and the other 50% thought it was an acceptable requirement. This requirement is still debatable.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to ascertain if user confirmation was necessary and 62.5% of users felt that it was not necessary. The remaining 37.5% felt that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confirmation was necessary to ensure optimal performance of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28</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From 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29</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Tested users were further categorised into age groups. Three age groups were defined: 55-65, 65-75 and 75-85 year olds. Application errors were tallied for each age group and divided by the number of users within that group and within each iteration. From the figure, it was observed that 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30</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Numerical referencing performs better on complex websites in comparison</a:t>
            </a:r>
            <a:r>
              <a:rPr lang="en-GB" sz="1200" kern="1200" baseline="0" dirty="0" smtClean="0">
                <a:solidFill>
                  <a:schemeClr val="tx1"/>
                </a:solidFill>
                <a:latin typeface="+mn-lt"/>
                <a:ea typeface="+mn-ea"/>
                <a:cs typeface="+mn-cs"/>
              </a:rPr>
              <a:t> to simple websites such as those in Iterations 1 and 2.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application errors also indicate that numerical referencing can be user to improve voice recognition errors for the elderly.</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technology is a form of assistive technology that offers potential benefits for people with a wide range of disabilities. In particular, for people with physical disabilities.[Speech Tech - PDF]. Speech technology is said</a:t>
            </a:r>
            <a:r>
              <a:rPr lang="en-US" sz="2800" baseline="0" dirty="0" smtClean="0">
                <a:latin typeface="Arial" pitchFamily="34" charset="0"/>
                <a:cs typeface="Arial" pitchFamily="34" charset="0"/>
              </a:rPr>
              <a:t> to enhance the quality of life for the elderly.</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recognition technology can greatly enhance the quality of life. [Speech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controlled</a:t>
            </a:r>
            <a:r>
              <a:rPr lang="en-US" sz="2800" baseline="0" dirty="0" smtClean="0">
                <a:latin typeface="Arial" pitchFamily="34" charset="0"/>
                <a:cs typeface="Arial" pitchFamily="34" charset="0"/>
              </a:rPr>
              <a:t> i</a:t>
            </a:r>
            <a:r>
              <a:rPr lang="en-US" sz="2800" dirty="0" smtClean="0">
                <a:latin typeface="Arial" pitchFamily="34" charset="0"/>
                <a:cs typeface="Arial" pitchFamily="34" charset="0"/>
              </a:rPr>
              <a:t>nternet browsing does not require a great deal of typing and is the optimal starting point to improve the usability of computers for the elderly.[Speech browsing elderly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5</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As observed in the figure it is evident that for simple websites designed in iterations one and two, users preferred numerical referencing. Even though link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name</a:t>
            </a:r>
            <a:r>
              <a:rPr lang="en-GB" sz="1200" kern="1200" baseline="0" dirty="0" smtClean="0">
                <a:solidFill>
                  <a:schemeClr val="tx1"/>
                </a:solidFill>
                <a:latin typeface="+mn-lt"/>
                <a:ea typeface="+mn-ea"/>
                <a:cs typeface="+mn-cs"/>
              </a:rPr>
              <a:t> referencing performs better. </a:t>
            </a:r>
            <a:r>
              <a:rPr lang="en-GB" sz="1200" kern="1200" dirty="0" smtClean="0">
                <a:solidFill>
                  <a:schemeClr val="tx1"/>
                </a:solidFill>
                <a:latin typeface="+mn-lt"/>
                <a:ea typeface="+mn-ea"/>
                <a:cs typeface="+mn-cs"/>
              </a:rPr>
              <a:t>This may be due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to the sequential nature and concise vocabulary of numbers. However for complex websites there was no distinct preference between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US" sz="1200" dirty="0" smtClean="0">
                <a:latin typeface="Arial" pitchFamily="34" charset="0"/>
                <a:cs typeface="Arial" pitchFamily="34" charset="0"/>
              </a:rPr>
              <a:t>Indicates that compound combinations of numerical referencing and spoken link name referencing could be used (for instance, numerical referencing within sections and link name referencing for sections etc.)</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The project components were fairly divided between team members which enabled easy integration later in the project. Voice processing – Cole, Visual processing – Kirti.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1" baseline="0" dirty="0" smtClean="0">
                <a:latin typeface="Arial" pitchFamily="34" charset="0"/>
                <a:cs typeface="Arial" pitchFamily="34" charset="0"/>
              </a:rPr>
              <a:t> </a:t>
            </a:r>
            <a:r>
              <a:rPr lang="en-ZA" i="1" dirty="0" smtClean="0"/>
              <a:t>Git </a:t>
            </a:r>
            <a:r>
              <a:rPr lang="en-ZA" dirty="0" smtClean="0"/>
              <a:t>was used to collaborate code contributions to the web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t>
            </a:r>
            <a:r>
              <a:rPr lang="en-ZA" i="1" dirty="0" err="1" smtClean="0"/>
              <a:t>Github</a:t>
            </a:r>
            <a:r>
              <a:rPr lang="en-ZA" i="1" dirty="0" smtClean="0"/>
              <a:t> </a:t>
            </a:r>
            <a:r>
              <a:rPr lang="en-ZA" dirty="0" smtClean="0"/>
              <a:t>was used to centralise version control. This also increased acted as an additional backup and way of rolling back to prior versions of the project if need be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34</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key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Techniques include: annotating different sections in different </a:t>
            </a:r>
            <a:r>
              <a:rPr lang="en-US" sz="2800" baseline="0" dirty="0" err="1" smtClean="0">
                <a:latin typeface="Arial" pitchFamily="34" charset="0"/>
                <a:cs typeface="Arial" pitchFamily="34" charset="0"/>
              </a:rPr>
              <a:t>colours</a:t>
            </a:r>
            <a:r>
              <a:rPr lang="en-US" sz="2800" baseline="0" dirty="0" smtClean="0">
                <a:latin typeface="Arial" pitchFamily="34" charset="0"/>
                <a:cs typeface="Arial" pitchFamily="34" charset="0"/>
              </a:rPr>
              <a:t> and enlarging different components to improve visibility.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t>
            </a:r>
            <a:r>
              <a:rPr lang="en-US" sz="2800" dirty="0" smtClean="0">
                <a:latin typeface="Arial" pitchFamily="34" charset="0"/>
                <a:cs typeface="Arial" pitchFamily="34" charset="0"/>
              </a:rPr>
              <a:t>Create a generic web-browser add-on with customizable options for elderly (highlighting and section </a:t>
            </a:r>
            <a:r>
              <a:rPr lang="en-US" sz="2800" dirty="0" err="1" smtClean="0">
                <a:latin typeface="Arial" pitchFamily="34" charset="0"/>
                <a:cs typeface="Arial" pitchFamily="34" charset="0"/>
              </a:rPr>
              <a:t>colours</a:t>
            </a:r>
            <a:r>
              <a:rPr lang="en-US" sz="2800" dirty="0" smtClean="0">
                <a:latin typeface="Arial" pitchFamily="34" charset="0"/>
                <a:cs typeface="Arial" pitchFamily="34" charset="0"/>
              </a:rPr>
              <a:t>, voice referencing styles). </a:t>
            </a: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35</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the following objectives in context of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baseline="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2800" dirty="0" smtClean="0">
                <a:latin typeface="Arial" pitchFamily="34" charset="0"/>
                <a:cs typeface="Arial" pitchFamily="34" charset="0"/>
              </a:rPr>
              <a:t>Determine what feedback techniques or combinations of feedback techniques, are preferred by the elderly. Visual feedback techniques include pop-ups, link highlighting. Verbal feedback refers</a:t>
            </a:r>
            <a:r>
              <a:rPr lang="en-ZA" sz="2800" baseline="0" dirty="0" smtClean="0">
                <a:latin typeface="Arial" pitchFamily="34" charset="0"/>
                <a:cs typeface="Arial" pitchFamily="34" charset="0"/>
              </a:rPr>
              <a:t> to voice commands repeated back to the user. </a:t>
            </a:r>
            <a:r>
              <a:rPr lang="en-US" sz="2800" baseline="0" dirty="0" smtClean="0">
                <a:latin typeface="Arial" pitchFamily="34" charset="0"/>
                <a:cs typeface="Arial" pitchFamily="34" charset="0"/>
              </a:rPr>
              <a:t>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ZA" dirty="0" smtClean="0"/>
              <a:t>Objectives required a focus on testing, testing was thus carried out by creating specific websites that enabled voice recognition and forms of feedback (to enhance prototype creation speed).</a:t>
            </a:r>
            <a:r>
              <a:rPr lang="en-ZA" baseline="0" dirty="0" smtClean="0"/>
              <a:t> The websites were decomposed into components and iterations for each website was designed and implemented.</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ZA" sz="2800" dirty="0" smtClean="0"/>
              <a:t>Project divided into components.</a:t>
            </a:r>
            <a:r>
              <a:rPr lang="en-ZA" sz="2800" baseline="0" dirty="0" smtClean="0"/>
              <a:t> </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ZA" sz="1200" dirty="0" smtClean="0">
                <a:solidFill>
                  <a:schemeClr val="tx1"/>
                </a:solidFill>
                <a:latin typeface="Arial" pitchFamily="34" charset="0"/>
                <a:cs typeface="Arial" pitchFamily="34" charset="0"/>
              </a:rPr>
              <a:t>Visual processing (presentation of website and associated feedback techniques). </a:t>
            </a:r>
            <a:r>
              <a:rPr lang="en-GB" sz="1200" kern="1200" dirty="0" smtClean="0">
                <a:solidFill>
                  <a:schemeClr val="tx1"/>
                </a:solidFill>
                <a:latin typeface="+mn-lt"/>
                <a:ea typeface="+mn-ea"/>
                <a:cs typeface="+mn-cs"/>
              </a:rPr>
              <a:t>Visual processing refers to graphical web development. The application provides users with an interactive web page GUI. Done by Kirti Nathoo.</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ZA" sz="1200" dirty="0" smtClean="0">
                <a:solidFill>
                  <a:schemeClr val="tx1"/>
                </a:solidFill>
                <a:latin typeface="Arial" pitchFamily="34" charset="0"/>
                <a:cs typeface="Arial" pitchFamily="34" charset="0"/>
              </a:rPr>
              <a:t>Voice processing (voice referencing techniques and associated logic). </a:t>
            </a:r>
            <a:r>
              <a:rPr lang="en-GB" sz="1200" kern="1200" dirty="0" smtClean="0">
                <a:solidFill>
                  <a:schemeClr val="tx1"/>
                </a:solidFill>
                <a:latin typeface="+mn-lt"/>
                <a:ea typeface="+mn-ea"/>
                <a:cs typeface="+mn-cs"/>
              </a:rPr>
              <a:t>The voice recognition component enables users to interact with the application GUI through the use of voice commands. </a:t>
            </a:r>
            <a:r>
              <a:rPr lang="en-ZA" sz="1200" dirty="0" smtClean="0">
                <a:solidFill>
                  <a:schemeClr val="tx1"/>
                </a:solidFill>
                <a:latin typeface="Arial" pitchFamily="34" charset="0"/>
                <a:cs typeface="Arial" pitchFamily="34" charset="0"/>
              </a:rPr>
              <a:t>Done by Cole Noble</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navigation component refers to website navigation and integrates both the visual rendering and voice recognition components.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Rapid Application Development (RAD) method is followed. RAD is an agile method wherein requirements are prioritised into iterations to ensure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essential requirements are met first. </a:t>
            </a:r>
            <a:r>
              <a:rPr lang="en-ZA" sz="1200" kern="1200" dirty="0" smtClean="0">
                <a:solidFill>
                  <a:schemeClr val="tx1"/>
                </a:solidFill>
                <a:latin typeface="+mn-lt"/>
                <a:ea typeface="+mn-ea"/>
                <a:cs typeface="+mn-cs"/>
              </a:rPr>
              <a:t>Discuss</a:t>
            </a:r>
            <a:r>
              <a:rPr lang="en-ZA" sz="1200" kern="1200" baseline="0" dirty="0" smtClean="0">
                <a:solidFill>
                  <a:schemeClr val="tx1"/>
                </a:solidFill>
                <a:latin typeface="+mn-lt"/>
                <a:ea typeface="+mn-ea"/>
                <a:cs typeface="+mn-cs"/>
              </a:rPr>
              <a:t> the requirements for each iteration.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between numerical and link name referencing techniques for simple websites. </a:t>
            </a:r>
            <a:r>
              <a:rPr lang="en-US" sz="1200" dirty="0" smtClean="0">
                <a:latin typeface="Arial" pitchFamily="34" charset="0"/>
                <a:cs typeface="Arial" pitchFamily="34" charset="0"/>
              </a:rPr>
              <a:t>Number of errors for referencing techniques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Arial" pitchFamily="34" charset="0"/>
                <a:cs typeface="Arial" pitchFamily="34" charset="0"/>
              </a:rPr>
              <a:t>  preference for feedback were recorded</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which visual feedback techniques – pop ups or link highlighting – are preferred by users.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latin typeface="Arial" pitchFamily="34" charset="0"/>
                <a:cs typeface="Arial" pitchFamily="34" charset="0"/>
              </a:rPr>
              <a:t> Ascertain if users would like verbal feedback whilst using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baseline="0" dirty="0" smtClean="0">
                <a:latin typeface="Arial" pitchFamily="34" charset="0"/>
                <a:cs typeface="Arial" pitchFamily="34" charset="0"/>
              </a:rPr>
              <a:t> </a:t>
            </a:r>
            <a:r>
              <a:rPr lang="en-US" sz="1200" dirty="0" smtClean="0">
                <a:latin typeface="Arial" pitchFamily="34" charset="0"/>
                <a:cs typeface="Arial" pitchFamily="34" charset="0"/>
              </a:rPr>
              <a:t>Perceived performance and preference of the techniques were also noted.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dirty="0" smtClean="0">
                <a:latin typeface="Arial" pitchFamily="34" charset="0"/>
                <a:cs typeface="Arial" pitchFamily="34" charset="0"/>
              </a:rPr>
              <a:t>Investigate the performance of numerical and link name referencing techniques for simple web pages.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Include a tutorial before each section and determine if this is beneficial to users and differs from results previously obtained in iteration one.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Remove feedback techniques which have been previously tested and adequate results were obtained.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dirty="0" smtClean="0">
                <a:latin typeface="Arial" pitchFamily="34" charset="0"/>
                <a:cs typeface="Arial" pitchFamily="34" charset="0"/>
              </a:rPr>
              <a:t>Ascertain if users prefer saying a particular word, part of or the complete sentence for the link name referencing technique.</a:t>
            </a:r>
          </a:p>
          <a:p>
            <a:pPr marL="658368" marR="0" lvl="1" indent="-246888" defTabSz="914400" rtl="0" eaLnBrk="1" fontAlgn="auto" latinLnBrk="0" hangingPunct="1">
              <a:lnSpc>
                <a:spcPct val="100000"/>
              </a:lnSpc>
              <a:spcBef>
                <a:spcPts val="300"/>
              </a:spcBef>
              <a:spcAft>
                <a:spcPts val="0"/>
              </a:spcAft>
              <a:buSzTx/>
              <a:buFont typeface="Arial" pitchFamily="34" charset="0"/>
              <a:buNone/>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pPr/>
              <a:t>11/4/2011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pPr/>
              <a:t>11/4/2011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11/4/2011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pPr/>
              <a:t>11/4/2011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pPr/>
              <a:t>11/4/2011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pPr/>
              <a:t>11/4/2011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11/4/2011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pPr/>
              <a:t>11/4/2011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pPr/>
              <a:t>11/4/2011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109659"/>
            <a:ext cx="8275402" cy="678512"/>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Design</a:t>
            </a:r>
          </a:p>
        </p:txBody>
      </p:sp>
      <p:sp>
        <p:nvSpPr>
          <p:cNvPr id="8" name="TextBox 7"/>
          <p:cNvSpPr txBox="1"/>
          <p:nvPr/>
        </p:nvSpPr>
        <p:spPr>
          <a:xfrm>
            <a:off x="1349111" y="3597640"/>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63452" y="3585149"/>
            <a:ext cx="2081134"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Verbal feedback</a:t>
            </a:r>
          </a:p>
          <a:p>
            <a:pPr algn="ctr"/>
            <a:r>
              <a:rPr lang="en-ZA" sz="2800" dirty="0" smtClean="0">
                <a:latin typeface="Arial" pitchFamily="34" charset="0"/>
                <a:cs typeface="Arial" pitchFamily="34" charset="0"/>
              </a:rPr>
              <a:t>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0" name="TextBox 9"/>
          <p:cNvSpPr txBox="1"/>
          <p:nvPr/>
        </p:nvSpPr>
        <p:spPr>
          <a:xfrm>
            <a:off x="3932416" y="3587651"/>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feedback 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1" name="Rectangle 10"/>
          <p:cNvSpPr/>
          <p:nvPr/>
        </p:nvSpPr>
        <p:spPr>
          <a:xfrm>
            <a:off x="1109269" y="3222886"/>
            <a:ext cx="7365864" cy="2314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2" y="1105315"/>
            <a:ext cx="8395324" cy="8134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Iteration 2:</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8" name="TextBox 7"/>
          <p:cNvSpPr txBox="1"/>
          <p:nvPr/>
        </p:nvSpPr>
        <p:spPr>
          <a:xfrm>
            <a:off x="4023896" y="2339145"/>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10" name="TextBox 9"/>
          <p:cNvSpPr txBox="1"/>
          <p:nvPr/>
        </p:nvSpPr>
        <p:spPr>
          <a:xfrm>
            <a:off x="1367582" y="2356500"/>
            <a:ext cx="2168577" cy="1815882"/>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Warm up tutorial for each technique</a:t>
            </a:r>
            <a:endParaRPr lang="en-GB" sz="2800" dirty="0">
              <a:latin typeface="Arial" pitchFamily="34" charset="0"/>
              <a:cs typeface="Arial" pitchFamily="34" charset="0"/>
            </a:endParaRPr>
          </a:p>
        </p:txBody>
      </p:sp>
      <p:sp>
        <p:nvSpPr>
          <p:cNvPr id="11" name="Rectangle 10"/>
          <p:cNvSpPr/>
          <p:nvPr/>
        </p:nvSpPr>
        <p:spPr>
          <a:xfrm>
            <a:off x="1049321" y="2023659"/>
            <a:ext cx="6392879" cy="241287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63863" y="1000387"/>
            <a:ext cx="8365343" cy="73847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endParaRPr lang="en-GB" sz="3200" dirty="0" smtClean="0">
              <a:latin typeface="Arial" pitchFamily="34" charset="0"/>
              <a:cs typeface="Arial" pitchFamily="34" charset="0"/>
            </a:endParaRPr>
          </a:p>
          <a:p>
            <a:pPr marL="1115568" lvl="2" indent="-246888">
              <a:spcBef>
                <a:spcPts val="300"/>
              </a:spcBef>
              <a:defRPr/>
            </a:pPr>
            <a:endParaRPr lang="en-GB" sz="2800" dirty="0" smtClean="0">
              <a:latin typeface="Arial" pitchFamily="34" charset="0"/>
              <a:cs typeface="Arial" pitchFamily="34" charset="0"/>
            </a:endParaRPr>
          </a:p>
          <a:p>
            <a:pPr marL="1115568" lvl="2" indent="-246888">
              <a:spcBef>
                <a:spcPts val="300"/>
              </a:spcBef>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TextBox 6"/>
          <p:cNvSpPr txBox="1"/>
          <p:nvPr/>
        </p:nvSpPr>
        <p:spPr>
          <a:xfrm>
            <a:off x="1184225" y="227849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8" name="TextBox 7"/>
          <p:cNvSpPr txBox="1"/>
          <p:nvPr/>
        </p:nvSpPr>
        <p:spPr>
          <a:xfrm>
            <a:off x="1174367" y="3931231"/>
            <a:ext cx="2171073" cy="954107"/>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User confirmation</a:t>
            </a:r>
            <a:endParaRPr lang="en-GB" sz="2800" dirty="0">
              <a:latin typeface="Arial" pitchFamily="34" charset="0"/>
              <a:cs typeface="Arial" pitchFamily="34" charset="0"/>
            </a:endParaRPr>
          </a:p>
        </p:txBody>
      </p:sp>
      <p:sp>
        <p:nvSpPr>
          <p:cNvPr id="9" name="TextBox 8"/>
          <p:cNvSpPr txBox="1"/>
          <p:nvPr/>
        </p:nvSpPr>
        <p:spPr>
          <a:xfrm>
            <a:off x="6316177" y="2268503"/>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Button to activate voice recognition</a:t>
            </a:r>
            <a:endParaRPr lang="en-GB" sz="2800" dirty="0">
              <a:latin typeface="Arial" pitchFamily="34" charset="0"/>
              <a:cs typeface="Arial" pitchFamily="34" charset="0"/>
            </a:endParaRPr>
          </a:p>
        </p:txBody>
      </p:sp>
      <p:sp>
        <p:nvSpPr>
          <p:cNvPr id="10" name="Rectangle 9"/>
          <p:cNvSpPr/>
          <p:nvPr/>
        </p:nvSpPr>
        <p:spPr>
          <a:xfrm>
            <a:off x="944383" y="1903739"/>
            <a:ext cx="7713234" cy="353694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764287" y="2284716"/>
            <a:ext cx="2364139"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Combination of feedback techniques</a:t>
            </a:r>
            <a:endParaRPr lang="en-GB" sz="2800" dirty="0">
              <a:latin typeface="Arial" pitchFamily="34" charset="0"/>
              <a:cs typeface="Arial" pitchFamily="34" charset="0"/>
            </a:endParaRPr>
          </a:p>
        </p:txBody>
      </p:sp>
      <p:sp>
        <p:nvSpPr>
          <p:cNvPr id="11" name="TextBox 10"/>
          <p:cNvSpPr txBox="1"/>
          <p:nvPr/>
        </p:nvSpPr>
        <p:spPr>
          <a:xfrm>
            <a:off x="3832899" y="3931232"/>
            <a:ext cx="2171073" cy="1384995"/>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More complicated website</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Voice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Visual rendering.</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Implementation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Voice recognition</a:t>
            </a:r>
          </a:p>
        </p:txBody>
      </p:sp>
      <p:sp>
        <p:nvSpPr>
          <p:cNvPr id="7" name="Rectangle 6"/>
          <p:cNvSpPr/>
          <p:nvPr/>
        </p:nvSpPr>
        <p:spPr>
          <a:xfrm>
            <a:off x="872066" y="2040467"/>
            <a:ext cx="7637949" cy="4031873"/>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Online API from SpeechAPI.com used</a:t>
            </a:r>
          </a:p>
          <a:p>
            <a:pPr>
              <a:buFont typeface="Arial" pitchFamily="34" charset="0"/>
              <a:buChar char="•"/>
            </a:pPr>
            <a:endParaRPr lang="en-US" sz="3200" dirty="0" smtClean="0">
              <a:latin typeface="Arial" pitchFamily="34" charset="0"/>
              <a:cs typeface="Arial" pitchFamily="34" charset="0"/>
            </a:endParaRPr>
          </a:p>
          <a:p>
            <a:pPr>
              <a:buFont typeface="Arial" pitchFamily="34" charset="0"/>
              <a:buChar char="•"/>
            </a:pPr>
            <a:r>
              <a:rPr lang="en-US" sz="3200" dirty="0" smtClean="0">
                <a:latin typeface="Arial" pitchFamily="34" charset="0"/>
                <a:cs typeface="Arial" pitchFamily="34" charset="0"/>
              </a:rPr>
              <a:t> Embedded flash component used for streaming</a:t>
            </a:r>
          </a:p>
          <a:p>
            <a:pPr>
              <a:buFont typeface="Arial" pitchFamily="34" charset="0"/>
              <a:buChar char="•"/>
            </a:pPr>
            <a:endParaRPr lang="en-US" sz="3200" dirty="0" smtClean="0">
              <a:latin typeface="Arial" pitchFamily="34" charset="0"/>
              <a:cs typeface="Arial" pitchFamily="34" charset="0"/>
            </a:endParaRPr>
          </a:p>
          <a:p>
            <a:pPr>
              <a:buFont typeface="Arial" pitchFamily="34" charset="0"/>
              <a:buChar char="•"/>
            </a:pPr>
            <a:r>
              <a:rPr lang="en-US" sz="3200" i="1" dirty="0" smtClean="0">
                <a:latin typeface="Arial" pitchFamily="34" charset="0"/>
                <a:cs typeface="Arial" pitchFamily="34" charset="0"/>
              </a:rPr>
              <a:t>JavaScript </a:t>
            </a:r>
            <a:r>
              <a:rPr lang="en-US" sz="3200" dirty="0" smtClean="0">
                <a:latin typeface="Arial" pitchFamily="34" charset="0"/>
                <a:cs typeface="Arial" pitchFamily="34" charset="0"/>
              </a:rPr>
              <a:t>used to process string results</a:t>
            </a:r>
          </a:p>
          <a:p>
            <a:pPr>
              <a:buFont typeface="Arial" pitchFamily="34" charset="0"/>
              <a:buChar char="•"/>
            </a:pPr>
            <a:endParaRPr lang="en-US" sz="3200" dirty="0" smtClean="0">
              <a:latin typeface="Arial" pitchFamily="34" charset="0"/>
              <a:cs typeface="Arial" pitchFamily="34" charset="0"/>
            </a:endParaRPr>
          </a:p>
          <a:p>
            <a:pPr>
              <a:buFont typeface="Arial" pitchFamily="34" charset="0"/>
              <a:buChar char="•"/>
            </a:pPr>
            <a:r>
              <a:rPr lang="en-US" sz="3200" dirty="0" smtClean="0">
                <a:latin typeface="Arial" pitchFamily="34" charset="0"/>
                <a:cs typeface="Arial" pitchFamily="34" charset="0"/>
              </a:rPr>
              <a:t>More advanced functionality available</a:t>
            </a:r>
            <a:endParaRPr lang="en-ZA"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268992" y="775326"/>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Visual rendering</a:t>
            </a:r>
          </a:p>
        </p:txBody>
      </p:sp>
      <p:sp>
        <p:nvSpPr>
          <p:cNvPr id="5" name="Rectangle 3"/>
          <p:cNvSpPr txBox="1">
            <a:spLocks noChangeArrowheads="1"/>
          </p:cNvSpPr>
          <p:nvPr/>
        </p:nvSpPr>
        <p:spPr>
          <a:xfrm>
            <a:off x="388912" y="1839835"/>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 – Numerical Referencing</a:t>
            </a:r>
          </a:p>
        </p:txBody>
      </p:sp>
      <p:pic>
        <p:nvPicPr>
          <p:cNvPr id="7" name="Picture 6" descr="C:\2011\campus\ELEN 4012 - Lab Project\Lab Proj Impl\final report\Report docs\screenshots\It 1\img1.png"/>
          <p:cNvPicPr/>
          <p:nvPr/>
        </p:nvPicPr>
        <p:blipFill>
          <a:blip r:embed="rId3"/>
          <a:srcRect/>
          <a:stretch>
            <a:fillRect/>
          </a:stretch>
        </p:blipFill>
        <p:spPr bwMode="auto">
          <a:xfrm>
            <a:off x="2677236" y="2632191"/>
            <a:ext cx="3579668" cy="372222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Numerical Referencing</a:t>
            </a:r>
          </a:p>
        </p:txBody>
      </p:sp>
      <p:pic>
        <p:nvPicPr>
          <p:cNvPr id="9" name="Picture 8" descr="C:\2011\campus\ELEN 4012 - Lab Project\Lab Proj Impl\final report\Report docs\screenshots\It 1\img2.png"/>
          <p:cNvPicPr/>
          <p:nvPr/>
        </p:nvPicPr>
        <p:blipFill>
          <a:blip r:embed="rId3"/>
          <a:srcRect/>
          <a:stretch>
            <a:fillRect/>
          </a:stretch>
        </p:blipFill>
        <p:spPr bwMode="auto">
          <a:xfrm>
            <a:off x="1508739" y="1993693"/>
            <a:ext cx="5956362" cy="3795446"/>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 </a:t>
            </a:r>
          </a:p>
        </p:txBody>
      </p:sp>
      <p:pic>
        <p:nvPicPr>
          <p:cNvPr id="7" name="Picture 6" descr="C:\2011\campus\ELEN 4012 - Lab Project\Lab Proj Impl\final report\Report docs\screenshots\It 1\img3.png"/>
          <p:cNvPicPr/>
          <p:nvPr/>
        </p:nvPicPr>
        <p:blipFill>
          <a:blip r:embed="rId3"/>
          <a:srcRect/>
          <a:stretch>
            <a:fillRect/>
          </a:stretch>
        </p:blipFill>
        <p:spPr bwMode="auto">
          <a:xfrm>
            <a:off x="2398982" y="1963711"/>
            <a:ext cx="4316611" cy="408006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a:t>
            </a:r>
          </a:p>
        </p:txBody>
      </p:sp>
      <p:pic>
        <p:nvPicPr>
          <p:cNvPr id="7" name="Picture 6" descr="C:\2011\campus\ELEN 4012 - Lab Project\Lab Proj Impl\final report\Report docs\screenshots\It 1\img4.png"/>
          <p:cNvPicPr/>
          <p:nvPr/>
        </p:nvPicPr>
        <p:blipFill>
          <a:blip r:embed="rId3"/>
          <a:srcRect/>
          <a:stretch>
            <a:fillRect/>
          </a:stretch>
        </p:blipFill>
        <p:spPr bwMode="auto">
          <a:xfrm>
            <a:off x="1855846" y="1963711"/>
            <a:ext cx="5774147" cy="363105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568794" y="1674943"/>
            <a:ext cx="8051800" cy="2972008"/>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2 -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defRPr/>
            </a:pPr>
            <a:r>
              <a:rPr lang="en-US" sz="3200" dirty="0" smtClean="0">
                <a:latin typeface="Arial" pitchFamily="34" charset="0"/>
                <a:cs typeface="Arial" pitchFamily="34" charset="0"/>
              </a:rPr>
              <a:t>No feedback sections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0968" cy="4081280"/>
          </a:xfrm>
          <a:prstGeom prst="rect">
            <a:avLst/>
          </a:prstGeom>
        </p:spPr>
        <p:txBody>
          <a:bodyPr vert="horz">
            <a:normAutofit fontScale="92500"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500" b="0" i="0" u="none" strike="noStrike" kern="1200" cap="none" spc="0" normalizeH="0" noProof="0" dirty="0" smtClean="0">
                <a:ln>
                  <a:noFill/>
                </a:ln>
                <a:effectLst/>
                <a:uLnTx/>
                <a:uFillTx/>
                <a:latin typeface="Arial" pitchFamily="34" charset="0"/>
                <a:cs typeface="Arial" pitchFamily="34" charset="0"/>
              </a:rPr>
              <a:t> </a:t>
            </a:r>
            <a:endParaRPr lang="en-US" sz="35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Software Application</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Team Work</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Future Work </a:t>
            </a:r>
            <a:endParaRPr kumimoji="0" lang="en-US" sz="35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57200" y="94687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Numerical Referencing </a:t>
            </a:r>
          </a:p>
        </p:txBody>
      </p:sp>
      <p:pic>
        <p:nvPicPr>
          <p:cNvPr id="8" name="Picture 7" descr="C:\2011\campus\ELEN 4012 - Lab Project\Lab Proj Impl\final report\Report docs I\screenshots\It 3\img3.png"/>
          <p:cNvPicPr/>
          <p:nvPr/>
        </p:nvPicPr>
        <p:blipFill>
          <a:blip r:embed="rId3"/>
          <a:srcRect/>
          <a:stretch>
            <a:fillRect/>
          </a:stretch>
        </p:blipFill>
        <p:spPr bwMode="auto">
          <a:xfrm>
            <a:off x="1984057" y="1874520"/>
            <a:ext cx="5300663" cy="40920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Link Name Referencing</a:t>
            </a:r>
          </a:p>
        </p:txBody>
      </p:sp>
      <p:pic>
        <p:nvPicPr>
          <p:cNvPr id="9" name="Picture 8"/>
          <p:cNvPicPr/>
          <p:nvPr/>
        </p:nvPicPr>
        <p:blipFill>
          <a:blip r:embed="rId3"/>
          <a:srcRect/>
          <a:stretch>
            <a:fillRect/>
          </a:stretch>
        </p:blipFill>
        <p:spPr bwMode="auto">
          <a:xfrm>
            <a:off x="2014162" y="1888761"/>
            <a:ext cx="5331019" cy="438701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92343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 – Feedback</a:t>
            </a:r>
          </a:p>
        </p:txBody>
      </p:sp>
      <p:pic>
        <p:nvPicPr>
          <p:cNvPr id="8" name="Picture 7" descr="C:\2011\campus\ELEN 4012 - Lab Project\Lab Proj Impl\final report\Report docs\screenshots\It 3\img5.png"/>
          <p:cNvPicPr/>
          <p:nvPr/>
        </p:nvPicPr>
        <p:blipFill>
          <a:blip r:embed="rId3"/>
          <a:srcRect/>
          <a:stretch>
            <a:fillRect/>
          </a:stretch>
        </p:blipFill>
        <p:spPr bwMode="auto">
          <a:xfrm>
            <a:off x="1599565" y="1857662"/>
            <a:ext cx="5731510" cy="1862516"/>
          </a:xfrm>
          <a:prstGeom prst="rect">
            <a:avLst/>
          </a:prstGeom>
          <a:noFill/>
          <a:ln w="9525">
            <a:solidFill>
              <a:schemeClr val="tx1"/>
            </a:solidFill>
            <a:miter lim="800000"/>
            <a:headEnd/>
            <a:tailEnd/>
          </a:ln>
        </p:spPr>
      </p:pic>
      <p:pic>
        <p:nvPicPr>
          <p:cNvPr id="10" name="Picture 9"/>
          <p:cNvPicPr/>
          <p:nvPr/>
        </p:nvPicPr>
        <p:blipFill>
          <a:blip r:embed="rId4"/>
          <a:srcRect/>
          <a:stretch>
            <a:fillRect/>
          </a:stretch>
        </p:blipFill>
        <p:spPr bwMode="auto">
          <a:xfrm>
            <a:off x="1618297" y="4130992"/>
            <a:ext cx="5724525" cy="18573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Secondary results.</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Testing and Results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47177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a:t>
            </a:r>
          </a:p>
        </p:txBody>
      </p:sp>
      <p:sp>
        <p:nvSpPr>
          <p:cNvPr id="8" name="Rectangle 3"/>
          <p:cNvSpPr txBox="1">
            <a:spLocks noChangeArrowheads="1"/>
          </p:cNvSpPr>
          <p:nvPr/>
        </p:nvSpPr>
        <p:spPr>
          <a:xfrm>
            <a:off x="250085" y="1360107"/>
            <a:ext cx="7944787" cy="190125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a:t>
            </a:r>
            <a:r>
              <a:rPr lang="en-US" sz="3500" dirty="0" smtClean="0">
                <a:latin typeface="Arial" pitchFamily="34" charset="0"/>
                <a:cs typeface="Arial" pitchFamily="34" charset="0"/>
              </a:rPr>
              <a:t>70%. </a:t>
            </a:r>
            <a:endParaRPr lang="en-US" sz="3500" dirty="0" smtClean="0">
              <a:latin typeface="Arial" pitchFamily="34" charset="0"/>
              <a:cs typeface="Arial" pitchFamily="34" charset="0"/>
            </a:endParaRP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a:t>
            </a:r>
            <a:r>
              <a:rPr lang="en-US" sz="3500" dirty="0" smtClean="0">
                <a:latin typeface="Arial" pitchFamily="34" charset="0"/>
                <a:cs typeface="Arial" pitchFamily="34" charset="0"/>
              </a:rPr>
              <a:t>29%.</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182256" y="3641860"/>
          <a:ext cx="4422098" cy="28406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624840" y="3398520"/>
            <a:ext cx="5410200" cy="907941"/>
          </a:xfrm>
          <a:prstGeom prst="rect">
            <a:avLst/>
          </a:prstGeom>
          <a:noFill/>
        </p:spPr>
        <p:txBody>
          <a:bodyPr wrap="square" rtlCol="0">
            <a:spAutoFit/>
          </a:bodyPr>
          <a:lstStyle/>
          <a:p>
            <a:pPr marL="0" lvl="1">
              <a:buFont typeface="Arial" pitchFamily="34" charset="0"/>
              <a:buChar char="•"/>
            </a:pPr>
            <a:r>
              <a:rPr lang="en-US" sz="3500" dirty="0" smtClean="0">
                <a:latin typeface="Arial" pitchFamily="34" charset="0"/>
                <a:cs typeface="Arial" pitchFamily="34" charset="0"/>
              </a:rPr>
              <a:t> User preference:</a:t>
            </a:r>
          </a:p>
          <a:p>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0" y="77524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Perceived better performance</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3395270" y="1200212"/>
          <a:ext cx="4654447" cy="28818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3392774" y="393192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3"/>
          <p:cNvSpPr txBox="1">
            <a:spLocks noChangeArrowheads="1"/>
          </p:cNvSpPr>
          <p:nvPr/>
        </p:nvSpPr>
        <p:spPr>
          <a:xfrm>
            <a:off x="316960" y="364086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Feedback</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982" y="61043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a:t>
            </a:r>
          </a:p>
        </p:txBody>
      </p:sp>
      <p:sp>
        <p:nvSpPr>
          <p:cNvPr id="8" name="Rectangle 3"/>
          <p:cNvSpPr txBox="1">
            <a:spLocks noChangeArrowheads="1"/>
          </p:cNvSpPr>
          <p:nvPr/>
        </p:nvSpPr>
        <p:spPr>
          <a:xfrm>
            <a:off x="539645" y="1524750"/>
            <a:ext cx="7764905" cy="1803066"/>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a:t>
            </a:r>
            <a:r>
              <a:rPr lang="en-US" sz="3500" dirty="0" smtClean="0">
                <a:latin typeface="Arial" pitchFamily="34" charset="0"/>
                <a:cs typeface="Arial" pitchFamily="34" charset="0"/>
              </a:rPr>
              <a:t>68%. </a:t>
            </a:r>
            <a:endParaRPr lang="en-US" sz="3500" dirty="0" smtClean="0">
              <a:latin typeface="Arial" pitchFamily="34" charset="0"/>
              <a:cs typeface="Arial" pitchFamily="34" charset="0"/>
            </a:endParaRP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a:t>
            </a:r>
            <a:r>
              <a:rPr lang="en-US" sz="3500" dirty="0" smtClean="0">
                <a:latin typeface="Arial" pitchFamily="34" charset="0"/>
                <a:cs typeface="Arial" pitchFamily="34" charset="0"/>
              </a:rPr>
              <a:t>31%.</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069580" y="364685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3"/>
          <p:cNvSpPr txBox="1">
            <a:spLocks noChangeArrowheads="1"/>
          </p:cNvSpPr>
          <p:nvPr/>
        </p:nvSpPr>
        <p:spPr>
          <a:xfrm>
            <a:off x="434715" y="3326067"/>
            <a:ext cx="7764905" cy="721277"/>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0" y="625342"/>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p:txBody>
      </p:sp>
      <p:graphicFrame>
        <p:nvGraphicFramePr>
          <p:cNvPr id="7" name="Chart 6"/>
          <p:cNvGraphicFramePr/>
          <p:nvPr/>
        </p:nvGraphicFramePr>
        <p:xfrm>
          <a:off x="4369631" y="101183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a:xfrm>
            <a:off x="0" y="3640864"/>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Link name referencing:</a:t>
            </a:r>
          </a:p>
        </p:txBody>
      </p:sp>
      <p:graphicFrame>
        <p:nvGraphicFramePr>
          <p:cNvPr id="9" name="Chart 8"/>
          <p:cNvGraphicFramePr/>
          <p:nvPr/>
        </p:nvGraphicFramePr>
        <p:xfrm>
          <a:off x="4279691" y="3904938"/>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a:t>
            </a:r>
            <a:r>
              <a:rPr lang="en-US" sz="3200" dirty="0" smtClean="0">
                <a:latin typeface="Arial" pitchFamily="34" charset="0"/>
                <a:cs typeface="Arial" pitchFamily="34" charset="0"/>
              </a:rPr>
              <a:t>54%.</a:t>
            </a: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a:t>
            </a:r>
            <a:r>
              <a:rPr lang="en-US" sz="3200" dirty="0" smtClean="0">
                <a:latin typeface="Arial" pitchFamily="34" charset="0"/>
                <a:cs typeface="Arial" pitchFamily="34" charset="0"/>
              </a:rPr>
              <a:t>45%.</a:t>
            </a:r>
            <a:endParaRPr lang="en-US" sz="3200" dirty="0" smtClean="0">
              <a:latin typeface="Arial" pitchFamily="34" charset="0"/>
              <a:cs typeface="Arial" pitchFamily="34" charset="0"/>
            </a:endParaRPr>
          </a:p>
          <a:p>
            <a:pPr marL="1115568" lvl="2" indent="-246888">
              <a:spcBef>
                <a:spcPts val="300"/>
              </a:spcBef>
            </a:pPr>
            <a:r>
              <a:rPr lang="en-US" sz="3200" dirty="0" smtClean="0">
                <a:latin typeface="Arial" pitchFamily="34" charset="0"/>
                <a:cs typeface="Arial" pitchFamily="34" charset="0"/>
              </a:rPr>
              <a:t>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user preference.</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Button for speech recognition.</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User confirmation.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346953" y="1467579"/>
            <a:ext cx="10180320" cy="1278864"/>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a:t>
            </a:r>
          </a:p>
          <a:p>
            <a:pPr marL="1115568" lvl="2" indent="-246888">
              <a:spcBef>
                <a:spcPts val="300"/>
              </a:spcBef>
            </a:pPr>
            <a:r>
              <a:rPr lang="en-US" sz="3200" dirty="0" smtClean="0">
                <a:latin typeface="Arial" pitchFamily="34" charset="0"/>
                <a:cs typeface="Arial" pitchFamily="34" charset="0"/>
              </a:rPr>
              <a:t>  females.</a:t>
            </a:r>
          </a:p>
        </p:txBody>
      </p:sp>
      <p:sp>
        <p:nvSpPr>
          <p:cNvPr id="24" name="Rectangle 4"/>
          <p:cNvSpPr>
            <a:spLocks noGrp="1" noChangeArrowheads="1"/>
          </p:cNvSpPr>
          <p:nvPr>
            <p:ph type="title"/>
          </p:nvPr>
        </p:nvSpPr>
        <p:spPr>
          <a:xfrm>
            <a:off x="268242" y="60568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Secondary Results</a:t>
            </a:r>
          </a:p>
        </p:txBody>
      </p:sp>
      <p:graphicFrame>
        <p:nvGraphicFramePr>
          <p:cNvPr id="9" name="Chart 8"/>
          <p:cNvGraphicFramePr/>
          <p:nvPr/>
        </p:nvGraphicFramePr>
        <p:xfrm>
          <a:off x="2301240" y="2453640"/>
          <a:ext cx="5455920" cy="35966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0" y="1629972"/>
            <a:ext cx="8650157" cy="4800807"/>
          </a:xfrm>
          <a:prstGeom prst="rect">
            <a:avLst/>
          </a:prstGeom>
        </p:spPr>
        <p:txBody>
          <a:bodyPr vert="horz">
            <a:no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Statistics show growing use of computers by the elderly.</a:t>
            </a:r>
          </a:p>
          <a:p>
            <a:pPr marL="658368" lvl="1" indent="-246888">
              <a:spcBef>
                <a:spcPts val="300"/>
              </a:spcBef>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defRPr/>
            </a:pPr>
            <a:r>
              <a:rPr lang="en-US" sz="3200" dirty="0" smtClean="0">
                <a:latin typeface="Arial" pitchFamily="34" charset="0"/>
                <a:cs typeface="Arial" pitchFamily="34" charset="0"/>
              </a:rPr>
              <a:t>US stats: </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People over 65 are the fastest growing group of new internet users.</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13% of population is comprised of the elderly.</a:t>
            </a:r>
          </a:p>
          <a:p>
            <a:pPr marL="1115568" lvl="2" indent="-246888">
              <a:spcBef>
                <a:spcPts val="300"/>
              </a:spcBef>
              <a:buFont typeface="Arial" pitchFamily="34" charset="0"/>
              <a:buChar char="•"/>
              <a:defRPr/>
            </a:pPr>
            <a:r>
              <a:rPr lang="en-ZA" sz="2800" dirty="0" smtClean="0">
                <a:latin typeface="Arial" pitchFamily="34" charset="0"/>
                <a:cs typeface="Arial" pitchFamily="34" charset="0"/>
              </a:rPr>
              <a:t>4% of total internet usage is contributed to by the elderly.</a:t>
            </a: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478853" y="625423"/>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9079" y="979804"/>
            <a:ext cx="8808720"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1596453" y="1873771"/>
          <a:ext cx="6153462" cy="42063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64788" y="1589499"/>
            <a:ext cx="9753600" cy="1824261"/>
          </a:xfrm>
          <a:prstGeom prst="rect">
            <a:avLst/>
          </a:prstGeom>
        </p:spPr>
        <p:txBody>
          <a:bodyPr vert="horz">
            <a:normAutofit/>
          </a:bodyPr>
          <a:lstStyle/>
          <a:p>
            <a:pPr marL="1115568" lvl="2" indent="-246888">
              <a:spcBef>
                <a:spcPts val="300"/>
              </a:spcBef>
              <a:buFont typeface="Arial" pitchFamily="34" charset="0"/>
              <a:buChar char="•"/>
            </a:pPr>
            <a:r>
              <a:rPr lang="en-US" sz="3300" dirty="0" smtClean="0">
                <a:latin typeface="Arial" pitchFamily="34" charset="0"/>
                <a:cs typeface="Arial" pitchFamily="34" charset="0"/>
              </a:rPr>
              <a:t>Numerical referencing:</a:t>
            </a:r>
          </a:p>
          <a:p>
            <a:pPr marL="1572768" lvl="3" indent="-246888">
              <a:spcBef>
                <a:spcPts val="300"/>
              </a:spcBef>
              <a:buFont typeface="Arial" pitchFamily="34" charset="0"/>
              <a:buChar char="•"/>
            </a:pPr>
            <a:r>
              <a:rPr lang="en-US" sz="3300" dirty="0" smtClean="0">
                <a:latin typeface="Arial" pitchFamily="34" charset="0"/>
                <a:cs typeface="Arial" pitchFamily="34" charset="0"/>
              </a:rPr>
              <a:t>Performs better in complex websites.</a:t>
            </a:r>
          </a:p>
          <a:p>
            <a:pPr marL="1572768" lvl="3" indent="-246888">
              <a:spcBef>
                <a:spcPts val="300"/>
              </a:spcBef>
              <a:buFont typeface="Arial" pitchFamily="34" charset="0"/>
              <a:buChar char="•"/>
            </a:pPr>
            <a:r>
              <a:rPr lang="en-US" sz="3300" dirty="0" smtClean="0">
                <a:latin typeface="Arial" pitchFamily="34" charset="0"/>
                <a:cs typeface="Arial" pitchFamily="34" charset="0"/>
              </a:rPr>
              <a:t>Used to improve voice recognition errors.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48786" y="545700"/>
            <a:ext cx="6251732" cy="95236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p>
        </p:txBody>
      </p:sp>
      <p:graphicFrame>
        <p:nvGraphicFramePr>
          <p:cNvPr id="8" name="Chart 7"/>
          <p:cNvGraphicFramePr/>
          <p:nvPr/>
        </p:nvGraphicFramePr>
        <p:xfrm>
          <a:off x="1852612" y="3459480"/>
          <a:ext cx="5584508" cy="30784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674558" y="930645"/>
            <a:ext cx="9818558" cy="1234084"/>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Users prefer Numerical referencing for simple   </a:t>
            </a:r>
          </a:p>
          <a:p>
            <a:pPr marL="1115568" lvl="2" indent="-246888">
              <a:spcBef>
                <a:spcPts val="300"/>
              </a:spcBef>
            </a:pPr>
            <a:r>
              <a:rPr lang="en-US" sz="3200" dirty="0" smtClean="0">
                <a:latin typeface="Arial" pitchFamily="34" charset="0"/>
                <a:cs typeface="Arial" pitchFamily="34" charset="0"/>
              </a:rPr>
              <a:t>  websites.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498184" y="4728119"/>
            <a:ext cx="10523095" cy="1439217"/>
          </a:xfrm>
          <a:prstGeom prst="rect">
            <a:avLst/>
          </a:prstGeom>
        </p:spPr>
        <p:txBody>
          <a:bodyPr vert="horz">
            <a:normAutofit/>
          </a:bodyPr>
          <a:lstStyle/>
          <a:p>
            <a:pPr marL="1115568" lvl="2" indent="-246888">
              <a:spcBef>
                <a:spcPts val="300"/>
              </a:spcBef>
              <a:buFont typeface="Arial" pitchFamily="34" charset="0"/>
              <a:buChar char="•"/>
            </a:pPr>
            <a:r>
              <a:rPr lang="en-US" sz="3400" dirty="0" smtClean="0">
                <a:latin typeface="Arial" pitchFamily="34" charset="0"/>
                <a:cs typeface="Arial" pitchFamily="34" charset="0"/>
              </a:rPr>
              <a:t>Combinations of Numerical and Link name referencing techniques.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8" name="Chart 7"/>
          <p:cNvGraphicFramePr/>
          <p:nvPr/>
        </p:nvGraphicFramePr>
        <p:xfrm>
          <a:off x="1980456" y="203682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74754" y="2244568"/>
            <a:ext cx="7794886" cy="3606800"/>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Fair work division.</a:t>
            </a:r>
          </a:p>
          <a:p>
            <a:pPr marL="1115568" lvl="2" indent="-246888">
              <a:spcBef>
                <a:spcPts val="300"/>
              </a:spcBef>
              <a:buFont typeface="Arial" pitchFamily="34" charset="0"/>
              <a:buChar char="•"/>
            </a:pPr>
            <a:r>
              <a:rPr lang="en-US" sz="3200" dirty="0" err="1" smtClean="0">
                <a:latin typeface="Arial" pitchFamily="34" charset="0"/>
                <a:cs typeface="Arial" pitchFamily="34" charset="0"/>
              </a:rPr>
              <a:t>Git</a:t>
            </a:r>
            <a:r>
              <a:rPr lang="en-US" sz="3200" dirty="0" smtClean="0">
                <a:latin typeface="Arial" pitchFamily="34" charset="0"/>
                <a:cs typeface="Arial" pitchFamily="34" charset="0"/>
              </a:rPr>
              <a:t> and </a:t>
            </a:r>
            <a:r>
              <a:rPr lang="en-US" sz="3200" dirty="0" err="1" smtClean="0">
                <a:latin typeface="Arial" pitchFamily="34" charset="0"/>
                <a:cs typeface="Arial" pitchFamily="34" charset="0"/>
              </a:rPr>
              <a:t>Github</a:t>
            </a:r>
            <a:r>
              <a:rPr lang="en-US" sz="3200" dirty="0" smtClean="0">
                <a:latin typeface="Arial" pitchFamily="34" charset="0"/>
                <a:cs typeface="Arial" pitchFamily="34" charset="0"/>
              </a:rPr>
              <a:t> version control.</a:t>
            </a:r>
          </a:p>
          <a:p>
            <a:pPr marL="1115568" lvl="2" indent="-246888">
              <a:spcBef>
                <a:spcPts val="300"/>
              </a:spcBef>
              <a:buFont typeface="Arial" pitchFamily="34" charset="0"/>
              <a:buChar char="•"/>
            </a:pPr>
            <a:r>
              <a:rPr lang="en-US" sz="3200" dirty="0" smtClean="0">
                <a:latin typeface="Arial" pitchFamily="34" charset="0"/>
                <a:cs typeface="Arial" pitchFamily="34" charset="0"/>
              </a:rPr>
              <a:t>Email.</a:t>
            </a:r>
          </a:p>
          <a:p>
            <a:pPr marL="1115568" lvl="2" indent="-246888">
              <a:spcBef>
                <a:spcPts val="300"/>
              </a:spcBef>
              <a:buFont typeface="Arial" pitchFamily="34" charset="0"/>
              <a:buChar char="•"/>
            </a:pPr>
            <a:r>
              <a:rPr lang="en-US" sz="3200" dirty="0" smtClean="0">
                <a:latin typeface="Arial" pitchFamily="34" charset="0"/>
                <a:cs typeface="Arial" pitchFamily="34" charset="0"/>
              </a:rPr>
              <a:t>Instant messaging.</a:t>
            </a:r>
          </a:p>
          <a:p>
            <a:pPr marL="1572768" lvl="3" indent="-246888">
              <a:spcBef>
                <a:spcPts val="300"/>
              </a:spcBef>
              <a:buFont typeface="Arial" pitchFamily="34" charset="0"/>
              <a:buChar cha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Team Work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639964"/>
            <a:ext cx="8079699" cy="4989435"/>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572768" lvl="3" indent="-246888">
              <a:spcBef>
                <a:spcPts val="300"/>
              </a:spcBef>
            </a:pPr>
            <a:endParaRPr lang="en-US" sz="2800" dirty="0" smtClean="0">
              <a:latin typeface="Arial" pitchFamily="34" charset="0"/>
              <a:cs typeface="Arial" pitchFamily="34" charset="0"/>
            </a:endParaRP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Algorithm for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techniques for annotating web pages.</a:t>
            </a: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engine.</a:t>
            </a:r>
          </a:p>
          <a:p>
            <a:pPr marL="1115568" lvl="2" indent="-246888">
              <a:spcBef>
                <a:spcPts val="300"/>
              </a:spcBef>
              <a:buFont typeface="Arial" pitchFamily="34" charset="0"/>
              <a:buChar char="•"/>
            </a:pPr>
            <a:r>
              <a:rPr lang="en-US" sz="3200" dirty="0" smtClean="0">
                <a:latin typeface="Arial" pitchFamily="34" charset="0"/>
                <a:cs typeface="Arial" pitchFamily="34" charset="0"/>
              </a:rPr>
              <a:t>Cross-platform web browser add-on.</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2011\campus\ELEN 4012 - Lab Project\Lab Proj Impl\Open Day\Project User photos\SAM_0183.JPG"/>
          <p:cNvPicPr>
            <a:picLocks noChangeAspect="1" noChangeArrowheads="1"/>
          </p:cNvPicPr>
          <p:nvPr/>
        </p:nvPicPr>
        <p:blipFill>
          <a:blip r:embed="rId3" cstate="print"/>
          <a:srcRect/>
          <a:stretch>
            <a:fillRect/>
          </a:stretch>
        </p:blipFill>
        <p:spPr bwMode="auto">
          <a:xfrm>
            <a:off x="2346960" y="3413760"/>
            <a:ext cx="3881120" cy="2910840"/>
          </a:xfrm>
          <a:prstGeom prst="rect">
            <a:avLst/>
          </a:prstGeom>
          <a:noFill/>
        </p:spPr>
      </p:pic>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pic>
        <p:nvPicPr>
          <p:cNvPr id="1026" name="Picture 2" descr="C:\2011\campus\ELEN 4012 - Lab Project\Lab Proj Impl\Open Day\Project User photos\SAM_0181.JPG"/>
          <p:cNvPicPr>
            <a:picLocks noChangeAspect="1" noChangeArrowheads="1"/>
          </p:cNvPicPr>
          <p:nvPr/>
        </p:nvPicPr>
        <p:blipFill>
          <a:blip r:embed="rId4" cstate="print"/>
          <a:srcRect/>
          <a:stretch>
            <a:fillRect/>
          </a:stretch>
        </p:blipFill>
        <p:spPr bwMode="auto">
          <a:xfrm>
            <a:off x="4892040" y="1097280"/>
            <a:ext cx="3657600" cy="2743200"/>
          </a:xfrm>
          <a:prstGeom prst="rect">
            <a:avLst/>
          </a:prstGeom>
          <a:noFill/>
        </p:spPr>
      </p:pic>
      <p:pic>
        <p:nvPicPr>
          <p:cNvPr id="1027" name="Picture 3" descr="C:\2011\campus\ELEN 4012 - Lab Project\Lab Proj Impl\Open Day\Project User photos\SAM_0189.JPG"/>
          <p:cNvPicPr>
            <a:picLocks noChangeAspect="1" noChangeArrowheads="1"/>
          </p:cNvPicPr>
          <p:nvPr/>
        </p:nvPicPr>
        <p:blipFill>
          <a:blip r:embed="rId5" cstate="print"/>
          <a:srcRect/>
          <a:stretch>
            <a:fillRect/>
          </a:stretch>
        </p:blipFill>
        <p:spPr bwMode="auto">
          <a:xfrm>
            <a:off x="624840" y="975360"/>
            <a:ext cx="3444240" cy="2583180"/>
          </a:xfrm>
          <a:prstGeom prst="rect">
            <a:avLst/>
          </a:prstGeom>
          <a:noFill/>
        </p:spPr>
      </p:pic>
      <p:sp>
        <p:nvSpPr>
          <p:cNvPr id="10"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The End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4000" y="928932"/>
            <a:ext cx="8545226" cy="4938467"/>
          </a:xfrm>
          <a:prstGeom prst="rect">
            <a:avLst/>
          </a:prstGeom>
        </p:spPr>
        <p:txBody>
          <a:bodyPr vert="horz">
            <a:noAutofit/>
          </a:bodyPr>
          <a:lstStyle/>
          <a:p>
            <a:pPr marL="658368" lvl="1" indent="-246888">
              <a:spcBef>
                <a:spcPts val="300"/>
              </a:spcBef>
              <a:buFont typeface="Arial" pitchFamily="34" charset="0"/>
              <a:buChar char="•"/>
              <a:defRPr/>
            </a:pPr>
            <a:r>
              <a:rPr lang="en-ZA" sz="3200" dirty="0" smtClean="0">
                <a:latin typeface="Arial" pitchFamily="34" charset="0"/>
                <a:cs typeface="Arial" pitchFamily="34" charset="0"/>
              </a:rPr>
              <a:t>The internet offers online shopping entertainment, banking and communication.</a:t>
            </a:r>
          </a:p>
          <a:p>
            <a:pPr marL="658368" lvl="1" indent="-246888">
              <a:spcBef>
                <a:spcPts val="300"/>
              </a:spcBef>
              <a:defRPr/>
            </a:pPr>
            <a:endParaRPr lang="en-ZA" sz="3200" dirty="0" smtClean="0">
              <a:latin typeface="Arial" pitchFamily="34" charset="0"/>
              <a:cs typeface="Arial" pitchFamily="34" charset="0"/>
            </a:endParaRPr>
          </a:p>
          <a:p>
            <a:pPr marL="658368" lvl="1" indent="-246888">
              <a:spcBef>
                <a:spcPts val="300"/>
              </a:spcBef>
              <a:buFont typeface="Arial" pitchFamily="34" charset="0"/>
              <a:buChar char="•"/>
              <a:defRPr/>
            </a:pPr>
            <a:r>
              <a:rPr lang="en-ZA" sz="3200" dirty="0" smtClean="0">
                <a:latin typeface="Arial" pitchFamily="34" charset="0"/>
                <a:cs typeface="Arial" pitchFamily="34" charset="0"/>
              </a:rPr>
              <a:t>Why is 9% of the US population not using the internet?</a:t>
            </a:r>
          </a:p>
          <a:p>
            <a:pPr marL="658368" lvl="1" indent="-246888">
              <a:spcBef>
                <a:spcPts val="300"/>
              </a:spcBef>
              <a:defRPr/>
            </a:pPr>
            <a:endParaRPr lang="en-ZA" sz="3200" dirty="0" smtClean="0">
              <a:latin typeface="Arial" pitchFamily="34" charset="0"/>
              <a:cs typeface="Arial" pitchFamily="34" charset="0"/>
            </a:endParaRPr>
          </a:p>
          <a:p>
            <a:pPr marL="1115568" lvl="2" indent="-246888">
              <a:spcBef>
                <a:spcPts val="300"/>
              </a:spcBef>
              <a:buFont typeface="Arial" pitchFamily="34" charset="0"/>
              <a:buChar char="•"/>
              <a:defRPr/>
            </a:pPr>
            <a:r>
              <a:rPr lang="en-ZA" sz="3200" dirty="0" smtClean="0">
                <a:latin typeface="Arial" pitchFamily="34" charset="0"/>
                <a:cs typeface="Arial" pitchFamily="34" charset="0"/>
              </a:rPr>
              <a:t>Computer literacy.</a:t>
            </a:r>
          </a:p>
          <a:p>
            <a:pPr marL="1115568" lvl="2" indent="-246888">
              <a:spcBef>
                <a:spcPts val="300"/>
              </a:spcBef>
              <a:buFont typeface="Arial" pitchFamily="34" charset="0"/>
              <a:buChar char="•"/>
              <a:defRPr/>
            </a:pPr>
            <a:r>
              <a:rPr lang="en-ZA" sz="3200" dirty="0" smtClean="0">
                <a:latin typeface="Arial" pitchFamily="34" charset="0"/>
                <a:cs typeface="Arial" pitchFamily="34" charset="0"/>
              </a:rPr>
              <a:t>Health conditions.</a:t>
            </a:r>
          </a:p>
          <a:p>
            <a:pPr marL="658368" lvl="1" indent="-246888">
              <a:spcBef>
                <a:spcPts val="300"/>
              </a:spcBef>
              <a:defRPr/>
            </a:pPr>
            <a:endParaRPr lang="en-US" sz="3200" dirty="0" smtClean="0">
              <a:latin typeface="Arial" pitchFamily="34" charset="0"/>
              <a:cs typeface="Arial" pitchFamily="34" charset="0"/>
            </a:endParaRP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1884804"/>
            <a:ext cx="8395324" cy="4351103"/>
          </a:xfrm>
          <a:prstGeom prst="rect">
            <a:avLst/>
          </a:prstGeom>
        </p:spPr>
        <p:txBody>
          <a:bodyPr vert="horz">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Form of assistive technology for people with disabilities. </a:t>
            </a:r>
          </a:p>
          <a:p>
            <a:pPr marL="658368" marR="0" lvl="1" indent="-246888" algn="l"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pPr>
            <a:r>
              <a:rPr lang="en-US" sz="3200" dirty="0" smtClean="0">
                <a:latin typeface="Arial" pitchFamily="34" charset="0"/>
                <a:cs typeface="Arial" pitchFamily="34" charset="0"/>
              </a:rPr>
              <a:t>Speech controlled web browsing improves the usability of computers for the elderly.</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508832" y="80530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Speech Recognition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1" y="1959756"/>
            <a:ext cx="8485266" cy="463591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speech recognition </a:t>
            </a:r>
          </a:p>
          <a:p>
            <a:r>
              <a:rPr lang="en-ZA" sz="3200" dirty="0" smtClean="0">
                <a:latin typeface="Arial" pitchFamily="34" charset="0"/>
                <a:cs typeface="Arial" pitchFamily="34" charset="0"/>
              </a:rPr>
              <a:t>  techniques improve the usability of web </a:t>
            </a:r>
          </a:p>
          <a:p>
            <a:r>
              <a:rPr lang="en-ZA" sz="3200" dirty="0" smtClean="0">
                <a:latin typeface="Arial" pitchFamily="34" charset="0"/>
                <a:cs typeface="Arial" pitchFamily="34" charset="0"/>
              </a:rPr>
              <a:t>  browsing for the elderly.</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a:t>
            </a:r>
            <a:r>
              <a:rPr lang="en-US" sz="3200" dirty="0" smtClean="0">
                <a:latin typeface="Arial" pitchFamily="34" charset="0"/>
                <a:cs typeface="Arial" pitchFamily="34" charset="0"/>
              </a:rPr>
              <a:t>Determine whether Numerical or Link name </a:t>
            </a:r>
          </a:p>
          <a:p>
            <a:r>
              <a:rPr lang="en-US" sz="3200" dirty="0" smtClean="0">
                <a:latin typeface="Arial" pitchFamily="34" charset="0"/>
                <a:cs typeface="Arial" pitchFamily="34" charset="0"/>
              </a:rPr>
              <a:t>  referencing techniques:</a:t>
            </a:r>
          </a:p>
          <a:p>
            <a:pPr lvl="1">
              <a:buFont typeface="Arial" pitchFamily="34" charset="0"/>
              <a:buChar char="•"/>
            </a:pPr>
            <a:r>
              <a:rPr lang="en-US" sz="3200" dirty="0" smtClean="0">
                <a:latin typeface="Arial" pitchFamily="34" charset="0"/>
                <a:cs typeface="Arial" pitchFamily="34" charset="0"/>
              </a:rPr>
              <a:t> Perform better and,</a:t>
            </a:r>
          </a:p>
          <a:p>
            <a:pPr lvl="1">
              <a:buFont typeface="Arial" pitchFamily="34" charset="0"/>
              <a:buChar char="•"/>
            </a:pPr>
            <a:r>
              <a:rPr lang="en-US" sz="3200" dirty="0" smtClean="0">
                <a:latin typeface="Arial" pitchFamily="34" charset="0"/>
                <a:cs typeface="Arial" pitchFamily="34" charset="0"/>
              </a:rPr>
              <a:t> Are preferred by elderly users.</a:t>
            </a:r>
          </a:p>
          <a:p>
            <a:pPr>
              <a:buFont typeface="Arial" pitchFamily="34" charset="0"/>
              <a:buChar char="•"/>
            </a:pPr>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09029" y="715364"/>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2" y="1420111"/>
            <a:ext cx="8500256" cy="456096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visual and verbal feedback </a:t>
            </a:r>
          </a:p>
          <a:p>
            <a:r>
              <a:rPr lang="en-ZA" sz="3200" dirty="0" smtClean="0">
                <a:latin typeface="Arial" pitchFamily="34" charset="0"/>
                <a:cs typeface="Arial" pitchFamily="34" charset="0"/>
              </a:rPr>
              <a:t>  techniques assist elderly users during web </a:t>
            </a:r>
          </a:p>
          <a:p>
            <a:r>
              <a:rPr lang="en-ZA" sz="3200" dirty="0" smtClean="0">
                <a:latin typeface="Arial" pitchFamily="34" charset="0"/>
                <a:cs typeface="Arial" pitchFamily="34" charset="0"/>
              </a:rPr>
              <a:t>  browsing.</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Create a suitable platform for further </a:t>
            </a:r>
          </a:p>
          <a:p>
            <a:r>
              <a:rPr lang="en-ZA" sz="3200" dirty="0" smtClean="0">
                <a:latin typeface="Arial" pitchFamily="34" charset="0"/>
                <a:cs typeface="Arial" pitchFamily="34" charset="0"/>
              </a:rPr>
              <a:t>   investigation into improving computer </a:t>
            </a:r>
          </a:p>
          <a:p>
            <a:r>
              <a:rPr lang="en-ZA" sz="3200" dirty="0" smtClean="0">
                <a:latin typeface="Arial" pitchFamily="34" charset="0"/>
                <a:cs typeface="Arial" pitchFamily="34" charset="0"/>
              </a:rPr>
              <a:t>   usability for the elderly.</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Components.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Design.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Implementation.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8025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Components</a:t>
            </a:r>
          </a:p>
        </p:txBody>
      </p:sp>
      <p:sp>
        <p:nvSpPr>
          <p:cNvPr id="8" name="TextBox 7"/>
          <p:cNvSpPr txBox="1"/>
          <p:nvPr/>
        </p:nvSpPr>
        <p:spPr>
          <a:xfrm>
            <a:off x="929388" y="2278505"/>
            <a:ext cx="2923083" cy="1323439"/>
          </a:xfrm>
          <a:prstGeom prst="rect">
            <a:avLst/>
          </a:prstGeom>
          <a:noFill/>
          <a:ln>
            <a:solidFill>
              <a:schemeClr val="tx1"/>
            </a:solidFill>
          </a:ln>
        </p:spPr>
        <p:txBody>
          <a:bodyPr wrap="square" rtlCol="0">
            <a:spAutoFit/>
          </a:bodyPr>
          <a:lstStyle/>
          <a:p>
            <a:pPr algn="ctr"/>
            <a:r>
              <a:rPr lang="en-US" sz="4000" dirty="0" smtClean="0">
                <a:latin typeface="Arial" pitchFamily="34" charset="0"/>
                <a:cs typeface="Arial" pitchFamily="34" charset="0"/>
              </a:rPr>
              <a:t>Voice processing</a:t>
            </a:r>
            <a:endParaRPr lang="en-GB" sz="4000" dirty="0"/>
          </a:p>
        </p:txBody>
      </p:sp>
      <p:sp>
        <p:nvSpPr>
          <p:cNvPr id="9" name="TextBox 8"/>
          <p:cNvSpPr txBox="1"/>
          <p:nvPr/>
        </p:nvSpPr>
        <p:spPr>
          <a:xfrm>
            <a:off x="4589487" y="2281002"/>
            <a:ext cx="3235379" cy="1323439"/>
          </a:xfrm>
          <a:prstGeom prst="rect">
            <a:avLst/>
          </a:prstGeom>
          <a:noFill/>
          <a:ln>
            <a:solidFill>
              <a:schemeClr val="tx1"/>
            </a:solidFill>
          </a:ln>
        </p:spPr>
        <p:txBody>
          <a:bodyPr wrap="square" rtlCol="0">
            <a:spAutoFit/>
          </a:bodyPr>
          <a:lstStyle/>
          <a:p>
            <a:pPr algn="ctr"/>
            <a:r>
              <a:rPr lang="en-ZA" sz="4000" dirty="0" smtClean="0">
                <a:latin typeface="Arial" pitchFamily="34" charset="0"/>
                <a:cs typeface="Arial" pitchFamily="34" charset="0"/>
              </a:rPr>
              <a:t>Visual rendering</a:t>
            </a:r>
            <a:endParaRPr lang="en-GB" sz="4000" dirty="0">
              <a:latin typeface="Arial" pitchFamily="34" charset="0"/>
              <a:cs typeface="Arial" pitchFamily="34" charset="0"/>
            </a:endParaRPr>
          </a:p>
        </p:txBody>
      </p:sp>
      <p:sp>
        <p:nvSpPr>
          <p:cNvPr id="10" name="TextBox 9"/>
          <p:cNvSpPr txBox="1"/>
          <p:nvPr/>
        </p:nvSpPr>
        <p:spPr>
          <a:xfrm>
            <a:off x="3000530" y="5024203"/>
            <a:ext cx="2800664" cy="707886"/>
          </a:xfrm>
          <a:prstGeom prst="rect">
            <a:avLst/>
          </a:prstGeom>
          <a:noFill/>
          <a:ln>
            <a:solidFill>
              <a:schemeClr val="tx1"/>
            </a:solidFill>
          </a:ln>
        </p:spPr>
        <p:txBody>
          <a:bodyPr wrap="square" rtlCol="0">
            <a:spAutoFit/>
          </a:bodyPr>
          <a:lstStyle/>
          <a:p>
            <a:r>
              <a:rPr lang="en-US" sz="4000" dirty="0" smtClean="0">
                <a:latin typeface="Arial" pitchFamily="34" charset="0"/>
                <a:cs typeface="Arial" pitchFamily="34" charset="0"/>
              </a:rPr>
              <a:t>Navigation</a:t>
            </a:r>
            <a:endParaRPr lang="en-GB" sz="4000" dirty="0"/>
          </a:p>
        </p:txBody>
      </p:sp>
      <p:cxnSp>
        <p:nvCxnSpPr>
          <p:cNvPr id="12" name="Straight Arrow Connector 11"/>
          <p:cNvCxnSpPr>
            <a:stCxn id="8" idx="2"/>
          </p:cNvCxnSpPr>
          <p:nvPr/>
        </p:nvCxnSpPr>
        <p:spPr>
          <a:xfrm rot="16200000" flipH="1">
            <a:off x="2426812" y="3566061"/>
            <a:ext cx="1404769" cy="1476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rot="5400000">
            <a:off x="4875829" y="3675367"/>
            <a:ext cx="1402274" cy="1260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706</TotalTime>
  <Words>3426</Words>
  <Application>Microsoft Office PowerPoint</Application>
  <PresentationFormat>On-screen Show (4:3)</PresentationFormat>
  <Paragraphs>362</Paragraphs>
  <Slides>36</Slides>
  <Notes>34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Urban</vt:lpstr>
      <vt:lpstr> An investigation into voice-controlled web browsing for the elderly </vt:lpstr>
      <vt:lpstr>Outline </vt:lpstr>
      <vt:lpstr>Background </vt:lpstr>
      <vt:lpstr>Slide 4</vt:lpstr>
      <vt:lpstr>Speech Recognition </vt:lpstr>
      <vt:lpstr>Objectives </vt:lpstr>
      <vt:lpstr>Slide 7</vt:lpstr>
      <vt:lpstr>Software Application </vt:lpstr>
      <vt:lpstr>Components</vt:lpstr>
      <vt:lpstr>Design</vt:lpstr>
      <vt:lpstr>Slide 11</vt:lpstr>
      <vt:lpstr>Slide 12</vt:lpstr>
      <vt:lpstr>Implementation</vt:lpstr>
      <vt:lpstr>Voice recognition</vt:lpstr>
      <vt:lpstr>Visual rendering</vt:lpstr>
      <vt:lpstr>Slide 16</vt:lpstr>
      <vt:lpstr>Slide 17</vt:lpstr>
      <vt:lpstr>Slide 18</vt:lpstr>
      <vt:lpstr>Slide 19</vt:lpstr>
      <vt:lpstr>Slide 20</vt:lpstr>
      <vt:lpstr>Slide 21</vt:lpstr>
      <vt:lpstr>Slide 22</vt:lpstr>
      <vt:lpstr>Testing and Results</vt:lpstr>
      <vt:lpstr>Iteration 1</vt:lpstr>
      <vt:lpstr>Slide 25</vt:lpstr>
      <vt:lpstr>Iteration 2</vt:lpstr>
      <vt:lpstr>Slide 27</vt:lpstr>
      <vt:lpstr>Iteration 3</vt:lpstr>
      <vt:lpstr>Secondary Results</vt:lpstr>
      <vt:lpstr>Slide 30</vt:lpstr>
      <vt:lpstr>Analysis</vt:lpstr>
      <vt:lpstr>Slide 32</vt:lpstr>
      <vt:lpstr>Team Work</vt:lpstr>
      <vt:lpstr>Conclusion</vt:lpstr>
      <vt:lpstr>Future Work</vt:lpstr>
      <vt:lpstr>Slide 36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76</cp:revision>
  <dcterms:created xsi:type="dcterms:W3CDTF">2011-10-31T08:15:04Z</dcterms:created>
  <dcterms:modified xsi:type="dcterms:W3CDTF">2011-11-04T12:21:07Z</dcterms:modified>
</cp:coreProperties>
</file>