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7"/>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84" r:id="rId16"/>
    <p:sldId id="285" r:id="rId17"/>
    <p:sldId id="286" r:id="rId18"/>
    <p:sldId id="287" r:id="rId19"/>
    <p:sldId id="288" r:id="rId20"/>
    <p:sldId id="289" r:id="rId21"/>
    <p:sldId id="290" r:id="rId22"/>
    <p:sldId id="291" r:id="rId23"/>
    <p:sldId id="270" r:id="rId24"/>
    <p:sldId id="271" r:id="rId25"/>
    <p:sldId id="275" r:id="rId26"/>
    <p:sldId id="272" r:id="rId27"/>
    <p:sldId id="276" r:id="rId28"/>
    <p:sldId id="273" r:id="rId29"/>
    <p:sldId id="266" r:id="rId30"/>
    <p:sldId id="274" r:id="rId31"/>
    <p:sldId id="267" r:id="rId32"/>
    <p:sldId id="278" r:id="rId33"/>
    <p:sldId id="268" r:id="rId34"/>
    <p:sldId id="279" r:id="rId35"/>
    <p:sldId id="26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2294" autoAdjust="0"/>
  </p:normalViewPr>
  <p:slideViewPr>
    <p:cSldViewPr snapToGrid="0">
      <p:cViewPr varScale="1">
        <p:scale>
          <a:sx n="78" d="100"/>
          <a:sy n="78" d="100"/>
        </p:scale>
        <p:origin x="-84" y="-750"/>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53548A"/>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63036800"/>
        <c:axId val="63038976"/>
        <c:axId val="0"/>
      </c:bar3DChart>
      <c:catAx>
        <c:axId val="63036800"/>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63038976"/>
        <c:crosses val="autoZero"/>
        <c:auto val="1"/>
        <c:lblAlgn val="ctr"/>
        <c:lblOffset val="100"/>
      </c:catAx>
      <c:valAx>
        <c:axId val="63038976"/>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63036800"/>
        <c:crosses val="autoZero"/>
        <c:crossBetween val="between"/>
      </c:valAx>
    </c:plotArea>
    <c:legend>
      <c:legendPos val="r"/>
      <c:layout/>
      <c:txPr>
        <a:bodyPr/>
        <a:lstStyle/>
        <a:p>
          <a:pPr>
            <a:defRPr lang="en-GB"/>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preference of feedback techniques</a:t>
            </a:r>
          </a:p>
        </c:rich>
      </c:tx>
      <c:layout/>
    </c:title>
    <c:view3D>
      <c:rAngAx val="1"/>
    </c:view3D>
    <c:plotArea>
      <c:layout/>
      <c:bar3DChart>
        <c:barDir val="col"/>
        <c:grouping val="clustered"/>
        <c:ser>
          <c:idx val="0"/>
          <c:order val="0"/>
          <c:tx>
            <c:v>series 1</c:v>
          </c:tx>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62673664"/>
        <c:axId val="62675584"/>
        <c:axId val="0"/>
      </c:bar3DChart>
      <c:catAx>
        <c:axId val="62673664"/>
        <c:scaling>
          <c:orientation val="minMax"/>
        </c:scaling>
        <c:axPos val="b"/>
        <c:title>
          <c:tx>
            <c:rich>
              <a:bodyPr/>
              <a:lstStyle/>
              <a:p>
                <a:pPr>
                  <a:defRPr lang="en-GB"/>
                </a:pPr>
                <a:r>
                  <a:rPr lang="en-GB"/>
                  <a:t>Referencing</a:t>
                </a:r>
                <a:r>
                  <a:rPr lang="en-GB" baseline="0"/>
                  <a:t> techniques</a:t>
                </a:r>
                <a:endParaRPr lang="en-GB"/>
              </a:p>
            </c:rich>
          </c:tx>
          <c:layout/>
        </c:title>
        <c:majorTickMark val="none"/>
        <c:tickLblPos val="nextTo"/>
        <c:txPr>
          <a:bodyPr/>
          <a:lstStyle/>
          <a:p>
            <a:pPr>
              <a:defRPr lang="en-GB"/>
            </a:pPr>
            <a:endParaRPr lang="en-US"/>
          </a:p>
        </c:txPr>
        <c:crossAx val="62675584"/>
        <c:crosses val="autoZero"/>
        <c:auto val="1"/>
        <c:lblAlgn val="ctr"/>
        <c:lblOffset val="100"/>
      </c:catAx>
      <c:valAx>
        <c:axId val="62675584"/>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62673664"/>
        <c:crosses val="autoZero"/>
        <c:crossBetween val="between"/>
      </c:valAx>
    </c:plotArea>
    <c:legend>
      <c:legendPos val="r"/>
      <c:layout/>
      <c:txPr>
        <a:bodyPr/>
        <a:lstStyle/>
        <a:p>
          <a:pPr>
            <a:defRPr lang="en-GB"/>
          </a:pPr>
          <a:endParaRPr lang="en-U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User preference</a:t>
            </a:r>
          </a:p>
        </c:rich>
      </c:tx>
      <c:layout/>
    </c:title>
    <c:view3D>
      <c:rAngAx val="1"/>
    </c:view3D>
    <c:plotArea>
      <c:layout/>
      <c:bar3DChart>
        <c:barDir val="col"/>
        <c:grouping val="clustered"/>
        <c:ser>
          <c:idx val="0"/>
          <c:order val="0"/>
          <c:tx>
            <c:v>series 1</c:v>
          </c:tx>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62821120"/>
        <c:axId val="62823040"/>
        <c:axId val="0"/>
      </c:bar3DChart>
      <c:catAx>
        <c:axId val="62821120"/>
        <c:scaling>
          <c:orientation val="minMax"/>
        </c:scaling>
        <c:axPos val="b"/>
        <c:title>
          <c:tx>
            <c:rich>
              <a:bodyPr/>
              <a:lstStyle/>
              <a:p>
                <a:pPr>
                  <a:defRPr lang="en-GB"/>
                </a:pPr>
                <a:r>
                  <a:rPr lang="en-GB"/>
                  <a:t>Techniques</a:t>
                </a:r>
              </a:p>
            </c:rich>
          </c:tx>
          <c:layout/>
        </c:title>
        <c:majorTickMark val="none"/>
        <c:tickLblPos val="nextTo"/>
        <c:txPr>
          <a:bodyPr/>
          <a:lstStyle/>
          <a:p>
            <a:pPr>
              <a:defRPr lang="en-GB"/>
            </a:pPr>
            <a:endParaRPr lang="en-US"/>
          </a:p>
        </c:txPr>
        <c:crossAx val="62823040"/>
        <c:crosses val="autoZero"/>
        <c:auto val="1"/>
        <c:lblAlgn val="ctr"/>
        <c:lblOffset val="100"/>
      </c:catAx>
      <c:valAx>
        <c:axId val="62823040"/>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62821120"/>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val>
            <c:numRef>
              <c:f>Sheet1!$B$228:$B$230</c:f>
              <c:numCache>
                <c:formatCode>General</c:formatCode>
                <c:ptCount val="3"/>
                <c:pt idx="0">
                  <c:v>3</c:v>
                </c:pt>
                <c:pt idx="1">
                  <c:v>6</c:v>
                </c:pt>
                <c:pt idx="2">
                  <c:v>12</c:v>
                </c:pt>
              </c:numCache>
            </c:numRef>
          </c:val>
        </c:ser>
        <c:ser>
          <c:idx val="1"/>
          <c:order val="1"/>
          <c:tx>
            <c:v>Female</c:v>
          </c:tx>
          <c:val>
            <c:numRef>
              <c:f>Sheet1!$C$228:$C$230</c:f>
              <c:numCache>
                <c:formatCode>General</c:formatCode>
                <c:ptCount val="3"/>
                <c:pt idx="0">
                  <c:v>13</c:v>
                </c:pt>
                <c:pt idx="1">
                  <c:v>15</c:v>
                </c:pt>
                <c:pt idx="2">
                  <c:v>18</c:v>
                </c:pt>
              </c:numCache>
            </c:numRef>
          </c:val>
        </c:ser>
        <c:shape val="box"/>
        <c:axId val="62744448"/>
        <c:axId val="62767104"/>
        <c:axId val="0"/>
      </c:bar3DChart>
      <c:catAx>
        <c:axId val="62744448"/>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62767104"/>
        <c:crosses val="autoZero"/>
        <c:auto val="1"/>
        <c:lblAlgn val="ctr"/>
        <c:lblOffset val="100"/>
      </c:catAx>
      <c:valAx>
        <c:axId val="62767104"/>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62744448"/>
        <c:crosses val="autoZero"/>
        <c:crossBetween val="between"/>
      </c:valAx>
    </c:plotArea>
    <c:legend>
      <c:legendPos val="r"/>
      <c:layout/>
      <c:txPr>
        <a:bodyPr/>
        <a:lstStyle/>
        <a:p>
          <a:pPr rtl="0">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62896768"/>
        <c:axId val="62898944"/>
        <c:axId val="0"/>
      </c:bar3DChart>
      <c:catAx>
        <c:axId val="62896768"/>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62898944"/>
        <c:crosses val="autoZero"/>
        <c:auto val="1"/>
        <c:lblAlgn val="ctr"/>
        <c:lblOffset val="100"/>
      </c:catAx>
      <c:valAx>
        <c:axId val="62898944"/>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62896768"/>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val>
            <c:numRef>
              <c:f>Sheet1!$C$108:$C$110</c:f>
              <c:numCache>
                <c:formatCode>General</c:formatCode>
                <c:ptCount val="3"/>
                <c:pt idx="0">
                  <c:v>34</c:v>
                </c:pt>
                <c:pt idx="1">
                  <c:v>30</c:v>
                </c:pt>
                <c:pt idx="2">
                  <c:v>57</c:v>
                </c:pt>
              </c:numCache>
            </c:numRef>
          </c:val>
        </c:ser>
        <c:ser>
          <c:idx val="1"/>
          <c:order val="1"/>
          <c:tx>
            <c:v>Link name</c:v>
          </c:tx>
          <c:val>
            <c:numRef>
              <c:f>Sheet1!$D$108:$D$110</c:f>
              <c:numCache>
                <c:formatCode>General</c:formatCode>
                <c:ptCount val="3"/>
                <c:pt idx="0">
                  <c:v>14</c:v>
                </c:pt>
                <c:pt idx="1">
                  <c:v>14</c:v>
                </c:pt>
                <c:pt idx="2">
                  <c:v>69</c:v>
                </c:pt>
              </c:numCache>
            </c:numRef>
          </c:val>
        </c:ser>
        <c:shape val="box"/>
        <c:axId val="62950016"/>
        <c:axId val="62956288"/>
        <c:axId val="0"/>
      </c:bar3DChart>
      <c:catAx>
        <c:axId val="62950016"/>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62956288"/>
        <c:crosses val="autoZero"/>
        <c:auto val="1"/>
        <c:lblAlgn val="ctr"/>
        <c:lblOffset val="100"/>
      </c:catAx>
      <c:valAx>
        <c:axId val="62956288"/>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62950016"/>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11/3/2011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simple website composed of questions and answers has been developed and used to investigate the performance of numerical and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on simple websites.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the space bar button on the keyboard must first be pressed and released. After answering a question the button must be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Each question is based on an animal fact. To answer a question, the correct animal category must first be selected. Upon selecting the category, four facts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are listed and only one fact is the correct answer.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Questions in the numerical referencing section are answered by saying the corresponding number of the animal category and fact number.</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To answer questions in the link name referencing section, the green highlighted text must be said.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To remain unbiased to a particular referencing style, the website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in iteration one was restructured and tested again to determine the performance of referencing techniques on simple websites. In this instance all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A facsimile of a local news website has been designed for iteration three.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wherein links are accessed by saying the associated number. 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Navigation commands such as up, down, home and backwards have been included. Verbal feedback has been incorporated where commands spoken by the user are verbally repeated back to the user. User confirmation has been integrated into the application for complex navigation methods such as selecting a link or going backwards. After an action is selected by the user, yes or no verbal confirmation must be provided. In the event of recognition errors, users are requested to repeat the command. Link highlighting has been provided as visual feedback. Upon selecting a link, the colour of the selected link changes to red to notify the user that the element is selected.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Application errors were cases wherein voice commands were misread, not recognised or not accepted. The remaining percentage was due to user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i.e. mistakes made by users whilst using the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70.3% application errors were recorded in comparison to the link name referencing section wherein 29.16%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were recorded. The high error percentage in the numerical referencing section may be due to the similarities between numbers spoken. Numbers are short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single syllable words that may decrease the accuracy of speech recognition.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57.14% of users prefer using numerical referencing for simple websites. 28.57% prefer link name referencing and the remaining 14.29% are fond of both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28.57% of users felt that numerical referencing performed better in comparison to 57.14% of users that felt that link name referencing performed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Upon analysis of the results and the large number of application errors recorded for the numerical referencing section, it was considered that perhaps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numerical referencing section experienced a large number of errors because it was the first referencing style that was being tested. Users might have still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been becoming accustomed to using the application and different referencing styles. This possibility informed the design of the second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This was not significantly less than the total of 48 application errors recorded in iteration one. This indicated that numerical testing was fairly tested in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first iteration.</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Of the application errors recorded, 68.18% were recorded for numerical referencing and the remaining 31.8% was recorded for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Upon observing the results collected it was calculated that 60% of users preferred using numerical referencing in comparison to 20% of users who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preferred link name referencing. The remaining 20% are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Although 60% of users prefer numerical, 60% of users actually felt that link name referencing performed better than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numerical referencing. None of the users felt that numerical referencing performed well and the remaining 40% felt that both techniques performed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For link name referencing, 80% of users prefer saying a specific word in comparison to the remaining 20% whom prefer saying the complete sentence. None of the users preferred 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For the application errors recorded, 45.23% were recorded for numerical referencing and the remaining 54.76% of errors was recorded for link name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website 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62.5% of users felt that it was not necessary. The remaining 37.5%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Tested users were further categorised into age groups. Three age groups were defined: 55-65, 65-75 and 75-85 year olds. Application errors were tallied for each age group and divided by the number of users within that group and within each iteration. From the figure, it was observed 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As observed in the figure it is evident that for simple websites designed in iterations one and two, users preferred numerical referencing. Even though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to the sequential nature and concise vocabulary of numbers. However for complex websites there was no distinct preference between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US" sz="1200" dirty="0" smtClean="0">
                <a:latin typeface="Arial" pitchFamily="34" charset="0"/>
                <a:cs typeface="Arial" pitchFamily="34" charset="0"/>
              </a:rPr>
              <a:t>Indicates that compound 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Kirti.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11/3/2011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11/3/2011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11/3/2011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11/3/2011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11/3/2011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11/3/2011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11/3/2011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a:t>
            </a: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a:t>
            </a:r>
            <a:r>
              <a:rPr lang="en-ZA" sz="2800" dirty="0" smtClean="0">
                <a:latin typeface="Arial" pitchFamily="34" charset="0"/>
                <a:cs typeface="Arial" pitchFamily="34" charset="0"/>
              </a:rPr>
              <a:t>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023896" y="23391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367582" y="23565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049321" y="20236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39312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2847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39312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040467"/>
            <a:ext cx="7637949" cy="403187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a:t>
            </a:r>
            <a:r>
              <a:rPr lang="en-US" sz="3200" dirty="0" smtClean="0">
                <a:latin typeface="Arial" pitchFamily="34" charset="0"/>
                <a:cs typeface="Arial" pitchFamily="34" charset="0"/>
              </a:rPr>
              <a:t>Online API from SpeechAPI.com used</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dirty="0" smtClean="0">
                <a:latin typeface="Arial" pitchFamily="34" charset="0"/>
                <a:cs typeface="Arial" pitchFamily="34" charset="0"/>
              </a:rPr>
              <a:t> Embedded flash component used for streaming</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i="1" dirty="0" smtClean="0">
                <a:latin typeface="Arial" pitchFamily="34" charset="0"/>
                <a:cs typeface="Arial" pitchFamily="34" charset="0"/>
              </a:rPr>
              <a:t>JavaScript </a:t>
            </a:r>
            <a:r>
              <a:rPr lang="en-US" sz="3200" dirty="0" smtClean="0">
                <a:latin typeface="Arial" pitchFamily="34" charset="0"/>
                <a:cs typeface="Arial" pitchFamily="34" charset="0"/>
              </a:rPr>
              <a:t>used to process string results</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dirty="0" smtClean="0">
                <a:latin typeface="Arial" pitchFamily="34" charset="0"/>
                <a:cs typeface="Arial" pitchFamily="34" charset="0"/>
              </a:rPr>
              <a:t>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268992" y="775326"/>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5" name="Rectangle 3"/>
          <p:cNvSpPr txBox="1">
            <a:spLocks noChangeArrowheads="1"/>
          </p:cNvSpPr>
          <p:nvPr/>
        </p:nvSpPr>
        <p:spPr>
          <a:xfrm>
            <a:off x="388912" y="183983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77236" y="263219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1674943"/>
            <a:ext cx="8051800" cy="2972008"/>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2 -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feedback sections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Numerical Referencing </a:t>
            </a:r>
          </a:p>
        </p:txBody>
      </p:sp>
      <p:pic>
        <p:nvPicPr>
          <p:cNvPr id="8" name="Picture 7" descr="C:\2011\campus\ELEN 4012 - Lab Project\Lab Proj Impl\final report\Report docs I\screenshots\It 3\img3.png"/>
          <p:cNvPicPr/>
          <p:nvPr/>
        </p:nvPicPr>
        <p:blipFill>
          <a:blip r:embed="rId3"/>
          <a:srcRect/>
          <a:stretch>
            <a:fillRect/>
          </a:stretch>
        </p:blipFill>
        <p:spPr bwMode="auto">
          <a:xfrm>
            <a:off x="1984057" y="1874520"/>
            <a:ext cx="5300663" cy="40920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Link Name Referencing</a:t>
            </a: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 – 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70.3%.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29.16%.</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82256" y="3641860"/>
          <a:ext cx="4422098" cy="284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624840" y="339852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a:t>
            </a:r>
            <a:r>
              <a:rPr lang="en-US" sz="3500" dirty="0" smtClean="0">
                <a:latin typeface="Arial" pitchFamily="34" charset="0"/>
                <a:cs typeface="Arial" pitchFamily="34" charset="0"/>
              </a:rPr>
              <a:t>better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3395270" y="1200212"/>
          <a:ext cx="4654447" cy="28818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92774" y="393192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68.18%.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31.18%.</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069580" y="364685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369631" y="101183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279691" y="390493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54.76%.</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45.23%.</a:t>
            </a: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6056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2301240" y="2453640"/>
          <a:ext cx="5455920" cy="35966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78853" y="6254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64788" y="158949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300" dirty="0" smtClean="0">
                <a:latin typeface="Arial" pitchFamily="34" charset="0"/>
                <a:cs typeface="Arial" pitchFamily="34" charset="0"/>
              </a:rPr>
              <a:t>Numerical referencing:</a:t>
            </a:r>
          </a:p>
          <a:p>
            <a:pPr marL="1572768" lvl="3" indent="-246888">
              <a:spcBef>
                <a:spcPts val="300"/>
              </a:spcBef>
              <a:buFont typeface="Arial" pitchFamily="34" charset="0"/>
              <a:buChar char="•"/>
            </a:pPr>
            <a:r>
              <a:rPr lang="en-US" sz="3300" dirty="0" smtClean="0">
                <a:latin typeface="Arial" pitchFamily="34" charset="0"/>
                <a:cs typeface="Arial" pitchFamily="34" charset="0"/>
              </a:rPr>
              <a:t>Performs better in complex websites.</a:t>
            </a:r>
          </a:p>
          <a:p>
            <a:pPr marL="1572768" lvl="3" indent="-246888">
              <a:spcBef>
                <a:spcPts val="300"/>
              </a:spcBef>
              <a:buFont typeface="Arial" pitchFamily="34" charset="0"/>
              <a:buChar char="•"/>
            </a:pPr>
            <a:r>
              <a:rPr lang="en-US" sz="3300" dirty="0" smtClean="0">
                <a:latin typeface="Arial" pitchFamily="34" charset="0"/>
                <a:cs typeface="Arial" pitchFamily="34" charset="0"/>
              </a:rPr>
              <a:t>Used to improve voice recognition errors.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48786" y="54570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852612" y="3459480"/>
          <a:ext cx="5584508" cy="3078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674558" y="930645"/>
            <a:ext cx="9818558" cy="1234084"/>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498184" y="4728119"/>
            <a:ext cx="10523095" cy="1439217"/>
          </a:xfrm>
          <a:prstGeom prst="rect">
            <a:avLst/>
          </a:prstGeom>
        </p:spPr>
        <p:txBody>
          <a:bodyPr vert="horz">
            <a:normAutofit/>
          </a:bodyPr>
          <a:lstStyle/>
          <a:p>
            <a:pPr marL="1115568" lvl="2" indent="-246888">
              <a:spcBef>
                <a:spcPts val="300"/>
              </a:spcBef>
              <a:buFont typeface="Arial" pitchFamily="34" charset="0"/>
              <a:buChar char="•"/>
            </a:pPr>
            <a:r>
              <a:rPr lang="en-US" sz="3400" dirty="0" smtClean="0">
                <a:latin typeface="Arial" pitchFamily="34" charset="0"/>
                <a:cs typeface="Arial" pitchFamily="34" charset="0"/>
              </a:rPr>
              <a:t>Combinations of Numerical and Link name referencing techniques.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1980456" y="203682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9% of 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508832" y="8053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688</TotalTime>
  <Words>3423</Words>
  <Application>Microsoft Office PowerPoint</Application>
  <PresentationFormat>On-screen Show (4:3)</PresentationFormat>
  <Paragraphs>360</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Testing and Results</vt:lpstr>
      <vt:lpstr>Iteration 1</vt:lpstr>
      <vt:lpstr>Slide 25</vt:lpstr>
      <vt:lpstr>Iteration 2</vt:lpstr>
      <vt:lpstr>Slide 27</vt:lpstr>
      <vt:lpstr>Iteration 3</vt:lpstr>
      <vt:lpstr>Secondary Results</vt:lpstr>
      <vt:lpstr>Slide 30</vt:lpstr>
      <vt:lpstr>Analysis</vt:lpstr>
      <vt:lpstr>Slide 32</vt:lpstr>
      <vt:lpstr>Team Work</vt:lpstr>
      <vt:lpstr>Conclusion</vt:lpstr>
      <vt:lpstr>Future Work</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Cole</cp:lastModifiedBy>
  <cp:revision>74</cp:revision>
  <dcterms:created xsi:type="dcterms:W3CDTF">2011-10-31T08:15:04Z</dcterms:created>
  <dcterms:modified xsi:type="dcterms:W3CDTF">2011-11-03T14:16:53Z</dcterms:modified>
</cp:coreProperties>
</file>