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8.xml" ContentType="application/vnd.openxmlformats-officedocument.drawingml.chart+xml"/>
  <Override PartName="/ppt/charts/chart9.xml" ContentType="application/vnd.openxmlformats-officedocument.drawingml.chart+xml"/>
  <Override PartName="/ppt/slideLayouts/slideLayout10.xml" ContentType="application/vnd.openxmlformats-officedocument.presentationml.slideLayout+xml"/>
  <Override PartName="/ppt/charts/chart6.xml" ContentType="application/vnd.openxmlformats-officedocument.drawingml.chart+xml"/>
  <Override PartName="/ppt/charts/chart7.xml" ContentType="application/vnd.openxmlformats-officedocument.drawingml.chart+xml"/>
  <Override PartName="/ppt/charts/chart10.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9975" cy="21386800"/>
  <p:notesSz cx="6797675" cy="9874250"/>
  <p:defaultText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21" d="100"/>
          <a:sy n="21" d="100"/>
        </p:scale>
        <p:origin x="-1458" y="-156"/>
      </p:cViewPr>
      <p:guideLst>
        <p:guide orient="horz" pos="6736"/>
        <p:guide pos="9537"/>
      </p:guideLst>
    </p:cSldViewPr>
  </p:slideViewPr>
  <p:notesTextViewPr>
    <p:cViewPr>
      <p:scale>
        <a:sx n="100" d="100"/>
        <a:sy n="100" d="100"/>
      </p:scale>
      <p:origin x="0" y="0"/>
    </p:cViewPr>
  </p:notesTextViewPr>
  <p:gridSpacing cx="184343675" cy="184343675"/>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Cole\Desktop\Project%20Dat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Cole\Desktop\Project%20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GB"/>
  <c:style val="10"/>
  <c:chart>
    <c:title>
      <c:tx>
        <c:rich>
          <a:bodyPr/>
          <a:lstStyle/>
          <a:p>
            <a:pPr>
              <a:defRPr/>
            </a:pPr>
            <a:r>
              <a:rPr lang="en-US" sz="1800" b="1" i="0" baseline="0"/>
              <a:t>Easiest to use technique</a:t>
            </a:r>
            <a:endParaRPr lang="en-GB"/>
          </a:p>
        </c:rich>
      </c:tx>
      <c:layout>
        <c:manualLayout>
          <c:xMode val="edge"/>
          <c:yMode val="edge"/>
          <c:x val="0.14822573764921085"/>
          <c:y val="9.921671018276762E-2"/>
        </c:manualLayout>
      </c:layout>
    </c:title>
    <c:plotArea>
      <c:layout/>
      <c:pieChart>
        <c:varyColors val="1"/>
        <c:ser>
          <c:idx val="0"/>
          <c:order val="0"/>
          <c:dLbls>
            <c:showCatName val="1"/>
            <c:showPercent val="1"/>
          </c:dLbls>
          <c:cat>
            <c:strRef>
              <c:f>'C:\inetpub\wwwroot\Lab-project\Results\[Project Results Form.xlsx]Sheet1'!$I$59:$K$59</c:f>
              <c:strCache>
                <c:ptCount val="3"/>
                <c:pt idx="0">
                  <c:v>Numerical</c:v>
                </c:pt>
                <c:pt idx="1">
                  <c:v>Spoken link name</c:v>
                </c:pt>
                <c:pt idx="2">
                  <c:v>Both</c:v>
                </c:pt>
              </c:strCache>
            </c:strRef>
          </c:cat>
          <c:val>
            <c:numRef>
              <c:f>'C:\inetpub\wwwroot\Lab-project\Results\[Project Results Form.xlsx]Sheet1'!$I$60:$K$60</c:f>
              <c:numCache>
                <c:formatCode>General</c:formatCode>
                <c:ptCount val="3"/>
                <c:pt idx="0">
                  <c:v>1</c:v>
                </c:pt>
                <c:pt idx="1">
                  <c:v>1</c:v>
                </c:pt>
                <c:pt idx="2">
                  <c:v>1</c:v>
                </c:pt>
              </c:numCache>
            </c:numRef>
          </c:val>
        </c:ser>
        <c:dLbls>
          <c:showCatName val="1"/>
          <c:showPercent val="1"/>
        </c:dLbls>
        <c:firstSliceAng val="0"/>
      </c:pieChart>
    </c:plotArea>
    <c:plotVisOnly val="1"/>
  </c:chart>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lang="en-GB" sz="1800" b="1" i="0" u="none" strike="noStrike" kern="1200" baseline="0">
                <a:solidFill>
                  <a:sysClr val="windowText" lastClr="000000"/>
                </a:solidFill>
                <a:latin typeface="+mn-lt"/>
                <a:ea typeface="+mn-ea"/>
                <a:cs typeface="+mn-cs"/>
              </a:defRPr>
            </a:pPr>
            <a:r>
              <a:rPr lang="en-GB" sz="1400" b="1" i="0" baseline="0" dirty="0"/>
              <a:t>Average errors between male and female users</a:t>
            </a:r>
          </a:p>
          <a:p>
            <a:pPr marL="0" marR="0" indent="0" algn="ctr" defTabSz="914400" rtl="0" eaLnBrk="1" fontAlgn="auto" latinLnBrk="0" hangingPunct="1">
              <a:lnSpc>
                <a:spcPct val="100000"/>
              </a:lnSpc>
              <a:spcBef>
                <a:spcPts val="0"/>
              </a:spcBef>
              <a:spcAft>
                <a:spcPts val="0"/>
              </a:spcAft>
              <a:buClrTx/>
              <a:buSzTx/>
              <a:buFontTx/>
              <a:buNone/>
              <a:tabLst/>
              <a:defRPr lang="en-GB" sz="1800" b="1" i="0" u="none" strike="noStrike" kern="1200" baseline="0">
                <a:solidFill>
                  <a:sysClr val="windowText" lastClr="000000"/>
                </a:solidFill>
                <a:latin typeface="+mn-lt"/>
                <a:ea typeface="+mn-ea"/>
                <a:cs typeface="+mn-cs"/>
              </a:defRPr>
            </a:pPr>
            <a:endParaRPr lang="en-GB" dirty="0"/>
          </a:p>
        </c:rich>
      </c:tx>
      <c:layout/>
    </c:title>
    <c:view3D>
      <c:rAngAx val="1"/>
    </c:view3D>
    <c:plotArea>
      <c:layout/>
      <c:bar3DChart>
        <c:barDir val="col"/>
        <c:grouping val="percentStacked"/>
        <c:ser>
          <c:idx val="0"/>
          <c:order val="0"/>
          <c:tx>
            <c:v>Female</c:v>
          </c:tx>
          <c:val>
            <c:numRef>
              <c:f>Sheet1!$C$227:$C$229</c:f>
              <c:numCache>
                <c:formatCode>General</c:formatCode>
                <c:ptCount val="3"/>
                <c:pt idx="0">
                  <c:v>13</c:v>
                </c:pt>
                <c:pt idx="1">
                  <c:v>15</c:v>
                </c:pt>
                <c:pt idx="2">
                  <c:v>18</c:v>
                </c:pt>
              </c:numCache>
            </c:numRef>
          </c:val>
        </c:ser>
        <c:ser>
          <c:idx val="1"/>
          <c:order val="1"/>
          <c:tx>
            <c:v>Male</c:v>
          </c:tx>
          <c:val>
            <c:numRef>
              <c:f>Sheet1!$B$227:$B$229</c:f>
              <c:numCache>
                <c:formatCode>General</c:formatCode>
                <c:ptCount val="3"/>
                <c:pt idx="0">
                  <c:v>3</c:v>
                </c:pt>
                <c:pt idx="1">
                  <c:v>6</c:v>
                </c:pt>
                <c:pt idx="2">
                  <c:v>9</c:v>
                </c:pt>
              </c:numCache>
            </c:numRef>
          </c:val>
        </c:ser>
        <c:gapWidth val="55"/>
        <c:gapDepth val="55"/>
        <c:shape val="box"/>
        <c:axId val="156259456"/>
        <c:axId val="156260992"/>
        <c:axId val="0"/>
      </c:bar3DChart>
      <c:catAx>
        <c:axId val="156259456"/>
        <c:scaling>
          <c:orientation val="minMax"/>
        </c:scaling>
        <c:axPos val="b"/>
        <c:numFmt formatCode="General" sourceLinked="1"/>
        <c:majorTickMark val="none"/>
        <c:tickLblPos val="nextTo"/>
        <c:txPr>
          <a:bodyPr/>
          <a:lstStyle/>
          <a:p>
            <a:pPr>
              <a:defRPr lang="en-GB"/>
            </a:pPr>
            <a:endParaRPr lang="en-US"/>
          </a:p>
        </c:txPr>
        <c:crossAx val="156260992"/>
        <c:crosses val="autoZero"/>
        <c:auto val="1"/>
        <c:lblAlgn val="ctr"/>
        <c:lblOffset val="100"/>
      </c:catAx>
      <c:valAx>
        <c:axId val="156260992"/>
        <c:scaling>
          <c:orientation val="minMax"/>
        </c:scaling>
        <c:axPos val="l"/>
        <c:majorGridlines/>
        <c:numFmt formatCode="0%" sourceLinked="1"/>
        <c:majorTickMark val="none"/>
        <c:tickLblPos val="nextTo"/>
        <c:txPr>
          <a:bodyPr/>
          <a:lstStyle/>
          <a:p>
            <a:pPr>
              <a:defRPr lang="en-GB"/>
            </a:pPr>
            <a:endParaRPr lang="en-US"/>
          </a:p>
        </c:txPr>
        <c:crossAx val="156259456"/>
        <c:crosses val="autoZero"/>
        <c:crossBetween val="between"/>
      </c:valAx>
    </c:plotArea>
    <c:legend>
      <c:legendPos val="r"/>
      <c:layout/>
      <c:txPr>
        <a:bodyPr/>
        <a:lstStyle/>
        <a:p>
          <a:pPr>
            <a:defRPr lang="en-GB"/>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GB"/>
  <c:style val="10"/>
  <c:chart>
    <c:title>
      <c:tx>
        <c:rich>
          <a:bodyPr/>
          <a:lstStyle/>
          <a:p>
            <a:pPr>
              <a:defRPr/>
            </a:pPr>
            <a:r>
              <a:rPr lang="en-US" sz="1800" b="1" i="0" baseline="0"/>
              <a:t>Technique performance</a:t>
            </a:r>
          </a:p>
        </c:rich>
      </c:tx>
      <c:layout>
        <c:manualLayout>
          <c:xMode val="edge"/>
          <c:yMode val="edge"/>
          <c:x val="0.17185002098218505"/>
          <c:y val="7.7028819089283676E-2"/>
        </c:manualLayout>
      </c:layout>
    </c:title>
    <c:plotArea>
      <c:layout/>
      <c:pieChart>
        <c:varyColors val="1"/>
        <c:ser>
          <c:idx val="0"/>
          <c:order val="0"/>
          <c:tx>
            <c:v>series1</c:v>
          </c:tx>
          <c:dLbls>
            <c:dLbl>
              <c:idx val="0"/>
              <c:layout>
                <c:manualLayout>
                  <c:x val="0.27605293041055495"/>
                  <c:y val="0.11953027150275948"/>
                </c:manualLayout>
              </c:layout>
              <c:showCatName val="1"/>
              <c:showPercent val="1"/>
            </c:dLbl>
            <c:showCatName val="1"/>
            <c:showPercent val="1"/>
          </c:dLbls>
          <c:cat>
            <c:strRef>
              <c:f>'C:\inetpub\wwwroot\Lab-project\Results\[Project Results Form.xlsx]Sheet1'!$I$59:$K$59</c:f>
              <c:strCache>
                <c:ptCount val="3"/>
                <c:pt idx="0">
                  <c:v>Numerical</c:v>
                </c:pt>
                <c:pt idx="1">
                  <c:v>Spoken link name</c:v>
                </c:pt>
                <c:pt idx="2">
                  <c:v>Both</c:v>
                </c:pt>
              </c:strCache>
            </c:strRef>
          </c:cat>
          <c:val>
            <c:numRef>
              <c:f>'C:\inetpub\wwwroot\Lab-project\Results\[Project Results Form.xlsx]Sheet1'!$I$61:$K$61</c:f>
              <c:numCache>
                <c:formatCode>General</c:formatCode>
                <c:ptCount val="3"/>
                <c:pt idx="0">
                  <c:v>0</c:v>
                </c:pt>
                <c:pt idx="1">
                  <c:v>2</c:v>
                </c:pt>
                <c:pt idx="2">
                  <c:v>1</c:v>
                </c:pt>
              </c:numCache>
            </c:numRef>
          </c:val>
        </c:ser>
        <c:dLbls>
          <c:showCatName val="1"/>
          <c:showPercent val="1"/>
        </c:dLbls>
        <c:firstSliceAng val="0"/>
      </c:pieChart>
    </c:plotArea>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GB"/>
  <c:style val="10"/>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1800" b="1" i="0" u="none" strike="noStrike" kern="1200" baseline="0">
                <a:solidFill>
                  <a:sysClr val="windowText" lastClr="000000"/>
                </a:solidFill>
                <a:latin typeface="+mn-lt"/>
                <a:ea typeface="+mn-ea"/>
                <a:cs typeface="+mn-cs"/>
              </a:defRPr>
            </a:pPr>
            <a:r>
              <a:rPr lang="en-GB" sz="1800" b="1" i="0" baseline="0"/>
              <a:t>User technique preference</a:t>
            </a:r>
          </a:p>
        </c:rich>
      </c:tx>
      <c:layout>
        <c:manualLayout>
          <c:xMode val="edge"/>
          <c:yMode val="edge"/>
          <c:x val="0.14205807506800189"/>
          <c:y val="8.9121887287024901E-2"/>
        </c:manualLayout>
      </c:layout>
    </c:title>
    <c:plotArea>
      <c:layout/>
      <c:pieChart>
        <c:varyColors val="1"/>
        <c:ser>
          <c:idx val="1"/>
          <c:order val="0"/>
          <c:tx>
            <c:strRef>
              <c:f>Sheet1!$F$14:$H$14</c:f>
              <c:strCache>
                <c:ptCount val="1"/>
                <c:pt idx="0">
                  <c:v>1 1 1</c:v>
                </c:pt>
              </c:strCache>
            </c:strRef>
          </c:tx>
          <c:dLbls>
            <c:showCatName val="1"/>
            <c:showPercent val="1"/>
          </c:dLbls>
          <c:cat>
            <c:strRef>
              <c:f>Sheet1!$F$11:$H$11</c:f>
              <c:strCache>
                <c:ptCount val="3"/>
                <c:pt idx="0">
                  <c:v>Numerical</c:v>
                </c:pt>
                <c:pt idx="1">
                  <c:v>Spoken link name</c:v>
                </c:pt>
                <c:pt idx="2">
                  <c:v>Both</c:v>
                </c:pt>
              </c:strCache>
            </c:strRef>
          </c:cat>
          <c:val>
            <c:numRef>
              <c:f>Sheet1!$F$14:$H$14</c:f>
              <c:numCache>
                <c:formatCode>General</c:formatCode>
                <c:ptCount val="3"/>
                <c:pt idx="0">
                  <c:v>1</c:v>
                </c:pt>
                <c:pt idx="1">
                  <c:v>1</c:v>
                </c:pt>
                <c:pt idx="2">
                  <c:v>1</c:v>
                </c:pt>
              </c:numCache>
            </c:numRef>
          </c:val>
        </c:ser>
        <c:dLbls>
          <c:showCatName val="1"/>
          <c:showPercent val="1"/>
        </c:dLbls>
        <c:firstSliceAng val="0"/>
      </c:pieChart>
    </c:plotArea>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GB"/>
  <c:style val="10"/>
  <c:chart>
    <c:title>
      <c:tx>
        <c:rich>
          <a:bodyPr/>
          <a:lstStyle/>
          <a:p>
            <a:pPr>
              <a:defRPr/>
            </a:pPr>
            <a:r>
              <a:rPr lang="en-US"/>
              <a:t>Easiest to use technique</a:t>
            </a:r>
          </a:p>
        </c:rich>
      </c:tx>
      <c:layout>
        <c:manualLayout>
          <c:xMode val="edge"/>
          <c:yMode val="edge"/>
          <c:x val="0.11513441254625781"/>
          <c:y val="9.4534711964549489E-2"/>
        </c:manualLayout>
      </c:layout>
    </c:title>
    <c:plotArea>
      <c:layout/>
      <c:pieChart>
        <c:varyColors val="1"/>
        <c:ser>
          <c:idx val="0"/>
          <c:order val="0"/>
          <c:dLbls>
            <c:showCatName val="1"/>
            <c:showPercent val="1"/>
          </c:dLbls>
          <c:cat>
            <c:strRef>
              <c:f>Sheet1!$H$60:$J$60</c:f>
              <c:strCache>
                <c:ptCount val="3"/>
                <c:pt idx="0">
                  <c:v>Numerical</c:v>
                </c:pt>
                <c:pt idx="1">
                  <c:v>Spoken link name</c:v>
                </c:pt>
                <c:pt idx="2">
                  <c:v>Both</c:v>
                </c:pt>
              </c:strCache>
            </c:strRef>
          </c:cat>
          <c:val>
            <c:numRef>
              <c:f>Sheet1!$H$61:$J$61</c:f>
              <c:numCache>
                <c:formatCode>General</c:formatCode>
                <c:ptCount val="3"/>
                <c:pt idx="0">
                  <c:v>4</c:v>
                </c:pt>
                <c:pt idx="1">
                  <c:v>2</c:v>
                </c:pt>
                <c:pt idx="2">
                  <c:v>1</c:v>
                </c:pt>
              </c:numCache>
            </c:numRef>
          </c:val>
        </c:ser>
        <c:dLbls>
          <c:showCatName val="1"/>
          <c:showPercent val="1"/>
        </c:dLbls>
        <c:firstSliceAng val="0"/>
      </c:pieChart>
    </c:plotArea>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GB"/>
  <c:style val="10"/>
  <c:chart>
    <c:title>
      <c:tx>
        <c:rich>
          <a:bodyPr/>
          <a:lstStyle/>
          <a:p>
            <a:pPr>
              <a:defRPr/>
            </a:pPr>
            <a:r>
              <a:rPr lang="en-US" dirty="0"/>
              <a:t>Technique performance</a:t>
            </a:r>
          </a:p>
        </c:rich>
      </c:tx>
      <c:layout>
        <c:manualLayout>
          <c:xMode val="edge"/>
          <c:yMode val="edge"/>
          <c:x val="0.12208054061086079"/>
          <c:y val="8.9635814801466818E-2"/>
        </c:manualLayout>
      </c:layout>
    </c:title>
    <c:plotArea>
      <c:layout/>
      <c:pieChart>
        <c:varyColors val="1"/>
        <c:ser>
          <c:idx val="0"/>
          <c:order val="0"/>
          <c:tx>
            <c:v>series1</c:v>
          </c:tx>
          <c:dLbls>
            <c:showCatName val="1"/>
            <c:showPercent val="1"/>
          </c:dLbls>
          <c:cat>
            <c:strRef>
              <c:f>Sheet1!$H$60:$J$60</c:f>
              <c:strCache>
                <c:ptCount val="3"/>
                <c:pt idx="0">
                  <c:v>Numerical</c:v>
                </c:pt>
                <c:pt idx="1">
                  <c:v>Spoken link name</c:v>
                </c:pt>
                <c:pt idx="2">
                  <c:v>Both</c:v>
                </c:pt>
              </c:strCache>
            </c:strRef>
          </c:cat>
          <c:val>
            <c:numRef>
              <c:f>Sheet1!$H$62:$J$62</c:f>
              <c:numCache>
                <c:formatCode>General</c:formatCode>
                <c:ptCount val="3"/>
                <c:pt idx="0">
                  <c:v>2</c:v>
                </c:pt>
                <c:pt idx="1">
                  <c:v>4</c:v>
                </c:pt>
                <c:pt idx="2">
                  <c:v>1</c:v>
                </c:pt>
              </c:numCache>
            </c:numRef>
          </c:val>
        </c:ser>
        <c:dLbls>
          <c:showCatName val="1"/>
          <c:showPercent val="1"/>
        </c:dLbls>
        <c:firstSliceAng val="0"/>
      </c:pieChart>
    </c:plotArea>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GB"/>
  <c:style val="10"/>
  <c:chart>
    <c:title>
      <c:tx>
        <c:rich>
          <a:bodyPr/>
          <a:lstStyle/>
          <a:p>
            <a:pPr>
              <a:defRPr/>
            </a:pPr>
            <a:r>
              <a:rPr lang="en-GB" dirty="0"/>
              <a:t>User</a:t>
            </a:r>
            <a:r>
              <a:rPr lang="en-GB" baseline="0" dirty="0"/>
              <a:t> technique preference</a:t>
            </a:r>
            <a:endParaRPr lang="en-GB" dirty="0"/>
          </a:p>
        </c:rich>
      </c:tx>
      <c:layout>
        <c:manualLayout>
          <c:xMode val="edge"/>
          <c:yMode val="edge"/>
          <c:x val="0.15326170019632265"/>
          <c:y val="8.7731341762795526E-2"/>
        </c:manualLayout>
      </c:layout>
    </c:title>
    <c:plotArea>
      <c:layout/>
      <c:pieChart>
        <c:varyColors val="1"/>
        <c:ser>
          <c:idx val="0"/>
          <c:order val="0"/>
          <c:tx>
            <c:v>series1</c:v>
          </c:tx>
          <c:dLbls>
            <c:showCatName val="1"/>
            <c:showPercent val="1"/>
          </c:dLbls>
          <c:cat>
            <c:strRef>
              <c:f>Sheet1!$H$60:$J$60</c:f>
              <c:strCache>
                <c:ptCount val="3"/>
                <c:pt idx="0">
                  <c:v>Numerical</c:v>
                </c:pt>
                <c:pt idx="1">
                  <c:v>Spoken link name</c:v>
                </c:pt>
                <c:pt idx="2">
                  <c:v>Both</c:v>
                </c:pt>
              </c:strCache>
            </c:strRef>
          </c:cat>
          <c:val>
            <c:numRef>
              <c:f>Sheet1!$H$63:$J$63</c:f>
              <c:numCache>
                <c:formatCode>General</c:formatCode>
                <c:ptCount val="3"/>
                <c:pt idx="0">
                  <c:v>4</c:v>
                </c:pt>
                <c:pt idx="1">
                  <c:v>2</c:v>
                </c:pt>
                <c:pt idx="2">
                  <c:v>1</c:v>
                </c:pt>
              </c:numCache>
            </c:numRef>
          </c:val>
        </c:ser>
        <c:dLbls>
          <c:showCatName val="1"/>
          <c:showPercent val="1"/>
        </c:dLbls>
        <c:firstSliceAng val="0"/>
      </c:pieChart>
    </c:plotArea>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lang="en-GB" sz="1800" b="1" i="0" u="none" strike="noStrike" kern="1200" baseline="0">
                <a:solidFill>
                  <a:sysClr val="windowText" lastClr="000000"/>
                </a:solidFill>
                <a:latin typeface="+mn-lt"/>
                <a:ea typeface="+mn-ea"/>
                <a:cs typeface="+mn-cs"/>
              </a:defRPr>
            </a:pPr>
            <a:r>
              <a:rPr lang="en-GB" sz="1400" b="1" i="0" baseline="0" dirty="0"/>
              <a:t>Errors between numerical and link name referencing</a:t>
            </a:r>
          </a:p>
        </c:rich>
      </c:tx>
      <c:layout/>
    </c:title>
    <c:view3D>
      <c:rAngAx val="1"/>
    </c:view3D>
    <c:plotArea>
      <c:layout/>
      <c:bar3DChart>
        <c:barDir val="col"/>
        <c:grouping val="percentStacked"/>
        <c:ser>
          <c:idx val="0"/>
          <c:order val="0"/>
          <c:tx>
            <c:v>Numerical</c:v>
          </c:tx>
          <c:cat>
            <c:strRef>
              <c:f>Sheet1!$A$108:$A$110</c:f>
              <c:strCache>
                <c:ptCount val="3"/>
                <c:pt idx="0">
                  <c:v>Iteration 1</c:v>
                </c:pt>
                <c:pt idx="1">
                  <c:v>Iteration 2</c:v>
                </c:pt>
                <c:pt idx="2">
                  <c:v>Iteration 3</c:v>
                </c:pt>
              </c:strCache>
            </c:strRef>
          </c:cat>
          <c:val>
            <c:numRef>
              <c:f>Sheet1!$C$108:$C$110</c:f>
              <c:numCache>
                <c:formatCode>General</c:formatCode>
                <c:ptCount val="3"/>
                <c:pt idx="0">
                  <c:v>34</c:v>
                </c:pt>
                <c:pt idx="1">
                  <c:v>20</c:v>
                </c:pt>
                <c:pt idx="2">
                  <c:v>45</c:v>
                </c:pt>
              </c:numCache>
            </c:numRef>
          </c:val>
        </c:ser>
        <c:ser>
          <c:idx val="1"/>
          <c:order val="1"/>
          <c:tx>
            <c:v>Link name</c:v>
          </c:tx>
          <c:cat>
            <c:strRef>
              <c:f>Sheet1!$A$108:$A$110</c:f>
              <c:strCache>
                <c:ptCount val="3"/>
                <c:pt idx="0">
                  <c:v>Iteration 1</c:v>
                </c:pt>
                <c:pt idx="1">
                  <c:v>Iteration 2</c:v>
                </c:pt>
                <c:pt idx="2">
                  <c:v>Iteration 3</c:v>
                </c:pt>
              </c:strCache>
            </c:strRef>
          </c:cat>
          <c:val>
            <c:numRef>
              <c:f>Sheet1!$D$108:$D$110</c:f>
              <c:numCache>
                <c:formatCode>General</c:formatCode>
                <c:ptCount val="3"/>
                <c:pt idx="0">
                  <c:v>14</c:v>
                </c:pt>
                <c:pt idx="1">
                  <c:v>12</c:v>
                </c:pt>
                <c:pt idx="2">
                  <c:v>53</c:v>
                </c:pt>
              </c:numCache>
            </c:numRef>
          </c:val>
        </c:ser>
        <c:gapWidth val="55"/>
        <c:gapDepth val="55"/>
        <c:shape val="box"/>
        <c:axId val="149718912"/>
        <c:axId val="151658496"/>
        <c:axId val="0"/>
      </c:bar3DChart>
      <c:catAx>
        <c:axId val="149718912"/>
        <c:scaling>
          <c:orientation val="minMax"/>
        </c:scaling>
        <c:axPos val="b"/>
        <c:majorTickMark val="none"/>
        <c:tickLblPos val="nextTo"/>
        <c:txPr>
          <a:bodyPr/>
          <a:lstStyle/>
          <a:p>
            <a:pPr>
              <a:defRPr lang="en-GB"/>
            </a:pPr>
            <a:endParaRPr lang="en-US"/>
          </a:p>
        </c:txPr>
        <c:crossAx val="151658496"/>
        <c:crosses val="autoZero"/>
        <c:auto val="1"/>
        <c:lblAlgn val="ctr"/>
        <c:lblOffset val="100"/>
      </c:catAx>
      <c:valAx>
        <c:axId val="151658496"/>
        <c:scaling>
          <c:orientation val="minMax"/>
        </c:scaling>
        <c:axPos val="l"/>
        <c:majorGridlines/>
        <c:numFmt formatCode="0%" sourceLinked="1"/>
        <c:majorTickMark val="none"/>
        <c:tickLblPos val="nextTo"/>
        <c:txPr>
          <a:bodyPr/>
          <a:lstStyle/>
          <a:p>
            <a:pPr>
              <a:defRPr lang="en-GB"/>
            </a:pPr>
            <a:endParaRPr lang="en-US"/>
          </a:p>
        </c:txPr>
        <c:crossAx val="149718912"/>
        <c:crosses val="autoZero"/>
        <c:crossBetween val="between"/>
      </c:valAx>
    </c:plotArea>
    <c:legend>
      <c:legendPos val="r"/>
      <c:layout/>
      <c:txPr>
        <a:bodyPr/>
        <a:lstStyle/>
        <a:p>
          <a:pPr>
            <a:defRPr lang="en-GB"/>
          </a:pPr>
          <a:endParaRPr lang="en-US"/>
        </a:p>
      </c:txPr>
    </c:legend>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sz="1400" dirty="0"/>
              <a:t>User preference between referencing</a:t>
            </a:r>
            <a:r>
              <a:rPr lang="en-GB" sz="1400" baseline="0" dirty="0"/>
              <a:t> styles</a:t>
            </a:r>
            <a:endParaRPr lang="en-GB" sz="1400" dirty="0"/>
          </a:p>
        </c:rich>
      </c:tx>
      <c:layout/>
    </c:title>
    <c:view3D>
      <c:rAngAx val="1"/>
    </c:view3D>
    <c:plotArea>
      <c:layout/>
      <c:bar3DChart>
        <c:barDir val="col"/>
        <c:grouping val="percentStacked"/>
        <c:ser>
          <c:idx val="0"/>
          <c:order val="0"/>
          <c:tx>
            <c:v>Numerical</c:v>
          </c:tx>
          <c:cat>
            <c:strRef>
              <c:f>Sheet1!$A$143:$A$145</c:f>
              <c:strCache>
                <c:ptCount val="3"/>
                <c:pt idx="0">
                  <c:v>Iteration 1</c:v>
                </c:pt>
                <c:pt idx="1">
                  <c:v>Iteration 2</c:v>
                </c:pt>
                <c:pt idx="2">
                  <c:v>Iteration 3</c:v>
                </c:pt>
              </c:strCache>
            </c:strRef>
          </c:cat>
          <c:val>
            <c:numRef>
              <c:f>Sheet1!$C$143:$C$145</c:f>
              <c:numCache>
                <c:formatCode>General</c:formatCode>
                <c:ptCount val="3"/>
                <c:pt idx="0">
                  <c:v>4</c:v>
                </c:pt>
                <c:pt idx="1">
                  <c:v>1</c:v>
                </c:pt>
                <c:pt idx="2">
                  <c:v>3</c:v>
                </c:pt>
              </c:numCache>
            </c:numRef>
          </c:val>
        </c:ser>
        <c:ser>
          <c:idx val="1"/>
          <c:order val="1"/>
          <c:tx>
            <c:v>Link name</c:v>
          </c:tx>
          <c:cat>
            <c:strRef>
              <c:f>Sheet1!$A$143:$A$145</c:f>
              <c:strCache>
                <c:ptCount val="3"/>
                <c:pt idx="0">
                  <c:v>Iteration 1</c:v>
                </c:pt>
                <c:pt idx="1">
                  <c:v>Iteration 2</c:v>
                </c:pt>
                <c:pt idx="2">
                  <c:v>Iteration 3</c:v>
                </c:pt>
              </c:strCache>
            </c:strRef>
          </c:cat>
          <c:val>
            <c:numRef>
              <c:f>Sheet1!$D$143:$D$145</c:f>
              <c:numCache>
                <c:formatCode>General</c:formatCode>
                <c:ptCount val="3"/>
                <c:pt idx="0">
                  <c:v>2</c:v>
                </c:pt>
                <c:pt idx="1">
                  <c:v>1</c:v>
                </c:pt>
                <c:pt idx="2">
                  <c:v>3</c:v>
                </c:pt>
              </c:numCache>
            </c:numRef>
          </c:val>
        </c:ser>
        <c:ser>
          <c:idx val="2"/>
          <c:order val="2"/>
          <c:tx>
            <c:v>Both</c:v>
          </c:tx>
          <c:cat>
            <c:strRef>
              <c:f>Sheet1!$A$143:$A$145</c:f>
              <c:strCache>
                <c:ptCount val="3"/>
                <c:pt idx="0">
                  <c:v>Iteration 1</c:v>
                </c:pt>
                <c:pt idx="1">
                  <c:v>Iteration 2</c:v>
                </c:pt>
                <c:pt idx="2">
                  <c:v>Iteration 3</c:v>
                </c:pt>
              </c:strCache>
            </c:strRef>
          </c:cat>
          <c:val>
            <c:numRef>
              <c:f>Sheet1!$E$143:$E$145</c:f>
              <c:numCache>
                <c:formatCode>General</c:formatCode>
                <c:ptCount val="3"/>
                <c:pt idx="0">
                  <c:v>1</c:v>
                </c:pt>
                <c:pt idx="1">
                  <c:v>1</c:v>
                </c:pt>
                <c:pt idx="2">
                  <c:v>0</c:v>
                </c:pt>
              </c:numCache>
            </c:numRef>
          </c:val>
        </c:ser>
        <c:gapWidth val="55"/>
        <c:gapDepth val="55"/>
        <c:shape val="box"/>
        <c:axId val="153819776"/>
        <c:axId val="154227840"/>
        <c:axId val="0"/>
      </c:bar3DChart>
      <c:catAx>
        <c:axId val="153819776"/>
        <c:scaling>
          <c:orientation val="minMax"/>
        </c:scaling>
        <c:axPos val="b"/>
        <c:majorTickMark val="none"/>
        <c:tickLblPos val="nextTo"/>
        <c:txPr>
          <a:bodyPr/>
          <a:lstStyle/>
          <a:p>
            <a:pPr>
              <a:defRPr lang="en-GB"/>
            </a:pPr>
            <a:endParaRPr lang="en-US"/>
          </a:p>
        </c:txPr>
        <c:crossAx val="154227840"/>
        <c:crosses val="autoZero"/>
        <c:auto val="1"/>
        <c:lblAlgn val="ctr"/>
        <c:lblOffset val="100"/>
      </c:catAx>
      <c:valAx>
        <c:axId val="154227840"/>
        <c:scaling>
          <c:orientation val="minMax"/>
        </c:scaling>
        <c:axPos val="l"/>
        <c:majorGridlines/>
        <c:numFmt formatCode="0%" sourceLinked="1"/>
        <c:majorTickMark val="none"/>
        <c:tickLblPos val="nextTo"/>
        <c:txPr>
          <a:bodyPr/>
          <a:lstStyle/>
          <a:p>
            <a:pPr>
              <a:defRPr lang="en-GB"/>
            </a:pPr>
            <a:endParaRPr lang="en-US"/>
          </a:p>
        </c:txPr>
        <c:crossAx val="153819776"/>
        <c:crosses val="autoZero"/>
        <c:crossBetween val="between"/>
      </c:valAx>
    </c:plotArea>
    <c:legend>
      <c:legendPos val="r"/>
      <c:layout/>
      <c:txPr>
        <a:bodyPr/>
        <a:lstStyle/>
        <a:p>
          <a:pPr>
            <a:defRPr lang="en-GB"/>
          </a:pPr>
          <a:endParaRPr lang="en-US"/>
        </a:p>
      </c:txPr>
    </c:legend>
    <c:plotVisOnly val="1"/>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sz="1400" b="1" i="0" baseline="0" dirty="0" smtClean="0"/>
              <a:t>Average </a:t>
            </a:r>
            <a:r>
              <a:rPr lang="en-GB" sz="1400" b="1" i="0" baseline="0" dirty="0"/>
              <a:t>errors per person in age group</a:t>
            </a:r>
          </a:p>
        </c:rich>
      </c:tx>
      <c:layout/>
    </c:title>
    <c:view3D>
      <c:rAngAx val="1"/>
    </c:view3D>
    <c:plotArea>
      <c:layout>
        <c:manualLayout>
          <c:layoutTarget val="inner"/>
          <c:xMode val="edge"/>
          <c:yMode val="edge"/>
          <c:x val="0.28345765434775433"/>
          <c:y val="0.37759566678369044"/>
          <c:w val="0.65291566794737865"/>
          <c:h val="0.44736696925623176"/>
        </c:manualLayout>
      </c:layout>
      <c:bar3DChart>
        <c:barDir val="col"/>
        <c:grouping val="percentStacked"/>
        <c:ser>
          <c:idx val="0"/>
          <c:order val="0"/>
          <c:tx>
            <c:strRef>
              <c:f>Sheet1!$B$191</c:f>
              <c:strCache>
                <c:ptCount val="1"/>
                <c:pt idx="0">
                  <c:v>55-65</c:v>
                </c:pt>
              </c:strCache>
            </c:strRef>
          </c:tx>
          <c:cat>
            <c:strRef>
              <c:f>Sheet1!$C$190:$E$190</c:f>
              <c:strCache>
                <c:ptCount val="3"/>
                <c:pt idx="0">
                  <c:v>Iteration1</c:v>
                </c:pt>
                <c:pt idx="1">
                  <c:v>Iteration2</c:v>
                </c:pt>
                <c:pt idx="2">
                  <c:v>Iteration3 </c:v>
                </c:pt>
              </c:strCache>
            </c:strRef>
          </c:cat>
          <c:val>
            <c:numRef>
              <c:f>Sheet1!$C$191:$E$191</c:f>
              <c:numCache>
                <c:formatCode>General</c:formatCode>
                <c:ptCount val="3"/>
                <c:pt idx="0">
                  <c:v>5</c:v>
                </c:pt>
                <c:pt idx="1">
                  <c:v>0</c:v>
                </c:pt>
                <c:pt idx="2">
                  <c:v>17</c:v>
                </c:pt>
              </c:numCache>
            </c:numRef>
          </c:val>
        </c:ser>
        <c:ser>
          <c:idx val="1"/>
          <c:order val="1"/>
          <c:tx>
            <c:strRef>
              <c:f>Sheet1!$B$192</c:f>
              <c:strCache>
                <c:ptCount val="1"/>
                <c:pt idx="0">
                  <c:v>65-75</c:v>
                </c:pt>
              </c:strCache>
            </c:strRef>
          </c:tx>
          <c:cat>
            <c:strRef>
              <c:f>Sheet1!$C$190:$E$190</c:f>
              <c:strCache>
                <c:ptCount val="3"/>
                <c:pt idx="0">
                  <c:v>Iteration1</c:v>
                </c:pt>
                <c:pt idx="1">
                  <c:v>Iteration2</c:v>
                </c:pt>
                <c:pt idx="2">
                  <c:v>Iteration3 </c:v>
                </c:pt>
              </c:strCache>
            </c:strRef>
          </c:cat>
          <c:val>
            <c:numRef>
              <c:f>Sheet1!$C$192:$E$192</c:f>
              <c:numCache>
                <c:formatCode>General</c:formatCode>
                <c:ptCount val="3"/>
                <c:pt idx="0">
                  <c:v>14</c:v>
                </c:pt>
                <c:pt idx="1">
                  <c:v>10</c:v>
                </c:pt>
                <c:pt idx="2">
                  <c:v>19</c:v>
                </c:pt>
              </c:numCache>
            </c:numRef>
          </c:val>
        </c:ser>
        <c:ser>
          <c:idx val="2"/>
          <c:order val="2"/>
          <c:tx>
            <c:strRef>
              <c:f>Sheet1!$B$193</c:f>
              <c:strCache>
                <c:ptCount val="1"/>
                <c:pt idx="0">
                  <c:v>75-85</c:v>
                </c:pt>
              </c:strCache>
            </c:strRef>
          </c:tx>
          <c:cat>
            <c:strRef>
              <c:f>Sheet1!$C$190:$E$190</c:f>
              <c:strCache>
                <c:ptCount val="3"/>
                <c:pt idx="0">
                  <c:v>Iteration1</c:v>
                </c:pt>
                <c:pt idx="1">
                  <c:v>Iteration2</c:v>
                </c:pt>
                <c:pt idx="2">
                  <c:v>Iteration3 </c:v>
                </c:pt>
              </c:strCache>
            </c:strRef>
          </c:cat>
          <c:val>
            <c:numRef>
              <c:f>Sheet1!$C$193:$E$193</c:f>
              <c:numCache>
                <c:formatCode>General</c:formatCode>
                <c:ptCount val="3"/>
                <c:pt idx="0">
                  <c:v>17</c:v>
                </c:pt>
                <c:pt idx="1">
                  <c:v>13</c:v>
                </c:pt>
                <c:pt idx="2">
                  <c:v>11</c:v>
                </c:pt>
              </c:numCache>
            </c:numRef>
          </c:val>
        </c:ser>
        <c:gapWidth val="55"/>
        <c:gapDepth val="55"/>
        <c:shape val="box"/>
        <c:axId val="154366336"/>
        <c:axId val="154368256"/>
        <c:axId val="0"/>
      </c:bar3DChart>
      <c:catAx>
        <c:axId val="154366336"/>
        <c:scaling>
          <c:orientation val="minMax"/>
        </c:scaling>
        <c:axPos val="b"/>
        <c:majorTickMark val="none"/>
        <c:tickLblPos val="nextTo"/>
        <c:txPr>
          <a:bodyPr/>
          <a:lstStyle/>
          <a:p>
            <a:pPr>
              <a:defRPr lang="en-GB"/>
            </a:pPr>
            <a:endParaRPr lang="en-US"/>
          </a:p>
        </c:txPr>
        <c:crossAx val="154368256"/>
        <c:crosses val="autoZero"/>
        <c:auto val="1"/>
        <c:lblAlgn val="ctr"/>
        <c:lblOffset val="100"/>
      </c:catAx>
      <c:valAx>
        <c:axId val="154368256"/>
        <c:scaling>
          <c:orientation val="minMax"/>
        </c:scaling>
        <c:axPos val="l"/>
        <c:majorGridlines/>
        <c:numFmt formatCode="0%" sourceLinked="1"/>
        <c:majorTickMark val="none"/>
        <c:tickLblPos val="nextTo"/>
        <c:txPr>
          <a:bodyPr/>
          <a:lstStyle/>
          <a:p>
            <a:pPr>
              <a:defRPr lang="en-GB"/>
            </a:pPr>
            <a:endParaRPr lang="en-US"/>
          </a:p>
        </c:txPr>
        <c:crossAx val="154366336"/>
        <c:crosses val="autoZero"/>
        <c:crossBetween val="between"/>
      </c:valAx>
    </c:plotArea>
    <c:legend>
      <c:legendPos val="r"/>
      <c:layout/>
      <c:txPr>
        <a:bodyPr/>
        <a:lstStyle/>
        <a:p>
          <a:pPr>
            <a:defRPr lang="en-GB"/>
          </a:pPr>
          <a:endParaRPr lang="en-US"/>
        </a:p>
      </c:txPr>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vl1pPr>
          </a:lstStyle>
          <a:p>
            <a:fld id="{DB1E66FC-2998-4EEB-8BB3-1F4A6E48409A}" type="datetimeFigureOut">
              <a:rPr lang="en-US" smtClean="0"/>
              <a:t>10/19/2011</a:t>
            </a:fld>
            <a:endParaRPr lang="en-GB"/>
          </a:p>
        </p:txBody>
      </p:sp>
      <p:sp>
        <p:nvSpPr>
          <p:cNvPr id="4" name="Slide Image Placeholder 3"/>
          <p:cNvSpPr>
            <a:spLocks noGrp="1" noRot="1" noChangeAspect="1"/>
          </p:cNvSpPr>
          <p:nvPr>
            <p:ph type="sldImg" idx="2"/>
          </p:nvPr>
        </p:nvSpPr>
        <p:spPr>
          <a:xfrm>
            <a:off x="779463" y="741363"/>
            <a:ext cx="5238750" cy="37020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690269"/>
            <a:ext cx="5438140" cy="444341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vl1pPr>
          </a:lstStyle>
          <a:p>
            <a:fld id="{C93322E5-6DC9-40DC-BA49-8C14A8B1C6E8}"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3322E5-6DC9-40DC-BA49-8C14A8B1C6E8}" type="slidenum">
              <a:rPr lang="en-GB" smtClean="0"/>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6643771"/>
            <a:ext cx="25737979" cy="4584300"/>
          </a:xfrm>
        </p:spPr>
        <p:txBody>
          <a:bodyPr/>
          <a:lstStyle/>
          <a:p>
            <a:r>
              <a:rPr lang="en-US" smtClean="0"/>
              <a:t>Click to edit Master title style</a:t>
            </a:r>
            <a:endParaRPr lang="en-GB"/>
          </a:p>
        </p:txBody>
      </p:sp>
      <p:sp>
        <p:nvSpPr>
          <p:cNvPr id="3" name="Subtitle 2"/>
          <p:cNvSpPr>
            <a:spLocks noGrp="1"/>
          </p:cNvSpPr>
          <p:nvPr>
            <p:ph type="subTitle" idx="1"/>
          </p:nvPr>
        </p:nvSpPr>
        <p:spPr>
          <a:xfrm>
            <a:off x="4541996" y="12119186"/>
            <a:ext cx="21195983" cy="54655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98227" y="2673351"/>
            <a:ext cx="22557528" cy="5690275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015123" y="2673351"/>
            <a:ext cx="67178439" cy="56902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909" y="13743001"/>
            <a:ext cx="25737979" cy="4247656"/>
          </a:xfrm>
        </p:spPr>
        <p:txBody>
          <a:bodyPr anchor="t"/>
          <a:lstStyle>
            <a:lvl1pPr algn="l">
              <a:defRPr sz="12900" b="1" cap="all"/>
            </a:lvl1pPr>
          </a:lstStyle>
          <a:p>
            <a:r>
              <a:rPr lang="en-US" smtClean="0"/>
              <a:t>Click to edit Master title style</a:t>
            </a:r>
            <a:endParaRPr lang="en-GB"/>
          </a:p>
        </p:txBody>
      </p:sp>
      <p:sp>
        <p:nvSpPr>
          <p:cNvPr id="3" name="Text Placeholder 2"/>
          <p:cNvSpPr>
            <a:spLocks noGrp="1"/>
          </p:cNvSpPr>
          <p:nvPr>
            <p:ph type="body" idx="1"/>
          </p:nvPr>
        </p:nvSpPr>
        <p:spPr>
          <a:xfrm>
            <a:off x="2391909" y="9064640"/>
            <a:ext cx="25737979" cy="4678361"/>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015123" y="15559889"/>
            <a:ext cx="44867985" cy="44016211"/>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0387773" y="15559889"/>
            <a:ext cx="44867982" cy="44016211"/>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999" y="856464"/>
            <a:ext cx="27251978" cy="3564467"/>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3999" y="4787278"/>
            <a:ext cx="13378914" cy="1995110"/>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smtClean="0"/>
              <a:t>Click to edit Master text styles</a:t>
            </a:r>
          </a:p>
        </p:txBody>
      </p:sp>
      <p:sp>
        <p:nvSpPr>
          <p:cNvPr id="4" name="Content Placeholder 3"/>
          <p:cNvSpPr>
            <a:spLocks noGrp="1"/>
          </p:cNvSpPr>
          <p:nvPr>
            <p:ph sz="half" idx="2"/>
          </p:nvPr>
        </p:nvSpPr>
        <p:spPr>
          <a:xfrm>
            <a:off x="1513999" y="6782388"/>
            <a:ext cx="13378914" cy="12322165"/>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15381808" y="4787278"/>
            <a:ext cx="13384170" cy="1995110"/>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smtClean="0"/>
              <a:t>Click to edit Master text styles</a:t>
            </a:r>
          </a:p>
        </p:txBody>
      </p:sp>
      <p:sp>
        <p:nvSpPr>
          <p:cNvPr id="6" name="Content Placeholder 5"/>
          <p:cNvSpPr>
            <a:spLocks noGrp="1"/>
          </p:cNvSpPr>
          <p:nvPr>
            <p:ph sz="quarter" idx="4"/>
          </p:nvPr>
        </p:nvSpPr>
        <p:spPr>
          <a:xfrm>
            <a:off x="15381808" y="6782388"/>
            <a:ext cx="13384170" cy="12322165"/>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000" y="851512"/>
            <a:ext cx="9961903" cy="3623874"/>
          </a:xfrm>
        </p:spPr>
        <p:txBody>
          <a:bodyPr anchor="b"/>
          <a:lstStyle>
            <a:lvl1pPr algn="l">
              <a:defRPr sz="6500" b="1"/>
            </a:lvl1pPr>
          </a:lstStyle>
          <a:p>
            <a:r>
              <a:rPr lang="en-US" smtClean="0"/>
              <a:t>Click to edit Master title style</a:t>
            </a:r>
            <a:endParaRPr lang="en-GB"/>
          </a:p>
        </p:txBody>
      </p:sp>
      <p:sp>
        <p:nvSpPr>
          <p:cNvPr id="3" name="Content Placeholder 2"/>
          <p:cNvSpPr>
            <a:spLocks noGrp="1"/>
          </p:cNvSpPr>
          <p:nvPr>
            <p:ph idx="1"/>
          </p:nvPr>
        </p:nvSpPr>
        <p:spPr>
          <a:xfrm>
            <a:off x="11838629" y="851513"/>
            <a:ext cx="16927347" cy="18253041"/>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14000" y="4475387"/>
            <a:ext cx="9961903" cy="14629167"/>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087" y="14970760"/>
            <a:ext cx="18167985" cy="1767383"/>
          </a:xfrm>
        </p:spPr>
        <p:txBody>
          <a:bodyPr anchor="b"/>
          <a:lstStyle>
            <a:lvl1pPr algn="l">
              <a:defRPr sz="6500" b="1"/>
            </a:lvl1pPr>
          </a:lstStyle>
          <a:p>
            <a:r>
              <a:rPr lang="en-US" smtClean="0"/>
              <a:t>Click to edit Master title style</a:t>
            </a:r>
            <a:endParaRPr lang="en-GB"/>
          </a:p>
        </p:txBody>
      </p:sp>
      <p:sp>
        <p:nvSpPr>
          <p:cNvPr id="3" name="Picture Placeholder 2"/>
          <p:cNvSpPr>
            <a:spLocks noGrp="1"/>
          </p:cNvSpPr>
          <p:nvPr>
            <p:ph type="pic" idx="1"/>
          </p:nvPr>
        </p:nvSpPr>
        <p:spPr>
          <a:xfrm>
            <a:off x="5935087" y="1910950"/>
            <a:ext cx="18167985" cy="12832080"/>
          </a:xfrm>
        </p:spPr>
        <p:txBody>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endParaRPr lang="en-GB"/>
          </a:p>
        </p:txBody>
      </p:sp>
      <p:sp>
        <p:nvSpPr>
          <p:cNvPr id="4" name="Text Placeholder 3"/>
          <p:cNvSpPr>
            <a:spLocks noGrp="1"/>
          </p:cNvSpPr>
          <p:nvPr>
            <p:ph type="body" sz="half" idx="2"/>
          </p:nvPr>
        </p:nvSpPr>
        <p:spPr>
          <a:xfrm>
            <a:off x="5935087" y="16738143"/>
            <a:ext cx="18167985" cy="2509977"/>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999" y="856464"/>
            <a:ext cx="27251978" cy="3564467"/>
          </a:xfrm>
          <a:prstGeom prst="rect">
            <a:avLst/>
          </a:prstGeom>
        </p:spPr>
        <p:txBody>
          <a:bodyPr vert="horz" lIns="295232" tIns="147616" rIns="295232" bIns="147616"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1513999" y="4990255"/>
            <a:ext cx="27251978" cy="14114299"/>
          </a:xfrm>
          <a:prstGeom prst="rect">
            <a:avLst/>
          </a:prstGeom>
        </p:spPr>
        <p:txBody>
          <a:bodyPr vert="horz" lIns="295232" tIns="147616" rIns="295232" bIns="14761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1513999" y="19822397"/>
            <a:ext cx="7065328" cy="1138649"/>
          </a:xfrm>
          <a:prstGeom prst="rect">
            <a:avLst/>
          </a:prstGeom>
        </p:spPr>
        <p:txBody>
          <a:bodyPr vert="horz" lIns="295232" tIns="147616" rIns="295232" bIns="147616" rtlCol="0" anchor="ctr"/>
          <a:lstStyle>
            <a:lvl1pPr algn="l">
              <a:defRPr sz="3900">
                <a:solidFill>
                  <a:schemeClr val="tx1">
                    <a:tint val="75000"/>
                  </a:schemeClr>
                </a:solidFill>
              </a:defRPr>
            </a:lvl1pPr>
          </a:lstStyle>
          <a:p>
            <a:fld id="{F68518BA-6EE0-4951-9D64-96CD5B83CBB1}" type="datetimeFigureOut">
              <a:rPr lang="en-US" smtClean="0"/>
              <a:pPr/>
              <a:t>10/19/2011</a:t>
            </a:fld>
            <a:endParaRPr lang="en-GB"/>
          </a:p>
        </p:txBody>
      </p:sp>
      <p:sp>
        <p:nvSpPr>
          <p:cNvPr id="5" name="Footer Placeholder 4"/>
          <p:cNvSpPr>
            <a:spLocks noGrp="1"/>
          </p:cNvSpPr>
          <p:nvPr>
            <p:ph type="ftr" sz="quarter" idx="3"/>
          </p:nvPr>
        </p:nvSpPr>
        <p:spPr>
          <a:xfrm>
            <a:off x="10345658" y="19822397"/>
            <a:ext cx="9588659" cy="1138649"/>
          </a:xfrm>
          <a:prstGeom prst="rect">
            <a:avLst/>
          </a:prstGeom>
        </p:spPr>
        <p:txBody>
          <a:bodyPr vert="horz" lIns="295232" tIns="147616" rIns="295232" bIns="147616" rtlCol="0" anchor="ctr"/>
          <a:lstStyle>
            <a:lvl1pPr algn="ctr">
              <a:defRPr sz="3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700649" y="19822397"/>
            <a:ext cx="7065328" cy="1138649"/>
          </a:xfrm>
          <a:prstGeom prst="rect">
            <a:avLst/>
          </a:prstGeom>
        </p:spPr>
        <p:txBody>
          <a:bodyPr vert="horz" lIns="295232" tIns="147616" rIns="295232" bIns="147616" rtlCol="0" anchor="ctr"/>
          <a:lstStyle>
            <a:lvl1pPr algn="r">
              <a:defRPr sz="3900">
                <a:solidFill>
                  <a:schemeClr val="tx1">
                    <a:tint val="75000"/>
                  </a:schemeClr>
                </a:solidFill>
              </a:defRPr>
            </a:lvl1pPr>
          </a:lstStyle>
          <a:p>
            <a:fld id="{E6299B68-D750-4445-8821-731C71B3D0BA}"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323" rtl="0" eaLnBrk="1" latinLnBrk="0" hangingPunct="1">
        <a:spcBef>
          <a:spcPct val="0"/>
        </a:spcBef>
        <a:buNone/>
        <a:defRPr sz="14200" kern="1200">
          <a:solidFill>
            <a:schemeClr val="tx1"/>
          </a:solidFill>
          <a:latin typeface="+mj-lt"/>
          <a:ea typeface="+mj-ea"/>
          <a:cs typeface="+mj-cs"/>
        </a:defRPr>
      </a:lvl1pPr>
    </p:titleStyle>
    <p:bodyStyle>
      <a:lvl1pPr marL="1107121" indent="-1107121" algn="l" defTabSz="2952323" rtl="0" eaLnBrk="1" latinLnBrk="0" hangingPunct="1">
        <a:spcBef>
          <a:spcPct val="20000"/>
        </a:spcBef>
        <a:buFont typeface="Arial" pitchFamily="34" charset="0"/>
        <a:buChar char="•"/>
        <a:defRPr sz="10300" kern="1200">
          <a:solidFill>
            <a:schemeClr val="tx1"/>
          </a:solidFill>
          <a:latin typeface="+mn-lt"/>
          <a:ea typeface="+mn-ea"/>
          <a:cs typeface="+mn-cs"/>
        </a:defRPr>
      </a:lvl1pPr>
      <a:lvl2pPr marL="2398763" indent="-922601" algn="l" defTabSz="2952323"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90404" indent="-738081" algn="l" defTabSz="2952323"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66566"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4pPr>
      <a:lvl5pPr marL="6642727"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5.xml"/><Relationship Id="rId13" Type="http://schemas.openxmlformats.org/officeDocument/2006/relationships/chart" Target="../charts/chart9.xml"/><Relationship Id="rId3" Type="http://schemas.openxmlformats.org/officeDocument/2006/relationships/image" Target="../media/image1.png"/><Relationship Id="rId7" Type="http://schemas.openxmlformats.org/officeDocument/2006/relationships/chart" Target="../charts/chart4.xml"/><Relationship Id="rId12" Type="http://schemas.openxmlformats.org/officeDocument/2006/relationships/chart" Target="../charts/chart8.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hart" Target="../charts/chart3.xml"/><Relationship Id="rId11" Type="http://schemas.openxmlformats.org/officeDocument/2006/relationships/chart" Target="../charts/chart7.xml"/><Relationship Id="rId5" Type="http://schemas.openxmlformats.org/officeDocument/2006/relationships/chart" Target="../charts/chart2.xml"/><Relationship Id="rId10" Type="http://schemas.openxmlformats.org/officeDocument/2006/relationships/image" Target="../media/image2.png"/><Relationship Id="rId4" Type="http://schemas.openxmlformats.org/officeDocument/2006/relationships/chart" Target="../charts/chart1.xml"/><Relationship Id="rId9" Type="http://schemas.openxmlformats.org/officeDocument/2006/relationships/chart" Target="../charts/chart6.xml"/><Relationship Id="rId14" Type="http://schemas.openxmlformats.org/officeDocument/2006/relationships/chart" Target="../charts/char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p:cNvSpPr txBox="1"/>
          <p:nvPr/>
        </p:nvSpPr>
        <p:spPr>
          <a:xfrm>
            <a:off x="10818502" y="14565920"/>
            <a:ext cx="8669648" cy="5693866"/>
          </a:xfrm>
          <a:prstGeom prst="rect">
            <a:avLst/>
          </a:prstGeom>
          <a:noFill/>
        </p:spPr>
        <p:txBody>
          <a:bodyPr wrap="square" rtlCol="0">
            <a:spAutoFit/>
          </a:bodyPr>
          <a:lstStyle/>
          <a:p>
            <a:pPr algn="just"/>
            <a:r>
              <a:rPr lang="en-GB" sz="2000" dirty="0" smtClean="0">
                <a:latin typeface="Bookman Old Style" pitchFamily="18" charset="0"/>
              </a:rPr>
              <a:t>A facsimile of a </a:t>
            </a:r>
            <a:r>
              <a:rPr lang="en-GB" sz="2000" dirty="0" smtClean="0">
                <a:latin typeface="Bookman Old Style" pitchFamily="18" charset="0"/>
              </a:rPr>
              <a:t>news </a:t>
            </a:r>
            <a:r>
              <a:rPr lang="en-GB" sz="2000" dirty="0" smtClean="0">
                <a:latin typeface="Bookman Old Style" pitchFamily="18" charset="0"/>
              </a:rPr>
              <a:t>website is designed. Numerical and link name referencing styles are applied to the website to investigate the performance of these techniques on a complex </a:t>
            </a:r>
            <a:r>
              <a:rPr lang="en-GB" sz="2000" dirty="0" smtClean="0">
                <a:latin typeface="Bookman Old Style" pitchFamily="18" charset="0"/>
              </a:rPr>
              <a:t>web </a:t>
            </a:r>
            <a:r>
              <a:rPr lang="en-GB" sz="2000" dirty="0" smtClean="0">
                <a:latin typeface="Bookman Old Style" pitchFamily="18" charset="0"/>
              </a:rPr>
              <a:t>application. Two versions of the website are created. Numerical referencing is applied to the first version wherein articles are accessed by saying the associated </a:t>
            </a:r>
            <a:r>
              <a:rPr lang="en-GB" sz="2000" dirty="0" smtClean="0">
                <a:latin typeface="Bookman Old Style" pitchFamily="18" charset="0"/>
              </a:rPr>
              <a:t>article number. Link </a:t>
            </a:r>
            <a:r>
              <a:rPr lang="en-GB" sz="2000" dirty="0" smtClean="0">
                <a:latin typeface="Bookman Old Style" pitchFamily="18" charset="0"/>
              </a:rPr>
              <a:t>name referencing </a:t>
            </a:r>
            <a:r>
              <a:rPr lang="en-GB" sz="2000" dirty="0" smtClean="0">
                <a:latin typeface="Bookman Old Style" pitchFamily="18" charset="0"/>
              </a:rPr>
              <a:t>is </a:t>
            </a:r>
            <a:r>
              <a:rPr lang="en-GB" sz="2000" dirty="0" smtClean="0">
                <a:latin typeface="Bookman Old Style" pitchFamily="18" charset="0"/>
              </a:rPr>
              <a:t>applied to the second version wherein articles are accessed by saying the </a:t>
            </a:r>
            <a:r>
              <a:rPr lang="en-GB" sz="2000" dirty="0" smtClean="0">
                <a:latin typeface="Bookman Old Style" pitchFamily="18" charset="0"/>
              </a:rPr>
              <a:t>green highlighted word</a:t>
            </a:r>
            <a:r>
              <a:rPr lang="en-GB" sz="2000" dirty="0" smtClean="0">
                <a:latin typeface="Bookman Old Style" pitchFamily="18" charset="0"/>
              </a:rPr>
              <a:t>. </a:t>
            </a:r>
            <a:endParaRPr lang="en-GB" sz="2000" dirty="0" smtClean="0">
              <a:latin typeface="Bookman Old Style" pitchFamily="18" charset="0"/>
            </a:endParaRPr>
          </a:p>
          <a:p>
            <a:pPr algn="just"/>
            <a:endParaRPr lang="en-GB" sz="2000" dirty="0" smtClean="0">
              <a:latin typeface="Bookman Old Style" pitchFamily="18" charset="0"/>
            </a:endParaRPr>
          </a:p>
          <a:p>
            <a:pPr algn="just">
              <a:buFont typeface="Arial" pitchFamily="34" charset="0"/>
              <a:buChar char="•"/>
            </a:pPr>
            <a:r>
              <a:rPr lang="en-GB" sz="2000" dirty="0" smtClean="0">
                <a:latin typeface="Bookman Old Style" pitchFamily="18" charset="0"/>
              </a:rPr>
              <a:t> For complex websites </a:t>
            </a:r>
            <a:r>
              <a:rPr lang="en-GB" sz="2000" dirty="0" smtClean="0">
                <a:latin typeface="Bookman Old Style" pitchFamily="18" charset="0"/>
              </a:rPr>
              <a:t>there is no preference between referencing </a:t>
            </a:r>
            <a:endParaRPr lang="en-GB" sz="2000" dirty="0" smtClean="0">
              <a:latin typeface="Bookman Old Style" pitchFamily="18" charset="0"/>
            </a:endParaRPr>
          </a:p>
          <a:p>
            <a:pPr algn="just"/>
            <a:r>
              <a:rPr lang="en-GB" sz="2000" dirty="0" smtClean="0">
                <a:latin typeface="Bookman Old Style" pitchFamily="18" charset="0"/>
              </a:rPr>
              <a:t> </a:t>
            </a:r>
            <a:r>
              <a:rPr lang="en-GB" sz="2000" dirty="0" smtClean="0">
                <a:latin typeface="Bookman Old Style" pitchFamily="18" charset="0"/>
              </a:rPr>
              <a:t> </a:t>
            </a:r>
            <a:r>
              <a:rPr lang="en-GB" sz="2000" dirty="0" smtClean="0">
                <a:latin typeface="Bookman Old Style" pitchFamily="18" charset="0"/>
              </a:rPr>
              <a:t>styles</a:t>
            </a:r>
            <a:r>
              <a:rPr lang="en-GB" sz="2000" dirty="0" smtClean="0">
                <a:latin typeface="Bookman Old Style" pitchFamily="18" charset="0"/>
              </a:rPr>
              <a:t>. </a:t>
            </a:r>
          </a:p>
          <a:p>
            <a:pPr lvl="0" algn="just">
              <a:buFont typeface="Arial" pitchFamily="34" charset="0"/>
              <a:buChar char="•"/>
            </a:pPr>
            <a:r>
              <a:rPr lang="en-GB" sz="2000" dirty="0" smtClean="0">
                <a:latin typeface="Bookman Old Style" pitchFamily="18" charset="0"/>
              </a:rPr>
              <a:t> 67</a:t>
            </a:r>
            <a:r>
              <a:rPr lang="en-GB" sz="2000" dirty="0" smtClean="0">
                <a:latin typeface="Bookman Old Style" pitchFamily="18" charset="0"/>
              </a:rPr>
              <a:t>% of users feel it’s unreasonable to expect elderly users to press </a:t>
            </a:r>
            <a:endParaRPr lang="en-GB" sz="2000" dirty="0" smtClean="0">
              <a:latin typeface="Bookman Old Style" pitchFamily="18" charset="0"/>
            </a:endParaRPr>
          </a:p>
          <a:p>
            <a:pPr lvl="0" algn="just"/>
            <a:r>
              <a:rPr lang="en-GB" sz="2000" dirty="0" smtClean="0">
                <a:latin typeface="Bookman Old Style" pitchFamily="18" charset="0"/>
              </a:rPr>
              <a:t> </a:t>
            </a:r>
            <a:r>
              <a:rPr lang="en-GB" sz="2000" dirty="0" smtClean="0">
                <a:latin typeface="Bookman Old Style" pitchFamily="18" charset="0"/>
              </a:rPr>
              <a:t> </a:t>
            </a:r>
            <a:r>
              <a:rPr lang="en-GB" sz="2000" dirty="0" smtClean="0">
                <a:latin typeface="Bookman Old Style" pitchFamily="18" charset="0"/>
              </a:rPr>
              <a:t>and </a:t>
            </a:r>
            <a:r>
              <a:rPr lang="en-GB" sz="2000" dirty="0" smtClean="0">
                <a:latin typeface="Bookman Old Style" pitchFamily="18" charset="0"/>
              </a:rPr>
              <a:t>hold a button </a:t>
            </a:r>
            <a:r>
              <a:rPr lang="en-GB" sz="2000" dirty="0" smtClean="0">
                <a:latin typeface="Bookman Old Style" pitchFamily="18" charset="0"/>
              </a:rPr>
              <a:t>to speak.</a:t>
            </a:r>
            <a:endParaRPr lang="en-GB" sz="2000" dirty="0" smtClean="0">
              <a:latin typeface="Bookman Old Style" pitchFamily="18" charset="0"/>
            </a:endParaRPr>
          </a:p>
          <a:p>
            <a:pPr lvl="0" algn="just">
              <a:buFont typeface="Arial" pitchFamily="34" charset="0"/>
              <a:buChar char="•"/>
            </a:pPr>
            <a:r>
              <a:rPr lang="en-GB" sz="2000" dirty="0" smtClean="0">
                <a:latin typeface="Bookman Old Style" pitchFamily="18" charset="0"/>
              </a:rPr>
              <a:t> 83</a:t>
            </a:r>
            <a:r>
              <a:rPr lang="en-GB" sz="2000" dirty="0" smtClean="0">
                <a:latin typeface="Bookman Old Style" pitchFamily="18" charset="0"/>
              </a:rPr>
              <a:t>% of users like the voice feedback and 67% prefer not to have </a:t>
            </a:r>
            <a:endParaRPr lang="en-GB" sz="2000" dirty="0" smtClean="0">
              <a:latin typeface="Bookman Old Style" pitchFamily="18" charset="0"/>
            </a:endParaRPr>
          </a:p>
          <a:p>
            <a:pPr lvl="0" algn="just"/>
            <a:r>
              <a:rPr lang="en-GB" sz="2000" dirty="0" smtClean="0">
                <a:latin typeface="Bookman Old Style" pitchFamily="18" charset="0"/>
              </a:rPr>
              <a:t> </a:t>
            </a:r>
            <a:r>
              <a:rPr lang="en-GB" sz="2000" dirty="0" smtClean="0">
                <a:latin typeface="Bookman Old Style" pitchFamily="18" charset="0"/>
              </a:rPr>
              <a:t> </a:t>
            </a:r>
            <a:r>
              <a:rPr lang="en-GB" sz="2000" dirty="0" smtClean="0">
                <a:latin typeface="Bookman Old Style" pitchFamily="18" charset="0"/>
              </a:rPr>
              <a:t>any command confirmation. </a:t>
            </a:r>
            <a:endParaRPr lang="en-GB" sz="2000" dirty="0" smtClean="0">
              <a:latin typeface="Bookman Old Style" pitchFamily="18" charset="0"/>
            </a:endParaRPr>
          </a:p>
          <a:p>
            <a:pPr lvl="0" algn="just">
              <a:buFont typeface="Arial" pitchFamily="34" charset="0"/>
              <a:buChar char="•"/>
            </a:pPr>
            <a:r>
              <a:rPr lang="en-GB" sz="2000" dirty="0" smtClean="0">
                <a:latin typeface="Bookman Old Style" pitchFamily="18" charset="0"/>
              </a:rPr>
              <a:t> 67</a:t>
            </a:r>
            <a:r>
              <a:rPr lang="en-GB" sz="2000" dirty="0" smtClean="0">
                <a:latin typeface="Bookman Old Style" pitchFamily="18" charset="0"/>
              </a:rPr>
              <a:t>% of the users would prefer an application that does not require </a:t>
            </a:r>
            <a:endParaRPr lang="en-GB" sz="2000" dirty="0" smtClean="0">
              <a:latin typeface="Bookman Old Style" pitchFamily="18" charset="0"/>
            </a:endParaRPr>
          </a:p>
          <a:p>
            <a:pPr lvl="0" algn="just"/>
            <a:r>
              <a:rPr lang="en-GB" sz="2000" dirty="0" smtClean="0">
                <a:latin typeface="Bookman Old Style" pitchFamily="18" charset="0"/>
              </a:rPr>
              <a:t> </a:t>
            </a:r>
            <a:r>
              <a:rPr lang="en-GB" sz="2000" dirty="0" smtClean="0">
                <a:latin typeface="Bookman Old Style" pitchFamily="18" charset="0"/>
              </a:rPr>
              <a:t> </a:t>
            </a:r>
            <a:r>
              <a:rPr lang="en-GB" sz="2000" dirty="0" smtClean="0">
                <a:latin typeface="Bookman Old Style" pitchFamily="18" charset="0"/>
              </a:rPr>
              <a:t>internet </a:t>
            </a:r>
            <a:r>
              <a:rPr lang="en-GB" sz="2000" dirty="0" smtClean="0">
                <a:latin typeface="Bookman Old Style" pitchFamily="18" charset="0"/>
              </a:rPr>
              <a:t>access. </a:t>
            </a:r>
            <a:endParaRPr lang="en-GB" sz="2000" dirty="0" smtClean="0">
              <a:latin typeface="Bookman Old Style" pitchFamily="18" charset="0"/>
            </a:endParaRPr>
          </a:p>
          <a:p>
            <a:pPr lvl="0" algn="just">
              <a:buFont typeface="Arial" pitchFamily="34" charset="0"/>
              <a:buChar char="•"/>
            </a:pPr>
            <a:endParaRPr lang="en-GB" sz="2400" dirty="0" smtClean="0">
              <a:latin typeface="Bookman Old Style" pitchFamily="18" charset="0"/>
            </a:endParaRPr>
          </a:p>
        </p:txBody>
      </p:sp>
      <p:sp>
        <p:nvSpPr>
          <p:cNvPr id="42" name="TextBox 41"/>
          <p:cNvSpPr txBox="1"/>
          <p:nvPr/>
        </p:nvSpPr>
        <p:spPr>
          <a:xfrm>
            <a:off x="1447800" y="12763941"/>
            <a:ext cx="8648700" cy="5016758"/>
          </a:xfrm>
          <a:prstGeom prst="rect">
            <a:avLst/>
          </a:prstGeom>
          <a:noFill/>
        </p:spPr>
        <p:txBody>
          <a:bodyPr wrap="square" rtlCol="0">
            <a:spAutoFit/>
          </a:bodyPr>
          <a:lstStyle/>
          <a:p>
            <a:pPr algn="just"/>
            <a:r>
              <a:rPr lang="en-GB" sz="2000" dirty="0" smtClean="0">
                <a:latin typeface="Bookman Old Style" pitchFamily="18" charset="0"/>
              </a:rPr>
              <a:t>A simple website composed of questions and answers is designed for iteration </a:t>
            </a:r>
            <a:r>
              <a:rPr lang="en-GB" sz="2000" dirty="0" smtClean="0">
                <a:latin typeface="Bookman Old Style" pitchFamily="18" charset="0"/>
              </a:rPr>
              <a:t>one. The </a:t>
            </a:r>
            <a:r>
              <a:rPr lang="en-GB" sz="2000" dirty="0" smtClean="0">
                <a:latin typeface="Bookman Old Style" pitchFamily="18" charset="0"/>
              </a:rPr>
              <a:t>website is used to investigate the performance of numerical and link name referencing </a:t>
            </a:r>
            <a:r>
              <a:rPr lang="en-GB" sz="2000" dirty="0" smtClean="0">
                <a:latin typeface="Bookman Old Style" pitchFamily="18" charset="0"/>
              </a:rPr>
              <a:t>techniques. </a:t>
            </a:r>
            <a:r>
              <a:rPr lang="en-GB" sz="2000" dirty="0" smtClean="0">
                <a:latin typeface="Bookman Old Style" pitchFamily="18" charset="0"/>
              </a:rPr>
              <a:t>V</a:t>
            </a:r>
            <a:r>
              <a:rPr lang="en-GB" sz="2000" dirty="0" smtClean="0">
                <a:latin typeface="Bookman Old Style" pitchFamily="18" charset="0"/>
              </a:rPr>
              <a:t>erbal and visual </a:t>
            </a:r>
            <a:r>
              <a:rPr lang="en-GB" sz="2000" dirty="0" smtClean="0">
                <a:latin typeface="Bookman Old Style" pitchFamily="18" charset="0"/>
              </a:rPr>
              <a:t>feedback</a:t>
            </a:r>
            <a:r>
              <a:rPr lang="en-GB" sz="2000" dirty="0" smtClean="0">
                <a:latin typeface="Bookman Old Style" pitchFamily="18" charset="0"/>
              </a:rPr>
              <a:t> sections were included to </a:t>
            </a:r>
            <a:r>
              <a:rPr lang="en-GB" sz="2000" dirty="0" smtClean="0">
                <a:latin typeface="Bookman Old Style" pitchFamily="18" charset="0"/>
              </a:rPr>
              <a:t>determine which feedback techniques are preferred by users. Questions in the numerical referencing section are answered by saying the associated </a:t>
            </a:r>
            <a:r>
              <a:rPr lang="en-GB" sz="2000" dirty="0" smtClean="0">
                <a:latin typeface="Bookman Old Style" pitchFamily="18" charset="0"/>
              </a:rPr>
              <a:t>number. Questions </a:t>
            </a:r>
            <a:r>
              <a:rPr lang="en-GB" sz="2000" dirty="0" smtClean="0">
                <a:latin typeface="Bookman Old Style" pitchFamily="18" charset="0"/>
              </a:rPr>
              <a:t>in the link referencing section are answered by saying the </a:t>
            </a:r>
            <a:r>
              <a:rPr lang="en-GB" sz="2000" dirty="0" smtClean="0">
                <a:latin typeface="Bookman Old Style" pitchFamily="18" charset="0"/>
              </a:rPr>
              <a:t>highlighted </a:t>
            </a:r>
            <a:r>
              <a:rPr lang="en-GB" sz="2000" dirty="0" smtClean="0">
                <a:latin typeface="Bookman Old Style" pitchFamily="18" charset="0"/>
              </a:rPr>
              <a:t>word</a:t>
            </a:r>
            <a:r>
              <a:rPr lang="en-GB" sz="2000" dirty="0" smtClean="0">
                <a:latin typeface="Bookman Old Style" pitchFamily="18" charset="0"/>
              </a:rPr>
              <a:t>.  </a:t>
            </a:r>
          </a:p>
          <a:p>
            <a:pPr algn="just"/>
            <a:endParaRPr lang="en-GB" sz="2000" dirty="0" smtClean="0">
              <a:latin typeface="Bookman Old Style" pitchFamily="18" charset="0"/>
            </a:endParaRPr>
          </a:p>
          <a:p>
            <a:pPr algn="just">
              <a:buFont typeface="Arial" pitchFamily="34" charset="0"/>
              <a:buChar char="•"/>
            </a:pPr>
            <a:r>
              <a:rPr lang="en-GB" sz="2000" dirty="0" smtClean="0">
                <a:latin typeface="Bookman Old Style" pitchFamily="18" charset="0"/>
              </a:rPr>
              <a:t> 57</a:t>
            </a:r>
            <a:r>
              <a:rPr lang="en-GB" sz="2000" dirty="0" smtClean="0">
                <a:latin typeface="Bookman Old Style" pitchFamily="18" charset="0"/>
              </a:rPr>
              <a:t>% of users preferred numerical referencing and found </a:t>
            </a:r>
            <a:r>
              <a:rPr lang="en-GB" sz="2000" dirty="0" smtClean="0">
                <a:latin typeface="Bookman Old Style" pitchFamily="18" charset="0"/>
              </a:rPr>
              <a:t>it easier </a:t>
            </a:r>
          </a:p>
          <a:p>
            <a:pPr algn="just"/>
            <a:r>
              <a:rPr lang="en-GB" sz="2000" dirty="0" smtClean="0">
                <a:latin typeface="Bookman Old Style" pitchFamily="18" charset="0"/>
              </a:rPr>
              <a:t> </a:t>
            </a:r>
            <a:r>
              <a:rPr lang="en-GB" sz="2000" dirty="0" smtClean="0">
                <a:latin typeface="Bookman Old Style" pitchFamily="18" charset="0"/>
              </a:rPr>
              <a:t> </a:t>
            </a:r>
            <a:r>
              <a:rPr lang="en-GB" sz="2000" dirty="0" smtClean="0">
                <a:latin typeface="Bookman Old Style" pitchFamily="18" charset="0"/>
              </a:rPr>
              <a:t>to use. </a:t>
            </a:r>
          </a:p>
          <a:p>
            <a:pPr lvl="0" algn="just">
              <a:buFont typeface="Arial" pitchFamily="34" charset="0"/>
              <a:buChar char="•"/>
            </a:pPr>
            <a:r>
              <a:rPr lang="en-GB" sz="2000" dirty="0" smtClean="0">
                <a:latin typeface="Bookman Old Style" pitchFamily="18" charset="0"/>
              </a:rPr>
              <a:t> </a:t>
            </a:r>
            <a:r>
              <a:rPr lang="en-GB" sz="2000" dirty="0" smtClean="0">
                <a:latin typeface="Bookman Old Style" pitchFamily="18" charset="0"/>
              </a:rPr>
              <a:t>However figure </a:t>
            </a:r>
            <a:r>
              <a:rPr lang="en-GB" sz="2000" dirty="0" smtClean="0">
                <a:latin typeface="Bookman Old Style" pitchFamily="18" charset="0"/>
              </a:rPr>
              <a:t>2 </a:t>
            </a:r>
            <a:r>
              <a:rPr lang="en-GB" sz="2000" dirty="0" smtClean="0">
                <a:latin typeface="Bookman Old Style" pitchFamily="18" charset="0"/>
              </a:rPr>
              <a:t>indicated that </a:t>
            </a:r>
            <a:r>
              <a:rPr lang="en-GB" sz="2000" dirty="0" smtClean="0">
                <a:latin typeface="Bookman Old Style" pitchFamily="18" charset="0"/>
              </a:rPr>
              <a:t>link name referencing </a:t>
            </a:r>
            <a:r>
              <a:rPr lang="en-GB" sz="2000" dirty="0" smtClean="0">
                <a:latin typeface="Bookman Old Style" pitchFamily="18" charset="0"/>
              </a:rPr>
              <a:t>actually </a:t>
            </a:r>
          </a:p>
          <a:p>
            <a:pPr lvl="0" algn="just"/>
            <a:r>
              <a:rPr lang="en-GB" sz="2000" dirty="0" smtClean="0">
                <a:latin typeface="Bookman Old Style" pitchFamily="18" charset="0"/>
              </a:rPr>
              <a:t> </a:t>
            </a:r>
            <a:r>
              <a:rPr lang="en-GB" sz="2000" dirty="0" smtClean="0">
                <a:latin typeface="Bookman Old Style" pitchFamily="18" charset="0"/>
              </a:rPr>
              <a:t> </a:t>
            </a:r>
            <a:r>
              <a:rPr lang="en-GB" sz="2000" dirty="0" smtClean="0">
                <a:latin typeface="Bookman Old Style" pitchFamily="18" charset="0"/>
              </a:rPr>
              <a:t>performed better.</a:t>
            </a:r>
            <a:endParaRPr lang="en-GB" sz="2000" dirty="0" smtClean="0">
              <a:latin typeface="Bookman Old Style" pitchFamily="18" charset="0"/>
            </a:endParaRPr>
          </a:p>
          <a:p>
            <a:pPr lvl="0" algn="just">
              <a:buFont typeface="Arial" pitchFamily="34" charset="0"/>
              <a:buChar char="•"/>
            </a:pPr>
            <a:r>
              <a:rPr lang="en-GB" sz="2000" dirty="0" smtClean="0">
                <a:latin typeface="Bookman Old Style" pitchFamily="18" charset="0"/>
              </a:rPr>
              <a:t> Figure </a:t>
            </a:r>
            <a:r>
              <a:rPr lang="en-GB" sz="2000" dirty="0" smtClean="0">
                <a:latin typeface="Bookman Old Style" pitchFamily="18" charset="0"/>
              </a:rPr>
              <a:t>4 indicates that users prefer link highlighting as </a:t>
            </a:r>
            <a:r>
              <a:rPr lang="en-GB" sz="2000" dirty="0" smtClean="0">
                <a:latin typeface="Bookman Old Style" pitchFamily="18" charset="0"/>
              </a:rPr>
              <a:t>a visual</a:t>
            </a:r>
          </a:p>
          <a:p>
            <a:pPr lvl="0" algn="just"/>
            <a:r>
              <a:rPr lang="en-GB" sz="2000" dirty="0" smtClean="0">
                <a:latin typeface="Bookman Old Style" pitchFamily="18" charset="0"/>
              </a:rPr>
              <a:t>  feedback </a:t>
            </a:r>
            <a:r>
              <a:rPr lang="en-GB" sz="2000" dirty="0" smtClean="0">
                <a:latin typeface="Bookman Old Style" pitchFamily="18" charset="0"/>
              </a:rPr>
              <a:t>method.</a:t>
            </a:r>
          </a:p>
          <a:p>
            <a:pPr lvl="0" algn="just">
              <a:buFont typeface="Arial" pitchFamily="34" charset="0"/>
              <a:buChar char="•"/>
            </a:pPr>
            <a:r>
              <a:rPr lang="en-GB" sz="2000" dirty="0" smtClean="0">
                <a:latin typeface="Bookman Old Style" pitchFamily="18" charset="0"/>
              </a:rPr>
              <a:t> 48 </a:t>
            </a:r>
            <a:r>
              <a:rPr lang="en-GB" sz="2000" dirty="0" smtClean="0">
                <a:latin typeface="Bookman Old Style" pitchFamily="18" charset="0"/>
              </a:rPr>
              <a:t>application errors were </a:t>
            </a:r>
            <a:r>
              <a:rPr lang="en-GB" sz="2000" dirty="0" smtClean="0">
                <a:latin typeface="Bookman Old Style" pitchFamily="18" charset="0"/>
              </a:rPr>
              <a:t>recorded. </a:t>
            </a:r>
          </a:p>
        </p:txBody>
      </p:sp>
      <p:sp>
        <p:nvSpPr>
          <p:cNvPr id="4" name="TextBox 3"/>
          <p:cNvSpPr txBox="1"/>
          <p:nvPr/>
        </p:nvSpPr>
        <p:spPr>
          <a:xfrm>
            <a:off x="4060159" y="1006448"/>
            <a:ext cx="21804347" cy="2554545"/>
          </a:xfrm>
          <a:prstGeom prst="rect">
            <a:avLst/>
          </a:prstGeom>
          <a:noFill/>
          <a:ln w="25400" cap="sq" cmpd="sng">
            <a:noFill/>
          </a:ln>
          <a:effectLst>
            <a:outerShdw blurRad="50800" dist="50800" dir="5400000" algn="ctr" rotWithShape="0">
              <a:schemeClr val="bg1"/>
            </a:outerShdw>
          </a:effectLst>
        </p:spPr>
        <p:txBody>
          <a:bodyPr wrap="square" rtlCol="0">
            <a:spAutoFit/>
          </a:bodyPr>
          <a:lstStyle/>
          <a:p>
            <a:pPr algn="ctr"/>
            <a:r>
              <a:rPr lang="en-ZA" sz="8000" b="1" dirty="0" smtClean="0">
                <a:latin typeface="Verdana" pitchFamily="34" charset="0"/>
                <a:ea typeface="Verdana" pitchFamily="34" charset="0"/>
                <a:cs typeface="Verdana" pitchFamily="34" charset="0"/>
              </a:rPr>
              <a:t>An investigation into </a:t>
            </a:r>
            <a:r>
              <a:rPr lang="en-ZA" sz="8000" b="1" dirty="0" smtClean="0">
                <a:latin typeface="Verdana" pitchFamily="34" charset="0"/>
                <a:ea typeface="Verdana" pitchFamily="34" charset="0"/>
                <a:cs typeface="Verdana" pitchFamily="34" charset="0"/>
              </a:rPr>
              <a:t>voice-controlled web browsing </a:t>
            </a:r>
            <a:r>
              <a:rPr lang="en-ZA" sz="8000" b="1" dirty="0" smtClean="0">
                <a:latin typeface="Verdana" pitchFamily="34" charset="0"/>
                <a:ea typeface="Verdana" pitchFamily="34" charset="0"/>
                <a:cs typeface="Verdana" pitchFamily="34" charset="0"/>
              </a:rPr>
              <a:t>for the elderly</a:t>
            </a:r>
            <a:endParaRPr lang="en-GB" sz="8000" b="1" dirty="0">
              <a:latin typeface="Verdana" pitchFamily="34" charset="0"/>
              <a:ea typeface="Verdana" pitchFamily="34" charset="0"/>
              <a:cs typeface="Verdana" pitchFamily="34" charset="0"/>
            </a:endParaRPr>
          </a:p>
        </p:txBody>
      </p:sp>
      <p:pic>
        <p:nvPicPr>
          <p:cNvPr id="6" name="Picture 2"/>
          <p:cNvPicPr>
            <a:picLocks noChangeAspect="1" noChangeArrowheads="1"/>
          </p:cNvPicPr>
          <p:nvPr/>
        </p:nvPicPr>
        <p:blipFill>
          <a:blip r:embed="rId3"/>
          <a:srcRect/>
          <a:stretch>
            <a:fillRect/>
          </a:stretch>
        </p:blipFill>
        <p:spPr bwMode="auto">
          <a:xfrm>
            <a:off x="26192223" y="868679"/>
            <a:ext cx="2937150" cy="2930525"/>
          </a:xfrm>
          <a:prstGeom prst="rect">
            <a:avLst/>
          </a:prstGeom>
          <a:noFill/>
          <a:ln w="9525">
            <a:noFill/>
            <a:miter lim="800000"/>
            <a:headEnd/>
            <a:tailEnd/>
          </a:ln>
          <a:effectLst/>
        </p:spPr>
      </p:pic>
      <p:sp>
        <p:nvSpPr>
          <p:cNvPr id="10" name="Rectangle 9"/>
          <p:cNvSpPr/>
          <p:nvPr/>
        </p:nvSpPr>
        <p:spPr>
          <a:xfrm>
            <a:off x="1446193" y="4419601"/>
            <a:ext cx="8648712" cy="159893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10821988" y="4567229"/>
            <a:ext cx="8636000" cy="15841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20185069" y="4567229"/>
            <a:ext cx="8648712" cy="15841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0" y="0"/>
            <a:ext cx="725467" cy="21386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29554508" y="0"/>
            <a:ext cx="725467" cy="21386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0" y="1"/>
            <a:ext cx="29554507" cy="6032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0" y="20783564"/>
            <a:ext cx="29554507" cy="6032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p:cNvSpPr/>
          <p:nvPr/>
        </p:nvSpPr>
        <p:spPr>
          <a:xfrm>
            <a:off x="20173976" y="16384928"/>
            <a:ext cx="8636000" cy="14335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Box 37"/>
          <p:cNvSpPr txBox="1"/>
          <p:nvPr/>
        </p:nvSpPr>
        <p:spPr>
          <a:xfrm>
            <a:off x="20521627" y="16745291"/>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Conclusion</a:t>
            </a:r>
            <a:endParaRPr lang="en-GB" sz="4400" b="1" dirty="0">
              <a:solidFill>
                <a:schemeClr val="bg1"/>
              </a:solidFill>
              <a:latin typeface="Verdana" pitchFamily="34" charset="0"/>
              <a:ea typeface="Verdana" pitchFamily="34" charset="0"/>
              <a:cs typeface="Verdana" pitchFamily="34" charset="0"/>
            </a:endParaRPr>
          </a:p>
        </p:txBody>
      </p:sp>
      <p:sp>
        <p:nvSpPr>
          <p:cNvPr id="43" name="TextBox 42"/>
          <p:cNvSpPr txBox="1"/>
          <p:nvPr/>
        </p:nvSpPr>
        <p:spPr>
          <a:xfrm>
            <a:off x="10834675" y="5506079"/>
            <a:ext cx="8610624" cy="4093428"/>
          </a:xfrm>
          <a:prstGeom prst="rect">
            <a:avLst/>
          </a:prstGeom>
          <a:noFill/>
        </p:spPr>
        <p:txBody>
          <a:bodyPr wrap="square" rtlCol="0">
            <a:spAutoFit/>
          </a:bodyPr>
          <a:lstStyle/>
          <a:p>
            <a:pPr algn="just"/>
            <a:r>
              <a:rPr lang="en-GB" sz="2000" dirty="0" smtClean="0">
                <a:latin typeface="Bookman Old Style" pitchFamily="18" charset="0"/>
              </a:rPr>
              <a:t>Upon </a:t>
            </a:r>
            <a:r>
              <a:rPr lang="en-GB" sz="2000" dirty="0" smtClean="0">
                <a:latin typeface="Bookman Old Style" pitchFamily="18" charset="0"/>
              </a:rPr>
              <a:t>testing iteration one it was determined that a large number of errors occurred in the first referencing section. To remain unbiased to a particular referencing </a:t>
            </a:r>
            <a:r>
              <a:rPr lang="en-GB" sz="2000" dirty="0" smtClean="0">
                <a:latin typeface="Bookman Old Style" pitchFamily="18" charset="0"/>
              </a:rPr>
              <a:t>style the website </a:t>
            </a:r>
            <a:r>
              <a:rPr lang="en-GB" sz="2000" dirty="0" smtClean="0">
                <a:latin typeface="Bookman Old Style" pitchFamily="18" charset="0"/>
              </a:rPr>
              <a:t>was edited and retested. </a:t>
            </a:r>
            <a:r>
              <a:rPr lang="en-GB" sz="2000" dirty="0" smtClean="0">
                <a:latin typeface="Bookman Old Style" pitchFamily="18" charset="0"/>
              </a:rPr>
              <a:t>The feedback sections were removed and tutoria</a:t>
            </a:r>
            <a:r>
              <a:rPr lang="en-GB" sz="2000" dirty="0" smtClean="0">
                <a:latin typeface="Bookman Old Style" pitchFamily="18" charset="0"/>
              </a:rPr>
              <a:t>l questions were added to help the user.</a:t>
            </a:r>
            <a:endParaRPr lang="en-GB" sz="2000" dirty="0" smtClean="0">
              <a:latin typeface="Bookman Old Style" pitchFamily="18" charset="0"/>
            </a:endParaRPr>
          </a:p>
          <a:p>
            <a:pPr algn="just"/>
            <a:endParaRPr lang="en-GB" sz="2000" dirty="0" smtClean="0">
              <a:latin typeface="Bookman Old Style" pitchFamily="18" charset="0"/>
            </a:endParaRPr>
          </a:p>
          <a:p>
            <a:pPr algn="just">
              <a:buFont typeface="Arial" pitchFamily="34" charset="0"/>
              <a:buChar char="•"/>
            </a:pPr>
            <a:r>
              <a:rPr lang="en-GB" sz="2000" dirty="0" smtClean="0">
                <a:latin typeface="Bookman Old Style" pitchFamily="18" charset="0"/>
              </a:rPr>
              <a:t> The </a:t>
            </a:r>
            <a:r>
              <a:rPr lang="en-GB" sz="2000" dirty="0" smtClean="0">
                <a:latin typeface="Bookman Old Style" pitchFamily="18" charset="0"/>
              </a:rPr>
              <a:t>ease of use and preference between referencing styles was </a:t>
            </a:r>
            <a:r>
              <a:rPr lang="en-GB" sz="2000" dirty="0" smtClean="0">
                <a:latin typeface="Bookman Old Style" pitchFamily="18" charset="0"/>
              </a:rPr>
              <a:t>  </a:t>
            </a:r>
          </a:p>
          <a:p>
            <a:pPr algn="just"/>
            <a:r>
              <a:rPr lang="en-GB" sz="2000" dirty="0" smtClean="0">
                <a:latin typeface="Bookman Old Style" pitchFamily="18" charset="0"/>
              </a:rPr>
              <a:t> </a:t>
            </a:r>
            <a:r>
              <a:rPr lang="en-GB" sz="2000" dirty="0" smtClean="0">
                <a:latin typeface="Bookman Old Style" pitchFamily="18" charset="0"/>
              </a:rPr>
              <a:t> </a:t>
            </a:r>
            <a:r>
              <a:rPr lang="en-GB" sz="2000" dirty="0" smtClean="0">
                <a:latin typeface="Bookman Old Style" pitchFamily="18" charset="0"/>
              </a:rPr>
              <a:t>equally divided even though 67% of commands performed best in </a:t>
            </a:r>
          </a:p>
          <a:p>
            <a:pPr algn="just"/>
            <a:r>
              <a:rPr lang="en-GB" sz="2000" dirty="0" smtClean="0">
                <a:latin typeface="Bookman Old Style" pitchFamily="18" charset="0"/>
              </a:rPr>
              <a:t> </a:t>
            </a:r>
            <a:r>
              <a:rPr lang="en-GB" sz="2000" dirty="0" smtClean="0">
                <a:latin typeface="Bookman Old Style" pitchFamily="18" charset="0"/>
              </a:rPr>
              <a:t> </a:t>
            </a:r>
            <a:r>
              <a:rPr lang="en-GB" sz="2000" dirty="0" smtClean="0">
                <a:latin typeface="Bookman Old Style" pitchFamily="18" charset="0"/>
              </a:rPr>
              <a:t>the link name referencing section as shown in figure 6. </a:t>
            </a:r>
            <a:endParaRPr lang="en-GB" sz="2000" dirty="0" smtClean="0">
              <a:latin typeface="Bookman Old Style" pitchFamily="18" charset="0"/>
            </a:endParaRPr>
          </a:p>
          <a:p>
            <a:pPr lvl="0" algn="just">
              <a:buFont typeface="Arial" pitchFamily="34" charset="0"/>
              <a:buChar char="•"/>
            </a:pPr>
            <a:r>
              <a:rPr lang="en-GB" sz="2000" dirty="0" smtClean="0">
                <a:latin typeface="Bookman Old Style" pitchFamily="18" charset="0"/>
              </a:rPr>
              <a:t> The </a:t>
            </a:r>
            <a:r>
              <a:rPr lang="en-GB" sz="2000" dirty="0" smtClean="0">
                <a:latin typeface="Bookman Old Style" pitchFamily="18" charset="0"/>
              </a:rPr>
              <a:t>number of application errors was reduced to </a:t>
            </a:r>
            <a:r>
              <a:rPr lang="en-GB" sz="2000" dirty="0" smtClean="0">
                <a:latin typeface="Bookman Old Style" pitchFamily="18" charset="0"/>
              </a:rPr>
              <a:t>32. </a:t>
            </a:r>
            <a:endParaRPr lang="en-GB" sz="2000" dirty="0" smtClean="0">
              <a:latin typeface="Bookman Old Style" pitchFamily="18" charset="0"/>
            </a:endParaRPr>
          </a:p>
          <a:p>
            <a:pPr lvl="0" algn="just">
              <a:buFont typeface="Arial" pitchFamily="34" charset="0"/>
              <a:buChar char="•"/>
            </a:pPr>
            <a:r>
              <a:rPr lang="en-GB" sz="2000" dirty="0" smtClean="0">
                <a:latin typeface="Bookman Old Style" pitchFamily="18" charset="0"/>
              </a:rPr>
              <a:t> Link </a:t>
            </a:r>
            <a:r>
              <a:rPr lang="en-GB" sz="2000" dirty="0" smtClean="0">
                <a:latin typeface="Bookman Old Style" pitchFamily="18" charset="0"/>
              </a:rPr>
              <a:t>name referencing was preferred for complex websites. </a:t>
            </a:r>
          </a:p>
          <a:p>
            <a:pPr lvl="0" algn="just">
              <a:buFont typeface="Arial" pitchFamily="34" charset="0"/>
              <a:buChar char="•"/>
            </a:pPr>
            <a:r>
              <a:rPr lang="en-GB" sz="2000" dirty="0" smtClean="0">
                <a:latin typeface="Bookman Old Style" pitchFamily="18" charset="0"/>
              </a:rPr>
              <a:t> 100</a:t>
            </a:r>
            <a:r>
              <a:rPr lang="en-GB" sz="2000" dirty="0" smtClean="0">
                <a:latin typeface="Bookman Old Style" pitchFamily="18" charset="0"/>
              </a:rPr>
              <a:t>% of users prefer saying a particular </a:t>
            </a:r>
            <a:r>
              <a:rPr lang="en-GB" sz="2000" dirty="0" smtClean="0">
                <a:latin typeface="Bookman Old Style" pitchFamily="18" charset="0"/>
              </a:rPr>
              <a:t>word than part </a:t>
            </a:r>
            <a:r>
              <a:rPr lang="en-GB" sz="2000" dirty="0" smtClean="0">
                <a:latin typeface="Bookman Old Style" pitchFamily="18" charset="0"/>
              </a:rPr>
              <a:t>of </a:t>
            </a:r>
            <a:r>
              <a:rPr lang="en-GB" sz="2000" dirty="0" smtClean="0">
                <a:latin typeface="Bookman Old Style" pitchFamily="18" charset="0"/>
              </a:rPr>
              <a:t>or a </a:t>
            </a:r>
          </a:p>
          <a:p>
            <a:pPr lvl="0" algn="just"/>
            <a:r>
              <a:rPr lang="en-GB" sz="2000" dirty="0" smtClean="0">
                <a:latin typeface="Bookman Old Style" pitchFamily="18" charset="0"/>
              </a:rPr>
              <a:t>  complete sentence.</a:t>
            </a:r>
          </a:p>
        </p:txBody>
      </p:sp>
      <p:sp>
        <p:nvSpPr>
          <p:cNvPr id="33" name="Rectangle 32"/>
          <p:cNvSpPr/>
          <p:nvPr/>
        </p:nvSpPr>
        <p:spPr>
          <a:xfrm>
            <a:off x="1495426" y="3930014"/>
            <a:ext cx="8505824" cy="11334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extBox 35"/>
          <p:cNvSpPr txBox="1"/>
          <p:nvPr/>
        </p:nvSpPr>
        <p:spPr>
          <a:xfrm>
            <a:off x="1835139" y="4112561"/>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Introduction</a:t>
            </a:r>
            <a:endParaRPr lang="en-GB" sz="4400" b="1" dirty="0">
              <a:solidFill>
                <a:schemeClr val="bg1"/>
              </a:solidFill>
              <a:latin typeface="Verdana" pitchFamily="34" charset="0"/>
              <a:ea typeface="Verdana" pitchFamily="34" charset="0"/>
              <a:cs typeface="Verdana" pitchFamily="34" charset="0"/>
            </a:endParaRPr>
          </a:p>
        </p:txBody>
      </p:sp>
      <p:sp>
        <p:nvSpPr>
          <p:cNvPr id="39" name="Rectangle 38"/>
          <p:cNvSpPr/>
          <p:nvPr/>
        </p:nvSpPr>
        <p:spPr>
          <a:xfrm>
            <a:off x="1495426" y="11599544"/>
            <a:ext cx="8505824" cy="11334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TextBox 45"/>
          <p:cNvSpPr txBox="1"/>
          <p:nvPr/>
        </p:nvSpPr>
        <p:spPr>
          <a:xfrm>
            <a:off x="1835139" y="11782091"/>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Iteration 1</a:t>
            </a:r>
            <a:endParaRPr lang="en-GB" sz="4400" b="1" dirty="0">
              <a:solidFill>
                <a:schemeClr val="bg1"/>
              </a:solidFill>
              <a:latin typeface="Verdana" pitchFamily="34" charset="0"/>
              <a:ea typeface="Verdana" pitchFamily="34" charset="0"/>
              <a:cs typeface="Verdana" pitchFamily="34" charset="0"/>
            </a:endParaRPr>
          </a:p>
        </p:txBody>
      </p:sp>
      <p:sp>
        <p:nvSpPr>
          <p:cNvPr id="48" name="Rectangle 47"/>
          <p:cNvSpPr/>
          <p:nvPr/>
        </p:nvSpPr>
        <p:spPr>
          <a:xfrm>
            <a:off x="10858501" y="3960494"/>
            <a:ext cx="8505824" cy="11334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p:cNvSpPr txBox="1"/>
          <p:nvPr/>
        </p:nvSpPr>
        <p:spPr>
          <a:xfrm>
            <a:off x="11198214" y="4143041"/>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Iteration 2</a:t>
            </a:r>
            <a:endParaRPr lang="en-GB" sz="4400" b="1" dirty="0">
              <a:solidFill>
                <a:schemeClr val="bg1"/>
              </a:solidFill>
              <a:latin typeface="Verdana" pitchFamily="34" charset="0"/>
              <a:ea typeface="Verdana" pitchFamily="34" charset="0"/>
              <a:cs typeface="Verdana" pitchFamily="34" charset="0"/>
            </a:endParaRPr>
          </a:p>
        </p:txBody>
      </p:sp>
      <p:sp>
        <p:nvSpPr>
          <p:cNvPr id="50" name="Rectangle 49"/>
          <p:cNvSpPr/>
          <p:nvPr/>
        </p:nvSpPr>
        <p:spPr>
          <a:xfrm>
            <a:off x="20240626" y="3941444"/>
            <a:ext cx="8505824" cy="11334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p:cNvSpPr txBox="1"/>
          <p:nvPr/>
        </p:nvSpPr>
        <p:spPr>
          <a:xfrm>
            <a:off x="20580339" y="4123991"/>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Analysis</a:t>
            </a:r>
            <a:endParaRPr lang="en-GB" sz="4400" b="1" dirty="0">
              <a:solidFill>
                <a:schemeClr val="bg1"/>
              </a:solidFill>
              <a:latin typeface="Verdana" pitchFamily="34" charset="0"/>
              <a:ea typeface="Verdana" pitchFamily="34" charset="0"/>
              <a:cs typeface="Verdana" pitchFamily="34" charset="0"/>
            </a:endParaRPr>
          </a:p>
        </p:txBody>
      </p:sp>
      <p:sp>
        <p:nvSpPr>
          <p:cNvPr id="52" name="Rectangle 51"/>
          <p:cNvSpPr/>
          <p:nvPr/>
        </p:nvSpPr>
        <p:spPr>
          <a:xfrm>
            <a:off x="10896601" y="13296899"/>
            <a:ext cx="8505824" cy="11334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extBox 52"/>
          <p:cNvSpPr txBox="1"/>
          <p:nvPr/>
        </p:nvSpPr>
        <p:spPr>
          <a:xfrm>
            <a:off x="11236314" y="13479446"/>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Iteration 3</a:t>
            </a:r>
            <a:endParaRPr lang="en-GB" sz="4400" b="1" dirty="0">
              <a:solidFill>
                <a:schemeClr val="bg1"/>
              </a:solidFill>
              <a:latin typeface="Verdana" pitchFamily="34" charset="0"/>
              <a:ea typeface="Verdana" pitchFamily="34" charset="0"/>
              <a:cs typeface="Verdana" pitchFamily="34" charset="0"/>
            </a:endParaRPr>
          </a:p>
        </p:txBody>
      </p:sp>
      <p:graphicFrame>
        <p:nvGraphicFramePr>
          <p:cNvPr id="54" name="Chart 53"/>
          <p:cNvGraphicFramePr/>
          <p:nvPr/>
        </p:nvGraphicFramePr>
        <p:xfrm>
          <a:off x="10721384" y="9672682"/>
          <a:ext cx="3319464" cy="2432050"/>
        </p:xfrm>
        <a:graphic>
          <a:graphicData uri="http://schemas.openxmlformats.org/drawingml/2006/chart">
            <c:chart xmlns:c="http://schemas.openxmlformats.org/drawingml/2006/chart" xmlns:r="http://schemas.openxmlformats.org/officeDocument/2006/relationships" r:id="rId4"/>
          </a:graphicData>
        </a:graphic>
      </p:graphicFrame>
      <p:sp>
        <p:nvSpPr>
          <p:cNvPr id="55" name="TextBox 54"/>
          <p:cNvSpPr txBox="1"/>
          <p:nvPr/>
        </p:nvSpPr>
        <p:spPr>
          <a:xfrm>
            <a:off x="11140169" y="12036697"/>
            <a:ext cx="2256516" cy="1908215"/>
          </a:xfrm>
          <a:prstGeom prst="rect">
            <a:avLst/>
          </a:prstGeom>
          <a:noFill/>
        </p:spPr>
        <p:txBody>
          <a:bodyPr wrap="square" rtlCol="0">
            <a:spAutoFit/>
          </a:bodyPr>
          <a:lstStyle/>
          <a:p>
            <a:r>
              <a:rPr lang="en-GB" sz="2000" dirty="0" smtClean="0">
                <a:latin typeface="Bookman Old Style" pitchFamily="18" charset="0"/>
              </a:rPr>
              <a:t>Figure 5: Ease of use between </a:t>
            </a:r>
            <a:r>
              <a:rPr lang="en-GB" sz="2000" dirty="0" smtClean="0">
                <a:latin typeface="Bookman Old Style" pitchFamily="18" charset="0"/>
              </a:rPr>
              <a:t>techniques  </a:t>
            </a:r>
            <a:endParaRPr lang="en-GB" sz="2000" dirty="0" smtClean="0">
              <a:latin typeface="Bookman Old Style" pitchFamily="18" charset="0"/>
            </a:endParaRPr>
          </a:p>
          <a:p>
            <a:endParaRPr lang="en-GB" dirty="0"/>
          </a:p>
        </p:txBody>
      </p:sp>
      <p:graphicFrame>
        <p:nvGraphicFramePr>
          <p:cNvPr id="56" name="Chart 55"/>
          <p:cNvGraphicFramePr/>
          <p:nvPr/>
        </p:nvGraphicFramePr>
        <p:xfrm>
          <a:off x="13381944" y="9691459"/>
          <a:ext cx="3397296" cy="242434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7" name="Chart 56"/>
          <p:cNvGraphicFramePr/>
          <p:nvPr/>
        </p:nvGraphicFramePr>
        <p:xfrm>
          <a:off x="16082054" y="9649730"/>
          <a:ext cx="3548063" cy="2422525"/>
        </p:xfrm>
        <a:graphic>
          <a:graphicData uri="http://schemas.openxmlformats.org/drawingml/2006/chart">
            <c:chart xmlns:c="http://schemas.openxmlformats.org/drawingml/2006/chart" xmlns:r="http://schemas.openxmlformats.org/officeDocument/2006/relationships" r:id="rId6"/>
          </a:graphicData>
        </a:graphic>
      </p:graphicFrame>
      <p:sp>
        <p:nvSpPr>
          <p:cNvPr id="58" name="TextBox 57"/>
          <p:cNvSpPr txBox="1"/>
          <p:nvPr/>
        </p:nvSpPr>
        <p:spPr>
          <a:xfrm>
            <a:off x="13643884" y="12036244"/>
            <a:ext cx="3294288" cy="707886"/>
          </a:xfrm>
          <a:prstGeom prst="rect">
            <a:avLst/>
          </a:prstGeom>
          <a:noFill/>
        </p:spPr>
        <p:txBody>
          <a:bodyPr wrap="square" rtlCol="0">
            <a:spAutoFit/>
          </a:bodyPr>
          <a:lstStyle/>
          <a:p>
            <a:r>
              <a:rPr lang="en-GB" sz="2000" dirty="0" smtClean="0">
                <a:latin typeface="Bookman Old Style" pitchFamily="18" charset="0"/>
              </a:rPr>
              <a:t>Figure 6: Performance between techniques</a:t>
            </a:r>
            <a:endParaRPr lang="en-GB" sz="2000" dirty="0">
              <a:latin typeface="Bookman Old Style" pitchFamily="18" charset="0"/>
            </a:endParaRPr>
          </a:p>
        </p:txBody>
      </p:sp>
      <p:sp>
        <p:nvSpPr>
          <p:cNvPr id="59" name="TextBox 58"/>
          <p:cNvSpPr txBox="1"/>
          <p:nvPr/>
        </p:nvSpPr>
        <p:spPr>
          <a:xfrm>
            <a:off x="16938172" y="12021729"/>
            <a:ext cx="2191658" cy="707886"/>
          </a:xfrm>
          <a:prstGeom prst="rect">
            <a:avLst/>
          </a:prstGeom>
          <a:noFill/>
        </p:spPr>
        <p:txBody>
          <a:bodyPr wrap="square" rtlCol="0">
            <a:spAutoFit/>
          </a:bodyPr>
          <a:lstStyle/>
          <a:p>
            <a:r>
              <a:rPr lang="en-GB" sz="2000" dirty="0" smtClean="0">
                <a:latin typeface="Bookman Old Style" pitchFamily="18" charset="0"/>
              </a:rPr>
              <a:t>Figure 7: Users preference </a:t>
            </a:r>
          </a:p>
        </p:txBody>
      </p:sp>
      <p:graphicFrame>
        <p:nvGraphicFramePr>
          <p:cNvPr id="60" name="Chart 59"/>
          <p:cNvGraphicFramePr/>
          <p:nvPr/>
        </p:nvGraphicFramePr>
        <p:xfrm>
          <a:off x="1333500" y="17544133"/>
          <a:ext cx="3448050" cy="226695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61" name="Chart 60"/>
          <p:cNvGraphicFramePr/>
          <p:nvPr/>
        </p:nvGraphicFramePr>
        <p:xfrm>
          <a:off x="4000501" y="17558465"/>
          <a:ext cx="3067049" cy="2266951"/>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62" name="Chart 61"/>
          <p:cNvGraphicFramePr/>
          <p:nvPr/>
        </p:nvGraphicFramePr>
        <p:xfrm>
          <a:off x="6572250" y="17558648"/>
          <a:ext cx="3552825" cy="2316162"/>
        </p:xfrm>
        <a:graphic>
          <a:graphicData uri="http://schemas.openxmlformats.org/drawingml/2006/chart">
            <c:chart xmlns:c="http://schemas.openxmlformats.org/drawingml/2006/chart" xmlns:r="http://schemas.openxmlformats.org/officeDocument/2006/relationships" r:id="rId9"/>
          </a:graphicData>
        </a:graphic>
      </p:graphicFrame>
      <p:sp>
        <p:nvSpPr>
          <p:cNvPr id="63" name="TextBox 62"/>
          <p:cNvSpPr txBox="1"/>
          <p:nvPr/>
        </p:nvSpPr>
        <p:spPr>
          <a:xfrm>
            <a:off x="1790700" y="19610604"/>
            <a:ext cx="2419350" cy="707886"/>
          </a:xfrm>
          <a:prstGeom prst="rect">
            <a:avLst/>
          </a:prstGeom>
          <a:noFill/>
        </p:spPr>
        <p:txBody>
          <a:bodyPr wrap="square" rtlCol="0">
            <a:spAutoFit/>
          </a:bodyPr>
          <a:lstStyle/>
          <a:p>
            <a:r>
              <a:rPr lang="en-GB" sz="2000" dirty="0" smtClean="0">
                <a:latin typeface="Bookman Old Style" pitchFamily="18" charset="0"/>
              </a:rPr>
              <a:t>Figure 1: Ease of </a:t>
            </a:r>
            <a:r>
              <a:rPr lang="en-GB" sz="2000" dirty="0" smtClean="0">
                <a:latin typeface="Bookman Old Style" pitchFamily="18" charset="0"/>
              </a:rPr>
              <a:t>use</a:t>
            </a:r>
            <a:endParaRPr lang="en-GB" sz="2000" dirty="0" smtClean="0">
              <a:latin typeface="Bookman Old Style" pitchFamily="18" charset="0"/>
            </a:endParaRPr>
          </a:p>
        </p:txBody>
      </p:sp>
      <p:sp>
        <p:nvSpPr>
          <p:cNvPr id="64" name="TextBox 63"/>
          <p:cNvSpPr txBox="1"/>
          <p:nvPr/>
        </p:nvSpPr>
        <p:spPr>
          <a:xfrm>
            <a:off x="4419600" y="19676826"/>
            <a:ext cx="3028950" cy="707886"/>
          </a:xfrm>
          <a:prstGeom prst="rect">
            <a:avLst/>
          </a:prstGeom>
          <a:noFill/>
        </p:spPr>
        <p:txBody>
          <a:bodyPr wrap="square" rtlCol="0">
            <a:spAutoFit/>
          </a:bodyPr>
          <a:lstStyle/>
          <a:p>
            <a:r>
              <a:rPr lang="en-GB" sz="2000" dirty="0" smtClean="0">
                <a:latin typeface="Bookman Old Style" pitchFamily="18" charset="0"/>
              </a:rPr>
              <a:t>Figure 2:  </a:t>
            </a:r>
            <a:r>
              <a:rPr lang="en-GB" sz="2000" dirty="0" smtClean="0">
                <a:latin typeface="Bookman Old Style" pitchFamily="18" charset="0"/>
              </a:rPr>
              <a:t>Referencing style performance </a:t>
            </a:r>
            <a:endParaRPr lang="en-GB" sz="2000" dirty="0" smtClean="0">
              <a:latin typeface="Bookman Old Style" pitchFamily="18" charset="0"/>
            </a:endParaRPr>
          </a:p>
        </p:txBody>
      </p:sp>
      <p:sp>
        <p:nvSpPr>
          <p:cNvPr id="65" name="TextBox 64"/>
          <p:cNvSpPr txBox="1"/>
          <p:nvPr/>
        </p:nvSpPr>
        <p:spPr>
          <a:xfrm>
            <a:off x="7600950" y="19638726"/>
            <a:ext cx="2552700" cy="707886"/>
          </a:xfrm>
          <a:prstGeom prst="rect">
            <a:avLst/>
          </a:prstGeom>
          <a:noFill/>
        </p:spPr>
        <p:txBody>
          <a:bodyPr wrap="square" rtlCol="0">
            <a:spAutoFit/>
          </a:bodyPr>
          <a:lstStyle/>
          <a:p>
            <a:r>
              <a:rPr lang="en-GB" sz="2000" dirty="0" smtClean="0">
                <a:latin typeface="Bookman Old Style" pitchFamily="18" charset="0"/>
              </a:rPr>
              <a:t>Figure 3: User </a:t>
            </a:r>
            <a:r>
              <a:rPr lang="en-GB" sz="2000" dirty="0" smtClean="0">
                <a:latin typeface="Bookman Old Style" pitchFamily="18" charset="0"/>
              </a:rPr>
              <a:t>style preference</a:t>
            </a:r>
            <a:endParaRPr lang="en-GB" sz="2000" dirty="0">
              <a:latin typeface="Bookman Old Style" pitchFamily="18" charset="0"/>
            </a:endParaRPr>
          </a:p>
        </p:txBody>
      </p:sp>
      <p:pic>
        <p:nvPicPr>
          <p:cNvPr id="1027" name="Picture 3"/>
          <p:cNvPicPr>
            <a:picLocks noChangeAspect="1" noChangeArrowheads="1"/>
          </p:cNvPicPr>
          <p:nvPr/>
        </p:nvPicPr>
        <p:blipFill>
          <a:blip r:embed="rId10"/>
          <a:srcRect/>
          <a:stretch>
            <a:fillRect/>
          </a:stretch>
        </p:blipFill>
        <p:spPr bwMode="auto">
          <a:xfrm>
            <a:off x="1049608" y="804090"/>
            <a:ext cx="3202351" cy="3039520"/>
          </a:xfrm>
          <a:prstGeom prst="rect">
            <a:avLst/>
          </a:prstGeom>
          <a:noFill/>
          <a:ln w="9525">
            <a:noFill/>
            <a:miter lim="800000"/>
            <a:headEnd/>
            <a:tailEnd/>
          </a:ln>
          <a:effectLst/>
        </p:spPr>
      </p:pic>
      <p:sp>
        <p:nvSpPr>
          <p:cNvPr id="68" name="TextBox 67"/>
          <p:cNvSpPr txBox="1"/>
          <p:nvPr/>
        </p:nvSpPr>
        <p:spPr>
          <a:xfrm>
            <a:off x="1483276" y="5048405"/>
            <a:ext cx="8610624" cy="7478970"/>
          </a:xfrm>
          <a:prstGeom prst="rect">
            <a:avLst/>
          </a:prstGeom>
          <a:noFill/>
        </p:spPr>
        <p:txBody>
          <a:bodyPr wrap="square" rtlCol="0">
            <a:spAutoFit/>
          </a:bodyPr>
          <a:lstStyle/>
          <a:p>
            <a:pPr algn="just"/>
            <a:r>
              <a:rPr lang="en-ZA" sz="2000" dirty="0" smtClean="0">
                <a:latin typeface="Bookman Old Style" pitchFamily="18" charset="0"/>
              </a:rPr>
              <a:t>An investigation was undertaken to determine methods which can be employed to improve the usability of computers for the </a:t>
            </a:r>
            <a:r>
              <a:rPr lang="en-ZA" sz="2000" dirty="0" smtClean="0">
                <a:latin typeface="Bookman Old Style" pitchFamily="18" charset="0"/>
              </a:rPr>
              <a:t>elderly.</a:t>
            </a:r>
            <a:r>
              <a:rPr lang="en-GB" sz="2000" dirty="0" smtClean="0">
                <a:latin typeface="Bookman Old Style" pitchFamily="18" charset="0"/>
              </a:rPr>
              <a:t> </a:t>
            </a:r>
            <a:r>
              <a:rPr lang="en-ZA" sz="2000" dirty="0" smtClean="0">
                <a:latin typeface="Bookman Old Style" pitchFamily="18" charset="0"/>
              </a:rPr>
              <a:t>The </a:t>
            </a:r>
            <a:r>
              <a:rPr lang="en-ZA" sz="2000" dirty="0" smtClean="0">
                <a:latin typeface="Bookman Old Style" pitchFamily="18" charset="0"/>
              </a:rPr>
              <a:t>investigation narrowed the scope of computer usage down specifically to web-browsing. Thus, the techniques determined to make web-browsing simpler, are likely able to be extrapolated to the task of making computers generally more usable for the elderly.</a:t>
            </a:r>
            <a:endParaRPr lang="en-GB" sz="2000" dirty="0" smtClean="0">
              <a:latin typeface="Bookman Old Style" pitchFamily="18" charset="0"/>
            </a:endParaRPr>
          </a:p>
          <a:p>
            <a:pPr algn="just"/>
            <a:r>
              <a:rPr lang="en-ZA" sz="2000" dirty="0" smtClean="0">
                <a:latin typeface="Bookman Old Style" pitchFamily="18" charset="0"/>
              </a:rPr>
              <a:t>Voice </a:t>
            </a:r>
            <a:r>
              <a:rPr lang="en-ZA" sz="2000" dirty="0" smtClean="0">
                <a:latin typeface="Bookman Old Style" pitchFamily="18" charset="0"/>
              </a:rPr>
              <a:t>recognition was perceived to be one way of improved computer usability for the elderly. Thus methods of voice referencing and visual annotations were specifically investigated.</a:t>
            </a:r>
          </a:p>
          <a:p>
            <a:pPr algn="just"/>
            <a:endParaRPr lang="en-ZA" sz="2000" dirty="0" smtClean="0">
              <a:latin typeface="Bookman Old Style" pitchFamily="18" charset="0"/>
            </a:endParaRPr>
          </a:p>
          <a:p>
            <a:pPr algn="just"/>
            <a:r>
              <a:rPr lang="en-ZA" sz="2000" b="1" dirty="0" smtClean="0">
                <a:latin typeface="Bookman Old Style" pitchFamily="18" charset="0"/>
              </a:rPr>
              <a:t>Primary aim:</a:t>
            </a:r>
            <a:endParaRPr lang="en-GB" sz="2000" b="1" dirty="0" smtClean="0">
              <a:latin typeface="Bookman Old Style" pitchFamily="18" charset="0"/>
            </a:endParaRPr>
          </a:p>
          <a:p>
            <a:pPr algn="just">
              <a:buFont typeface="Arial" pitchFamily="34" charset="0"/>
              <a:buChar char="•"/>
            </a:pPr>
            <a:r>
              <a:rPr lang="en-ZA" sz="2000" dirty="0" smtClean="0">
                <a:latin typeface="Bookman Old Style" pitchFamily="18" charset="0"/>
              </a:rPr>
              <a:t> Determine which of  two voice referencing techniques performed better as a means of referencing links (with regard to correct command-result outputs).These referencing  techniques being:</a:t>
            </a:r>
            <a:endParaRPr lang="en-GB" sz="2000" dirty="0" smtClean="0">
              <a:latin typeface="Bookman Old Style" pitchFamily="18" charset="0"/>
            </a:endParaRPr>
          </a:p>
          <a:p>
            <a:pPr algn="just">
              <a:buFont typeface="Arial" pitchFamily="34" charset="0"/>
              <a:buChar char="•"/>
            </a:pPr>
            <a:r>
              <a:rPr lang="en-GB" sz="2000" dirty="0" smtClean="0">
                <a:latin typeface="Bookman Old Style" pitchFamily="18" charset="0"/>
              </a:rPr>
              <a:t> </a:t>
            </a:r>
            <a:r>
              <a:rPr lang="en-ZA" sz="2000" dirty="0" smtClean="0">
                <a:latin typeface="Bookman Old Style" pitchFamily="18" charset="0"/>
              </a:rPr>
              <a:t>Numerical voice referencing : Assigning a sequential number to each link on a page and allowing users to reference links by specific numbers.</a:t>
            </a:r>
            <a:endParaRPr lang="en-GB" sz="2000" dirty="0" smtClean="0">
              <a:latin typeface="Bookman Old Style" pitchFamily="18" charset="0"/>
            </a:endParaRPr>
          </a:p>
          <a:p>
            <a:pPr algn="just">
              <a:buFont typeface="Arial" pitchFamily="34" charset="0"/>
              <a:buChar char="•"/>
            </a:pPr>
            <a:r>
              <a:rPr lang="en-GB" sz="2000" dirty="0" smtClean="0">
                <a:latin typeface="Bookman Old Style" pitchFamily="18" charset="0"/>
              </a:rPr>
              <a:t> </a:t>
            </a:r>
            <a:r>
              <a:rPr lang="en-ZA" sz="2000" dirty="0" smtClean="0">
                <a:latin typeface="Bookman Old Style" pitchFamily="18" charset="0"/>
              </a:rPr>
              <a:t>Spoken link name referencing: Links are referenced by  a specified word within the link name</a:t>
            </a:r>
            <a:endParaRPr lang="en-GB" sz="2000" dirty="0" smtClean="0">
              <a:latin typeface="Bookman Old Style" pitchFamily="18" charset="0"/>
            </a:endParaRPr>
          </a:p>
          <a:p>
            <a:pPr algn="just">
              <a:buFont typeface="Arial" pitchFamily="34" charset="0"/>
              <a:buChar char="•"/>
            </a:pPr>
            <a:r>
              <a:rPr lang="en-ZA" sz="2000" dirty="0" smtClean="0">
                <a:latin typeface="Bookman Old Style" pitchFamily="18" charset="0"/>
              </a:rPr>
              <a:t>Additionally, determine what techniques are preferred by the user (numerical or spoken link name referencing)</a:t>
            </a:r>
            <a:endParaRPr lang="en-GB" sz="2000" dirty="0" smtClean="0">
              <a:latin typeface="Bookman Old Style" pitchFamily="18" charset="0"/>
            </a:endParaRPr>
          </a:p>
          <a:p>
            <a:pPr algn="just"/>
            <a:r>
              <a:rPr lang="en-ZA" sz="2000" b="1" dirty="0" smtClean="0">
                <a:latin typeface="Bookman Old Style" pitchFamily="18" charset="0"/>
              </a:rPr>
              <a:t>Secondary aim: </a:t>
            </a:r>
            <a:endParaRPr lang="en-GB" sz="2000" b="1" dirty="0" smtClean="0">
              <a:latin typeface="Bookman Old Style" pitchFamily="18" charset="0"/>
            </a:endParaRPr>
          </a:p>
          <a:p>
            <a:pPr algn="just"/>
            <a:r>
              <a:rPr lang="en-ZA" sz="2000" dirty="0" smtClean="0">
                <a:latin typeface="Bookman Old Style" pitchFamily="18" charset="0"/>
              </a:rPr>
              <a:t>Determine what sort of visual techniques can be used to improve the usability of the </a:t>
            </a:r>
            <a:r>
              <a:rPr lang="en-ZA" sz="2000" dirty="0" smtClean="0">
                <a:latin typeface="Bookman Old Style" pitchFamily="18" charset="0"/>
              </a:rPr>
              <a:t>internet</a:t>
            </a:r>
            <a:endParaRPr lang="en-GB" sz="2000" dirty="0" smtClean="0">
              <a:latin typeface="Bookman Old Style" pitchFamily="18" charset="0"/>
            </a:endParaRPr>
          </a:p>
        </p:txBody>
      </p:sp>
      <p:graphicFrame>
        <p:nvGraphicFramePr>
          <p:cNvPr id="69" name="Chart 68"/>
          <p:cNvGraphicFramePr/>
          <p:nvPr/>
        </p:nvGraphicFramePr>
        <p:xfrm>
          <a:off x="20518891" y="7111999"/>
          <a:ext cx="4004809" cy="1943101"/>
        </p:xfrm>
        <a:graphic>
          <a:graphicData uri="http://schemas.openxmlformats.org/drawingml/2006/chart">
            <c:chart xmlns:c="http://schemas.openxmlformats.org/drawingml/2006/chart" xmlns:r="http://schemas.openxmlformats.org/officeDocument/2006/relationships" r:id="rId11"/>
          </a:graphicData>
        </a:graphic>
      </p:graphicFrame>
      <p:sp>
        <p:nvSpPr>
          <p:cNvPr id="70" name="TextBox 69"/>
          <p:cNvSpPr txBox="1"/>
          <p:nvPr/>
        </p:nvSpPr>
        <p:spPr>
          <a:xfrm>
            <a:off x="20256500" y="5361218"/>
            <a:ext cx="8509000" cy="1938992"/>
          </a:xfrm>
          <a:prstGeom prst="rect">
            <a:avLst/>
          </a:prstGeom>
          <a:noFill/>
        </p:spPr>
        <p:txBody>
          <a:bodyPr wrap="square" rtlCol="0">
            <a:spAutoFit/>
          </a:bodyPr>
          <a:lstStyle/>
          <a:p>
            <a:pPr algn="just"/>
            <a:r>
              <a:rPr lang="en-ZA" sz="2000" b="1" dirty="0" smtClean="0">
                <a:latin typeface="Bookman Old Style" pitchFamily="18" charset="0"/>
              </a:rPr>
              <a:t>Performance of referencing styles:</a:t>
            </a:r>
            <a:endParaRPr lang="en-ZA" sz="2000" dirty="0" smtClean="0">
              <a:latin typeface="Bookman Old Style" pitchFamily="18" charset="0"/>
            </a:endParaRPr>
          </a:p>
          <a:p>
            <a:pPr lvl="0" algn="just">
              <a:buFont typeface="Arial" pitchFamily="34" charset="0"/>
              <a:buChar char="•"/>
            </a:pPr>
            <a:r>
              <a:rPr lang="en-ZA" sz="2000" dirty="0" smtClean="0">
                <a:latin typeface="Bookman Old Style" pitchFamily="18" charset="0"/>
              </a:rPr>
              <a:t>In the 3</a:t>
            </a:r>
            <a:r>
              <a:rPr lang="en-ZA" sz="2000" baseline="30000" dirty="0" smtClean="0">
                <a:latin typeface="Bookman Old Style" pitchFamily="18" charset="0"/>
              </a:rPr>
              <a:t>rd</a:t>
            </a:r>
            <a:r>
              <a:rPr lang="en-ZA" sz="2000" dirty="0" smtClean="0">
                <a:latin typeface="Bookman Old Style" pitchFamily="18" charset="0"/>
              </a:rPr>
              <a:t> iteration, numerical referencing seemed to perform better than spoken link name referencing. This indicates that having a predefined, familiar, vocabulary (i.e. set numbers) contributes to improved speech recognition performance (see Figure XXX).</a:t>
            </a:r>
            <a:endParaRPr lang="en-ZA" dirty="0">
              <a:latin typeface="Bookman Old Style" pitchFamily="18" charset="0"/>
            </a:endParaRPr>
          </a:p>
        </p:txBody>
      </p:sp>
      <p:sp>
        <p:nvSpPr>
          <p:cNvPr id="71" name="TextBox 70"/>
          <p:cNvSpPr txBox="1"/>
          <p:nvPr/>
        </p:nvSpPr>
        <p:spPr>
          <a:xfrm>
            <a:off x="20269201" y="9093201"/>
            <a:ext cx="8483600" cy="2246769"/>
          </a:xfrm>
          <a:prstGeom prst="rect">
            <a:avLst/>
          </a:prstGeom>
          <a:noFill/>
        </p:spPr>
        <p:txBody>
          <a:bodyPr wrap="square" rtlCol="0">
            <a:spAutoFit/>
          </a:bodyPr>
          <a:lstStyle/>
          <a:p>
            <a:pPr lvl="0" algn="just">
              <a:buFont typeface="Arial" pitchFamily="34" charset="0"/>
              <a:buChar char="•"/>
            </a:pPr>
            <a:r>
              <a:rPr lang="en-ZA" sz="2000" dirty="0" smtClean="0">
                <a:latin typeface="Bookman Old Style" pitchFamily="18" charset="0"/>
              </a:rPr>
              <a:t>The latter two iterations, show no strong inclination towards either referencing  technique. This indicates that on more complicated sites, either technique will suffice. However, in light of iteration 1’s results, it could infer that simple web-pages are more suited to numerical referencing.  </a:t>
            </a:r>
          </a:p>
          <a:p>
            <a:pPr lvl="0" algn="just">
              <a:buFont typeface="Arial" pitchFamily="34" charset="0"/>
              <a:buChar char="•"/>
            </a:pPr>
            <a:endParaRPr lang="en-ZA" sz="2000" dirty="0" smtClean="0"/>
          </a:p>
          <a:p>
            <a:r>
              <a:rPr lang="en-ZA" sz="2000" b="1" dirty="0" smtClean="0"/>
              <a:t>Additionally observed results:</a:t>
            </a:r>
            <a:endParaRPr lang="en-ZA" sz="2000" dirty="0"/>
          </a:p>
        </p:txBody>
      </p:sp>
      <p:graphicFrame>
        <p:nvGraphicFramePr>
          <p:cNvPr id="72" name="Chart 71"/>
          <p:cNvGraphicFramePr/>
          <p:nvPr/>
        </p:nvGraphicFramePr>
        <p:xfrm>
          <a:off x="24549100" y="7124700"/>
          <a:ext cx="3924300" cy="19812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73" name="Chart 72"/>
          <p:cNvGraphicFramePr/>
          <p:nvPr/>
        </p:nvGraphicFramePr>
        <p:xfrm>
          <a:off x="20472399" y="14300200"/>
          <a:ext cx="3657601" cy="19939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74" name="Chart 73"/>
          <p:cNvGraphicFramePr/>
          <p:nvPr/>
        </p:nvGraphicFramePr>
        <p:xfrm>
          <a:off x="24307800" y="14262100"/>
          <a:ext cx="3708400" cy="2044700"/>
        </p:xfrm>
        <a:graphic>
          <a:graphicData uri="http://schemas.openxmlformats.org/drawingml/2006/chart">
            <c:chart xmlns:c="http://schemas.openxmlformats.org/drawingml/2006/chart" xmlns:r="http://schemas.openxmlformats.org/officeDocument/2006/relationships" r:id="rId14"/>
          </a:graphicData>
        </a:graphic>
      </p:graphicFrame>
      <p:sp>
        <p:nvSpPr>
          <p:cNvPr id="75" name="TextBox 74"/>
          <p:cNvSpPr txBox="1"/>
          <p:nvPr/>
        </p:nvSpPr>
        <p:spPr>
          <a:xfrm>
            <a:off x="20345400" y="11341101"/>
            <a:ext cx="8305800" cy="2862322"/>
          </a:xfrm>
          <a:prstGeom prst="rect">
            <a:avLst/>
          </a:prstGeom>
          <a:noFill/>
        </p:spPr>
        <p:txBody>
          <a:bodyPr wrap="square" rtlCol="0">
            <a:spAutoFit/>
          </a:bodyPr>
          <a:lstStyle/>
          <a:p>
            <a:pPr algn="just">
              <a:buFont typeface="Arial" pitchFamily="34" charset="0"/>
              <a:buChar char="•"/>
            </a:pPr>
            <a:r>
              <a:rPr lang="en-ZA" sz="2000" dirty="0" smtClean="0">
                <a:latin typeface="Bookman Old Style" pitchFamily="18" charset="0"/>
              </a:rPr>
              <a:t>The error rate for the elderly was expected to increase with age. This generally did occur for all iterations as is indicated in Figure XXX.  A few anomalies are however noted. </a:t>
            </a:r>
          </a:p>
          <a:p>
            <a:pPr algn="just">
              <a:buFont typeface="Arial" pitchFamily="34" charset="0"/>
              <a:buChar char="•"/>
            </a:pPr>
            <a:endParaRPr lang="en-ZA" sz="2000" dirty="0" smtClean="0">
              <a:latin typeface="Bookman Old Style" pitchFamily="18" charset="0"/>
            </a:endParaRPr>
          </a:p>
          <a:p>
            <a:pPr algn="just">
              <a:buFont typeface="Arial" pitchFamily="34" charset="0"/>
              <a:buChar char="•"/>
            </a:pPr>
            <a:r>
              <a:rPr lang="en-ZA" sz="2000" dirty="0" smtClean="0">
                <a:latin typeface="Bookman Old Style" pitchFamily="18" charset="0"/>
              </a:rPr>
              <a:t>The average errors per gender were recorded for each iteration (See Figure XXX). There seems to be a significant performance difference between male and female voice recognition performance results. This indicates that speech engines may need special training for female subjects. </a:t>
            </a:r>
          </a:p>
        </p:txBody>
      </p:sp>
      <p:sp>
        <p:nvSpPr>
          <p:cNvPr id="76" name="TextBox 75"/>
          <p:cNvSpPr txBox="1"/>
          <p:nvPr/>
        </p:nvSpPr>
        <p:spPr>
          <a:xfrm>
            <a:off x="20345400" y="17980660"/>
            <a:ext cx="8267700" cy="2554545"/>
          </a:xfrm>
          <a:prstGeom prst="rect">
            <a:avLst/>
          </a:prstGeom>
          <a:noFill/>
        </p:spPr>
        <p:txBody>
          <a:bodyPr wrap="square" rtlCol="0">
            <a:spAutoFit/>
          </a:bodyPr>
          <a:lstStyle/>
          <a:p>
            <a:pPr>
              <a:buFont typeface="Arial" pitchFamily="34" charset="0"/>
              <a:buChar char="•"/>
            </a:pPr>
            <a:r>
              <a:rPr lang="en-ZA" sz="2000" dirty="0" smtClean="0"/>
              <a:t>Numerical referencing appears to have a worse performance with less complex pages, but better performance than spoken link names on more complex pages.</a:t>
            </a:r>
          </a:p>
          <a:p>
            <a:pPr>
              <a:buFont typeface="Arial" pitchFamily="34" charset="0"/>
              <a:buChar char="•"/>
            </a:pPr>
            <a:r>
              <a:rPr lang="en-ZA" sz="2000" dirty="0" smtClean="0"/>
              <a:t>Numerical referencing is preferred on smaller pages but has no preferential advantage over spoken link names on more complex pages.</a:t>
            </a:r>
          </a:p>
          <a:p>
            <a:pPr>
              <a:buFont typeface="Arial" pitchFamily="34" charset="0"/>
              <a:buChar char="•"/>
            </a:pPr>
            <a:r>
              <a:rPr lang="en-ZA" sz="2000" dirty="0" smtClean="0"/>
              <a:t>Age and gender seem to have significant affects on voice recognition performance. </a:t>
            </a:r>
          </a:p>
          <a:p>
            <a:endParaRPr lang="en-ZA" sz="2000" dirty="0">
              <a:latin typeface="Bookman Old Style"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TotalTime>
  <Words>950</Words>
  <Application>Microsoft Office PowerPoint</Application>
  <PresentationFormat>Custom</PresentationFormat>
  <Paragraphs>74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kirti</dc:creator>
  <cp:lastModifiedBy>kirti</cp:lastModifiedBy>
  <cp:revision>30</cp:revision>
  <dcterms:created xsi:type="dcterms:W3CDTF">2011-10-18T15:22:20Z</dcterms:created>
  <dcterms:modified xsi:type="dcterms:W3CDTF">2011-10-19T10:50:45Z</dcterms:modified>
</cp:coreProperties>
</file>