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charts/chart9.xml" ContentType="application/vnd.openxmlformats-officedocument.drawingml.chart+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charts/chart7.xml" ContentType="application/vnd.openxmlformats-officedocument.drawingml.chart+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charts/chart3.xml" ContentType="application/vnd.openxmlformats-officedocument.drawingml.chart+xml"/>
  <Override PartName="/ppt/charts/chart5.xml" ContentType="application/vnd.openxmlformats-officedocument.drawingml.char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charts/chart8.xml" ContentType="application/vnd.openxmlformats-officedocument.drawingml.chart+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charts/chart6.xml" ContentType="application/vnd.openxmlformats-officedocument.drawingml.chart+xml"/>
  <Override PartName="/ppt/notesSlides/notesSlide31.xml" ContentType="application/vnd.openxmlformats-officedocument.presentationml.notesSlide+xml"/>
  <Override PartName="/ppt/charts/chart10.xml" ContentType="application/vnd.openxmlformats-officedocument.drawingml.chart+xml"/>
  <Override PartName="/ppt/notesSlides/notesSlide6.xml" ContentType="application/vnd.openxmlformats-officedocument.presentationml.notesSlide+xml"/>
  <Override PartName="/ppt/charts/chart4.xml" ContentType="application/vnd.openxmlformats-officedocument.drawingml.chart+xml"/>
  <Override PartName="/ppt/slides/slide8.xml" ContentType="application/vnd.openxmlformats-officedocument.presentationml.slide+xml"/>
  <Override PartName="/ppt/notesSlides/notesSlide4.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4" r:id="rId1"/>
  </p:sldMasterIdLst>
  <p:notesMasterIdLst>
    <p:notesMasterId r:id="rId39"/>
  </p:notesMasterIdLst>
  <p:sldIdLst>
    <p:sldId id="256" r:id="rId2"/>
    <p:sldId id="257" r:id="rId3"/>
    <p:sldId id="258" r:id="rId4"/>
    <p:sldId id="292" r:id="rId5"/>
    <p:sldId id="260" r:id="rId6"/>
    <p:sldId id="261" r:id="rId7"/>
    <p:sldId id="293" r:id="rId8"/>
    <p:sldId id="262" r:id="rId9"/>
    <p:sldId id="264" r:id="rId10"/>
    <p:sldId id="263" r:id="rId11"/>
    <p:sldId id="281" r:id="rId12"/>
    <p:sldId id="282" r:id="rId13"/>
    <p:sldId id="280" r:id="rId14"/>
    <p:sldId id="283" r:id="rId15"/>
    <p:sldId id="295" r:id="rId16"/>
    <p:sldId id="284" r:id="rId17"/>
    <p:sldId id="285" r:id="rId18"/>
    <p:sldId id="286" r:id="rId19"/>
    <p:sldId id="287" r:id="rId20"/>
    <p:sldId id="288" r:id="rId21"/>
    <p:sldId id="289" r:id="rId22"/>
    <p:sldId id="290" r:id="rId23"/>
    <p:sldId id="291" r:id="rId24"/>
    <p:sldId id="270" r:id="rId25"/>
    <p:sldId id="271" r:id="rId26"/>
    <p:sldId id="275" r:id="rId27"/>
    <p:sldId id="272" r:id="rId28"/>
    <p:sldId id="276" r:id="rId29"/>
    <p:sldId id="273" r:id="rId30"/>
    <p:sldId id="266" r:id="rId31"/>
    <p:sldId id="274" r:id="rId32"/>
    <p:sldId id="267" r:id="rId33"/>
    <p:sldId id="278" r:id="rId34"/>
    <p:sldId id="268" r:id="rId35"/>
    <p:sldId id="279" r:id="rId36"/>
    <p:sldId id="269" r:id="rId37"/>
    <p:sldId id="294"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368" autoAdjust="0"/>
    <p:restoredTop sz="74731" autoAdjust="0"/>
  </p:normalViewPr>
  <p:slideViewPr>
    <p:cSldViewPr snapToGrid="0">
      <p:cViewPr varScale="1">
        <p:scale>
          <a:sx n="50" d="100"/>
          <a:sy n="50" d="100"/>
        </p:scale>
        <p:origin x="-1878" y="-84"/>
      </p:cViewPr>
      <p:guideLst>
        <p:guide orient="horz" pos="2160"/>
        <p:guide pos="2880"/>
      </p:guideLst>
    </p:cSldViewPr>
  </p:slideViewPr>
  <p:notesTextViewPr>
    <p:cViewPr>
      <p:scale>
        <a:sx n="100" d="100"/>
        <a:sy n="100" d="100"/>
      </p:scale>
      <p:origin x="0" y="0"/>
    </p:cViewPr>
  </p:notesTextViewPr>
  <p:gridSpacing cx="1106058875" cy="110605887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C:\2011\campus\ELEN%204012%20-%20Lab%20Project\Lab%20Proj%20Impl\final%20report\Report%20docs\Report%20graphs.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inetpub\wwwroot\Lab-project\Open%20day%20poster\Project%20Data%20II.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2011\campus\ELEN%204012%20-%20Lab%20Project\Lab%20Proj%20Impl\final%20report\Report%20docs\Report%20graph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2011\campus\ELEN%204012%20-%20Lab%20Project\Lab%20Proj%20Impl\Final%20report\Report%20docs\results\Report%20graphs.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2011\campus\ELEN%204012%20-%20Lab%20Project\Lab%20Proj%20Impl\final%20report\Report%20docs\Report%20graphs.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2011\campus\ELEN%204012%20-%20Lab%20Project\Lab%20Proj%20Impl\final%20report\Report%20docs\Report%20graphs.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2011\campus\ELEN%204012%20-%20Lab%20Project\Lab%20Proj%20Impl\Final%20report\Report%20docs\results\Report%20graphs.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inetpub\wwwroot\Lab-project\Open%20day%20poster\Project%20Data%20II.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inetpub\wwwroot\Lab-project\Open%20day%20poster\Project%20Data%20II.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inetpub\wwwroot\Lab-project\Open%20day%20poster\Project%20Data%20II.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a:defRPr lang="en-GB"/>
            </a:pPr>
            <a:r>
              <a:rPr lang="en-GB" dirty="0" smtClean="0"/>
              <a:t>U</a:t>
            </a:r>
            <a:r>
              <a:rPr lang="en-GB" baseline="0" dirty="0" smtClean="0"/>
              <a:t>ser </a:t>
            </a:r>
            <a:r>
              <a:rPr lang="en-GB" baseline="0" dirty="0"/>
              <a:t>preference </a:t>
            </a:r>
            <a:r>
              <a:rPr lang="en-GB" baseline="0" dirty="0" smtClean="0"/>
              <a:t>between referencing </a:t>
            </a:r>
            <a:r>
              <a:rPr lang="en-GB" baseline="0" dirty="0"/>
              <a:t>techniques </a:t>
            </a:r>
            <a:endParaRPr lang="en-GB" dirty="0"/>
          </a:p>
        </c:rich>
      </c:tx>
      <c:layout/>
    </c:title>
    <c:view3D>
      <c:rotX val="75"/>
      <c:perspective val="30"/>
    </c:view3D>
    <c:plotArea>
      <c:layout/>
      <c:pie3DChart>
        <c:varyColors val="1"/>
        <c:ser>
          <c:idx val="0"/>
          <c:order val="0"/>
          <c:tx>
            <c:v>series 1</c:v>
          </c:tx>
          <c:dPt>
            <c:idx val="0"/>
            <c:spPr>
              <a:solidFill>
                <a:srgbClr val="7030A0"/>
              </a:solidFill>
            </c:spPr>
          </c:dPt>
          <c:dPt>
            <c:idx val="1"/>
            <c:spPr>
              <a:solidFill>
                <a:srgbClr val="0070C0"/>
              </a:solidFill>
            </c:spPr>
          </c:dPt>
          <c:dPt>
            <c:idx val="2"/>
            <c:spPr>
              <a:solidFill>
                <a:srgbClr val="00B050"/>
              </a:solidFill>
            </c:spPr>
          </c:dPt>
          <c:dLbls>
            <c:txPr>
              <a:bodyPr/>
              <a:lstStyle/>
              <a:p>
                <a:pPr>
                  <a:defRPr lang="en-GB"/>
                </a:pPr>
                <a:endParaRPr lang="en-US"/>
              </a:p>
            </c:txPr>
            <c:showPercent val="1"/>
          </c:dLbls>
          <c:cat>
            <c:strRef>
              <c:f>Sheet1!$G$3:$I$3</c:f>
              <c:strCache>
                <c:ptCount val="3"/>
                <c:pt idx="0">
                  <c:v>Numerical</c:v>
                </c:pt>
                <c:pt idx="1">
                  <c:v>Link name </c:v>
                </c:pt>
                <c:pt idx="2">
                  <c:v>Both</c:v>
                </c:pt>
              </c:strCache>
            </c:strRef>
          </c:cat>
          <c:val>
            <c:numRef>
              <c:f>Sheet1!$G$6:$I$6</c:f>
              <c:numCache>
                <c:formatCode>General</c:formatCode>
                <c:ptCount val="3"/>
                <c:pt idx="0">
                  <c:v>4</c:v>
                </c:pt>
                <c:pt idx="1">
                  <c:v>2</c:v>
                </c:pt>
                <c:pt idx="2">
                  <c:v>1</c:v>
                </c:pt>
              </c:numCache>
            </c:numRef>
          </c:val>
        </c:ser>
        <c:dLbls>
          <c:showPercent val="1"/>
        </c:dLbls>
      </c:pie3DChart>
    </c:plotArea>
    <c:legend>
      <c:legendPos val="r"/>
      <c:layout/>
      <c:txPr>
        <a:bodyPr/>
        <a:lstStyle/>
        <a:p>
          <a:pPr rtl="0">
            <a:defRPr lang="en-GB"/>
          </a:pPr>
          <a:endParaRPr lang="en-US"/>
        </a:p>
      </c:txPr>
    </c:legend>
    <c:plotVisOnly val="1"/>
  </c:chart>
  <c:spPr>
    <a:ln>
      <a:solidFill>
        <a:prstClr val="black"/>
      </a:solidFill>
    </a:ln>
  </c:spPr>
  <c:externalData r:id="rId1"/>
</c:chartSpace>
</file>

<file path=ppt/charts/chart10.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marL="0" marR="0" indent="0" algn="ctr" defTabSz="914400" rtl="0" eaLnBrk="1" fontAlgn="auto" latinLnBrk="0" hangingPunct="1">
              <a:lnSpc>
                <a:spcPct val="100000"/>
              </a:lnSpc>
              <a:spcBef>
                <a:spcPts val="0"/>
              </a:spcBef>
              <a:spcAft>
                <a:spcPts val="0"/>
              </a:spcAft>
              <a:buClrTx/>
              <a:buSzTx/>
              <a:buFontTx/>
              <a:buNone/>
              <a:tabLst/>
              <a:defRPr lang="en-GB" sz="1800" b="1" i="0" u="none" strike="noStrike" kern="1200" baseline="0">
                <a:solidFill>
                  <a:sysClr val="windowText" lastClr="000000"/>
                </a:solidFill>
                <a:latin typeface="+mn-lt"/>
                <a:ea typeface="+mn-ea"/>
                <a:cs typeface="+mn-cs"/>
              </a:defRPr>
            </a:pPr>
            <a:r>
              <a:rPr lang="en-GB" sz="1800" b="1" i="0" baseline="0"/>
              <a:t>User preference between referencing styles</a:t>
            </a:r>
          </a:p>
        </c:rich>
      </c:tx>
      <c:layout/>
    </c:title>
    <c:view3D>
      <c:rAngAx val="1"/>
    </c:view3D>
    <c:plotArea>
      <c:layout/>
      <c:bar3DChart>
        <c:barDir val="col"/>
        <c:grouping val="clustered"/>
        <c:ser>
          <c:idx val="0"/>
          <c:order val="0"/>
          <c:tx>
            <c:v>Numerical</c:v>
          </c:tx>
          <c:spPr>
            <a:solidFill>
              <a:srgbClr val="7030A0"/>
            </a:solidFill>
          </c:spPr>
          <c:cat>
            <c:numRef>
              <c:f>Sheet1!$B$143:$B$145</c:f>
              <c:numCache>
                <c:formatCode>General</c:formatCode>
                <c:ptCount val="3"/>
                <c:pt idx="0">
                  <c:v>1</c:v>
                </c:pt>
                <c:pt idx="1">
                  <c:v>2</c:v>
                </c:pt>
                <c:pt idx="2">
                  <c:v>3</c:v>
                </c:pt>
              </c:numCache>
            </c:numRef>
          </c:cat>
          <c:val>
            <c:numRef>
              <c:f>Sheet1!$C$143:$C$145</c:f>
              <c:numCache>
                <c:formatCode>General</c:formatCode>
                <c:ptCount val="3"/>
                <c:pt idx="0">
                  <c:v>4</c:v>
                </c:pt>
                <c:pt idx="1">
                  <c:v>3</c:v>
                </c:pt>
                <c:pt idx="2">
                  <c:v>4</c:v>
                </c:pt>
              </c:numCache>
            </c:numRef>
          </c:val>
        </c:ser>
        <c:ser>
          <c:idx val="1"/>
          <c:order val="1"/>
          <c:tx>
            <c:v>Link name</c:v>
          </c:tx>
          <c:spPr>
            <a:solidFill>
              <a:srgbClr val="00B050"/>
            </a:solidFill>
          </c:spPr>
          <c:cat>
            <c:numRef>
              <c:f>Sheet1!$B$143:$B$145</c:f>
              <c:numCache>
                <c:formatCode>General</c:formatCode>
                <c:ptCount val="3"/>
                <c:pt idx="0">
                  <c:v>1</c:v>
                </c:pt>
                <c:pt idx="1">
                  <c:v>2</c:v>
                </c:pt>
                <c:pt idx="2">
                  <c:v>3</c:v>
                </c:pt>
              </c:numCache>
            </c:numRef>
          </c:cat>
          <c:val>
            <c:numRef>
              <c:f>Sheet1!$D$143:$D$145</c:f>
              <c:numCache>
                <c:formatCode>General</c:formatCode>
                <c:ptCount val="3"/>
                <c:pt idx="0">
                  <c:v>2</c:v>
                </c:pt>
                <c:pt idx="1">
                  <c:v>1</c:v>
                </c:pt>
                <c:pt idx="2">
                  <c:v>4</c:v>
                </c:pt>
              </c:numCache>
            </c:numRef>
          </c:val>
        </c:ser>
        <c:ser>
          <c:idx val="2"/>
          <c:order val="2"/>
          <c:tx>
            <c:v>Both</c:v>
          </c:tx>
          <c:spPr>
            <a:solidFill>
              <a:srgbClr val="0070C0"/>
            </a:solidFill>
          </c:spPr>
          <c:cat>
            <c:numRef>
              <c:f>Sheet1!$B$143:$B$145</c:f>
              <c:numCache>
                <c:formatCode>General</c:formatCode>
                <c:ptCount val="3"/>
                <c:pt idx="0">
                  <c:v>1</c:v>
                </c:pt>
                <c:pt idx="1">
                  <c:v>2</c:v>
                </c:pt>
                <c:pt idx="2">
                  <c:v>3</c:v>
                </c:pt>
              </c:numCache>
            </c:numRef>
          </c:cat>
          <c:val>
            <c:numRef>
              <c:f>Sheet1!$E$143:$E$145</c:f>
              <c:numCache>
                <c:formatCode>General</c:formatCode>
                <c:ptCount val="3"/>
                <c:pt idx="0">
                  <c:v>1</c:v>
                </c:pt>
                <c:pt idx="1">
                  <c:v>1</c:v>
                </c:pt>
                <c:pt idx="2">
                  <c:v>0</c:v>
                </c:pt>
              </c:numCache>
            </c:numRef>
          </c:val>
        </c:ser>
        <c:shape val="box"/>
        <c:axId val="95014912"/>
        <c:axId val="95016832"/>
        <c:axId val="0"/>
      </c:bar3DChart>
      <c:catAx>
        <c:axId val="95014912"/>
        <c:scaling>
          <c:orientation val="minMax"/>
        </c:scaling>
        <c:axPos val="b"/>
        <c:title>
          <c:tx>
            <c:rich>
              <a:bodyPr/>
              <a:lstStyle/>
              <a:p>
                <a:pPr>
                  <a:defRPr lang="en-GB"/>
                </a:pPr>
                <a:r>
                  <a:rPr lang="en-GB"/>
                  <a:t>Iteration</a:t>
                </a:r>
              </a:p>
            </c:rich>
          </c:tx>
          <c:layout/>
        </c:title>
        <c:numFmt formatCode="General" sourceLinked="1"/>
        <c:majorTickMark val="none"/>
        <c:tickLblPos val="nextTo"/>
        <c:txPr>
          <a:bodyPr/>
          <a:lstStyle/>
          <a:p>
            <a:pPr>
              <a:defRPr lang="en-GB"/>
            </a:pPr>
            <a:endParaRPr lang="en-US"/>
          </a:p>
        </c:txPr>
        <c:crossAx val="95016832"/>
        <c:crosses val="autoZero"/>
        <c:auto val="1"/>
        <c:lblAlgn val="ctr"/>
        <c:lblOffset val="100"/>
      </c:catAx>
      <c:valAx>
        <c:axId val="95016832"/>
        <c:scaling>
          <c:orientation val="minMax"/>
        </c:scaling>
        <c:axPos val="l"/>
        <c:majorGridlines/>
        <c:title>
          <c:tx>
            <c:rich>
              <a:bodyPr/>
              <a:lstStyle/>
              <a:p>
                <a:pPr>
                  <a:defRPr lang="en-GB"/>
                </a:pPr>
                <a:r>
                  <a:rPr lang="en-GB"/>
                  <a:t>Users</a:t>
                </a:r>
              </a:p>
            </c:rich>
          </c:tx>
          <c:layout/>
        </c:title>
        <c:numFmt formatCode="General" sourceLinked="1"/>
        <c:tickLblPos val="nextTo"/>
        <c:txPr>
          <a:bodyPr/>
          <a:lstStyle/>
          <a:p>
            <a:pPr>
              <a:defRPr lang="en-GB"/>
            </a:pPr>
            <a:endParaRPr lang="en-US"/>
          </a:p>
        </c:txPr>
        <c:crossAx val="95014912"/>
        <c:crosses val="autoZero"/>
        <c:crossBetween val="between"/>
      </c:valAx>
    </c:plotArea>
    <c:legend>
      <c:legendPos val="r"/>
      <c:layout/>
      <c:txPr>
        <a:bodyPr/>
        <a:lstStyle/>
        <a:p>
          <a:pPr>
            <a:defRPr lang="en-GB"/>
          </a:pPr>
          <a:endParaRPr lang="en-US"/>
        </a:p>
      </c:txPr>
    </c:legend>
    <c:plotVisOnly val="1"/>
  </c:chart>
  <c:spPr>
    <a:ln>
      <a:solidFill>
        <a:schemeClr val="tx1"/>
      </a:solidFill>
    </a:ln>
  </c:sp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a:defRPr lang="en-GB"/>
            </a:pPr>
            <a:r>
              <a:rPr lang="en-US" baseline="0" dirty="0" smtClean="0"/>
              <a:t>User perceived </a:t>
            </a:r>
            <a:r>
              <a:rPr lang="en-US" baseline="0" dirty="0"/>
              <a:t>technique </a:t>
            </a:r>
            <a:r>
              <a:rPr lang="en-US" baseline="0" dirty="0" smtClean="0"/>
              <a:t>performance</a:t>
            </a:r>
            <a:endParaRPr lang="en-US" dirty="0"/>
          </a:p>
        </c:rich>
      </c:tx>
      <c:layout/>
    </c:title>
    <c:view3D>
      <c:rotX val="75"/>
      <c:perspective val="30"/>
    </c:view3D>
    <c:plotArea>
      <c:layout/>
      <c:pie3DChart>
        <c:varyColors val="1"/>
        <c:ser>
          <c:idx val="0"/>
          <c:order val="0"/>
          <c:tx>
            <c:v>series 1</c:v>
          </c:tx>
          <c:dPt>
            <c:idx val="0"/>
            <c:spPr>
              <a:solidFill>
                <a:srgbClr val="7030A0"/>
              </a:solidFill>
            </c:spPr>
          </c:dPt>
          <c:dPt>
            <c:idx val="1"/>
            <c:spPr>
              <a:solidFill>
                <a:srgbClr val="0070C0"/>
              </a:solidFill>
            </c:spPr>
          </c:dPt>
          <c:dPt>
            <c:idx val="2"/>
            <c:spPr>
              <a:solidFill>
                <a:srgbClr val="00B050"/>
              </a:solidFill>
            </c:spPr>
          </c:dPt>
          <c:dLbls>
            <c:txPr>
              <a:bodyPr/>
              <a:lstStyle/>
              <a:p>
                <a:pPr>
                  <a:defRPr lang="en-GB"/>
                </a:pPr>
                <a:endParaRPr lang="en-US"/>
              </a:p>
            </c:txPr>
            <c:showPercent val="1"/>
          </c:dLbls>
          <c:cat>
            <c:strRef>
              <c:f>Sheet1!$G$3:$I$3</c:f>
              <c:strCache>
                <c:ptCount val="3"/>
                <c:pt idx="0">
                  <c:v>Numerical</c:v>
                </c:pt>
                <c:pt idx="1">
                  <c:v>Link name </c:v>
                </c:pt>
                <c:pt idx="2">
                  <c:v>Both</c:v>
                </c:pt>
              </c:strCache>
            </c:strRef>
          </c:cat>
          <c:val>
            <c:numRef>
              <c:f>Sheet1!$G$5:$I$5</c:f>
              <c:numCache>
                <c:formatCode>General</c:formatCode>
                <c:ptCount val="3"/>
                <c:pt idx="0">
                  <c:v>2</c:v>
                </c:pt>
                <c:pt idx="1">
                  <c:v>4</c:v>
                </c:pt>
                <c:pt idx="2">
                  <c:v>1</c:v>
                </c:pt>
              </c:numCache>
            </c:numRef>
          </c:val>
        </c:ser>
        <c:dLbls>
          <c:showPercent val="1"/>
        </c:dLbls>
      </c:pie3DChart>
    </c:plotArea>
    <c:legend>
      <c:legendPos val="r"/>
      <c:layout/>
      <c:txPr>
        <a:bodyPr/>
        <a:lstStyle/>
        <a:p>
          <a:pPr rtl="0">
            <a:defRPr lang="en-GB"/>
          </a:pPr>
          <a:endParaRPr lang="en-US"/>
        </a:p>
      </c:txPr>
    </c:legend>
    <c:plotVisOnly val="1"/>
  </c:chart>
  <c:spPr>
    <a:ln>
      <a:solidFill>
        <a:prstClr val="black"/>
      </a:solidFill>
    </a:ln>
  </c:sp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a:defRPr lang="en-GB"/>
            </a:pPr>
            <a:r>
              <a:rPr lang="en-GB"/>
              <a:t>User preference of feedback techniques</a:t>
            </a:r>
          </a:p>
        </c:rich>
      </c:tx>
      <c:layout/>
    </c:title>
    <c:view3D>
      <c:rAngAx val="1"/>
    </c:view3D>
    <c:plotArea>
      <c:layout/>
      <c:bar3DChart>
        <c:barDir val="col"/>
        <c:grouping val="clustered"/>
        <c:ser>
          <c:idx val="0"/>
          <c:order val="0"/>
          <c:tx>
            <c:v>series 1</c:v>
          </c:tx>
          <c:spPr>
            <a:solidFill>
              <a:srgbClr val="002060"/>
            </a:solidFill>
          </c:spPr>
          <c:cat>
            <c:strRef>
              <c:f>Sheet1!$D$9:$D$11</c:f>
              <c:strCache>
                <c:ptCount val="3"/>
                <c:pt idx="0">
                  <c:v>Pop ups</c:v>
                </c:pt>
                <c:pt idx="1">
                  <c:v>Highlighting</c:v>
                </c:pt>
                <c:pt idx="2">
                  <c:v>Verbal</c:v>
                </c:pt>
              </c:strCache>
            </c:strRef>
          </c:cat>
          <c:val>
            <c:numRef>
              <c:f>Sheet1!$G$9:$G$11</c:f>
              <c:numCache>
                <c:formatCode>General</c:formatCode>
                <c:ptCount val="3"/>
                <c:pt idx="0">
                  <c:v>0</c:v>
                </c:pt>
                <c:pt idx="1">
                  <c:v>71.42</c:v>
                </c:pt>
                <c:pt idx="2">
                  <c:v>28.57</c:v>
                </c:pt>
              </c:numCache>
            </c:numRef>
          </c:val>
        </c:ser>
        <c:shape val="box"/>
        <c:axId val="91545600"/>
        <c:axId val="91547520"/>
        <c:axId val="0"/>
      </c:bar3DChart>
      <c:catAx>
        <c:axId val="91545600"/>
        <c:scaling>
          <c:orientation val="minMax"/>
        </c:scaling>
        <c:axPos val="b"/>
        <c:title>
          <c:tx>
            <c:rich>
              <a:bodyPr/>
              <a:lstStyle/>
              <a:p>
                <a:pPr>
                  <a:defRPr lang="en-GB"/>
                </a:pPr>
                <a:r>
                  <a:rPr lang="en-GB"/>
                  <a:t>Referencing</a:t>
                </a:r>
                <a:r>
                  <a:rPr lang="en-GB" baseline="0"/>
                  <a:t> techniques</a:t>
                </a:r>
                <a:endParaRPr lang="en-GB"/>
              </a:p>
            </c:rich>
          </c:tx>
          <c:layout/>
        </c:title>
        <c:majorTickMark val="none"/>
        <c:tickLblPos val="nextTo"/>
        <c:txPr>
          <a:bodyPr/>
          <a:lstStyle/>
          <a:p>
            <a:pPr>
              <a:defRPr lang="en-GB"/>
            </a:pPr>
            <a:endParaRPr lang="en-US"/>
          </a:p>
        </c:txPr>
        <c:crossAx val="91547520"/>
        <c:crosses val="autoZero"/>
        <c:auto val="1"/>
        <c:lblAlgn val="ctr"/>
        <c:lblOffset val="100"/>
      </c:catAx>
      <c:valAx>
        <c:axId val="91547520"/>
        <c:scaling>
          <c:orientation val="minMax"/>
        </c:scaling>
        <c:axPos val="l"/>
        <c:majorGridlines/>
        <c:title>
          <c:tx>
            <c:rich>
              <a:bodyPr/>
              <a:lstStyle/>
              <a:p>
                <a:pPr>
                  <a:defRPr lang="en-GB"/>
                </a:pPr>
                <a:r>
                  <a:rPr lang="en-GB"/>
                  <a:t>Percentage</a:t>
                </a:r>
                <a:r>
                  <a:rPr lang="en-GB" baseline="0"/>
                  <a:t> of users</a:t>
                </a:r>
                <a:endParaRPr lang="en-GB"/>
              </a:p>
            </c:rich>
          </c:tx>
          <c:layout/>
        </c:title>
        <c:numFmt formatCode="General" sourceLinked="1"/>
        <c:tickLblPos val="nextTo"/>
        <c:txPr>
          <a:bodyPr/>
          <a:lstStyle/>
          <a:p>
            <a:pPr>
              <a:defRPr lang="en-GB"/>
            </a:pPr>
            <a:endParaRPr lang="en-US"/>
          </a:p>
        </c:txPr>
        <c:crossAx val="91545600"/>
        <c:crosses val="autoZero"/>
        <c:crossBetween val="between"/>
      </c:valAx>
    </c:plotArea>
    <c:plotVisOnly val="1"/>
  </c:chart>
  <c:spPr>
    <a:ln>
      <a:solidFill>
        <a:prstClr val="black"/>
      </a:solidFill>
    </a:ln>
  </c:sp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a:defRPr lang="en-GB"/>
            </a:pPr>
            <a:r>
              <a:rPr lang="en-GB"/>
              <a:t>User preference of referencing techniques </a:t>
            </a:r>
          </a:p>
        </c:rich>
      </c:tx>
      <c:layout/>
    </c:title>
    <c:view3D>
      <c:rotX val="75"/>
      <c:perspective val="30"/>
    </c:view3D>
    <c:plotArea>
      <c:layout/>
      <c:pie3DChart>
        <c:varyColors val="1"/>
        <c:ser>
          <c:idx val="0"/>
          <c:order val="0"/>
          <c:tx>
            <c:v>series 1</c:v>
          </c:tx>
          <c:dPt>
            <c:idx val="0"/>
            <c:spPr>
              <a:solidFill>
                <a:srgbClr val="7030A0"/>
              </a:solidFill>
            </c:spPr>
          </c:dPt>
          <c:dPt>
            <c:idx val="1"/>
            <c:spPr>
              <a:solidFill>
                <a:srgbClr val="0070C0"/>
              </a:solidFill>
            </c:spPr>
          </c:dPt>
          <c:dPt>
            <c:idx val="2"/>
            <c:spPr>
              <a:solidFill>
                <a:srgbClr val="00B050"/>
              </a:solidFill>
            </c:spPr>
          </c:dPt>
          <c:dLbls>
            <c:txPr>
              <a:bodyPr/>
              <a:lstStyle/>
              <a:p>
                <a:pPr>
                  <a:defRPr lang="en-GB"/>
                </a:pPr>
                <a:endParaRPr lang="en-US"/>
              </a:p>
            </c:txPr>
            <c:showPercent val="1"/>
          </c:dLbls>
          <c:cat>
            <c:strRef>
              <c:f>Sheet1!$G$70:$I$70</c:f>
              <c:strCache>
                <c:ptCount val="3"/>
                <c:pt idx="0">
                  <c:v>Numerical</c:v>
                </c:pt>
                <c:pt idx="1">
                  <c:v>Link name</c:v>
                </c:pt>
                <c:pt idx="2">
                  <c:v>Both</c:v>
                </c:pt>
              </c:strCache>
            </c:strRef>
          </c:cat>
          <c:val>
            <c:numRef>
              <c:f>Sheet1!$G$73:$I$73</c:f>
              <c:numCache>
                <c:formatCode>General</c:formatCode>
                <c:ptCount val="3"/>
                <c:pt idx="0">
                  <c:v>3</c:v>
                </c:pt>
                <c:pt idx="1">
                  <c:v>1</c:v>
                </c:pt>
                <c:pt idx="2">
                  <c:v>1</c:v>
                </c:pt>
              </c:numCache>
            </c:numRef>
          </c:val>
        </c:ser>
        <c:dLbls>
          <c:showPercent val="1"/>
        </c:dLbls>
      </c:pie3DChart>
    </c:plotArea>
    <c:legend>
      <c:legendPos val="r"/>
      <c:layout/>
      <c:txPr>
        <a:bodyPr/>
        <a:lstStyle/>
        <a:p>
          <a:pPr rtl="0">
            <a:defRPr lang="en-GB"/>
          </a:pPr>
          <a:endParaRPr lang="en-US"/>
        </a:p>
      </c:txPr>
    </c:legend>
    <c:plotVisOnly val="1"/>
  </c:chart>
  <c:spPr>
    <a:ln>
      <a:solidFill>
        <a:prstClr val="black"/>
      </a:solidFill>
    </a:ln>
  </c:sp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a:defRPr lang="en-GB"/>
            </a:pPr>
            <a:r>
              <a:rPr lang="en-GB"/>
              <a:t>User perceived technique performance</a:t>
            </a:r>
          </a:p>
        </c:rich>
      </c:tx>
      <c:layout/>
    </c:title>
    <c:view3D>
      <c:rotX val="75"/>
      <c:perspective val="30"/>
    </c:view3D>
    <c:plotArea>
      <c:layout/>
      <c:pie3DChart>
        <c:varyColors val="1"/>
        <c:ser>
          <c:idx val="0"/>
          <c:order val="0"/>
          <c:tx>
            <c:v>series 1</c:v>
          </c:tx>
          <c:dPt>
            <c:idx val="1"/>
            <c:spPr>
              <a:solidFill>
                <a:srgbClr val="0070C0"/>
              </a:solidFill>
            </c:spPr>
          </c:dPt>
          <c:dPt>
            <c:idx val="2"/>
            <c:spPr>
              <a:solidFill>
                <a:srgbClr val="00B050"/>
              </a:solidFill>
            </c:spPr>
          </c:dPt>
          <c:dLbls>
            <c:txPr>
              <a:bodyPr/>
              <a:lstStyle/>
              <a:p>
                <a:pPr>
                  <a:defRPr lang="en-GB"/>
                </a:pPr>
                <a:endParaRPr lang="en-US"/>
              </a:p>
            </c:txPr>
            <c:showPercent val="1"/>
          </c:dLbls>
          <c:cat>
            <c:strRef>
              <c:f>Sheet1!$G$70:$I$70</c:f>
              <c:strCache>
                <c:ptCount val="3"/>
                <c:pt idx="0">
                  <c:v>Numerical</c:v>
                </c:pt>
                <c:pt idx="1">
                  <c:v>Link name</c:v>
                </c:pt>
                <c:pt idx="2">
                  <c:v>Both</c:v>
                </c:pt>
              </c:strCache>
            </c:strRef>
          </c:cat>
          <c:val>
            <c:numRef>
              <c:f>Sheet1!$G$72:$I$72</c:f>
              <c:numCache>
                <c:formatCode>General</c:formatCode>
                <c:ptCount val="3"/>
                <c:pt idx="0">
                  <c:v>0</c:v>
                </c:pt>
                <c:pt idx="1">
                  <c:v>3</c:v>
                </c:pt>
                <c:pt idx="2">
                  <c:v>2</c:v>
                </c:pt>
              </c:numCache>
            </c:numRef>
          </c:val>
        </c:ser>
        <c:dLbls>
          <c:showPercent val="1"/>
        </c:dLbls>
      </c:pie3DChart>
    </c:plotArea>
    <c:legend>
      <c:legendPos val="r"/>
      <c:layout/>
      <c:txPr>
        <a:bodyPr/>
        <a:lstStyle/>
        <a:p>
          <a:pPr rtl="0">
            <a:defRPr lang="en-GB"/>
          </a:pPr>
          <a:endParaRPr lang="en-US"/>
        </a:p>
      </c:txPr>
    </c:legend>
    <c:plotVisOnly val="1"/>
  </c:chart>
  <c:spPr>
    <a:ln>
      <a:solidFill>
        <a:prstClr val="black"/>
      </a:solidFill>
    </a:ln>
  </c:spPr>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a:defRPr lang="en-GB"/>
            </a:pPr>
            <a:r>
              <a:rPr lang="en-GB"/>
              <a:t>User preference</a:t>
            </a:r>
          </a:p>
        </c:rich>
      </c:tx>
      <c:layout/>
    </c:title>
    <c:view3D>
      <c:rAngAx val="1"/>
    </c:view3D>
    <c:plotArea>
      <c:layout/>
      <c:bar3DChart>
        <c:barDir val="col"/>
        <c:grouping val="clustered"/>
        <c:ser>
          <c:idx val="0"/>
          <c:order val="0"/>
          <c:tx>
            <c:v>series 1</c:v>
          </c:tx>
          <c:spPr>
            <a:solidFill>
              <a:srgbClr val="002060"/>
            </a:solidFill>
          </c:spPr>
          <c:cat>
            <c:strRef>
              <c:f>Sheet1!$D$115:$D$117</c:f>
              <c:strCache>
                <c:ptCount val="3"/>
                <c:pt idx="0">
                  <c:v>Specific word</c:v>
                </c:pt>
                <c:pt idx="1">
                  <c:v>Part of a sentence</c:v>
                </c:pt>
                <c:pt idx="2">
                  <c:v>The complete sentence</c:v>
                </c:pt>
              </c:strCache>
            </c:strRef>
          </c:cat>
          <c:val>
            <c:numRef>
              <c:f>Sheet1!$G$115:$G$117</c:f>
              <c:numCache>
                <c:formatCode>General</c:formatCode>
                <c:ptCount val="3"/>
                <c:pt idx="0">
                  <c:v>80</c:v>
                </c:pt>
                <c:pt idx="1">
                  <c:v>0</c:v>
                </c:pt>
                <c:pt idx="2">
                  <c:v>20</c:v>
                </c:pt>
              </c:numCache>
            </c:numRef>
          </c:val>
        </c:ser>
        <c:shape val="box"/>
        <c:axId val="93734400"/>
        <c:axId val="93736320"/>
        <c:axId val="0"/>
      </c:bar3DChart>
      <c:catAx>
        <c:axId val="93734400"/>
        <c:scaling>
          <c:orientation val="minMax"/>
        </c:scaling>
        <c:axPos val="b"/>
        <c:title>
          <c:tx>
            <c:rich>
              <a:bodyPr/>
              <a:lstStyle/>
              <a:p>
                <a:pPr>
                  <a:defRPr lang="en-GB"/>
                </a:pPr>
                <a:r>
                  <a:rPr lang="en-GB"/>
                  <a:t>Techniques</a:t>
                </a:r>
              </a:p>
            </c:rich>
          </c:tx>
          <c:layout/>
        </c:title>
        <c:majorTickMark val="none"/>
        <c:tickLblPos val="nextTo"/>
        <c:txPr>
          <a:bodyPr/>
          <a:lstStyle/>
          <a:p>
            <a:pPr>
              <a:defRPr lang="en-GB"/>
            </a:pPr>
            <a:endParaRPr lang="en-US"/>
          </a:p>
        </c:txPr>
        <c:crossAx val="93736320"/>
        <c:crosses val="autoZero"/>
        <c:auto val="1"/>
        <c:lblAlgn val="ctr"/>
        <c:lblOffset val="100"/>
      </c:catAx>
      <c:valAx>
        <c:axId val="93736320"/>
        <c:scaling>
          <c:orientation val="minMax"/>
        </c:scaling>
        <c:axPos val="l"/>
        <c:majorGridlines/>
        <c:title>
          <c:tx>
            <c:rich>
              <a:bodyPr/>
              <a:lstStyle/>
              <a:p>
                <a:pPr>
                  <a:defRPr lang="en-GB"/>
                </a:pPr>
                <a:r>
                  <a:rPr lang="en-GB"/>
                  <a:t>Percentage</a:t>
                </a:r>
                <a:r>
                  <a:rPr lang="en-GB" baseline="0"/>
                  <a:t> of users</a:t>
                </a:r>
                <a:endParaRPr lang="en-GB"/>
              </a:p>
            </c:rich>
          </c:tx>
          <c:layout/>
        </c:title>
        <c:numFmt formatCode="General" sourceLinked="1"/>
        <c:tickLblPos val="nextTo"/>
        <c:txPr>
          <a:bodyPr/>
          <a:lstStyle/>
          <a:p>
            <a:pPr>
              <a:defRPr lang="en-GB"/>
            </a:pPr>
            <a:endParaRPr lang="en-US"/>
          </a:p>
        </c:txPr>
        <c:crossAx val="93734400"/>
        <c:crosses val="autoZero"/>
        <c:crossBetween val="between"/>
      </c:valAx>
    </c:plotArea>
    <c:plotVisOnly val="1"/>
  </c:chart>
  <c:spPr>
    <a:ln>
      <a:solidFill>
        <a:prstClr val="black"/>
      </a:solidFill>
    </a:ln>
  </c:spPr>
  <c:externalData r:id="rId1"/>
</c:chartSpace>
</file>

<file path=ppt/charts/chart7.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a:defRPr lang="en-GB"/>
            </a:pPr>
            <a:r>
              <a:rPr lang="en-GB"/>
              <a:t>Average</a:t>
            </a:r>
            <a:r>
              <a:rPr lang="en-GB" baseline="0"/>
              <a:t> errors per male and female individuals</a:t>
            </a:r>
            <a:endParaRPr lang="en-GB"/>
          </a:p>
        </c:rich>
      </c:tx>
      <c:layout/>
    </c:title>
    <c:view3D>
      <c:rAngAx val="1"/>
    </c:view3D>
    <c:plotArea>
      <c:layout/>
      <c:bar3DChart>
        <c:barDir val="col"/>
        <c:grouping val="clustered"/>
        <c:ser>
          <c:idx val="0"/>
          <c:order val="0"/>
          <c:tx>
            <c:v>Male</c:v>
          </c:tx>
          <c:spPr>
            <a:solidFill>
              <a:srgbClr val="7030A0"/>
            </a:solidFill>
          </c:spPr>
          <c:val>
            <c:numRef>
              <c:f>Sheet1!$B$228:$B$230</c:f>
              <c:numCache>
                <c:formatCode>General</c:formatCode>
                <c:ptCount val="3"/>
                <c:pt idx="0">
                  <c:v>3</c:v>
                </c:pt>
                <c:pt idx="1">
                  <c:v>6</c:v>
                </c:pt>
                <c:pt idx="2">
                  <c:v>12</c:v>
                </c:pt>
              </c:numCache>
            </c:numRef>
          </c:val>
        </c:ser>
        <c:ser>
          <c:idx val="1"/>
          <c:order val="1"/>
          <c:tx>
            <c:v>Female</c:v>
          </c:tx>
          <c:spPr>
            <a:solidFill>
              <a:srgbClr val="0070C0"/>
            </a:solidFill>
          </c:spPr>
          <c:val>
            <c:numRef>
              <c:f>Sheet1!$C$228:$C$230</c:f>
              <c:numCache>
                <c:formatCode>General</c:formatCode>
                <c:ptCount val="3"/>
                <c:pt idx="0">
                  <c:v>13</c:v>
                </c:pt>
                <c:pt idx="1">
                  <c:v>15</c:v>
                </c:pt>
                <c:pt idx="2">
                  <c:v>18</c:v>
                </c:pt>
              </c:numCache>
            </c:numRef>
          </c:val>
        </c:ser>
        <c:shape val="box"/>
        <c:axId val="91378816"/>
        <c:axId val="91380736"/>
        <c:axId val="0"/>
      </c:bar3DChart>
      <c:catAx>
        <c:axId val="91378816"/>
        <c:scaling>
          <c:orientation val="minMax"/>
        </c:scaling>
        <c:axPos val="b"/>
        <c:title>
          <c:tx>
            <c:rich>
              <a:bodyPr/>
              <a:lstStyle/>
              <a:p>
                <a:pPr>
                  <a:defRPr lang="en-GB"/>
                </a:pPr>
                <a:r>
                  <a:rPr lang="en-GB"/>
                  <a:t>Iteration</a:t>
                </a:r>
              </a:p>
            </c:rich>
          </c:tx>
          <c:layout/>
        </c:title>
        <c:numFmt formatCode="General" sourceLinked="1"/>
        <c:majorTickMark val="none"/>
        <c:tickLblPos val="nextTo"/>
        <c:txPr>
          <a:bodyPr/>
          <a:lstStyle/>
          <a:p>
            <a:pPr>
              <a:defRPr lang="en-GB"/>
            </a:pPr>
            <a:endParaRPr lang="en-US"/>
          </a:p>
        </c:txPr>
        <c:crossAx val="91380736"/>
        <c:crosses val="autoZero"/>
        <c:auto val="1"/>
        <c:lblAlgn val="ctr"/>
        <c:lblOffset val="100"/>
      </c:catAx>
      <c:valAx>
        <c:axId val="91380736"/>
        <c:scaling>
          <c:orientation val="minMax"/>
        </c:scaling>
        <c:axPos val="l"/>
        <c:majorGridlines/>
        <c:title>
          <c:tx>
            <c:rich>
              <a:bodyPr/>
              <a:lstStyle/>
              <a:p>
                <a:pPr>
                  <a:defRPr lang="en-GB"/>
                </a:pPr>
                <a:r>
                  <a:rPr lang="en-GB"/>
                  <a:t>Errors</a:t>
                </a:r>
              </a:p>
            </c:rich>
          </c:tx>
          <c:layout/>
        </c:title>
        <c:numFmt formatCode="General" sourceLinked="1"/>
        <c:tickLblPos val="nextTo"/>
        <c:txPr>
          <a:bodyPr/>
          <a:lstStyle/>
          <a:p>
            <a:pPr>
              <a:defRPr lang="en-GB"/>
            </a:pPr>
            <a:endParaRPr lang="en-US"/>
          </a:p>
        </c:txPr>
        <c:crossAx val="91378816"/>
        <c:crosses val="autoZero"/>
        <c:crossBetween val="between"/>
      </c:valAx>
    </c:plotArea>
    <c:legend>
      <c:legendPos val="r"/>
      <c:layout/>
      <c:txPr>
        <a:bodyPr/>
        <a:lstStyle/>
        <a:p>
          <a:pPr rtl="0">
            <a:defRPr lang="en-GB"/>
          </a:pPr>
          <a:endParaRPr lang="en-US"/>
        </a:p>
      </c:txPr>
    </c:legend>
    <c:plotVisOnly val="1"/>
  </c:chart>
  <c:spPr>
    <a:ln>
      <a:solidFill>
        <a:prstClr val="black"/>
      </a:solidFill>
    </a:ln>
  </c:spPr>
  <c:externalData r:id="rId1"/>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a:defRPr lang="en-GB"/>
            </a:pPr>
            <a:r>
              <a:rPr lang="en-GB"/>
              <a:t>Average</a:t>
            </a:r>
            <a:r>
              <a:rPr lang="en-GB" baseline="0"/>
              <a:t> application errors per user age group</a:t>
            </a:r>
            <a:endParaRPr lang="en-GB"/>
          </a:p>
        </c:rich>
      </c:tx>
      <c:layout/>
    </c:title>
    <c:view3D>
      <c:rAngAx val="1"/>
    </c:view3D>
    <c:plotArea>
      <c:layout/>
      <c:bar3DChart>
        <c:barDir val="col"/>
        <c:grouping val="clustered"/>
        <c:ser>
          <c:idx val="0"/>
          <c:order val="0"/>
          <c:tx>
            <c:strRef>
              <c:f>Sheet1!$B$191</c:f>
              <c:strCache>
                <c:ptCount val="1"/>
                <c:pt idx="0">
                  <c:v>55-65</c:v>
                </c:pt>
              </c:strCache>
            </c:strRef>
          </c:tx>
          <c:spPr>
            <a:solidFill>
              <a:srgbClr val="7030A0"/>
            </a:solidFill>
          </c:spPr>
          <c:cat>
            <c:numRef>
              <c:f>Sheet1!$A$191:$A$193</c:f>
              <c:numCache>
                <c:formatCode>General</c:formatCode>
                <c:ptCount val="3"/>
                <c:pt idx="0">
                  <c:v>1</c:v>
                </c:pt>
                <c:pt idx="1">
                  <c:v>2</c:v>
                </c:pt>
                <c:pt idx="2">
                  <c:v>3</c:v>
                </c:pt>
              </c:numCache>
            </c:numRef>
          </c:cat>
          <c:val>
            <c:numRef>
              <c:f>Sheet1!$C$191:$E$191</c:f>
              <c:numCache>
                <c:formatCode>General</c:formatCode>
                <c:ptCount val="3"/>
                <c:pt idx="0">
                  <c:v>5</c:v>
                </c:pt>
                <c:pt idx="1">
                  <c:v>2</c:v>
                </c:pt>
                <c:pt idx="2">
                  <c:v>10</c:v>
                </c:pt>
              </c:numCache>
            </c:numRef>
          </c:val>
        </c:ser>
        <c:ser>
          <c:idx val="1"/>
          <c:order val="1"/>
          <c:tx>
            <c:strRef>
              <c:f>Sheet1!$B$192</c:f>
              <c:strCache>
                <c:ptCount val="1"/>
                <c:pt idx="0">
                  <c:v>65-75</c:v>
                </c:pt>
              </c:strCache>
            </c:strRef>
          </c:tx>
          <c:spPr>
            <a:solidFill>
              <a:srgbClr val="00B050"/>
            </a:solidFill>
          </c:spPr>
          <c:cat>
            <c:numRef>
              <c:f>Sheet1!$A$191:$A$193</c:f>
              <c:numCache>
                <c:formatCode>General</c:formatCode>
                <c:ptCount val="3"/>
                <c:pt idx="0">
                  <c:v>1</c:v>
                </c:pt>
                <c:pt idx="1">
                  <c:v>2</c:v>
                </c:pt>
                <c:pt idx="2">
                  <c:v>3</c:v>
                </c:pt>
              </c:numCache>
            </c:numRef>
          </c:cat>
          <c:val>
            <c:numRef>
              <c:f>Sheet1!$C$192:$E$192</c:f>
              <c:numCache>
                <c:formatCode>General</c:formatCode>
                <c:ptCount val="3"/>
                <c:pt idx="0">
                  <c:v>14</c:v>
                </c:pt>
                <c:pt idx="1">
                  <c:v>10</c:v>
                </c:pt>
                <c:pt idx="2">
                  <c:v>19</c:v>
                </c:pt>
              </c:numCache>
            </c:numRef>
          </c:val>
        </c:ser>
        <c:ser>
          <c:idx val="2"/>
          <c:order val="2"/>
          <c:tx>
            <c:strRef>
              <c:f>Sheet1!$B$193</c:f>
              <c:strCache>
                <c:ptCount val="1"/>
                <c:pt idx="0">
                  <c:v>75-85</c:v>
                </c:pt>
              </c:strCache>
            </c:strRef>
          </c:tx>
          <c:spPr>
            <a:solidFill>
              <a:srgbClr val="0070C0"/>
            </a:solidFill>
          </c:spPr>
          <c:cat>
            <c:numRef>
              <c:f>Sheet1!$A$191:$A$193</c:f>
              <c:numCache>
                <c:formatCode>General</c:formatCode>
                <c:ptCount val="3"/>
                <c:pt idx="0">
                  <c:v>1</c:v>
                </c:pt>
                <c:pt idx="1">
                  <c:v>2</c:v>
                </c:pt>
                <c:pt idx="2">
                  <c:v>3</c:v>
                </c:pt>
              </c:numCache>
            </c:numRef>
          </c:cat>
          <c:val>
            <c:numRef>
              <c:f>Sheet1!$C$193:$E$193</c:f>
              <c:numCache>
                <c:formatCode>General</c:formatCode>
                <c:ptCount val="3"/>
                <c:pt idx="0">
                  <c:v>17</c:v>
                </c:pt>
                <c:pt idx="1">
                  <c:v>13</c:v>
                </c:pt>
                <c:pt idx="2">
                  <c:v>11</c:v>
                </c:pt>
              </c:numCache>
            </c:numRef>
          </c:val>
        </c:ser>
        <c:shape val="box"/>
        <c:axId val="94570368"/>
        <c:axId val="94597120"/>
        <c:axId val="0"/>
      </c:bar3DChart>
      <c:catAx>
        <c:axId val="94570368"/>
        <c:scaling>
          <c:orientation val="minMax"/>
        </c:scaling>
        <c:axPos val="b"/>
        <c:title>
          <c:tx>
            <c:rich>
              <a:bodyPr/>
              <a:lstStyle/>
              <a:p>
                <a:pPr>
                  <a:defRPr lang="en-GB"/>
                </a:pPr>
                <a:r>
                  <a:rPr lang="en-GB"/>
                  <a:t>Iteration</a:t>
                </a:r>
              </a:p>
            </c:rich>
          </c:tx>
          <c:layout/>
        </c:title>
        <c:numFmt formatCode="General" sourceLinked="1"/>
        <c:majorTickMark val="none"/>
        <c:tickLblPos val="nextTo"/>
        <c:txPr>
          <a:bodyPr/>
          <a:lstStyle/>
          <a:p>
            <a:pPr>
              <a:defRPr lang="en-GB"/>
            </a:pPr>
            <a:endParaRPr lang="en-US"/>
          </a:p>
        </c:txPr>
        <c:crossAx val="94597120"/>
        <c:crosses val="autoZero"/>
        <c:auto val="1"/>
        <c:lblAlgn val="ctr"/>
        <c:lblOffset val="100"/>
      </c:catAx>
      <c:valAx>
        <c:axId val="94597120"/>
        <c:scaling>
          <c:orientation val="minMax"/>
        </c:scaling>
        <c:axPos val="l"/>
        <c:majorGridlines/>
        <c:title>
          <c:tx>
            <c:rich>
              <a:bodyPr/>
              <a:lstStyle/>
              <a:p>
                <a:pPr>
                  <a:defRPr lang="en-GB"/>
                </a:pPr>
                <a:r>
                  <a:rPr lang="en-GB"/>
                  <a:t>Errors</a:t>
                </a:r>
              </a:p>
            </c:rich>
          </c:tx>
          <c:layout/>
        </c:title>
        <c:numFmt formatCode="General" sourceLinked="1"/>
        <c:tickLblPos val="nextTo"/>
        <c:txPr>
          <a:bodyPr/>
          <a:lstStyle/>
          <a:p>
            <a:pPr>
              <a:defRPr lang="en-GB"/>
            </a:pPr>
            <a:endParaRPr lang="en-US"/>
          </a:p>
        </c:txPr>
        <c:crossAx val="94570368"/>
        <c:crosses val="autoZero"/>
        <c:crossBetween val="between"/>
      </c:valAx>
    </c:plotArea>
    <c:legend>
      <c:legendPos val="r"/>
      <c:layout/>
      <c:txPr>
        <a:bodyPr/>
        <a:lstStyle/>
        <a:p>
          <a:pPr>
            <a:defRPr lang="en-GB"/>
          </a:pPr>
          <a:endParaRPr lang="en-US"/>
        </a:p>
      </c:txPr>
    </c:legend>
    <c:plotVisOnly val="1"/>
  </c:chart>
  <c:spPr>
    <a:ln>
      <a:solidFill>
        <a:prstClr val="black"/>
      </a:solidFill>
    </a:ln>
  </c:spPr>
  <c:externalData r:id="rId1"/>
</c:chartSpace>
</file>

<file path=ppt/charts/chart9.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a:defRPr lang="en-GB"/>
            </a:pPr>
            <a:r>
              <a:rPr lang="en-GB"/>
              <a:t>Application errors between</a:t>
            </a:r>
            <a:r>
              <a:rPr lang="en-GB" baseline="0"/>
              <a:t> referencing techniques</a:t>
            </a:r>
            <a:endParaRPr lang="en-GB"/>
          </a:p>
        </c:rich>
      </c:tx>
      <c:layout/>
    </c:title>
    <c:view3D>
      <c:rAngAx val="1"/>
    </c:view3D>
    <c:plotArea>
      <c:layout/>
      <c:bar3DChart>
        <c:barDir val="col"/>
        <c:grouping val="clustered"/>
        <c:ser>
          <c:idx val="0"/>
          <c:order val="0"/>
          <c:tx>
            <c:v>Numerical</c:v>
          </c:tx>
          <c:dPt>
            <c:idx val="0"/>
            <c:spPr>
              <a:solidFill>
                <a:srgbClr val="7030A0"/>
              </a:solidFill>
            </c:spPr>
          </c:dPt>
          <c:dPt>
            <c:idx val="1"/>
            <c:spPr>
              <a:solidFill>
                <a:srgbClr val="7030A0"/>
              </a:solidFill>
            </c:spPr>
          </c:dPt>
          <c:dPt>
            <c:idx val="2"/>
            <c:spPr>
              <a:solidFill>
                <a:srgbClr val="7030A0"/>
              </a:solidFill>
            </c:spPr>
          </c:dPt>
          <c:val>
            <c:numRef>
              <c:f>Sheet1!$C$108:$C$110</c:f>
              <c:numCache>
                <c:formatCode>General</c:formatCode>
                <c:ptCount val="3"/>
                <c:pt idx="0">
                  <c:v>34</c:v>
                </c:pt>
                <c:pt idx="1">
                  <c:v>30</c:v>
                </c:pt>
                <c:pt idx="2">
                  <c:v>57</c:v>
                </c:pt>
              </c:numCache>
            </c:numRef>
          </c:val>
        </c:ser>
        <c:ser>
          <c:idx val="1"/>
          <c:order val="1"/>
          <c:tx>
            <c:v>Link name</c:v>
          </c:tx>
          <c:spPr>
            <a:solidFill>
              <a:srgbClr val="0070C0"/>
            </a:solidFill>
          </c:spPr>
          <c:val>
            <c:numRef>
              <c:f>Sheet1!$D$108:$D$110</c:f>
              <c:numCache>
                <c:formatCode>General</c:formatCode>
                <c:ptCount val="3"/>
                <c:pt idx="0">
                  <c:v>14</c:v>
                </c:pt>
                <c:pt idx="1">
                  <c:v>14</c:v>
                </c:pt>
                <c:pt idx="2">
                  <c:v>69</c:v>
                </c:pt>
              </c:numCache>
            </c:numRef>
          </c:val>
        </c:ser>
        <c:shape val="box"/>
        <c:axId val="93809664"/>
        <c:axId val="93820032"/>
        <c:axId val="0"/>
      </c:bar3DChart>
      <c:catAx>
        <c:axId val="93809664"/>
        <c:scaling>
          <c:orientation val="minMax"/>
        </c:scaling>
        <c:axPos val="b"/>
        <c:title>
          <c:tx>
            <c:rich>
              <a:bodyPr/>
              <a:lstStyle/>
              <a:p>
                <a:pPr>
                  <a:defRPr lang="en-GB"/>
                </a:pPr>
                <a:r>
                  <a:rPr lang="en-GB"/>
                  <a:t>Iteration</a:t>
                </a:r>
              </a:p>
            </c:rich>
          </c:tx>
          <c:layout/>
        </c:title>
        <c:majorTickMark val="none"/>
        <c:tickLblPos val="nextTo"/>
        <c:txPr>
          <a:bodyPr/>
          <a:lstStyle/>
          <a:p>
            <a:pPr>
              <a:defRPr lang="en-GB"/>
            </a:pPr>
            <a:endParaRPr lang="en-US"/>
          </a:p>
        </c:txPr>
        <c:crossAx val="93820032"/>
        <c:crosses val="autoZero"/>
        <c:auto val="1"/>
        <c:lblAlgn val="ctr"/>
        <c:lblOffset val="100"/>
      </c:catAx>
      <c:valAx>
        <c:axId val="93820032"/>
        <c:scaling>
          <c:orientation val="minMax"/>
        </c:scaling>
        <c:axPos val="l"/>
        <c:majorGridlines/>
        <c:title>
          <c:tx>
            <c:rich>
              <a:bodyPr/>
              <a:lstStyle/>
              <a:p>
                <a:pPr>
                  <a:defRPr lang="en-GB"/>
                </a:pPr>
                <a:r>
                  <a:rPr lang="en-GB"/>
                  <a:t>Errors</a:t>
                </a:r>
              </a:p>
            </c:rich>
          </c:tx>
          <c:layout/>
        </c:title>
        <c:numFmt formatCode="General" sourceLinked="1"/>
        <c:tickLblPos val="nextTo"/>
        <c:txPr>
          <a:bodyPr/>
          <a:lstStyle/>
          <a:p>
            <a:pPr>
              <a:defRPr lang="en-GB"/>
            </a:pPr>
            <a:endParaRPr lang="en-US"/>
          </a:p>
        </c:txPr>
        <c:crossAx val="93809664"/>
        <c:crosses val="autoZero"/>
        <c:crossBetween val="between"/>
      </c:valAx>
    </c:plotArea>
    <c:legend>
      <c:legendPos val="r"/>
      <c:layout/>
      <c:txPr>
        <a:bodyPr/>
        <a:lstStyle/>
        <a:p>
          <a:pPr>
            <a:defRPr lang="en-GB"/>
          </a:pPr>
          <a:endParaRPr lang="en-US"/>
        </a:p>
      </c:txPr>
    </c:legend>
    <c:plotVisOnly val="1"/>
  </c:chart>
  <c:spPr>
    <a:ln>
      <a:solidFill>
        <a:prstClr val="black"/>
      </a:solidFill>
    </a:ln>
  </c:sp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CD609A-386A-4C9A-90D2-8B3FA151554E}" type="datetimeFigureOut">
              <a:rPr lang="en-US" smtClean="0"/>
              <a:pPr/>
              <a:t>11/6/2011</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F61B56-AEFB-45C3-9B8A-BDCE4E476CAF}"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2800" dirty="0" smtClean="0">
                <a:latin typeface="Arial" pitchFamily="34" charset="0"/>
                <a:cs typeface="Arial" pitchFamily="34" charset="0"/>
              </a:rPr>
              <a:t>Reasons [1]</a:t>
            </a:r>
          </a:p>
          <a:p>
            <a:pPr marL="1115568" lvl="2" indent="-246888">
              <a:spcBef>
                <a:spcPts val="300"/>
              </a:spcBef>
              <a:buFont typeface="Arial" pitchFamily="34" charset="0"/>
              <a:buChar char="•"/>
            </a:pPr>
            <a:r>
              <a:rPr lang="en-US" sz="2800" dirty="0" smtClean="0">
                <a:latin typeface="Arial" pitchFamily="34" charset="0"/>
                <a:cs typeface="Arial" pitchFamily="34" charset="0"/>
              </a:rPr>
              <a:t>No previous interaction with computers</a:t>
            </a:r>
          </a:p>
          <a:p>
            <a:pPr marL="1115568" lvl="2" indent="-246888">
              <a:spcBef>
                <a:spcPts val="300"/>
              </a:spcBef>
              <a:buFont typeface="Arial" pitchFamily="34" charset="0"/>
              <a:buChar char="•"/>
            </a:pPr>
            <a:r>
              <a:rPr lang="en-US" sz="2800" dirty="0" smtClean="0">
                <a:latin typeface="Arial" pitchFamily="34" charset="0"/>
                <a:cs typeface="Arial" pitchFamily="34" charset="0"/>
              </a:rPr>
              <a:t>Reluctance to use new technology</a:t>
            </a:r>
          </a:p>
          <a:p>
            <a:pPr marL="1115568" lvl="2" indent="-246888">
              <a:spcBef>
                <a:spcPts val="300"/>
              </a:spcBef>
              <a:buFont typeface="Arial" pitchFamily="34" charset="0"/>
              <a:buChar char="•"/>
            </a:pPr>
            <a:r>
              <a:rPr lang="en-US" sz="2800" dirty="0" smtClean="0">
                <a:latin typeface="Arial" pitchFamily="34" charset="0"/>
                <a:cs typeface="Arial" pitchFamily="34" charset="0"/>
              </a:rPr>
              <a:t>Physical difficulty in using the keyboard</a:t>
            </a:r>
          </a:p>
          <a:p>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3</a:t>
            </a:fld>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dirty="0" smtClean="0">
                <a:latin typeface="Arial" pitchFamily="34" charset="0"/>
                <a:cs typeface="Arial" pitchFamily="34" charset="0"/>
              </a:rPr>
              <a:t>Determine the performance of numerical and link name referencing styles on complex websites.</a:t>
            </a:r>
            <a:r>
              <a:rPr lang="en-GB" sz="1200" baseline="0" dirty="0" smtClean="0">
                <a:latin typeface="Arial" pitchFamily="34" charset="0"/>
                <a:cs typeface="Arial" pitchFamily="34" charset="0"/>
              </a:rPr>
              <a:t> </a:t>
            </a:r>
            <a:r>
              <a:rPr lang="en-GB" sz="1200" dirty="0" smtClean="0">
                <a:latin typeface="Arial" pitchFamily="34" charset="0"/>
                <a:cs typeface="Arial" pitchFamily="34" charset="0"/>
              </a:rPr>
              <a:t>Determine which technique users prefer.</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dirty="0" smtClean="0">
                <a:latin typeface="Arial" pitchFamily="34" charset="0"/>
                <a:cs typeface="Arial" pitchFamily="34" charset="0"/>
              </a:rPr>
              <a:t> Determine user</a:t>
            </a:r>
            <a:r>
              <a:rPr lang="en-ZA" sz="1200" baseline="0" dirty="0" smtClean="0">
                <a:latin typeface="Arial" pitchFamily="34" charset="0"/>
                <a:cs typeface="Arial" pitchFamily="34" charset="0"/>
              </a:rPr>
              <a:t> response to a combination of feedback techniques.</a:t>
            </a:r>
            <a:endParaRPr lang="en-GB" sz="1200" dirty="0" smtClean="0">
              <a:latin typeface="Arial" pitchFamily="34" charset="0"/>
              <a:cs typeface="Arial" pitchFamily="34" charset="0"/>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dirty="0" smtClean="0">
                <a:latin typeface="Arial" pitchFamily="34" charset="0"/>
                <a:cs typeface="Arial" pitchFamily="34" charset="0"/>
              </a:rPr>
              <a:t> </a:t>
            </a:r>
            <a:r>
              <a:rPr lang="en-GB" sz="1200" dirty="0" smtClean="0">
                <a:latin typeface="Arial" pitchFamily="34" charset="0"/>
                <a:cs typeface="Arial" pitchFamily="34" charset="0"/>
              </a:rPr>
              <a:t>Ascertain if users think it’s reasonable to expect elderly users to press a button to activate voice recognition each time they speak.</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dirty="0" smtClean="0">
                <a:latin typeface="Arial" pitchFamily="34" charset="0"/>
                <a:cs typeface="Arial" pitchFamily="34" charset="0"/>
              </a:rPr>
              <a:t> </a:t>
            </a:r>
            <a:r>
              <a:rPr lang="en-GB" sz="1200" dirty="0" smtClean="0">
                <a:latin typeface="Arial" pitchFamily="34" charset="0"/>
                <a:cs typeface="Arial" pitchFamily="34" charset="0"/>
              </a:rPr>
              <a:t>Determine the necessity of user confirmation. (additional</a:t>
            </a:r>
            <a:r>
              <a:rPr lang="en-GB" sz="1200" baseline="0" dirty="0" smtClean="0">
                <a:latin typeface="Arial" pitchFamily="34" charset="0"/>
                <a:cs typeface="Arial" pitchFamily="34" charset="0"/>
              </a:rPr>
              <a:t> interface requirements)</a:t>
            </a:r>
            <a:endParaRPr lang="en-GB" sz="1200" dirty="0" smtClean="0">
              <a:latin typeface="Arial" pitchFamily="34" charset="0"/>
              <a:cs typeface="Arial" pitchFamily="34" charset="0"/>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dirty="0" smtClean="0">
                <a:latin typeface="Arial" pitchFamily="34" charset="0"/>
                <a:cs typeface="Arial" pitchFamily="34" charset="0"/>
              </a:rPr>
              <a:t> </a:t>
            </a:r>
            <a:r>
              <a:rPr lang="en-GB" sz="1200" dirty="0" smtClean="0">
                <a:latin typeface="Arial" pitchFamily="34" charset="0"/>
                <a:cs typeface="Arial" pitchFamily="34" charset="0"/>
              </a:rPr>
              <a:t>Determine if users would prefer a non-internet based application.</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GB" sz="120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0F61B56-AEFB-45C3-9B8A-BDCE4E476CAF}" type="slidenum">
              <a:rPr lang="en-GB" smtClean="0"/>
              <a:pPr/>
              <a:t>12</a:t>
            </a:fld>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13</a:t>
            </a:fld>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14</a:t>
            </a:fld>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2800" dirty="0" smtClean="0">
                <a:latin typeface="Arial" pitchFamily="34" charset="0"/>
                <a:cs typeface="Arial" pitchFamily="34" charset="0"/>
              </a:rPr>
              <a:t>The visual rendering</a:t>
            </a:r>
            <a:r>
              <a:rPr lang="en-US" sz="2800" baseline="0" dirty="0" smtClean="0">
                <a:latin typeface="Arial" pitchFamily="34" charset="0"/>
                <a:cs typeface="Arial" pitchFamily="34" charset="0"/>
              </a:rPr>
              <a:t> section relates to the application </a:t>
            </a:r>
            <a:r>
              <a:rPr lang="en-US" sz="2800" baseline="0" dirty="0" err="1" smtClean="0">
                <a:latin typeface="Arial" pitchFamily="34" charset="0"/>
                <a:cs typeface="Arial" pitchFamily="34" charset="0"/>
              </a:rPr>
              <a:t>Gui</a:t>
            </a:r>
            <a:r>
              <a:rPr lang="en-US" sz="2800" baseline="0" dirty="0" smtClean="0">
                <a:latin typeface="Arial" pitchFamily="34" charset="0"/>
                <a:cs typeface="Arial" pitchFamily="34" charset="0"/>
              </a:rPr>
              <a:t> through which users interact with the application. </a:t>
            </a:r>
            <a:r>
              <a:rPr lang="en-US" sz="2800" dirty="0" smtClean="0">
                <a:latin typeface="Arial" pitchFamily="34" charset="0"/>
                <a:cs typeface="Arial" pitchFamily="34" charset="0"/>
              </a:rPr>
              <a:t>For the visual rendering</a:t>
            </a:r>
            <a:r>
              <a:rPr lang="en-US" sz="2800" baseline="0" dirty="0" smtClean="0">
                <a:latin typeface="Arial" pitchFamily="34" charset="0"/>
                <a:cs typeface="Arial" pitchFamily="34" charset="0"/>
              </a:rPr>
              <a:t> section we’ll look at the layout of the web pages. The components that were used to design the web pages. These are shown as screenshots.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15</a:t>
            </a:fld>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For it 1, a</a:t>
            </a:r>
            <a:r>
              <a:rPr lang="en-GB" sz="1200" kern="1200" dirty="0" smtClean="0">
                <a:solidFill>
                  <a:schemeClr val="tx1"/>
                </a:solidFill>
                <a:latin typeface="+mn-lt"/>
                <a:ea typeface="+mn-ea"/>
                <a:cs typeface="+mn-cs"/>
              </a:rPr>
              <a:t> simple website composed of questions and answers has been developed.  The</a:t>
            </a:r>
            <a:r>
              <a:rPr lang="en-GB" sz="1200" kern="1200" baseline="0" dirty="0" smtClean="0">
                <a:solidFill>
                  <a:schemeClr val="tx1"/>
                </a:solidFill>
                <a:latin typeface="+mn-lt"/>
                <a:ea typeface="+mn-ea"/>
                <a:cs typeface="+mn-cs"/>
              </a:rPr>
              <a:t> questions and answer relate to animal facts for interest for users. </a:t>
            </a:r>
            <a:r>
              <a:rPr lang="en-GB" sz="1200" kern="1200" dirty="0" smtClean="0">
                <a:solidFill>
                  <a:schemeClr val="tx1"/>
                </a:solidFill>
                <a:latin typeface="+mn-lt"/>
                <a:ea typeface="+mn-ea"/>
                <a:cs typeface="+mn-cs"/>
              </a:rPr>
              <a:t>The website is</a:t>
            </a:r>
            <a:r>
              <a:rPr lang="en-GB" sz="1200" kern="1200" baseline="0" dirty="0" smtClean="0">
                <a:solidFill>
                  <a:schemeClr val="tx1"/>
                </a:solidFill>
                <a:latin typeface="+mn-lt"/>
                <a:ea typeface="+mn-ea"/>
                <a:cs typeface="+mn-cs"/>
              </a:rPr>
              <a:t> divided into sections and n</a:t>
            </a:r>
            <a:r>
              <a:rPr lang="en-GB" sz="1200" kern="1200" dirty="0" smtClean="0">
                <a:solidFill>
                  <a:schemeClr val="tx1"/>
                </a:solidFill>
                <a:latin typeface="+mn-lt"/>
                <a:ea typeface="+mn-ea"/>
                <a:cs typeface="+mn-cs"/>
              </a:rPr>
              <a:t>umerical and link name referencing techniques</a:t>
            </a:r>
            <a:r>
              <a:rPr lang="en-GB" sz="1200" kern="1200" baseline="0" dirty="0" smtClean="0">
                <a:solidFill>
                  <a:schemeClr val="tx1"/>
                </a:solidFill>
                <a:latin typeface="+mn-lt"/>
                <a:ea typeface="+mn-ea"/>
                <a:cs typeface="+mn-cs"/>
              </a:rPr>
              <a:t> have been applied.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baseline="0" dirty="0" smtClean="0">
                <a:solidFill>
                  <a:schemeClr val="tx1"/>
                </a:solidFill>
                <a:latin typeface="+mn-lt"/>
                <a:ea typeface="+mn-ea"/>
                <a:cs typeface="+mn-cs"/>
              </a:rPr>
              <a:t> For the numerical ref section, first start of the website with a question (say question). Thereafter the user is provided with 5 different categories. To select a category wherein you think the answer lies, say the corresponding number.</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To initialise speech recognition and to say the number, the space bar button on the keyboard must first be pressed and released. After answering a question the button must be</a:t>
            </a: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pressed again to notify the API that the user has completed speaking.</a:t>
            </a:r>
          </a:p>
        </p:txBody>
      </p:sp>
      <p:sp>
        <p:nvSpPr>
          <p:cNvPr id="4" name="Slide Number Placeholder 3"/>
          <p:cNvSpPr>
            <a:spLocks noGrp="1"/>
          </p:cNvSpPr>
          <p:nvPr>
            <p:ph type="sldNum" sz="quarter" idx="10"/>
          </p:nvPr>
        </p:nvSpPr>
        <p:spPr/>
        <p:txBody>
          <a:bodyPr/>
          <a:lstStyle/>
          <a:p>
            <a:fld id="{90F61B56-AEFB-45C3-9B8A-BDCE4E476CAF}" type="slidenum">
              <a:rPr lang="en-GB" smtClean="0"/>
              <a:pPr/>
              <a:t>16</a:t>
            </a:fld>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The user</a:t>
            </a:r>
            <a:r>
              <a:rPr lang="en-US" sz="2800" baseline="0" dirty="0" smtClean="0">
                <a:latin typeface="Arial" pitchFamily="34" charset="0"/>
                <a:cs typeface="Arial" pitchFamily="34" charset="0"/>
              </a:rPr>
              <a:t> is then shown 4 facts. To select the correct fact, the user is required to say the associated fact number. In this case, the correct answer is fact number 4. The user is required to say 4.</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baseline="0" dirty="0" smtClean="0">
                <a:latin typeface="Arial" pitchFamily="34" charset="0"/>
                <a:cs typeface="Arial" pitchFamily="34" charset="0"/>
              </a:rPr>
              <a:t> Again, the buttons must be selected to activate and deactivate the speech recognition.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baseline="0" dirty="0" smtClean="0">
                <a:latin typeface="Arial" pitchFamily="34" charset="0"/>
                <a:cs typeface="Arial" pitchFamily="34" charset="0"/>
              </a:rPr>
              <a:t>The numerical referencing section consist of 5 questions.</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17</a:t>
            </a:fld>
            <a:endParaRPr lang="en-GB"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Then we move onto the link name referencing</a:t>
            </a:r>
            <a:r>
              <a:rPr lang="en-US" sz="2800" baseline="0" dirty="0" smtClean="0">
                <a:latin typeface="Arial" pitchFamily="34" charset="0"/>
                <a:cs typeface="Arial" pitchFamily="34" charset="0"/>
              </a:rPr>
              <a:t> sections. The same five questions from the numerical section are repeated to avoid additional complexity and confusion.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kern="1200" baseline="0" dirty="0" smtClean="0">
                <a:solidFill>
                  <a:schemeClr val="tx1"/>
                </a:solidFill>
                <a:latin typeface="Arial" pitchFamily="34" charset="0"/>
                <a:ea typeface="+mn-ea"/>
                <a:cs typeface="Arial" pitchFamily="34" charset="0"/>
              </a:rPr>
              <a:t> The same question on birds but now t</a:t>
            </a:r>
            <a:r>
              <a:rPr lang="en-GB" sz="1200" kern="1200" dirty="0" smtClean="0">
                <a:solidFill>
                  <a:schemeClr val="tx1"/>
                </a:solidFill>
                <a:latin typeface="+mn-lt"/>
                <a:ea typeface="+mn-ea"/>
                <a:cs typeface="+mn-cs"/>
              </a:rPr>
              <a:t>o answer questions in the link name referencing section, the green highlighted text must be said. So in this case</a:t>
            </a:r>
            <a:r>
              <a:rPr lang="en-GB" sz="1200" kern="1200" baseline="0" dirty="0" smtClean="0">
                <a:solidFill>
                  <a:schemeClr val="tx1"/>
                </a:solidFill>
                <a:latin typeface="+mn-lt"/>
                <a:ea typeface="+mn-ea"/>
                <a:cs typeface="+mn-cs"/>
              </a:rPr>
              <a:t> the user is required to say birds.</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18</a:t>
            </a:fld>
            <a:endParaRPr lang="en-GB"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The</a:t>
            </a:r>
            <a:r>
              <a:rPr lang="en-US" sz="2800" baseline="0" dirty="0" smtClean="0">
                <a:latin typeface="Arial" pitchFamily="34" charset="0"/>
                <a:cs typeface="Arial" pitchFamily="34" charset="0"/>
              </a:rPr>
              <a:t> user is again shown the 4 facts and the last fact is the correct answer. But the user must say the word in the sentence that s highlighted in green and in this case the word is wingspan.</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19</a:t>
            </a:fld>
            <a:endParaRPr lang="en-GB"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r>
              <a:rPr lang="en-GB" sz="1200" kern="1200" dirty="0" smtClean="0">
                <a:solidFill>
                  <a:schemeClr val="tx1"/>
                </a:solidFill>
                <a:latin typeface="+mn-lt"/>
                <a:ea typeface="+mn-ea"/>
                <a:cs typeface="+mn-cs"/>
              </a:rPr>
              <a:t>A large number of errors were recorded for the first referencing technique in iteration one, i.e.</a:t>
            </a:r>
            <a:r>
              <a:rPr lang="en-GB" sz="1200" kern="1200" baseline="0" dirty="0" smtClean="0">
                <a:solidFill>
                  <a:schemeClr val="tx1"/>
                </a:solidFill>
                <a:latin typeface="+mn-lt"/>
                <a:ea typeface="+mn-ea"/>
                <a:cs typeface="+mn-cs"/>
              </a:rPr>
              <a:t> Numerical ref</a:t>
            </a:r>
            <a:r>
              <a:rPr lang="en-GB" sz="1200" kern="1200" dirty="0" smtClean="0">
                <a:solidFill>
                  <a:schemeClr val="tx1"/>
                </a:solidFill>
                <a:latin typeface="+mn-lt"/>
                <a:ea typeface="+mn-ea"/>
                <a:cs typeface="+mn-cs"/>
              </a:rPr>
              <a:t>. To remain unbiased to a particular referencing style, the website in iteration one was restructured and tested again.</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the website was restructured</a:t>
            </a:r>
            <a:r>
              <a:rPr lang="en-ZA" sz="1200" kern="1200" baseline="0" dirty="0" smtClean="0">
                <a:solidFill>
                  <a:schemeClr val="tx1"/>
                </a:solidFill>
                <a:latin typeface="+mn-lt"/>
                <a:ea typeface="+mn-ea"/>
                <a:cs typeface="+mn-cs"/>
              </a:rPr>
              <a:t> by including warm up tutorials before each section to guide the user on how to use the application.</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In this instance all the feedback sections have been removed.</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20</a:t>
            </a:fld>
            <a:endParaRPr lang="en-GB"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For the third iteration, A facsimile of a local news website was been designed. Numerical and link name referencing techniques have been applied to the website to determine the performance of these techniques on complex and realistic websites. Two versions of the website facsimile have been created. The numerical referencing technique is applied to the first version as indicated in the slide. Each link</a:t>
            </a:r>
            <a:r>
              <a:rPr lang="en-GB" sz="1200" kern="1200" baseline="0" dirty="0" smtClean="0">
                <a:solidFill>
                  <a:schemeClr val="tx1"/>
                </a:solidFill>
                <a:latin typeface="+mn-lt"/>
                <a:ea typeface="+mn-ea"/>
                <a:cs typeface="+mn-cs"/>
              </a:rPr>
              <a:t> is</a:t>
            </a:r>
            <a:r>
              <a:rPr lang="en-GB" sz="1200" kern="1200" dirty="0" smtClean="0">
                <a:solidFill>
                  <a:schemeClr val="tx1"/>
                </a:solidFill>
                <a:latin typeface="+mn-lt"/>
                <a:ea typeface="+mn-ea"/>
                <a:cs typeface="+mn-cs"/>
              </a:rPr>
              <a:t> accessed by saying the associated number. For e.g. For the first article on Shark Attack, the user is required to say 1.</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To activate speech recognition for either of the websites, the ctrl button on the keyboard must be pressed before speaking.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21</a:t>
            </a:fld>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ZA" dirty="0" smtClean="0"/>
              <a:t>The</a:t>
            </a:r>
            <a:r>
              <a:rPr lang="en-ZA" baseline="0" dirty="0" smtClean="0"/>
              <a:t> internet offers online shopping, entertainment, banking and provides a means of instant communication. There is a massive group of people that require access to the functions.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4</a:t>
            </a:fld>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r>
              <a:rPr lang="en-GB" sz="1200" kern="1200" dirty="0" smtClean="0">
                <a:solidFill>
                  <a:schemeClr val="tx1"/>
                </a:solidFill>
                <a:latin typeface="+mn-lt"/>
                <a:ea typeface="+mn-ea"/>
                <a:cs typeface="+mn-cs"/>
              </a:rPr>
              <a:t>Link name referencing is applied to the second version of the website wherein links are accessed by saying the text highlighted in green. If the user wishes to read the first</a:t>
            </a:r>
            <a:r>
              <a:rPr lang="en-GB" sz="1200" kern="1200" baseline="0" dirty="0" smtClean="0">
                <a:solidFill>
                  <a:schemeClr val="tx1"/>
                </a:solidFill>
                <a:latin typeface="+mn-lt"/>
                <a:ea typeface="+mn-ea"/>
                <a:cs typeface="+mn-cs"/>
              </a:rPr>
              <a:t> article on Shark Attack, the user is required to say the word in green, i.e. Shark.</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Navigation commands such as up, down, home and backwards have been included</a:t>
            </a:r>
            <a:r>
              <a:rPr lang="en-GB" sz="1200" kern="1200" baseline="0" dirty="0" smtClean="0">
                <a:solidFill>
                  <a:schemeClr val="tx1"/>
                </a:solidFill>
                <a:latin typeface="+mn-lt"/>
                <a:ea typeface="+mn-ea"/>
                <a:cs typeface="+mn-cs"/>
              </a:rPr>
              <a:t> for both websites.</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22</a:t>
            </a:fld>
            <a:endParaRPr lang="en-GB"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In terms of feedback,</a:t>
            </a:r>
            <a:r>
              <a:rPr lang="en-GB" sz="1200" kern="1200" baseline="0" dirty="0" smtClean="0">
                <a:solidFill>
                  <a:schemeClr val="tx1"/>
                </a:solidFill>
                <a:latin typeface="+mn-lt"/>
                <a:ea typeface="+mn-ea"/>
                <a:cs typeface="+mn-cs"/>
              </a:rPr>
              <a:t> verbal and visual feedback has been incorporated into the websites. </a:t>
            </a:r>
            <a:r>
              <a:rPr lang="en-GB" sz="1200" kern="1200" dirty="0" smtClean="0">
                <a:solidFill>
                  <a:schemeClr val="tx1"/>
                </a:solidFill>
                <a:latin typeface="+mn-lt"/>
                <a:ea typeface="+mn-ea"/>
                <a:cs typeface="+mn-cs"/>
              </a:rPr>
              <a:t>Verbal feedback has been incorporated where commands spoken by the user are verbally repeated back to the user. . Link highlighting has been provided as visual feedback. Upon selecting a link, the colour of the selected link changes to red to notify the user that the element is selected</a:t>
            </a:r>
            <a:r>
              <a:rPr lang="en-GB" sz="1200" kern="1200" baseline="0" dirty="0" smtClean="0">
                <a:solidFill>
                  <a:schemeClr val="tx1"/>
                </a:solidFill>
                <a:latin typeface="+mn-lt"/>
                <a:ea typeface="+mn-ea"/>
                <a:cs typeface="+mn-cs"/>
              </a:rPr>
              <a:t> as shown in the above screenshots for numerical and link name referencing.</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User confirmation has also been integrated into the application for complex navigation methods such as selecting a link or going backwards. After an action is selected by the user, yes or no verbal confirmation must be provided. In the event of recognition errors, users are requested to repeat the command Visual feedback and user confirmation ensure that correct elements are selected which improves the performance and accuracy of the voice navigation.</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23</a:t>
            </a:fld>
            <a:endParaRPr lang="en-GB"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We going</a:t>
            </a:r>
            <a:r>
              <a:rPr lang="en-US" sz="2800" baseline="0" dirty="0" smtClean="0">
                <a:latin typeface="Arial" pitchFamily="34" charset="0"/>
                <a:cs typeface="Arial" pitchFamily="34" charset="0"/>
              </a:rPr>
              <a:t> to look at the results for the three iterations and the secondary results are derived results from the application testing, i.e. additional findings that were observed after assessment.</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24</a:t>
            </a:fld>
            <a:endParaRPr lang="en-GB"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kern="1200" baseline="0" dirty="0" smtClean="0">
                <a:solidFill>
                  <a:schemeClr val="tx1"/>
                </a:solidFill>
                <a:latin typeface="Arial" pitchFamily="34" charset="0"/>
                <a:ea typeface="+mn-ea"/>
                <a:cs typeface="Arial" pitchFamily="34" charset="0"/>
              </a:rPr>
              <a:t> For the first iteration, first we look at the app errors. </a:t>
            </a:r>
            <a:r>
              <a:rPr lang="en-GB" sz="1200" kern="1200" dirty="0" smtClean="0">
                <a:solidFill>
                  <a:schemeClr val="tx1"/>
                </a:solidFill>
                <a:latin typeface="+mn-lt"/>
                <a:ea typeface="+mn-ea"/>
                <a:cs typeface="+mn-cs"/>
              </a:rPr>
              <a:t>Application errors were cases wherein voice commands were misread, not recognised or not accepted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by the API.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In the numerical referencing section a total of 70% of application errors were recorded in comparison to the link name referencing section wherein 30%</a:t>
            </a:r>
            <a:r>
              <a:rPr lang="en-GB" sz="1200" kern="1200" baseline="0" dirty="0" smtClean="0">
                <a:solidFill>
                  <a:schemeClr val="tx1"/>
                </a:solidFill>
                <a:latin typeface="+mn-lt"/>
                <a:ea typeface="+mn-ea"/>
                <a:cs typeface="+mn-cs"/>
              </a:rPr>
              <a:t>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errors were recorded. The high error percentage in the numerical referencing section may be due to the similarities between numbers spoken. Numbers</a:t>
            </a:r>
            <a:r>
              <a:rPr lang="en-GB" sz="1200" kern="1200" baseline="0" dirty="0" smtClean="0">
                <a:solidFill>
                  <a:schemeClr val="tx1"/>
                </a:solidFill>
                <a:latin typeface="+mn-lt"/>
                <a:ea typeface="+mn-ea"/>
                <a:cs typeface="+mn-cs"/>
              </a:rPr>
              <a:t>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are short single syllable words that may decrease the accuracy of speech recognition. In addition, numerical</a:t>
            </a:r>
            <a:r>
              <a:rPr lang="en-GB" sz="1200" kern="1200" baseline="0" dirty="0" smtClean="0">
                <a:solidFill>
                  <a:schemeClr val="tx1"/>
                </a:solidFill>
                <a:latin typeface="+mn-lt"/>
                <a:ea typeface="+mn-ea"/>
                <a:cs typeface="+mn-cs"/>
              </a:rPr>
              <a:t> ref was the first technique being tested and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baseline="0" dirty="0" smtClean="0">
                <a:solidFill>
                  <a:schemeClr val="tx1"/>
                </a:solidFill>
                <a:latin typeface="+mn-lt"/>
                <a:ea typeface="+mn-ea"/>
                <a:cs typeface="+mn-cs"/>
              </a:rPr>
              <a:t>  users may have still been accustoming themselves to using the app.</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For user preference</a:t>
            </a:r>
            <a:r>
              <a:rPr lang="en-GB" sz="1200" kern="1200" baseline="0" dirty="0" smtClean="0">
                <a:solidFill>
                  <a:schemeClr val="tx1"/>
                </a:solidFill>
                <a:latin typeface="+mn-lt"/>
                <a:ea typeface="+mn-ea"/>
                <a:cs typeface="+mn-cs"/>
              </a:rPr>
              <a:t> between the 2 techniques, </a:t>
            </a:r>
            <a:r>
              <a:rPr lang="en-GB" sz="1200" kern="1200" dirty="0" smtClean="0">
                <a:solidFill>
                  <a:schemeClr val="tx1"/>
                </a:solidFill>
                <a:latin typeface="+mn-lt"/>
                <a:ea typeface="+mn-ea"/>
                <a:cs typeface="+mn-cs"/>
              </a:rPr>
              <a:t>57% of users prefer using numerical referencing for simple websites even thou a large number of app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errors were recorded. 29% prefer link name referencing and the remaining 14.% are fond of both techniques.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25</a:t>
            </a:fld>
            <a:endParaRPr lang="en-GB"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The perceived</a:t>
            </a:r>
            <a:r>
              <a:rPr lang="en-GB" sz="1200" kern="1200" baseline="0" dirty="0" smtClean="0">
                <a:solidFill>
                  <a:schemeClr val="tx1"/>
                </a:solidFill>
                <a:latin typeface="+mn-lt"/>
                <a:ea typeface="+mn-ea"/>
                <a:cs typeface="+mn-cs"/>
              </a:rPr>
              <a:t> performance is based on the users perception of how the ref technique performed.</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57% of users felt that link name referencing performed better</a:t>
            </a:r>
            <a:r>
              <a:rPr lang="en-GB" sz="1200" kern="1200" baseline="0" dirty="0" smtClean="0">
                <a:solidFill>
                  <a:schemeClr val="tx1"/>
                </a:solidFill>
                <a:latin typeface="+mn-lt"/>
                <a:ea typeface="+mn-ea"/>
                <a:cs typeface="+mn-cs"/>
              </a:rPr>
              <a:t> in comparison to the </a:t>
            </a:r>
            <a:r>
              <a:rPr lang="en-GB" sz="1200" kern="1200" dirty="0" smtClean="0">
                <a:solidFill>
                  <a:schemeClr val="tx1"/>
                </a:solidFill>
                <a:latin typeface="+mn-lt"/>
                <a:ea typeface="+mn-ea"/>
                <a:cs typeface="+mn-cs"/>
              </a:rPr>
              <a:t>29% of users felt that numerical referencing performed better.</a:t>
            </a:r>
            <a:r>
              <a:rPr lang="en-GB" sz="1200" kern="1200" baseline="0" dirty="0" smtClean="0">
                <a:solidFill>
                  <a:schemeClr val="tx1"/>
                </a:solidFill>
                <a:latin typeface="+mn-lt"/>
                <a:ea typeface="+mn-ea"/>
                <a:cs typeface="+mn-cs"/>
              </a:rPr>
              <a:t> And the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baseline="0" dirty="0" smtClean="0">
                <a:solidFill>
                  <a:schemeClr val="tx1"/>
                </a:solidFill>
                <a:latin typeface="+mn-lt"/>
                <a:ea typeface="+mn-ea"/>
                <a:cs typeface="+mn-cs"/>
              </a:rPr>
              <a:t>  remaining 14% felt that both technique performed well.</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For</a:t>
            </a:r>
            <a:r>
              <a:rPr lang="en-GB" sz="1200" kern="1200" baseline="0" dirty="0" smtClean="0">
                <a:solidFill>
                  <a:schemeClr val="tx1"/>
                </a:solidFill>
                <a:latin typeface="+mn-lt"/>
                <a:ea typeface="+mn-ea"/>
                <a:cs typeface="+mn-cs"/>
              </a:rPr>
              <a:t> the first iteration, 3 different feedback techniques were implemented. These were pop ups, link highlighting (explain) and verbal feedback. And upon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baseline="0" dirty="0" smtClean="0">
                <a:solidFill>
                  <a:schemeClr val="tx1"/>
                </a:solidFill>
                <a:latin typeface="+mn-lt"/>
                <a:ea typeface="+mn-ea"/>
                <a:cs typeface="+mn-cs"/>
              </a:rPr>
              <a:t>  assessment it was ascertained that most users prefer link highlighting as a feedback technique.</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26</a:t>
            </a:fld>
            <a:endParaRPr lang="en-GB"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Iteration 1 was restructured</a:t>
            </a:r>
            <a:r>
              <a:rPr lang="en-US" sz="2800" baseline="0" dirty="0" smtClean="0">
                <a:latin typeface="Arial" pitchFamily="34" charset="0"/>
                <a:cs typeface="Arial" pitchFamily="34" charset="0"/>
              </a:rPr>
              <a:t> as mentioned and retested.</a:t>
            </a:r>
            <a:endParaRPr lang="en-US" sz="2800" dirty="0" smtClean="0">
              <a:latin typeface="Arial" pitchFamily="34" charset="0"/>
              <a:cs typeface="Arial" pitchFamily="34" charset="0"/>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kern="1200" dirty="0" smtClean="0">
                <a:solidFill>
                  <a:schemeClr val="tx1"/>
                </a:solidFill>
                <a:latin typeface="Arial" pitchFamily="34" charset="0"/>
                <a:ea typeface="+mn-ea"/>
                <a:cs typeface="Arial" pitchFamily="34" charset="0"/>
              </a:rPr>
              <a:t> In this case again more application errors (68%) was recorded for</a:t>
            </a:r>
            <a:r>
              <a:rPr lang="en-US" sz="2800" kern="1200" baseline="0" dirty="0" smtClean="0">
                <a:solidFill>
                  <a:schemeClr val="tx1"/>
                </a:solidFill>
                <a:latin typeface="Arial" pitchFamily="34" charset="0"/>
                <a:ea typeface="+mn-ea"/>
                <a:cs typeface="Arial" pitchFamily="34" charset="0"/>
              </a:rPr>
              <a:t> numerical ref in comparison to 32% for link name ref.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kern="1200" baseline="0" dirty="0" smtClean="0">
                <a:solidFill>
                  <a:schemeClr val="tx1"/>
                </a:solidFill>
                <a:latin typeface="Arial" pitchFamily="34" charset="0"/>
                <a:ea typeface="+mn-ea"/>
                <a:cs typeface="Arial" pitchFamily="34" charset="0"/>
              </a:rPr>
              <a:t> For the user preference in the second iteration, 60% of users still strongly prefer numerical ref with 20% of users fond of link name ref and the remaining 20% fond of both techniques.</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27</a:t>
            </a:fld>
            <a:endParaRPr lang="en-GB"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For the perceived performance in it 2, </a:t>
            </a:r>
            <a:r>
              <a:rPr lang="en-GB" sz="1200" kern="1200" dirty="0" smtClean="0">
                <a:solidFill>
                  <a:schemeClr val="tx1"/>
                </a:solidFill>
                <a:latin typeface="+mn-lt"/>
                <a:ea typeface="+mn-ea"/>
                <a:cs typeface="+mn-cs"/>
              </a:rPr>
              <a:t>although 60% of users prefer numerical, none of the users felt that it performed</a:t>
            </a:r>
            <a:r>
              <a:rPr lang="en-GB" sz="1200" kern="1200" baseline="0" dirty="0" smtClean="0">
                <a:solidFill>
                  <a:schemeClr val="tx1"/>
                </a:solidFill>
                <a:latin typeface="+mn-lt"/>
                <a:ea typeface="+mn-ea"/>
                <a:cs typeface="+mn-cs"/>
              </a:rPr>
              <a:t> well. However </a:t>
            </a:r>
            <a:r>
              <a:rPr lang="en-GB" sz="1200" kern="1200" dirty="0" smtClean="0">
                <a:solidFill>
                  <a:schemeClr val="tx1"/>
                </a:solidFill>
                <a:latin typeface="+mn-lt"/>
                <a:ea typeface="+mn-ea"/>
                <a:cs typeface="+mn-cs"/>
              </a:rPr>
              <a:t>60% of users </a:t>
            </a:r>
            <a:r>
              <a:rPr lang="en-GB" sz="1200" kern="1200" baseline="0" dirty="0" smtClean="0">
                <a:solidFill>
                  <a:schemeClr val="tx1"/>
                </a:solidFill>
                <a:latin typeface="+mn-lt"/>
                <a:ea typeface="+mn-ea"/>
                <a:cs typeface="+mn-cs"/>
              </a:rPr>
              <a:t>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actually felt that link name referencing performed the best and the remaining 40% thought both techniques</a:t>
            </a:r>
            <a:r>
              <a:rPr lang="en-GB" sz="1200" kern="1200" baseline="0" dirty="0" smtClean="0">
                <a:solidFill>
                  <a:schemeClr val="tx1"/>
                </a:solidFill>
                <a:latin typeface="+mn-lt"/>
                <a:ea typeface="+mn-ea"/>
                <a:cs typeface="+mn-cs"/>
              </a:rPr>
              <a:t> performed well.</a:t>
            </a:r>
            <a:r>
              <a:rPr lang="en-GB" sz="1200" kern="1200" dirty="0" smtClean="0">
                <a:solidFill>
                  <a:schemeClr val="tx1"/>
                </a:solidFill>
                <a:latin typeface="+mn-lt"/>
                <a:ea typeface="+mn-ea"/>
                <a:cs typeface="+mn-cs"/>
              </a:rPr>
              <a:t>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For link name referencing, different techniques for accessing links was,</a:t>
            </a:r>
            <a:r>
              <a:rPr lang="en-GB" sz="1200" kern="1200" baseline="0" dirty="0" smtClean="0">
                <a:solidFill>
                  <a:schemeClr val="tx1"/>
                </a:solidFill>
                <a:latin typeface="+mn-lt"/>
                <a:ea typeface="+mn-ea"/>
                <a:cs typeface="+mn-cs"/>
              </a:rPr>
              <a:t> i.e. Saying a particular word, the part of a sentence or link or the complete link.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80% of users prefer saying a specific word in comparison to the remaining 20% whom prefer saying the complete sentence. None of the users preferred </a:t>
            </a: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saying part of a link.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28</a:t>
            </a:fld>
            <a:endParaRPr lang="en-GB"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In it 3, f</a:t>
            </a:r>
            <a:r>
              <a:rPr lang="en-GB" sz="1200" kern="1200" dirty="0" smtClean="0">
                <a:solidFill>
                  <a:schemeClr val="tx1"/>
                </a:solidFill>
                <a:latin typeface="+mn-lt"/>
                <a:ea typeface="+mn-ea"/>
                <a:cs typeface="+mn-cs"/>
              </a:rPr>
              <a:t>or the application errors recorded, 54% of errors was recorded for link name referencing,</a:t>
            </a:r>
            <a:r>
              <a:rPr lang="en-GB" sz="1200" kern="1200" baseline="0" dirty="0" smtClean="0">
                <a:solidFill>
                  <a:schemeClr val="tx1"/>
                </a:solidFill>
                <a:latin typeface="+mn-lt"/>
                <a:ea typeface="+mn-ea"/>
                <a:cs typeface="+mn-cs"/>
              </a:rPr>
              <a:t> whereas 46% were for numerical ref. So for more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baseline="0" dirty="0" smtClean="0">
                <a:solidFill>
                  <a:schemeClr val="tx1"/>
                </a:solidFill>
                <a:latin typeface="+mn-lt"/>
                <a:ea typeface="+mn-ea"/>
                <a:cs typeface="+mn-cs"/>
              </a:rPr>
              <a:t>  complex websites more app errors were recorded for link name ref. This could due to the length and complexity of the words being spoken.</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kern="1200" dirty="0" smtClean="0">
                <a:solidFill>
                  <a:schemeClr val="tx1"/>
                </a:solidFill>
                <a:latin typeface="+mn-lt"/>
                <a:ea typeface="+mn-ea"/>
                <a:cs typeface="+mn-cs"/>
              </a:rPr>
              <a:t>Between the 2 website versions, 50% of users prefer using numerical referencing and the other 50% of users prefer link name referencing.</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kern="1200" dirty="0" smtClean="0">
                <a:solidFill>
                  <a:schemeClr val="tx1"/>
                </a:solidFill>
                <a:latin typeface="+mn-lt"/>
                <a:ea typeface="+mn-ea"/>
                <a:cs typeface="+mn-cs"/>
              </a:rPr>
              <a:t>Users were asked if it was unreasonable to expect elderly users to press a button to activate speech recognition. 50% of users felt that is was unreasonable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and the other 50% thought it was an acceptable requirement. This requirement is still debatable.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kern="1200" dirty="0" smtClean="0">
                <a:solidFill>
                  <a:schemeClr val="tx1"/>
                </a:solidFill>
                <a:latin typeface="+mn-lt"/>
                <a:ea typeface="+mn-ea"/>
                <a:cs typeface="+mn-cs"/>
              </a:rPr>
              <a:t>Users were questioned to ascertain if user confirmation was necessary and 63% of users felt that it was not necessary. The remaining 37% felt that </a:t>
            </a:r>
            <a:r>
              <a:rPr lang="en-GB" sz="1200" kern="1200" baseline="0" dirty="0" smtClean="0">
                <a:solidFill>
                  <a:schemeClr val="tx1"/>
                </a:solidFill>
                <a:latin typeface="+mn-lt"/>
                <a:ea typeface="+mn-ea"/>
                <a:cs typeface="+mn-cs"/>
              </a:rPr>
              <a:t>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confirmation was necessary to ensure optimal performance of the application.</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endParaRPr lang="en-GB" dirty="0" smtClean="0"/>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29</a:t>
            </a:fld>
            <a:endParaRPr lang="en-GB"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The</a:t>
            </a:r>
            <a:r>
              <a:rPr lang="en-ZA" sz="1200" kern="1200" baseline="0" dirty="0" smtClean="0">
                <a:solidFill>
                  <a:schemeClr val="tx1"/>
                </a:solidFill>
                <a:latin typeface="+mn-lt"/>
                <a:ea typeface="+mn-ea"/>
                <a:cs typeface="+mn-cs"/>
              </a:rPr>
              <a:t> secondary results are the additional results calculated.</a:t>
            </a:r>
            <a:endParaRPr lang="en-GB" sz="1200" kern="1200" baseline="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The number of application errors between males and females were calculated. For each iteration the number of male and female users tested was recorded. Thereafter for each iteration, the total application errors for each gender was totalled and divided by the number of males and females respectively.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From the figure</a:t>
            </a: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it is evident that females experienced substantially more errors than males in all three iterations. This large error rate may also be due to the fact that many of the females users tested were not computer literate and have never used a computer before. Additionally females speak softer and  were much more nervous in comparison to the males whilst using the application.</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30</a:t>
            </a:fld>
            <a:endParaRPr lang="en-GB"/>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Thereafter</a:t>
            </a:r>
            <a:r>
              <a:rPr lang="en-GB" sz="1200" kern="1200" baseline="0" dirty="0" smtClean="0">
                <a:solidFill>
                  <a:schemeClr val="tx1"/>
                </a:solidFill>
                <a:latin typeface="+mn-lt"/>
                <a:ea typeface="+mn-ea"/>
                <a:cs typeface="+mn-cs"/>
              </a:rPr>
              <a:t> the application errors per age group was determined.</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baseline="0" dirty="0" smtClean="0">
                <a:solidFill>
                  <a:schemeClr val="tx1"/>
                </a:solidFill>
                <a:latin typeface="+mn-lt"/>
                <a:ea typeface="+mn-ea"/>
                <a:cs typeface="+mn-cs"/>
              </a:rPr>
              <a:t> U</a:t>
            </a:r>
            <a:r>
              <a:rPr lang="en-GB" sz="1200" kern="1200" dirty="0" smtClean="0">
                <a:solidFill>
                  <a:schemeClr val="tx1"/>
                </a:solidFill>
                <a:latin typeface="+mn-lt"/>
                <a:ea typeface="+mn-ea"/>
                <a:cs typeface="+mn-cs"/>
              </a:rPr>
              <a:t>sers were further categorised into age groups. Three age groups were defined: 55-65, 65-75 and 75-85 year olds. Application errors were tallied for each age group and divided by the number of users within that group and within each iteration.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From the figure, it is</a:t>
            </a:r>
            <a:r>
              <a:rPr lang="en-GB" sz="1200" kern="1200" baseline="0" dirty="0" smtClean="0">
                <a:solidFill>
                  <a:schemeClr val="tx1"/>
                </a:solidFill>
                <a:latin typeface="+mn-lt"/>
                <a:ea typeface="+mn-ea"/>
                <a:cs typeface="+mn-cs"/>
              </a:rPr>
              <a:t> evident </a:t>
            </a:r>
            <a:r>
              <a:rPr lang="en-GB" sz="1200" kern="1200" dirty="0" smtClean="0">
                <a:solidFill>
                  <a:schemeClr val="tx1"/>
                </a:solidFill>
                <a:latin typeface="+mn-lt"/>
                <a:ea typeface="+mn-ea"/>
                <a:cs typeface="+mn-cs"/>
              </a:rPr>
              <a:t>that for the first two iterations a higher number of application errors were recorded for the oldest age group of users tested as expected. However, unexpectedly in the third iteration the middle age group of users performed significantly worse than the eldest age group. This maybe because more users in the second age group were tested and consequently more errors were recorded in comparison to the number of users tested in the third age group.</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31</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Speech technology is a form of assistive technology that offers potential benefits for people with a wide range of disabilities. In particular, for people with physical disabilities.[Speech Tech - PDF]. Speech technology is said</a:t>
            </a:r>
            <a:r>
              <a:rPr lang="en-US" sz="2800" baseline="0" dirty="0" smtClean="0">
                <a:latin typeface="Arial" pitchFamily="34" charset="0"/>
                <a:cs typeface="Arial" pitchFamily="34" charset="0"/>
              </a:rPr>
              <a:t> to enhance the quality of life for the elderly.</a:t>
            </a:r>
            <a:endParaRPr lang="en-US" sz="2800" dirty="0" smtClean="0">
              <a:latin typeface="Arial" pitchFamily="34" charset="0"/>
              <a:cs typeface="Arial" pitchFamily="34" charset="0"/>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Speech recognition technology can greatly enhance the quality of life. [Speech Tech - PDF]</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Speech controlled</a:t>
            </a:r>
            <a:r>
              <a:rPr lang="en-US" sz="2800" baseline="0" dirty="0" smtClean="0">
                <a:latin typeface="Arial" pitchFamily="34" charset="0"/>
                <a:cs typeface="Arial" pitchFamily="34" charset="0"/>
              </a:rPr>
              <a:t> i</a:t>
            </a:r>
            <a:r>
              <a:rPr lang="en-US" sz="2800" dirty="0" smtClean="0">
                <a:latin typeface="Arial" pitchFamily="34" charset="0"/>
                <a:cs typeface="Arial" pitchFamily="34" charset="0"/>
              </a:rPr>
              <a:t>nternet browsing does not require a great deal of typing and is the optimal starting point to improve the usability of computers for the elderly.[Speech browsing elderly - PDF]</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2800" dirty="0" smtClean="0">
              <a:latin typeface="Arial" pitchFamily="34" charset="0"/>
              <a:cs typeface="Arial" pitchFamily="34" charset="0"/>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2800" dirty="0" smtClean="0">
              <a:latin typeface="Arial" pitchFamily="34" charset="0"/>
              <a:cs typeface="Arial" pitchFamily="34" charset="0"/>
            </a:endParaRPr>
          </a:p>
          <a:p>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5</a:t>
            </a:fld>
            <a:endParaRPr lang="en-GB"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The final</a:t>
            </a:r>
            <a:r>
              <a:rPr lang="en-GB" sz="1200" kern="1200" baseline="0" dirty="0" smtClean="0">
                <a:solidFill>
                  <a:schemeClr val="tx1"/>
                </a:solidFill>
                <a:latin typeface="+mn-lt"/>
                <a:ea typeface="+mn-ea"/>
                <a:cs typeface="+mn-cs"/>
              </a:rPr>
              <a:t> analysis indicates that:</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Numerical referencing performs better on complex websites in comparison</a:t>
            </a:r>
            <a:r>
              <a:rPr lang="en-GB" sz="1200" kern="1200" baseline="0" dirty="0" smtClean="0">
                <a:solidFill>
                  <a:schemeClr val="tx1"/>
                </a:solidFill>
                <a:latin typeface="+mn-lt"/>
                <a:ea typeface="+mn-ea"/>
                <a:cs typeface="+mn-cs"/>
              </a:rPr>
              <a:t> to simple websites such as those in Iterations 1 and 2, where link name ref performs well.</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From the figure it is evident that the highest total of application errors was recorded in iteration three. This may be attributed to the fact that iteration three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consisted of a more complex website. Errors recorded between iteration one and two slightly decreased after restructuring the first iteration. However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between the referencing styles, it was evident that for simple websites numerical referencing resulted in far more errors than link name referencing. This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may be due to numbers being short single syllable words. For complex websites link name referencing indicated substantially more errors thank numerical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referencing. These errors are the result of complex words, mispronunciations, etc.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The</a:t>
            </a:r>
            <a:r>
              <a:rPr lang="en-ZA" sz="1200" kern="1200" baseline="0" dirty="0" smtClean="0">
                <a:solidFill>
                  <a:schemeClr val="tx1"/>
                </a:solidFill>
                <a:latin typeface="+mn-lt"/>
                <a:ea typeface="+mn-ea"/>
                <a:cs typeface="+mn-cs"/>
              </a:rPr>
              <a:t> application errors also indicate that numerical referencing can be user to improve voice recognition errors for the elderly in simple websites.</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32</a:t>
            </a:fld>
            <a:endParaRPr lang="en-GB"/>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baseline="0" dirty="0" smtClean="0">
                <a:solidFill>
                  <a:schemeClr val="tx1"/>
                </a:solidFill>
                <a:latin typeface="+mn-lt"/>
                <a:ea typeface="+mn-ea"/>
                <a:cs typeface="+mn-cs"/>
              </a:rPr>
              <a:t> For user </a:t>
            </a:r>
            <a:r>
              <a:rPr lang="en-GB" sz="1200" kern="1200" baseline="0" dirty="0" err="1" smtClean="0">
                <a:solidFill>
                  <a:schemeClr val="tx1"/>
                </a:solidFill>
                <a:latin typeface="+mn-lt"/>
                <a:ea typeface="+mn-ea"/>
                <a:cs typeface="+mn-cs"/>
              </a:rPr>
              <a:t>pref</a:t>
            </a:r>
            <a:r>
              <a:rPr lang="en-GB" sz="1200" kern="1200" baseline="0" dirty="0" smtClean="0">
                <a:solidFill>
                  <a:schemeClr val="tx1"/>
                </a:solidFill>
                <a:latin typeface="+mn-lt"/>
                <a:ea typeface="+mn-ea"/>
                <a:cs typeface="+mn-cs"/>
              </a:rPr>
              <a:t> of ref techniques, a</a:t>
            </a:r>
            <a:r>
              <a:rPr lang="en-GB" sz="1200" kern="1200" dirty="0" smtClean="0">
                <a:solidFill>
                  <a:schemeClr val="tx1"/>
                </a:solidFill>
                <a:latin typeface="+mn-lt"/>
                <a:ea typeface="+mn-ea"/>
                <a:cs typeface="+mn-cs"/>
              </a:rPr>
              <a:t>s observed in the figure it is evident that for simple websites designed in iterations one and two, users preferred numerical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referencing. Even though link name</a:t>
            </a:r>
            <a:r>
              <a:rPr lang="en-GB" sz="1200" kern="1200" baseline="0" dirty="0" smtClean="0">
                <a:solidFill>
                  <a:schemeClr val="tx1"/>
                </a:solidFill>
                <a:latin typeface="+mn-lt"/>
                <a:ea typeface="+mn-ea"/>
                <a:cs typeface="+mn-cs"/>
              </a:rPr>
              <a:t> referencing performs better. </a:t>
            </a:r>
            <a:r>
              <a:rPr lang="en-GB" sz="1200" kern="1200" dirty="0" smtClean="0">
                <a:solidFill>
                  <a:schemeClr val="tx1"/>
                </a:solidFill>
                <a:latin typeface="+mn-lt"/>
                <a:ea typeface="+mn-ea"/>
                <a:cs typeface="+mn-cs"/>
              </a:rPr>
              <a:t>This may be due to the sequential nature and concise vocabulary of numbers. However for </a:t>
            </a: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complex websites there was no distinct preference between referencing techniques. For complex websites, both techniques appear to be satisfactory.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dirty="0" smtClean="0"/>
              <a:t>  The figure implies</a:t>
            </a:r>
            <a:r>
              <a:rPr lang="en-US" sz="1200" dirty="0" smtClean="0">
                <a:latin typeface="Arial" pitchFamily="34" charset="0"/>
                <a:cs typeface="Arial" pitchFamily="34" charset="0"/>
              </a:rPr>
              <a:t> that possible</a:t>
            </a:r>
            <a:r>
              <a:rPr lang="en-US" sz="1200" baseline="0" dirty="0" smtClean="0">
                <a:latin typeface="Arial" pitchFamily="34" charset="0"/>
                <a:cs typeface="Arial" pitchFamily="34" charset="0"/>
              </a:rPr>
              <a:t> </a:t>
            </a:r>
            <a:r>
              <a:rPr lang="en-US" sz="1200" dirty="0" smtClean="0">
                <a:latin typeface="Arial" pitchFamily="34" charset="0"/>
                <a:cs typeface="Arial" pitchFamily="34" charset="0"/>
              </a:rPr>
              <a:t>combinations of numerical referencing and spoken link name referencing could be used (for instance, numerical referencing within sections and link name referencing for sections etc.)</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33</a:t>
            </a:fld>
            <a:endParaRPr lang="en-GB"/>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latin typeface="Arial" pitchFamily="34" charset="0"/>
                <a:cs typeface="Arial" pitchFamily="34" charset="0"/>
              </a:rPr>
              <a:t> The project components were fairly divided between team members which enabled easy integration later in the project. Voice processing – Cole, Visual processing – </a:t>
            </a:r>
            <a:r>
              <a:rPr lang="en-US" sz="1200" baseline="0" dirty="0" err="1" smtClean="0">
                <a:latin typeface="Arial" pitchFamily="34" charset="0"/>
                <a:cs typeface="Arial" pitchFamily="34" charset="0"/>
              </a:rPr>
              <a:t>myseld</a:t>
            </a:r>
            <a:r>
              <a:rPr lang="en-US" sz="1200" baseline="0" dirty="0" smtClean="0">
                <a:latin typeface="Arial" pitchFamily="34" charset="0"/>
                <a:cs typeface="Arial" pitchFamily="34" charset="0"/>
              </a:rPr>
              <a:t>.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i="1" baseline="0" dirty="0" smtClean="0">
                <a:latin typeface="Arial" pitchFamily="34" charset="0"/>
                <a:cs typeface="Arial" pitchFamily="34" charset="0"/>
              </a:rPr>
              <a:t> </a:t>
            </a:r>
            <a:r>
              <a:rPr lang="en-ZA" i="1" dirty="0" smtClean="0"/>
              <a:t>Git </a:t>
            </a:r>
            <a:r>
              <a:rPr lang="en-ZA" dirty="0" smtClean="0"/>
              <a:t>was used to collaborate code contributions to the web application.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latin typeface="Arial" pitchFamily="34" charset="0"/>
                <a:cs typeface="Arial" pitchFamily="34" charset="0"/>
              </a:rPr>
              <a:t> </a:t>
            </a:r>
            <a:r>
              <a:rPr lang="en-ZA" i="1" dirty="0" err="1" smtClean="0"/>
              <a:t>Github</a:t>
            </a:r>
            <a:r>
              <a:rPr lang="en-ZA" i="1" dirty="0" smtClean="0"/>
              <a:t> </a:t>
            </a:r>
            <a:r>
              <a:rPr lang="en-ZA" dirty="0" smtClean="0"/>
              <a:t>was used to centralise version control. This also increased acted as an additional backup and way of rolling back to prior versions of the project if need be.</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dirty="0" smtClean="0"/>
              <a:t> Electronic</a:t>
            </a:r>
            <a:r>
              <a:rPr lang="en-ZA" baseline="0" dirty="0" smtClean="0"/>
              <a:t> mail and instant messaging services were used for communication between the developers.</a:t>
            </a:r>
            <a:endParaRPr lang="en-ZA" dirty="0" smtClean="0"/>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120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0F61B56-AEFB-45C3-9B8A-BDCE4E476CAF}" type="slidenum">
              <a:rPr lang="en-GB" smtClean="0"/>
              <a:pPr/>
              <a:t>34</a:t>
            </a:fld>
            <a:endParaRPr lang="en-GB"/>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latin typeface="Arial" pitchFamily="34" charset="0"/>
                <a:cs typeface="Arial" pitchFamily="34" charset="0"/>
              </a:rPr>
              <a:t> In conclusion, for simple web pages although user prefer numerical ref, link name ref performs significantly better.</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latin typeface="Arial" pitchFamily="34" charset="0"/>
                <a:cs typeface="Arial" pitchFamily="34" charset="0"/>
              </a:rPr>
              <a:t> For complex web pages, there is no</a:t>
            </a:r>
            <a:r>
              <a:rPr lang="en-US" sz="1200" baseline="0" dirty="0" smtClean="0">
                <a:latin typeface="Arial" pitchFamily="34" charset="0"/>
                <a:cs typeface="Arial" pitchFamily="34" charset="0"/>
              </a:rPr>
              <a:t> distinct preference between the techniques BUT in terms of performance, numerical ref performs best.</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latin typeface="Arial" pitchFamily="34" charset="0"/>
                <a:cs typeface="Arial" pitchFamily="34" charset="0"/>
              </a:rPr>
              <a:t> Link highlighting and visual feedback technique are adequate feedback techniques.</a:t>
            </a:r>
            <a:endParaRPr lang="en-US" sz="1200" dirty="0" smtClean="0">
              <a:latin typeface="Arial" pitchFamily="34" charset="0"/>
              <a:cs typeface="Arial" pitchFamily="34" charset="0"/>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latin typeface="Arial" pitchFamily="34" charset="0"/>
                <a:cs typeface="Arial" pitchFamily="34" charset="0"/>
              </a:rPr>
              <a:t> Age and gender have significant affects</a:t>
            </a:r>
            <a:r>
              <a:rPr lang="en-US" sz="1200" baseline="0" dirty="0" smtClean="0">
                <a:latin typeface="Arial" pitchFamily="34" charset="0"/>
                <a:cs typeface="Arial" pitchFamily="34" charset="0"/>
              </a:rPr>
              <a:t> on voice recognition performance. </a:t>
            </a:r>
            <a:endParaRPr lang="en-US" sz="120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0F61B56-AEFB-45C3-9B8A-BDCE4E476CAF}" type="slidenum">
              <a:rPr lang="en-GB" smtClean="0"/>
              <a:pPr/>
              <a:t>35</a:t>
            </a:fld>
            <a:endParaRPr lang="en-GB"/>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Algorithm to automatically</a:t>
            </a:r>
            <a:r>
              <a:rPr lang="en-US" sz="2800" baseline="0" dirty="0" smtClean="0">
                <a:latin typeface="Arial" pitchFamily="34" charset="0"/>
                <a:cs typeface="Arial" pitchFamily="34" charset="0"/>
              </a:rPr>
              <a:t> select key words to be spoken for link name referencing.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baseline="0" dirty="0" smtClean="0">
                <a:latin typeface="Arial" pitchFamily="34" charset="0"/>
                <a:cs typeface="Arial" pitchFamily="34" charset="0"/>
              </a:rPr>
              <a:t> “Smart” command analyzer will be able to accept alternative commands. For e.g., back and backwards.</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baseline="0" dirty="0" smtClean="0">
                <a:latin typeface="Arial" pitchFamily="34" charset="0"/>
                <a:cs typeface="Arial" pitchFamily="34" charset="0"/>
              </a:rPr>
              <a:t> Techniques include: annotating different sections in different </a:t>
            </a:r>
            <a:r>
              <a:rPr lang="en-US" sz="2800" baseline="0" dirty="0" err="1" smtClean="0">
                <a:latin typeface="Arial" pitchFamily="34" charset="0"/>
                <a:cs typeface="Arial" pitchFamily="34" charset="0"/>
              </a:rPr>
              <a:t>colours</a:t>
            </a:r>
            <a:r>
              <a:rPr lang="en-US" sz="2800" baseline="0" dirty="0" smtClean="0">
                <a:latin typeface="Arial" pitchFamily="34" charset="0"/>
                <a:cs typeface="Arial" pitchFamily="34" charset="0"/>
              </a:rPr>
              <a:t> and enlarging different components to improve visibility.</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baseline="0" dirty="0" smtClean="0">
                <a:latin typeface="Arial" pitchFamily="34" charset="0"/>
                <a:cs typeface="Arial" pitchFamily="34" charset="0"/>
              </a:rPr>
              <a:t> Stand-alone speech engine will be specifically trained for elderly male and female voices.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baseline="0" dirty="0" smtClean="0">
                <a:latin typeface="Arial" pitchFamily="34" charset="0"/>
                <a:cs typeface="Arial" pitchFamily="34" charset="0"/>
              </a:rPr>
              <a:t> </a:t>
            </a:r>
            <a:r>
              <a:rPr lang="en-US" sz="2800" dirty="0" smtClean="0">
                <a:latin typeface="Arial" pitchFamily="34" charset="0"/>
                <a:cs typeface="Arial" pitchFamily="34" charset="0"/>
              </a:rPr>
              <a:t>Create a generic web-browser add-on with customizable options for elderly (highlighting and section </a:t>
            </a:r>
            <a:r>
              <a:rPr lang="en-US" sz="2800" dirty="0" err="1" smtClean="0">
                <a:latin typeface="Arial" pitchFamily="34" charset="0"/>
                <a:cs typeface="Arial" pitchFamily="34" charset="0"/>
              </a:rPr>
              <a:t>colours</a:t>
            </a:r>
            <a:r>
              <a:rPr lang="en-US" sz="2800" dirty="0" smtClean="0">
                <a:latin typeface="Arial" pitchFamily="34" charset="0"/>
                <a:cs typeface="Arial" pitchFamily="34" charset="0"/>
              </a:rPr>
              <a:t>, voice referencing styles). </a:t>
            </a:r>
            <a:endParaRPr lang="en-US" sz="2800" baseline="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0F61B56-AEFB-45C3-9B8A-BDCE4E476CAF}" type="slidenum">
              <a:rPr lang="en-GB" smtClean="0"/>
              <a:pPr/>
              <a:t>36</a:t>
            </a:fld>
            <a:endParaRPr lang="en-GB"/>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2800" baseline="0" dirty="0" smtClean="0">
                <a:latin typeface="Arial" pitchFamily="34" charset="0"/>
                <a:cs typeface="Arial" pitchFamily="34" charset="0"/>
              </a:rPr>
              <a:t>To end, these are a few images of the elderly whom were tested.</a:t>
            </a:r>
          </a:p>
        </p:txBody>
      </p:sp>
      <p:sp>
        <p:nvSpPr>
          <p:cNvPr id="4" name="Slide Number Placeholder 3"/>
          <p:cNvSpPr>
            <a:spLocks noGrp="1"/>
          </p:cNvSpPr>
          <p:nvPr>
            <p:ph type="sldNum" sz="quarter" idx="10"/>
          </p:nvPr>
        </p:nvSpPr>
        <p:spPr/>
        <p:txBody>
          <a:bodyPr/>
          <a:lstStyle/>
          <a:p>
            <a:fld id="{90F61B56-AEFB-45C3-9B8A-BDCE4E476CAF}" type="slidenum">
              <a:rPr lang="en-GB" smtClean="0"/>
              <a:pPr/>
              <a:t>37</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Determine the following objectives in context of elderly users.</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baseline="0" dirty="0" smtClean="0">
                <a:latin typeface="Arial" pitchFamily="34" charset="0"/>
                <a:cs typeface="Arial" pitchFamily="34" charset="0"/>
              </a:rPr>
              <a:t> The 2 referencing techniques are: numerical referencing and link name referencing. In numerical referencing each link on a page is assigned a numeric identifier. In link name referencing each link on a page can be accessed by saying the link name.</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2800" baseline="0" dirty="0" smtClean="0">
              <a:latin typeface="Arial" pitchFamily="34" charset="0"/>
              <a:cs typeface="Arial" pitchFamily="34" charset="0"/>
            </a:endParaRPr>
          </a:p>
          <a:p>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6</a:t>
            </a:fld>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2800" dirty="0" smtClean="0">
                <a:latin typeface="Arial" pitchFamily="34" charset="0"/>
                <a:cs typeface="Arial" pitchFamily="34" charset="0"/>
              </a:rPr>
              <a:t>Determine what feedback techniques or combinations of feedback techniques, are preferred by the elderly. Visual feedback techniques include pop-ups, link highlighting. Verbal feedback refers</a:t>
            </a:r>
            <a:r>
              <a:rPr lang="en-ZA" sz="2800" baseline="0" dirty="0" smtClean="0">
                <a:latin typeface="Arial" pitchFamily="34" charset="0"/>
                <a:cs typeface="Arial" pitchFamily="34" charset="0"/>
              </a:rPr>
              <a:t> to voice commands repeated back to the user. </a:t>
            </a:r>
            <a:r>
              <a:rPr lang="en-US" sz="2800" baseline="0" dirty="0" smtClean="0">
                <a:latin typeface="Arial" pitchFamily="34" charset="0"/>
                <a:cs typeface="Arial" pitchFamily="34" charset="0"/>
              </a:rPr>
              <a:t>Both techniques assist in notifying users of which element is selected on a page. </a:t>
            </a:r>
            <a:endParaRPr lang="en-US" sz="2800" dirty="0" smtClean="0">
              <a:latin typeface="Arial" pitchFamily="34" charset="0"/>
              <a:cs typeface="Arial" pitchFamily="34" charset="0"/>
            </a:endParaRPr>
          </a:p>
          <a:p>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7</a:t>
            </a:fld>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ZA" dirty="0" smtClean="0"/>
              <a:t>Objectives required a focus on testing, testing was thus carried out by creating specific websites that enabled voice recognition and forms of feedback (to enhance prototype creation speed).</a:t>
            </a:r>
            <a:r>
              <a:rPr lang="en-ZA" baseline="0" dirty="0" smtClean="0"/>
              <a:t> The websites were decomposed into components and iterations for each website was designed and implemented.</a:t>
            </a:r>
            <a:endParaRPr lang="en-ZA" dirty="0" smtClean="0"/>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8</a:t>
            </a:fld>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r>
              <a:rPr lang="en-ZA" sz="2800" dirty="0" smtClean="0"/>
              <a:t>Project divided into components.</a:t>
            </a:r>
            <a:r>
              <a:rPr lang="en-ZA" sz="2800" baseline="0" dirty="0" smtClean="0"/>
              <a:t> </a:t>
            </a:r>
            <a:endParaRPr lang="en-US" sz="2800" dirty="0" smtClean="0">
              <a:latin typeface="Arial" pitchFamily="34" charset="0"/>
              <a:cs typeface="Arial" pitchFamily="34" charset="0"/>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kern="1200" dirty="0" smtClean="0">
                <a:solidFill>
                  <a:schemeClr val="tx1"/>
                </a:solidFill>
                <a:latin typeface="Arial" pitchFamily="34" charset="0"/>
                <a:ea typeface="+mn-ea"/>
                <a:cs typeface="Arial" pitchFamily="34" charset="0"/>
              </a:rPr>
              <a:t> </a:t>
            </a:r>
            <a:r>
              <a:rPr lang="en-ZA" sz="1200" dirty="0" smtClean="0">
                <a:solidFill>
                  <a:schemeClr val="tx1"/>
                </a:solidFill>
                <a:latin typeface="Arial" pitchFamily="34" charset="0"/>
                <a:cs typeface="Arial" pitchFamily="34" charset="0"/>
              </a:rPr>
              <a:t>Visual processing (presentation of website and associated feedback techniques). </a:t>
            </a:r>
            <a:r>
              <a:rPr lang="en-GB" sz="1200" kern="1200" dirty="0" smtClean="0">
                <a:solidFill>
                  <a:schemeClr val="tx1"/>
                </a:solidFill>
                <a:latin typeface="+mn-lt"/>
                <a:ea typeface="+mn-ea"/>
                <a:cs typeface="+mn-cs"/>
              </a:rPr>
              <a:t>Visual processing refers to graphical web development. The application provides users with an interactive web page GUI. Done by Kirti Nathoo.</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ZA" sz="1200" dirty="0" smtClean="0">
                <a:solidFill>
                  <a:schemeClr val="tx1"/>
                </a:solidFill>
                <a:latin typeface="Arial" pitchFamily="34" charset="0"/>
                <a:cs typeface="Arial" pitchFamily="34" charset="0"/>
              </a:rPr>
              <a:t>Voice processing (voice referencing techniques and associated logic). </a:t>
            </a:r>
            <a:r>
              <a:rPr lang="en-GB" sz="1200" kern="1200" dirty="0" smtClean="0">
                <a:solidFill>
                  <a:schemeClr val="tx1"/>
                </a:solidFill>
                <a:latin typeface="+mn-lt"/>
                <a:ea typeface="+mn-ea"/>
                <a:cs typeface="+mn-cs"/>
              </a:rPr>
              <a:t>The voice recognition component enables users to interact with the application GUI through the use of voice commands. </a:t>
            </a:r>
            <a:r>
              <a:rPr lang="en-ZA" sz="1200" dirty="0" smtClean="0">
                <a:solidFill>
                  <a:schemeClr val="tx1"/>
                </a:solidFill>
                <a:latin typeface="Arial" pitchFamily="34" charset="0"/>
                <a:cs typeface="Arial" pitchFamily="34" charset="0"/>
              </a:rPr>
              <a:t>Done by Cole Noble</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kern="1200" dirty="0" smtClean="0">
                <a:solidFill>
                  <a:schemeClr val="tx1"/>
                </a:solidFill>
                <a:latin typeface="+mn-lt"/>
                <a:ea typeface="+mn-ea"/>
                <a:cs typeface="+mn-cs"/>
              </a:rPr>
              <a:t>The navigation component refers to website navigation and integrates both the visual rendering and voice recognition components.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9</a:t>
            </a:fld>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The Rapid Application Development (RAD) method is followed. RAD is an agile method wherein requirements are prioritised into iterations to ensure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essential requirements are met first. </a:t>
            </a:r>
            <a:r>
              <a:rPr lang="en-ZA" sz="1200" kern="1200" dirty="0" smtClean="0">
                <a:solidFill>
                  <a:schemeClr val="tx1"/>
                </a:solidFill>
                <a:latin typeface="+mn-lt"/>
                <a:ea typeface="+mn-ea"/>
                <a:cs typeface="+mn-cs"/>
              </a:rPr>
              <a:t>Discuss</a:t>
            </a:r>
            <a:r>
              <a:rPr lang="en-ZA" sz="1200" kern="1200" baseline="0" dirty="0" smtClean="0">
                <a:solidFill>
                  <a:schemeClr val="tx1"/>
                </a:solidFill>
                <a:latin typeface="+mn-lt"/>
                <a:ea typeface="+mn-ea"/>
                <a:cs typeface="+mn-cs"/>
              </a:rPr>
              <a:t> the requirements for each iteration. </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dirty="0" smtClean="0">
                <a:latin typeface="Arial" pitchFamily="34" charset="0"/>
                <a:cs typeface="Arial" pitchFamily="34" charset="0"/>
              </a:rPr>
              <a:t>Determine the performance between numerical and link name referencing techniques for simple websites. </a:t>
            </a:r>
            <a:r>
              <a:rPr lang="en-US" sz="1200" dirty="0" smtClean="0">
                <a:latin typeface="Arial" pitchFamily="34" charset="0"/>
                <a:cs typeface="Arial" pitchFamily="34" charset="0"/>
              </a:rPr>
              <a:t>Number of errors for referencing techniques and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200" dirty="0" smtClean="0">
                <a:latin typeface="Arial" pitchFamily="34" charset="0"/>
                <a:cs typeface="Arial" pitchFamily="34" charset="0"/>
              </a:rPr>
              <a:t>  preference for feedback were recorded</a:t>
            </a:r>
            <a:endParaRPr lang="en-GB" sz="1200" dirty="0" smtClean="0">
              <a:latin typeface="Arial" pitchFamily="34" charset="0"/>
              <a:cs typeface="Arial" pitchFamily="34" charset="0"/>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dirty="0" smtClean="0">
                <a:latin typeface="Arial" pitchFamily="34" charset="0"/>
                <a:cs typeface="Arial" pitchFamily="34" charset="0"/>
              </a:rPr>
              <a:t>Determine which visual feedback techniques – pop ups or link highlighting – are preferred by users.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dirty="0" smtClean="0">
                <a:latin typeface="Arial" pitchFamily="34" charset="0"/>
                <a:cs typeface="Arial" pitchFamily="34" charset="0"/>
              </a:rPr>
              <a:t> Ascertain if users would like verbal feedback whilst using the application.</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baseline="0" dirty="0" smtClean="0">
                <a:latin typeface="Arial" pitchFamily="34" charset="0"/>
                <a:cs typeface="Arial" pitchFamily="34" charset="0"/>
              </a:rPr>
              <a:t> </a:t>
            </a:r>
            <a:r>
              <a:rPr lang="en-US" sz="1200" dirty="0" smtClean="0">
                <a:latin typeface="Arial" pitchFamily="34" charset="0"/>
                <a:cs typeface="Arial" pitchFamily="34" charset="0"/>
              </a:rPr>
              <a:t>Perceived performance and preference of the techniques were also noted.</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GB" sz="120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0F61B56-AEFB-45C3-9B8A-BDCE4E476CAF}" type="slidenum">
              <a:rPr lang="en-GB" smtClean="0"/>
              <a:pPr/>
              <a:t>10</a:t>
            </a:fld>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r>
              <a:rPr lang="en-GB" sz="1200" dirty="0" smtClean="0">
                <a:latin typeface="Arial" pitchFamily="34" charset="0"/>
                <a:cs typeface="Arial" pitchFamily="34" charset="0"/>
              </a:rPr>
              <a:t>Investigate the performance of numerical and link name referencing techniques for simple web pages.</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dirty="0" smtClean="0">
                <a:latin typeface="Arial" pitchFamily="34" charset="0"/>
                <a:cs typeface="Arial" pitchFamily="34" charset="0"/>
              </a:rPr>
              <a:t> </a:t>
            </a:r>
            <a:r>
              <a:rPr lang="en-GB" sz="1200" dirty="0" smtClean="0">
                <a:latin typeface="Arial" pitchFamily="34" charset="0"/>
                <a:cs typeface="Arial" pitchFamily="34" charset="0"/>
              </a:rPr>
              <a:t>Include a tutorial before each section and determine if this is beneficial to users and differs from results previously obtained in iteration one.</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dirty="0" smtClean="0">
                <a:latin typeface="Arial" pitchFamily="34" charset="0"/>
                <a:cs typeface="Arial" pitchFamily="34" charset="0"/>
              </a:rPr>
              <a:t> </a:t>
            </a:r>
            <a:r>
              <a:rPr lang="en-GB" sz="1200" dirty="0" smtClean="0">
                <a:latin typeface="Arial" pitchFamily="34" charset="0"/>
                <a:cs typeface="Arial" pitchFamily="34" charset="0"/>
              </a:rPr>
              <a:t>Remove feedback techniques which have been previously tested and adequate results were obtained.</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dirty="0" smtClean="0"/>
              <a:t> </a:t>
            </a:r>
            <a:r>
              <a:rPr lang="en-GB" sz="1200" dirty="0" smtClean="0">
                <a:latin typeface="Arial" pitchFamily="34" charset="0"/>
                <a:cs typeface="Arial" pitchFamily="34" charset="0"/>
              </a:rPr>
              <a:t>Ascertain if users prefer saying a particular word, part of or the complete sentence for the link name referencing technique.</a:t>
            </a:r>
          </a:p>
          <a:p>
            <a:pPr marL="658368" marR="0" lvl="1" indent="-246888" defTabSz="914400" rtl="0" eaLnBrk="1" fontAlgn="auto" latinLnBrk="0" hangingPunct="1">
              <a:lnSpc>
                <a:spcPct val="100000"/>
              </a:lnSpc>
              <a:spcBef>
                <a:spcPts val="300"/>
              </a:spcBef>
              <a:spcAft>
                <a:spcPts val="0"/>
              </a:spcAft>
              <a:buSzTx/>
              <a:buFont typeface="Arial" pitchFamily="34" charset="0"/>
              <a:buNone/>
              <a:tabLst/>
              <a:defRPr/>
            </a:pPr>
            <a:endParaRPr lang="en-US" sz="120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0F61B56-AEFB-45C3-9B8A-BDCE4E476CAF}" type="slidenum">
              <a:rPr lang="en-GB" smtClean="0"/>
              <a:pPr/>
              <a:t>11</a:t>
            </a:fld>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B21BC2FF-5041-419E-897C-13589D9EF291}" type="datetimeFigureOut">
              <a:rPr lang="en-US" smtClean="0"/>
              <a:pPr/>
              <a:t>11/6/2011</a:t>
            </a:fld>
            <a:endParaRPr lang="en-GB"/>
          </a:p>
        </p:txBody>
      </p:sp>
      <p:sp>
        <p:nvSpPr>
          <p:cNvPr id="17" name="Footer Placeholder 16"/>
          <p:cNvSpPr>
            <a:spLocks noGrp="1"/>
          </p:cNvSpPr>
          <p:nvPr>
            <p:ph type="ftr" sz="quarter" idx="11"/>
          </p:nvPr>
        </p:nvSpPr>
        <p:spPr>
          <a:xfrm>
            <a:off x="5410200" y="4205288"/>
            <a:ext cx="1295400" cy="457200"/>
          </a:xfrm>
        </p:spPr>
        <p:txBody>
          <a:bodyPr/>
          <a:lstStyle/>
          <a:p>
            <a:endParaRPr lang="en-GB"/>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CAA32D4-5736-480C-AB50-C080200B1C5A}"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21BC2FF-5041-419E-897C-13589D9EF291}" type="datetimeFigureOut">
              <a:rPr lang="en-US" smtClean="0"/>
              <a:pPr/>
              <a:t>11/6/2011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21BC2FF-5041-419E-897C-13589D9EF291}" type="datetimeFigureOut">
              <a:rPr lang="en-US" smtClean="0"/>
              <a:pPr/>
              <a:t>11/6/2011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21BC2FF-5041-419E-897C-13589D9EF291}" type="datetimeFigureOut">
              <a:rPr lang="en-US" smtClean="0"/>
              <a:pPr/>
              <a:t>11/6/2011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21BC2FF-5041-419E-897C-13589D9EF291}" type="datetimeFigureOut">
              <a:rPr lang="en-US" smtClean="0"/>
              <a:pPr/>
              <a:t>11/6/2011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21BC2FF-5041-419E-897C-13589D9EF291}" type="datetimeFigureOut">
              <a:rPr lang="en-US" smtClean="0"/>
              <a:pPr/>
              <a:t>11/6/2011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B21BC2FF-5041-419E-897C-13589D9EF291}" type="datetimeFigureOut">
              <a:rPr lang="en-US" smtClean="0"/>
              <a:pPr/>
              <a:t>11/6/2011</a:t>
            </a:fld>
            <a:endParaRPr lang="en-GB"/>
          </a:p>
        </p:txBody>
      </p:sp>
      <p:sp>
        <p:nvSpPr>
          <p:cNvPr id="27" name="Slide Number Placeholder 26"/>
          <p:cNvSpPr>
            <a:spLocks noGrp="1"/>
          </p:cNvSpPr>
          <p:nvPr>
            <p:ph type="sldNum" sz="quarter" idx="11"/>
          </p:nvPr>
        </p:nvSpPr>
        <p:spPr/>
        <p:txBody>
          <a:bodyPr rtlCol="0"/>
          <a:lstStyle/>
          <a:p>
            <a:fld id="{BCAA32D4-5736-480C-AB50-C080200B1C5A}" type="slidenum">
              <a:rPr lang="en-GB" smtClean="0"/>
              <a:pPr/>
              <a:t>‹#›</a:t>
            </a:fld>
            <a:endParaRPr lang="en-GB"/>
          </a:p>
        </p:txBody>
      </p:sp>
      <p:sp>
        <p:nvSpPr>
          <p:cNvPr id="28" name="Footer Placeholder 27"/>
          <p:cNvSpPr>
            <a:spLocks noGrp="1"/>
          </p:cNvSpPr>
          <p:nvPr>
            <p:ph type="ftr" sz="quarter" idx="12"/>
          </p:nvPr>
        </p:nvSpPr>
        <p:spPr/>
        <p:txBody>
          <a:bodyPr rtlCol="0"/>
          <a:lstStyle/>
          <a:p>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B21BC2FF-5041-419E-897C-13589D9EF291}" type="datetimeFigureOut">
              <a:rPr lang="en-US" smtClean="0"/>
              <a:pPr/>
              <a:t>11/6/2011</a:t>
            </a:fld>
            <a:endParaRPr lang="en-GB"/>
          </a:p>
        </p:txBody>
      </p:sp>
      <p:sp>
        <p:nvSpPr>
          <p:cNvPr id="4" name="Footer Placeholder 3"/>
          <p:cNvSpPr>
            <a:spLocks noGrp="1"/>
          </p:cNvSpPr>
          <p:nvPr>
            <p:ph type="ftr" sz="quarter" idx="11"/>
          </p:nvPr>
        </p:nvSpPr>
        <p:spPr>
          <a:xfrm>
            <a:off x="5257800" y="612648"/>
            <a:ext cx="1325880" cy="457200"/>
          </a:xfrm>
        </p:spPr>
        <p:txBody>
          <a:bodyPr/>
          <a:lstStyle/>
          <a:p>
            <a:endParaRPr lang="en-GB"/>
          </a:p>
        </p:txBody>
      </p:sp>
      <p:sp>
        <p:nvSpPr>
          <p:cNvPr id="5" name="Slide Number Placeholder 4"/>
          <p:cNvSpPr>
            <a:spLocks noGrp="1"/>
          </p:cNvSpPr>
          <p:nvPr>
            <p:ph type="sldNum" sz="quarter" idx="12"/>
          </p:nvPr>
        </p:nvSpPr>
        <p:spPr>
          <a:xfrm>
            <a:off x="8174736" y="2272"/>
            <a:ext cx="762000" cy="365760"/>
          </a:xfrm>
        </p:spPr>
        <p:txBody>
          <a:bodyPr/>
          <a:lstStyle/>
          <a:p>
            <a:fld id="{BCAA32D4-5736-480C-AB50-C080200B1C5A}"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1BC2FF-5041-419E-897C-13589D9EF291}" type="datetimeFigureOut">
              <a:rPr lang="en-US" smtClean="0"/>
              <a:pPr/>
              <a:t>11/6/2011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21BC2FF-5041-419E-897C-13589D9EF291}" type="datetimeFigureOut">
              <a:rPr lang="en-US" smtClean="0"/>
              <a:pPr/>
              <a:t>11/6/2011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21BC2FF-5041-419E-897C-13589D9EF291}" type="datetimeFigureOut">
              <a:rPr lang="en-US" smtClean="0"/>
              <a:pPr/>
              <a:t>11/6/2011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B21BC2FF-5041-419E-897C-13589D9EF291}" type="datetimeFigureOut">
              <a:rPr lang="en-US" smtClean="0"/>
              <a:pPr/>
              <a:t>11/6/2011</a:t>
            </a:fld>
            <a:endParaRPr lang="en-GB"/>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GB"/>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CAA32D4-5736-480C-AB50-C080200B1C5A}"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4165" r:id="rId1"/>
    <p:sldLayoutId id="2147484166" r:id="rId2"/>
    <p:sldLayoutId id="2147484167" r:id="rId3"/>
    <p:sldLayoutId id="2147484168" r:id="rId4"/>
    <p:sldLayoutId id="2147484169" r:id="rId5"/>
    <p:sldLayoutId id="2147484170" r:id="rId6"/>
    <p:sldLayoutId id="2147484171" r:id="rId7"/>
    <p:sldLayoutId id="2147484172" r:id="rId8"/>
    <p:sldLayoutId id="2147484173" r:id="rId9"/>
    <p:sldLayoutId id="2147484174" r:id="rId10"/>
    <p:sldLayoutId id="214748417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2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4000" y="190501"/>
            <a:ext cx="8636000" cy="3238500"/>
          </a:xfrm>
        </p:spPr>
        <p:txBody>
          <a:bodyPr>
            <a:normAutofit fontScale="90000"/>
          </a:bodyPr>
          <a:lstStyle/>
          <a:p>
            <a:pPr algn="ctr"/>
            <a:r>
              <a:rPr lang="en-ZA" b="1" dirty="0" smtClean="0"/>
              <a:t/>
            </a:r>
            <a:br>
              <a:rPr lang="en-ZA" b="1" dirty="0" smtClean="0"/>
            </a:br>
            <a:r>
              <a:rPr lang="en-US" sz="5300" b="1" dirty="0" smtClean="0">
                <a:latin typeface="Garamond" pitchFamily="18" charset="0"/>
              </a:rPr>
              <a:t>An investigation into voice-controlled web browsing for the elderly</a:t>
            </a:r>
            <a:r>
              <a:rPr lang="en-US" b="1" dirty="0">
                <a:latin typeface="Garamond" pitchFamily="18" charset="0"/>
              </a:rPr>
              <a:t/>
            </a:r>
            <a:br>
              <a:rPr lang="en-US" b="1" dirty="0">
                <a:latin typeface="Garamond" pitchFamily="18" charset="0"/>
              </a:rPr>
            </a:br>
            <a:endParaRPr lang="en-GB" b="1" dirty="0"/>
          </a:p>
        </p:txBody>
      </p:sp>
      <p:sp>
        <p:nvSpPr>
          <p:cNvPr id="5" name="Rectangle 13"/>
          <p:cNvSpPr>
            <a:spLocks noChangeArrowheads="1"/>
          </p:cNvSpPr>
          <p:nvPr/>
        </p:nvSpPr>
        <p:spPr bwMode="auto">
          <a:xfrm>
            <a:off x="3492500" y="5692931"/>
            <a:ext cx="2717800" cy="457200"/>
          </a:xfrm>
          <a:prstGeom prst="rect">
            <a:avLst/>
          </a:prstGeom>
          <a:noFill/>
          <a:ln w="9525">
            <a:noFill/>
            <a:miter lim="800000"/>
            <a:headEnd/>
            <a:tailEnd/>
          </a:ln>
        </p:spPr>
        <p:txBody>
          <a:bodyPr anchor="ctr"/>
          <a:lstStyle/>
          <a:p>
            <a:pPr eaLnBrk="1" hangingPunct="1"/>
            <a:r>
              <a:rPr lang="en-US" sz="2800" b="1" dirty="0" smtClean="0">
                <a:latin typeface="Garamond" pitchFamily="18" charset="0"/>
              </a:rPr>
              <a:t>October 2011</a:t>
            </a:r>
            <a:endParaRPr lang="en-US" sz="2800" b="1" dirty="0">
              <a:latin typeface="Garamond" pitchFamily="18" charset="0"/>
            </a:endParaRPr>
          </a:p>
        </p:txBody>
      </p:sp>
      <p:sp>
        <p:nvSpPr>
          <p:cNvPr id="6" name="Rectangle 37"/>
          <p:cNvSpPr>
            <a:spLocks noChangeArrowheads="1"/>
          </p:cNvSpPr>
          <p:nvPr/>
        </p:nvSpPr>
        <p:spPr bwMode="auto">
          <a:xfrm>
            <a:off x="1079500" y="4508500"/>
            <a:ext cx="7810500" cy="381000"/>
          </a:xfrm>
          <a:prstGeom prst="rect">
            <a:avLst/>
          </a:prstGeom>
          <a:noFill/>
          <a:ln w="9525">
            <a:noFill/>
            <a:miter lim="800000"/>
            <a:headEnd/>
            <a:tailEnd/>
          </a:ln>
        </p:spPr>
        <p:txBody>
          <a:bodyPr anchor="ctr"/>
          <a:lstStyle/>
          <a:p>
            <a:pPr eaLnBrk="1" hangingPunct="1"/>
            <a:r>
              <a:rPr lang="en-US" sz="2800" b="1" dirty="0" smtClean="0">
                <a:latin typeface="Garamond" pitchFamily="18" charset="0"/>
              </a:rPr>
              <a:t>ELEN4012 </a:t>
            </a:r>
            <a:r>
              <a:rPr lang="en-US" sz="2800" b="1" dirty="0">
                <a:latin typeface="Garamond" pitchFamily="18" charset="0"/>
              </a:rPr>
              <a:t>: </a:t>
            </a:r>
            <a:r>
              <a:rPr lang="en-US" sz="2800" b="1" dirty="0" smtClean="0">
                <a:latin typeface="Garamond" pitchFamily="18" charset="0"/>
              </a:rPr>
              <a:t>Information Engineering Laboratory</a:t>
            </a:r>
            <a:endParaRPr lang="en-US" sz="2800" b="1" dirty="0">
              <a:latin typeface="Garamond" pitchFamily="18" charset="0"/>
            </a:endParaRPr>
          </a:p>
        </p:txBody>
      </p:sp>
      <p:sp>
        <p:nvSpPr>
          <p:cNvPr id="7" name="Rectangle 40"/>
          <p:cNvSpPr>
            <a:spLocks noChangeArrowheads="1"/>
          </p:cNvSpPr>
          <p:nvPr/>
        </p:nvSpPr>
        <p:spPr bwMode="auto">
          <a:xfrm>
            <a:off x="1930400" y="5041900"/>
            <a:ext cx="5880100" cy="546100"/>
          </a:xfrm>
          <a:prstGeom prst="rect">
            <a:avLst/>
          </a:prstGeom>
          <a:noFill/>
          <a:ln w="9525">
            <a:noFill/>
            <a:miter lim="800000"/>
            <a:headEnd/>
            <a:tailEnd/>
          </a:ln>
        </p:spPr>
        <p:txBody>
          <a:bodyPr anchor="ctr"/>
          <a:lstStyle/>
          <a:p>
            <a:pPr eaLnBrk="1" hangingPunct="1"/>
            <a:r>
              <a:rPr lang="en-US" sz="2800" b="1" dirty="0" smtClean="0">
                <a:latin typeface="Garamond" pitchFamily="18" charset="0"/>
              </a:rPr>
              <a:t>Authors: Cole Noble, Kirti </a:t>
            </a:r>
            <a:r>
              <a:rPr lang="en-US" sz="2800" b="1" dirty="0">
                <a:latin typeface="Garamond" pitchFamily="18" charset="0"/>
              </a:rPr>
              <a:t>Nathoo</a:t>
            </a:r>
          </a:p>
        </p:txBody>
      </p:sp>
      <p:pic>
        <p:nvPicPr>
          <p:cNvPr id="1026" name="Picture 2" descr="C:\inetpub\wwwroot\Lab-project\Presentation\WitsEIE-logo-colour.png"/>
          <p:cNvPicPr>
            <a:picLocks noChangeAspect="1" noChangeArrowheads="1"/>
          </p:cNvPicPr>
          <p:nvPr/>
        </p:nvPicPr>
        <p:blipFill>
          <a:blip r:embed="rId2"/>
          <a:srcRect/>
          <a:stretch>
            <a:fillRect/>
          </a:stretch>
        </p:blipFill>
        <p:spPr bwMode="auto">
          <a:xfrm>
            <a:off x="7617130" y="5397500"/>
            <a:ext cx="1272870" cy="1270000"/>
          </a:xfrm>
          <a:prstGeom prst="rect">
            <a:avLst/>
          </a:prstGeom>
          <a:noFill/>
        </p:spPr>
      </p:pic>
      <p:pic>
        <p:nvPicPr>
          <p:cNvPr id="1028" name="Picture 4" descr="C:\inetpub\wwwroot\Lab-project\Presentation\Wits_logo_2.jpg"/>
          <p:cNvPicPr>
            <a:picLocks noChangeAspect="1" noChangeArrowheads="1"/>
          </p:cNvPicPr>
          <p:nvPr/>
        </p:nvPicPr>
        <p:blipFill>
          <a:blip r:embed="rId3"/>
          <a:srcRect/>
          <a:stretch>
            <a:fillRect/>
          </a:stretch>
        </p:blipFill>
        <p:spPr bwMode="auto">
          <a:xfrm>
            <a:off x="254000" y="5397500"/>
            <a:ext cx="1338035" cy="12700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109659"/>
            <a:ext cx="8275402" cy="678512"/>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Iteration 1:</a:t>
            </a:r>
          </a:p>
          <a:p>
            <a:pPr marL="1115568" lvl="2" indent="-246888">
              <a:spcBef>
                <a:spcPts val="300"/>
              </a:spcBef>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294912" y="74284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Design</a:t>
            </a:r>
          </a:p>
        </p:txBody>
      </p:sp>
      <p:sp>
        <p:nvSpPr>
          <p:cNvPr id="8" name="TextBox 7"/>
          <p:cNvSpPr txBox="1"/>
          <p:nvPr/>
        </p:nvSpPr>
        <p:spPr>
          <a:xfrm>
            <a:off x="1349111" y="3597640"/>
            <a:ext cx="2383436" cy="1384995"/>
          </a:xfrm>
          <a:prstGeom prst="rect">
            <a:avLst/>
          </a:prstGeom>
          <a:noFill/>
          <a:ln>
            <a:solidFill>
              <a:schemeClr val="tx1"/>
            </a:solidFill>
          </a:ln>
        </p:spPr>
        <p:txBody>
          <a:bodyPr wrap="square" rtlCol="0">
            <a:spAutoFit/>
          </a:bodyPr>
          <a:lstStyle/>
          <a:p>
            <a:pPr algn="ctr"/>
            <a:r>
              <a:rPr lang="en-ZA" sz="2800" dirty="0" smtClean="0">
                <a:latin typeface="Arial" pitchFamily="34" charset="0"/>
                <a:cs typeface="Arial" pitchFamily="34" charset="0"/>
              </a:rPr>
              <a:t>Referencing technique performance</a:t>
            </a:r>
            <a:endParaRPr lang="en-GB" sz="2800" dirty="0">
              <a:latin typeface="Arial" pitchFamily="34" charset="0"/>
              <a:cs typeface="Arial" pitchFamily="34" charset="0"/>
            </a:endParaRPr>
          </a:p>
        </p:txBody>
      </p:sp>
      <p:sp>
        <p:nvSpPr>
          <p:cNvPr id="9" name="TextBox 8"/>
          <p:cNvSpPr txBox="1"/>
          <p:nvPr/>
        </p:nvSpPr>
        <p:spPr>
          <a:xfrm>
            <a:off x="6163452" y="3585149"/>
            <a:ext cx="2081134" cy="1815882"/>
          </a:xfrm>
          <a:prstGeom prst="rect">
            <a:avLst/>
          </a:prstGeom>
          <a:noFill/>
          <a:ln>
            <a:solidFill>
              <a:schemeClr val="tx1"/>
            </a:solidFill>
          </a:ln>
        </p:spPr>
        <p:txBody>
          <a:bodyPr wrap="square" rtlCol="0">
            <a:spAutoFit/>
          </a:bodyPr>
          <a:lstStyle/>
          <a:p>
            <a:pPr algn="ctr"/>
            <a:r>
              <a:rPr lang="en-ZA" sz="2800" dirty="0" smtClean="0">
                <a:latin typeface="Arial" pitchFamily="34" charset="0"/>
                <a:cs typeface="Arial" pitchFamily="34" charset="0"/>
              </a:rPr>
              <a:t>Verbal feedback</a:t>
            </a:r>
          </a:p>
          <a:p>
            <a:pPr algn="ctr"/>
            <a:r>
              <a:rPr lang="en-ZA" sz="2800" dirty="0" smtClean="0">
                <a:latin typeface="Arial" pitchFamily="34" charset="0"/>
                <a:cs typeface="Arial" pitchFamily="34" charset="0"/>
              </a:rPr>
              <a:t>technique</a:t>
            </a:r>
          </a:p>
          <a:p>
            <a:pPr algn="ctr"/>
            <a:r>
              <a:rPr lang="en-ZA" sz="2800" dirty="0" smtClean="0">
                <a:latin typeface="Arial" pitchFamily="34" charset="0"/>
                <a:cs typeface="Arial" pitchFamily="34" charset="0"/>
              </a:rPr>
              <a:t>preference</a:t>
            </a:r>
            <a:endParaRPr lang="en-GB" sz="2800" dirty="0">
              <a:latin typeface="Arial" pitchFamily="34" charset="0"/>
              <a:cs typeface="Arial" pitchFamily="34" charset="0"/>
            </a:endParaRPr>
          </a:p>
        </p:txBody>
      </p:sp>
      <p:sp>
        <p:nvSpPr>
          <p:cNvPr id="10" name="TextBox 9"/>
          <p:cNvSpPr txBox="1"/>
          <p:nvPr/>
        </p:nvSpPr>
        <p:spPr>
          <a:xfrm>
            <a:off x="3932416" y="3587651"/>
            <a:ext cx="2033666" cy="1815882"/>
          </a:xfrm>
          <a:prstGeom prst="rect">
            <a:avLst/>
          </a:prstGeom>
          <a:noFill/>
          <a:ln>
            <a:solidFill>
              <a:schemeClr val="tx1"/>
            </a:solidFill>
          </a:ln>
        </p:spPr>
        <p:txBody>
          <a:bodyPr wrap="square" rtlCol="0">
            <a:spAutoFit/>
          </a:bodyPr>
          <a:lstStyle/>
          <a:p>
            <a:pPr algn="ctr"/>
            <a:r>
              <a:rPr lang="en-ZA" sz="2800" dirty="0" smtClean="0">
                <a:latin typeface="Arial" pitchFamily="34" charset="0"/>
                <a:cs typeface="Arial" pitchFamily="34" charset="0"/>
              </a:rPr>
              <a:t>Visual feedback technique</a:t>
            </a:r>
          </a:p>
          <a:p>
            <a:pPr algn="ctr"/>
            <a:r>
              <a:rPr lang="en-ZA" sz="2800" dirty="0" smtClean="0">
                <a:latin typeface="Arial" pitchFamily="34" charset="0"/>
                <a:cs typeface="Arial" pitchFamily="34" charset="0"/>
              </a:rPr>
              <a:t>preference</a:t>
            </a:r>
            <a:endParaRPr lang="en-GB" sz="2800" dirty="0">
              <a:latin typeface="Arial" pitchFamily="34" charset="0"/>
              <a:cs typeface="Arial" pitchFamily="34" charset="0"/>
            </a:endParaRPr>
          </a:p>
        </p:txBody>
      </p:sp>
      <p:sp>
        <p:nvSpPr>
          <p:cNvPr id="11" name="Rectangle 10"/>
          <p:cNvSpPr/>
          <p:nvPr/>
        </p:nvSpPr>
        <p:spPr>
          <a:xfrm>
            <a:off x="1109269" y="3222886"/>
            <a:ext cx="7365864" cy="231431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Design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283982" y="1105315"/>
            <a:ext cx="8395324" cy="813425"/>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Iteration 2:</a:t>
            </a:r>
            <a:endParaRPr lang="en-US" sz="3200" dirty="0" smtClean="0">
              <a:latin typeface="Arial" pitchFamily="34" charset="0"/>
              <a:cs typeface="Arial" pitchFamily="34" charset="0"/>
            </a:endParaRPr>
          </a:p>
          <a:p>
            <a:pPr marL="1115568" lvl="2" indent="-246888">
              <a:spcBef>
                <a:spcPts val="300"/>
              </a:spcBef>
            </a:pPr>
            <a:endParaRPr lang="en-US" sz="3200" dirty="0" smtClean="0">
              <a:latin typeface="Arial" pitchFamily="34" charset="0"/>
              <a:cs typeface="Arial" pitchFamily="34" charset="0"/>
            </a:endParaRPr>
          </a:p>
        </p:txBody>
      </p:sp>
      <p:sp>
        <p:nvSpPr>
          <p:cNvPr id="8" name="TextBox 7"/>
          <p:cNvSpPr txBox="1"/>
          <p:nvPr/>
        </p:nvSpPr>
        <p:spPr>
          <a:xfrm>
            <a:off x="4309646" y="2682045"/>
            <a:ext cx="2383436" cy="1384995"/>
          </a:xfrm>
          <a:prstGeom prst="rect">
            <a:avLst/>
          </a:prstGeom>
          <a:noFill/>
          <a:ln>
            <a:solidFill>
              <a:schemeClr val="tx1"/>
            </a:solidFill>
          </a:ln>
        </p:spPr>
        <p:txBody>
          <a:bodyPr wrap="square" rtlCol="0">
            <a:spAutoFit/>
          </a:bodyPr>
          <a:lstStyle/>
          <a:p>
            <a:pPr algn="ctr"/>
            <a:r>
              <a:rPr lang="en-ZA" sz="2800" dirty="0" smtClean="0">
                <a:latin typeface="Arial" pitchFamily="34" charset="0"/>
                <a:cs typeface="Arial" pitchFamily="34" charset="0"/>
              </a:rPr>
              <a:t>Referencing technique performance</a:t>
            </a:r>
            <a:endParaRPr lang="en-GB" sz="2800" dirty="0">
              <a:latin typeface="Arial" pitchFamily="34" charset="0"/>
              <a:cs typeface="Arial" pitchFamily="34" charset="0"/>
            </a:endParaRPr>
          </a:p>
        </p:txBody>
      </p:sp>
      <p:sp>
        <p:nvSpPr>
          <p:cNvPr id="10" name="TextBox 9"/>
          <p:cNvSpPr txBox="1"/>
          <p:nvPr/>
        </p:nvSpPr>
        <p:spPr>
          <a:xfrm>
            <a:off x="1653332" y="2699400"/>
            <a:ext cx="2168577" cy="1815882"/>
          </a:xfrm>
          <a:prstGeom prst="rect">
            <a:avLst/>
          </a:prstGeom>
          <a:noFill/>
          <a:ln>
            <a:solidFill>
              <a:schemeClr val="tx1"/>
            </a:solidFill>
          </a:ln>
        </p:spPr>
        <p:txBody>
          <a:bodyPr wrap="square" rtlCol="0">
            <a:spAutoFit/>
          </a:bodyPr>
          <a:lstStyle/>
          <a:p>
            <a:pPr algn="ctr"/>
            <a:r>
              <a:rPr lang="en-GB" sz="2800" dirty="0" smtClean="0">
                <a:latin typeface="Arial" pitchFamily="34" charset="0"/>
                <a:cs typeface="Arial" pitchFamily="34" charset="0"/>
              </a:rPr>
              <a:t>Warm up tutorial for each technique</a:t>
            </a:r>
            <a:endParaRPr lang="en-GB" sz="2800" dirty="0">
              <a:latin typeface="Arial" pitchFamily="34" charset="0"/>
              <a:cs typeface="Arial" pitchFamily="34" charset="0"/>
            </a:endParaRPr>
          </a:p>
        </p:txBody>
      </p:sp>
      <p:sp>
        <p:nvSpPr>
          <p:cNvPr id="11" name="Rectangle 10"/>
          <p:cNvSpPr/>
          <p:nvPr/>
        </p:nvSpPr>
        <p:spPr>
          <a:xfrm>
            <a:off x="1335071" y="2366559"/>
            <a:ext cx="6392879" cy="2412874"/>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Design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463863" y="1000387"/>
            <a:ext cx="8365343" cy="738474"/>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Iteration 3:</a:t>
            </a:r>
            <a:endParaRPr lang="en-GB" sz="3200" dirty="0" smtClean="0">
              <a:latin typeface="Arial" pitchFamily="34" charset="0"/>
              <a:cs typeface="Arial" pitchFamily="34" charset="0"/>
            </a:endParaRPr>
          </a:p>
          <a:p>
            <a:pPr marL="1115568" lvl="2" indent="-246888">
              <a:spcBef>
                <a:spcPts val="300"/>
              </a:spcBef>
              <a:defRPr/>
            </a:pPr>
            <a:endParaRPr lang="en-GB" sz="2800" dirty="0" smtClean="0">
              <a:latin typeface="Arial" pitchFamily="34" charset="0"/>
              <a:cs typeface="Arial" pitchFamily="34" charset="0"/>
            </a:endParaRPr>
          </a:p>
          <a:p>
            <a:pPr marL="1115568" lvl="2" indent="-246888">
              <a:spcBef>
                <a:spcPts val="300"/>
              </a:spcBef>
              <a:defRPr/>
            </a:pPr>
            <a:endParaRPr lang="en-US" sz="3200" dirty="0" smtClean="0">
              <a:latin typeface="Arial" pitchFamily="34" charset="0"/>
              <a:cs typeface="Arial" pitchFamily="34" charset="0"/>
            </a:endParaRPr>
          </a:p>
          <a:p>
            <a:pPr marL="1115568" lvl="2" indent="-246888">
              <a:spcBef>
                <a:spcPts val="300"/>
              </a:spcBef>
            </a:pPr>
            <a:endParaRPr lang="en-US" sz="3200" dirty="0" smtClean="0">
              <a:latin typeface="Arial" pitchFamily="34" charset="0"/>
              <a:cs typeface="Arial" pitchFamily="34" charset="0"/>
            </a:endParaRPr>
          </a:p>
        </p:txBody>
      </p:sp>
      <p:sp>
        <p:nvSpPr>
          <p:cNvPr id="7" name="TextBox 6"/>
          <p:cNvSpPr txBox="1"/>
          <p:nvPr/>
        </p:nvSpPr>
        <p:spPr>
          <a:xfrm>
            <a:off x="1184225" y="2278492"/>
            <a:ext cx="2383436" cy="1384995"/>
          </a:xfrm>
          <a:prstGeom prst="rect">
            <a:avLst/>
          </a:prstGeom>
          <a:noFill/>
          <a:ln>
            <a:solidFill>
              <a:schemeClr val="tx1"/>
            </a:solidFill>
          </a:ln>
        </p:spPr>
        <p:txBody>
          <a:bodyPr wrap="square" rtlCol="0">
            <a:spAutoFit/>
          </a:bodyPr>
          <a:lstStyle/>
          <a:p>
            <a:pPr algn="ctr"/>
            <a:r>
              <a:rPr lang="en-ZA" sz="2800" dirty="0" smtClean="0">
                <a:latin typeface="Arial" pitchFamily="34" charset="0"/>
                <a:cs typeface="Arial" pitchFamily="34" charset="0"/>
              </a:rPr>
              <a:t>Referencing technique performance</a:t>
            </a:r>
            <a:endParaRPr lang="en-GB" sz="2800" dirty="0">
              <a:latin typeface="Arial" pitchFamily="34" charset="0"/>
              <a:cs typeface="Arial" pitchFamily="34" charset="0"/>
            </a:endParaRPr>
          </a:p>
        </p:txBody>
      </p:sp>
      <p:sp>
        <p:nvSpPr>
          <p:cNvPr id="8" name="TextBox 7"/>
          <p:cNvSpPr txBox="1"/>
          <p:nvPr/>
        </p:nvSpPr>
        <p:spPr>
          <a:xfrm>
            <a:off x="1174367" y="3931231"/>
            <a:ext cx="2171073" cy="954107"/>
          </a:xfrm>
          <a:prstGeom prst="rect">
            <a:avLst/>
          </a:prstGeom>
          <a:noFill/>
          <a:ln>
            <a:solidFill>
              <a:schemeClr val="tx1"/>
            </a:solidFill>
          </a:ln>
        </p:spPr>
        <p:txBody>
          <a:bodyPr wrap="square" rtlCol="0">
            <a:spAutoFit/>
          </a:bodyPr>
          <a:lstStyle/>
          <a:p>
            <a:pPr algn="ctr"/>
            <a:r>
              <a:rPr lang="en-ZA" sz="2800" dirty="0" smtClean="0">
                <a:latin typeface="Arial" pitchFamily="34" charset="0"/>
                <a:cs typeface="Arial" pitchFamily="34" charset="0"/>
              </a:rPr>
              <a:t>User confirmation</a:t>
            </a:r>
            <a:endParaRPr lang="en-GB" sz="2800" dirty="0">
              <a:latin typeface="Arial" pitchFamily="34" charset="0"/>
              <a:cs typeface="Arial" pitchFamily="34" charset="0"/>
            </a:endParaRPr>
          </a:p>
        </p:txBody>
      </p:sp>
      <p:sp>
        <p:nvSpPr>
          <p:cNvPr id="9" name="TextBox 8"/>
          <p:cNvSpPr txBox="1"/>
          <p:nvPr/>
        </p:nvSpPr>
        <p:spPr>
          <a:xfrm>
            <a:off x="6316177" y="2268503"/>
            <a:ext cx="2033666" cy="1815882"/>
          </a:xfrm>
          <a:prstGeom prst="rect">
            <a:avLst/>
          </a:prstGeom>
          <a:noFill/>
          <a:ln>
            <a:solidFill>
              <a:schemeClr val="tx1"/>
            </a:solidFill>
          </a:ln>
        </p:spPr>
        <p:txBody>
          <a:bodyPr wrap="square" rtlCol="0">
            <a:spAutoFit/>
          </a:bodyPr>
          <a:lstStyle/>
          <a:p>
            <a:pPr algn="ctr"/>
            <a:r>
              <a:rPr lang="en-ZA" sz="2800" dirty="0" smtClean="0">
                <a:latin typeface="Arial" pitchFamily="34" charset="0"/>
                <a:cs typeface="Arial" pitchFamily="34" charset="0"/>
              </a:rPr>
              <a:t>Button to activate voice recognition</a:t>
            </a:r>
            <a:endParaRPr lang="en-GB" sz="2800" dirty="0">
              <a:latin typeface="Arial" pitchFamily="34" charset="0"/>
              <a:cs typeface="Arial" pitchFamily="34" charset="0"/>
            </a:endParaRPr>
          </a:p>
        </p:txBody>
      </p:sp>
      <p:sp>
        <p:nvSpPr>
          <p:cNvPr id="10" name="Rectangle 9"/>
          <p:cNvSpPr/>
          <p:nvPr/>
        </p:nvSpPr>
        <p:spPr>
          <a:xfrm>
            <a:off x="944383" y="1903739"/>
            <a:ext cx="7713234" cy="353694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p:cNvSpPr txBox="1"/>
          <p:nvPr/>
        </p:nvSpPr>
        <p:spPr>
          <a:xfrm>
            <a:off x="3764287" y="2284716"/>
            <a:ext cx="2364139" cy="1384995"/>
          </a:xfrm>
          <a:prstGeom prst="rect">
            <a:avLst/>
          </a:prstGeom>
          <a:noFill/>
          <a:ln>
            <a:solidFill>
              <a:schemeClr val="tx1"/>
            </a:solidFill>
          </a:ln>
        </p:spPr>
        <p:txBody>
          <a:bodyPr wrap="square" rtlCol="0">
            <a:spAutoFit/>
          </a:bodyPr>
          <a:lstStyle/>
          <a:p>
            <a:pPr algn="ctr"/>
            <a:r>
              <a:rPr lang="en-ZA" sz="2800" dirty="0" smtClean="0">
                <a:latin typeface="Arial" pitchFamily="34" charset="0"/>
                <a:cs typeface="Arial" pitchFamily="34" charset="0"/>
              </a:rPr>
              <a:t>Combination of feedback techniques</a:t>
            </a:r>
            <a:endParaRPr lang="en-GB" sz="2800" dirty="0">
              <a:latin typeface="Arial" pitchFamily="34" charset="0"/>
              <a:cs typeface="Arial" pitchFamily="34" charset="0"/>
            </a:endParaRPr>
          </a:p>
        </p:txBody>
      </p:sp>
      <p:sp>
        <p:nvSpPr>
          <p:cNvPr id="11" name="TextBox 10"/>
          <p:cNvSpPr txBox="1"/>
          <p:nvPr/>
        </p:nvSpPr>
        <p:spPr>
          <a:xfrm>
            <a:off x="3832899" y="3931232"/>
            <a:ext cx="2171073" cy="1384995"/>
          </a:xfrm>
          <a:prstGeom prst="rect">
            <a:avLst/>
          </a:prstGeom>
          <a:noFill/>
          <a:ln>
            <a:solidFill>
              <a:schemeClr val="tx1"/>
            </a:solidFill>
          </a:ln>
        </p:spPr>
        <p:txBody>
          <a:bodyPr wrap="square" rtlCol="0">
            <a:spAutoFit/>
          </a:bodyPr>
          <a:lstStyle/>
          <a:p>
            <a:pPr algn="ctr"/>
            <a:r>
              <a:rPr lang="en-GB" sz="2800" dirty="0" smtClean="0">
                <a:latin typeface="Arial" pitchFamily="34" charset="0"/>
                <a:cs typeface="Arial" pitchFamily="34" charset="0"/>
              </a:rPr>
              <a:t>More complicated website</a:t>
            </a:r>
            <a:endParaRPr lang="en-GB" sz="28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Voice recognition.</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Visual rendering.</a:t>
            </a:r>
          </a:p>
          <a:p>
            <a:pPr marL="658368" marR="0" lvl="1" indent="-246888" defTabSz="914400" rtl="0" eaLnBrk="1" fontAlgn="auto" latinLnBrk="0" hangingPunct="1">
              <a:lnSpc>
                <a:spcPct val="100000"/>
              </a:lnSpc>
              <a:spcBef>
                <a:spcPts val="300"/>
              </a:spcBef>
              <a:spcAft>
                <a:spcPts val="0"/>
              </a:spcAft>
              <a:buSzTx/>
              <a:tabLst/>
              <a:defRPr/>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313962" y="89524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Implementation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4" name="Rectangle 4"/>
          <p:cNvSpPr>
            <a:spLocks noGrp="1" noChangeArrowheads="1"/>
          </p:cNvSpPr>
          <p:nvPr>
            <p:ph type="title"/>
          </p:nvPr>
        </p:nvSpPr>
        <p:spPr>
          <a:xfrm>
            <a:off x="313962" y="89524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Voice recognition</a:t>
            </a:r>
          </a:p>
        </p:txBody>
      </p:sp>
      <p:sp>
        <p:nvSpPr>
          <p:cNvPr id="7" name="Rectangle 6"/>
          <p:cNvSpPr/>
          <p:nvPr/>
        </p:nvSpPr>
        <p:spPr>
          <a:xfrm>
            <a:off x="872066" y="2230967"/>
            <a:ext cx="7982374" cy="2554545"/>
          </a:xfrm>
          <a:prstGeom prst="rect">
            <a:avLst/>
          </a:prstGeom>
        </p:spPr>
        <p:txBody>
          <a:bodyPr wrap="square">
            <a:spAutoFit/>
          </a:bodyPr>
          <a:lstStyle/>
          <a:p>
            <a:pPr>
              <a:buFont typeface="Arial" pitchFamily="34" charset="0"/>
              <a:buChar char="•"/>
            </a:pPr>
            <a:r>
              <a:rPr lang="en-US" sz="3200" dirty="0" smtClean="0">
                <a:latin typeface="Arial" pitchFamily="34" charset="0"/>
                <a:cs typeface="Arial" pitchFamily="34" charset="0"/>
              </a:rPr>
              <a:t> Online API from SpeechAPI.com.</a:t>
            </a:r>
          </a:p>
          <a:p>
            <a:pPr>
              <a:buFont typeface="Arial" pitchFamily="34" charset="0"/>
              <a:buChar char="•"/>
            </a:pPr>
            <a:r>
              <a:rPr lang="en-US" sz="3200" dirty="0" smtClean="0">
                <a:latin typeface="Arial" pitchFamily="34" charset="0"/>
                <a:cs typeface="Arial" pitchFamily="34" charset="0"/>
              </a:rPr>
              <a:t> Embedded flash component used for </a:t>
            </a:r>
          </a:p>
          <a:p>
            <a:r>
              <a:rPr lang="en-US" sz="3200" dirty="0" smtClean="0">
                <a:latin typeface="Arial" pitchFamily="34" charset="0"/>
                <a:cs typeface="Arial" pitchFamily="34" charset="0"/>
              </a:rPr>
              <a:t>  streaming.</a:t>
            </a:r>
          </a:p>
          <a:p>
            <a:pPr>
              <a:buFont typeface="Arial" pitchFamily="34" charset="0"/>
              <a:buChar char="•"/>
            </a:pPr>
            <a:r>
              <a:rPr lang="en-US" sz="3200" i="1" dirty="0" smtClean="0">
                <a:latin typeface="Arial" pitchFamily="34" charset="0"/>
                <a:cs typeface="Arial" pitchFamily="34" charset="0"/>
              </a:rPr>
              <a:t> JavaScript </a:t>
            </a:r>
            <a:r>
              <a:rPr lang="en-US" sz="3200" dirty="0" smtClean="0">
                <a:latin typeface="Arial" pitchFamily="34" charset="0"/>
                <a:cs typeface="Arial" pitchFamily="34" charset="0"/>
              </a:rPr>
              <a:t>used to process string results.</a:t>
            </a:r>
          </a:p>
          <a:p>
            <a:pPr>
              <a:buFont typeface="Arial" pitchFamily="34" charset="0"/>
              <a:buChar char="•"/>
            </a:pPr>
            <a:r>
              <a:rPr lang="en-US" sz="3200" dirty="0" smtClean="0">
                <a:latin typeface="Arial" pitchFamily="34" charset="0"/>
                <a:cs typeface="Arial" pitchFamily="34" charset="0"/>
              </a:rPr>
              <a:t> More advanced functionality available.</a:t>
            </a:r>
            <a:endParaRPr lang="en-ZA" sz="32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4" name="Rectangle 4"/>
          <p:cNvSpPr>
            <a:spLocks noGrp="1" noChangeArrowheads="1"/>
          </p:cNvSpPr>
          <p:nvPr>
            <p:ph type="title"/>
          </p:nvPr>
        </p:nvSpPr>
        <p:spPr>
          <a:xfrm>
            <a:off x="313962" y="89524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Visual rendering</a:t>
            </a:r>
          </a:p>
        </p:txBody>
      </p:sp>
      <p:sp>
        <p:nvSpPr>
          <p:cNvPr id="7" name="Rectangle 6"/>
          <p:cNvSpPr/>
          <p:nvPr/>
        </p:nvSpPr>
        <p:spPr>
          <a:xfrm>
            <a:off x="887306" y="2406227"/>
            <a:ext cx="7769014" cy="2062103"/>
          </a:xfrm>
          <a:prstGeom prst="rect">
            <a:avLst/>
          </a:prstGeom>
        </p:spPr>
        <p:txBody>
          <a:bodyPr wrap="square">
            <a:spAutoFit/>
          </a:bodyPr>
          <a:lstStyle/>
          <a:p>
            <a:pPr>
              <a:buFont typeface="Arial" pitchFamily="34" charset="0"/>
              <a:buChar char="•"/>
            </a:pPr>
            <a:r>
              <a:rPr lang="en-US" sz="3200" dirty="0" smtClean="0">
                <a:latin typeface="Arial" pitchFamily="34" charset="0"/>
                <a:cs typeface="Arial" pitchFamily="34" charset="0"/>
              </a:rPr>
              <a:t> Layout.</a:t>
            </a:r>
          </a:p>
          <a:p>
            <a:pPr>
              <a:buFont typeface="Arial" pitchFamily="34" charset="0"/>
              <a:buChar char="•"/>
            </a:pPr>
            <a:r>
              <a:rPr lang="en-US" sz="3200" dirty="0" smtClean="0">
                <a:latin typeface="Arial" pitchFamily="34" charset="0"/>
                <a:cs typeface="Arial" pitchFamily="34" charset="0"/>
              </a:rPr>
              <a:t> Components.</a:t>
            </a:r>
          </a:p>
          <a:p>
            <a:pPr>
              <a:buFont typeface="Arial" pitchFamily="34" charset="0"/>
              <a:buChar char="•"/>
            </a:pPr>
            <a:r>
              <a:rPr lang="en-US" sz="3200" dirty="0" smtClean="0">
                <a:latin typeface="Arial" pitchFamily="34" charset="0"/>
                <a:cs typeface="Arial" pitchFamily="34" charset="0"/>
              </a:rPr>
              <a:t> Screenshots.</a:t>
            </a:r>
          </a:p>
          <a:p>
            <a:pPr>
              <a:buFont typeface="Arial" pitchFamily="34" charset="0"/>
              <a:buChar char="•"/>
            </a:pPr>
            <a:r>
              <a:rPr lang="en-US" sz="3200" dirty="0" smtClean="0">
                <a:latin typeface="Arial" pitchFamily="34" charset="0"/>
                <a:cs typeface="Arial" pitchFamily="34" charset="0"/>
              </a:rPr>
              <a:t> HTML and CSS.</a:t>
            </a:r>
            <a:endParaRPr lang="en-ZA" sz="32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5" name="Rectangle 3"/>
          <p:cNvSpPr txBox="1">
            <a:spLocks noChangeArrowheads="1"/>
          </p:cNvSpPr>
          <p:nvPr/>
        </p:nvSpPr>
        <p:spPr>
          <a:xfrm>
            <a:off x="316522" y="955915"/>
            <a:ext cx="8051800" cy="678513"/>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Iteration 1 – Numerical Referencing</a:t>
            </a:r>
          </a:p>
        </p:txBody>
      </p:sp>
      <p:pic>
        <p:nvPicPr>
          <p:cNvPr id="7" name="Picture 6" descr="C:\2011\campus\ELEN 4012 - Lab Project\Lab Proj Impl\final report\Report docs\screenshots\It 1\img1.png"/>
          <p:cNvPicPr/>
          <p:nvPr/>
        </p:nvPicPr>
        <p:blipFill>
          <a:blip r:embed="rId3"/>
          <a:srcRect/>
          <a:stretch>
            <a:fillRect/>
          </a:stretch>
        </p:blipFill>
        <p:spPr bwMode="auto">
          <a:xfrm>
            <a:off x="2646756" y="2068311"/>
            <a:ext cx="3579668" cy="3722221"/>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5" name="Rectangle 3"/>
          <p:cNvSpPr txBox="1">
            <a:spLocks noChangeArrowheads="1"/>
          </p:cNvSpPr>
          <p:nvPr/>
        </p:nvSpPr>
        <p:spPr>
          <a:xfrm>
            <a:off x="343941" y="1045356"/>
            <a:ext cx="8051800" cy="678513"/>
          </a:xfrm>
          <a:prstGeom prst="rect">
            <a:avLst/>
          </a:prstGeom>
        </p:spPr>
        <p:txBody>
          <a:bodyPr vert="horz">
            <a:normAutofit/>
          </a:bodyPr>
          <a:lstStyle/>
          <a:p>
            <a:pPr marL="658368" lvl="1" indent="-246888">
              <a:spcBef>
                <a:spcPts val="300"/>
              </a:spcBef>
              <a:buFont typeface="Arial" pitchFamily="34" charset="0"/>
              <a:buChar char="•"/>
              <a:defRPr/>
            </a:pPr>
            <a:r>
              <a:rPr lang="en-US" sz="3200" dirty="0" smtClean="0">
                <a:latin typeface="Arial" pitchFamily="34" charset="0"/>
                <a:cs typeface="Arial" pitchFamily="34" charset="0"/>
              </a:rPr>
              <a:t>Iteration 1 – Numerical Referencing</a:t>
            </a:r>
          </a:p>
        </p:txBody>
      </p:sp>
      <p:pic>
        <p:nvPicPr>
          <p:cNvPr id="9" name="Picture 8" descr="C:\2011\campus\ELEN 4012 - Lab Project\Lab Proj Impl\final report\Report docs\screenshots\It 1\img2.png"/>
          <p:cNvPicPr/>
          <p:nvPr/>
        </p:nvPicPr>
        <p:blipFill>
          <a:blip r:embed="rId3"/>
          <a:srcRect/>
          <a:stretch>
            <a:fillRect/>
          </a:stretch>
        </p:blipFill>
        <p:spPr bwMode="auto">
          <a:xfrm>
            <a:off x="1508739" y="1993693"/>
            <a:ext cx="5956362" cy="3795446"/>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5" name="Rectangle 3"/>
          <p:cNvSpPr txBox="1">
            <a:spLocks noChangeArrowheads="1"/>
          </p:cNvSpPr>
          <p:nvPr/>
        </p:nvSpPr>
        <p:spPr>
          <a:xfrm>
            <a:off x="343941" y="1045356"/>
            <a:ext cx="8051800" cy="678513"/>
          </a:xfrm>
          <a:prstGeom prst="rect">
            <a:avLst/>
          </a:prstGeom>
        </p:spPr>
        <p:txBody>
          <a:bodyPr vert="horz">
            <a:normAutofit/>
          </a:bodyPr>
          <a:lstStyle/>
          <a:p>
            <a:pPr marL="658368" lvl="1" indent="-246888">
              <a:spcBef>
                <a:spcPts val="300"/>
              </a:spcBef>
              <a:buFont typeface="Arial" pitchFamily="34" charset="0"/>
              <a:buChar char="•"/>
              <a:defRPr/>
            </a:pPr>
            <a:r>
              <a:rPr lang="en-US" sz="3200" dirty="0" smtClean="0">
                <a:latin typeface="Arial" pitchFamily="34" charset="0"/>
                <a:cs typeface="Arial" pitchFamily="34" charset="0"/>
              </a:rPr>
              <a:t>Iteration 1 – Link Name Referencing </a:t>
            </a:r>
          </a:p>
        </p:txBody>
      </p:sp>
      <p:pic>
        <p:nvPicPr>
          <p:cNvPr id="7" name="Picture 6" descr="C:\2011\campus\ELEN 4012 - Lab Project\Lab Proj Impl\final report\Report docs\screenshots\It 1\img3.png"/>
          <p:cNvPicPr/>
          <p:nvPr/>
        </p:nvPicPr>
        <p:blipFill>
          <a:blip r:embed="rId3"/>
          <a:srcRect/>
          <a:stretch>
            <a:fillRect/>
          </a:stretch>
        </p:blipFill>
        <p:spPr bwMode="auto">
          <a:xfrm>
            <a:off x="2398982" y="1963711"/>
            <a:ext cx="4316611" cy="4080064"/>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5" name="Rectangle 3"/>
          <p:cNvSpPr txBox="1">
            <a:spLocks noChangeArrowheads="1"/>
          </p:cNvSpPr>
          <p:nvPr/>
        </p:nvSpPr>
        <p:spPr>
          <a:xfrm>
            <a:off x="343941" y="1045356"/>
            <a:ext cx="8051800" cy="678513"/>
          </a:xfrm>
          <a:prstGeom prst="rect">
            <a:avLst/>
          </a:prstGeom>
        </p:spPr>
        <p:txBody>
          <a:bodyPr vert="horz">
            <a:normAutofit/>
          </a:bodyPr>
          <a:lstStyle/>
          <a:p>
            <a:pPr marL="658368" lvl="1" indent="-246888">
              <a:spcBef>
                <a:spcPts val="300"/>
              </a:spcBef>
              <a:buFont typeface="Arial" pitchFamily="34" charset="0"/>
              <a:buChar char="•"/>
              <a:defRPr/>
            </a:pPr>
            <a:r>
              <a:rPr lang="en-US" sz="3200" dirty="0" smtClean="0">
                <a:latin typeface="Arial" pitchFamily="34" charset="0"/>
                <a:cs typeface="Arial" pitchFamily="34" charset="0"/>
              </a:rPr>
              <a:t>Iteration 1 – Link Name Referencing</a:t>
            </a:r>
          </a:p>
        </p:txBody>
      </p:sp>
      <p:pic>
        <p:nvPicPr>
          <p:cNvPr id="7" name="Picture 6" descr="C:\2011\campus\ELEN 4012 - Lab Project\Lab Proj Impl\final report\Report docs\screenshots\It 1\img4.png"/>
          <p:cNvPicPr/>
          <p:nvPr/>
        </p:nvPicPr>
        <p:blipFill>
          <a:blip r:embed="rId3"/>
          <a:srcRect/>
          <a:stretch>
            <a:fillRect/>
          </a:stretch>
        </p:blipFill>
        <p:spPr bwMode="auto">
          <a:xfrm>
            <a:off x="1855846" y="1963711"/>
            <a:ext cx="5774147" cy="3631055"/>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fontScale="92500"/>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Voice-controlled web browsing for</a:t>
            </a:r>
            <a:r>
              <a:rPr kumimoji="0" lang="en-US" sz="1800" b="1" i="0" u="none" strike="noStrike" kern="1200" cap="none" spc="0" normalizeH="0" noProof="0" dirty="0" smtClean="0">
                <a:ln>
                  <a:noFill/>
                </a:ln>
                <a:solidFill>
                  <a:schemeClr val="bg1"/>
                </a:solidFill>
                <a:effectLst/>
                <a:uLnTx/>
                <a:uFillTx/>
                <a:latin typeface="+mn-lt"/>
                <a:ea typeface="+mn-ea"/>
                <a:cs typeface="+mn-cs"/>
              </a:rPr>
              <a:t> the elderly </a:t>
            </a:r>
            <a:endParaRPr kumimoji="0" lang="en-US" sz="1800" b="1"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793229" y="2139638"/>
            <a:ext cx="8050968" cy="4081280"/>
          </a:xfrm>
          <a:prstGeom prst="rect">
            <a:avLst/>
          </a:prstGeom>
        </p:spPr>
        <p:txBody>
          <a:bodyPr vert="horz">
            <a:normAutofit fontScale="92500" lnSpcReduction="10000"/>
          </a:bodyPr>
          <a:lstStyle/>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Background</a:t>
            </a: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kumimoji="0" lang="en-US" sz="3500" b="0" i="0" u="none" strike="noStrike" kern="1200" cap="none" spc="0" normalizeH="0" baseline="0" noProof="0" dirty="0" smtClean="0">
                <a:ln>
                  <a:noFill/>
                </a:ln>
                <a:effectLst/>
                <a:uLnTx/>
                <a:uFillTx/>
                <a:latin typeface="Arial" pitchFamily="34" charset="0"/>
                <a:cs typeface="Arial" pitchFamily="34" charset="0"/>
              </a:rPr>
              <a:t>Objectives</a:t>
            </a:r>
            <a:r>
              <a:rPr kumimoji="0" lang="en-US" sz="3500" b="0" i="0" u="none" strike="noStrike" kern="1200" cap="none" spc="0" normalizeH="0" noProof="0" dirty="0" smtClean="0">
                <a:ln>
                  <a:noFill/>
                </a:ln>
                <a:effectLst/>
                <a:uLnTx/>
                <a:uFillTx/>
                <a:latin typeface="Arial" pitchFamily="34" charset="0"/>
                <a:cs typeface="Arial" pitchFamily="34" charset="0"/>
              </a:rPr>
              <a:t> </a:t>
            </a:r>
            <a:endParaRPr lang="en-US" sz="3500" dirty="0">
              <a:latin typeface="Arial" pitchFamily="34" charset="0"/>
              <a:cs typeface="Arial" pitchFamily="34" charset="0"/>
            </a:endParaRP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3500" noProof="0" dirty="0" smtClean="0">
                <a:latin typeface="Arial" pitchFamily="34" charset="0"/>
                <a:cs typeface="Arial" pitchFamily="34" charset="0"/>
              </a:rPr>
              <a:t>Software Application</a:t>
            </a:r>
            <a:endParaRPr kumimoji="0" lang="en-US" sz="3500" b="0" i="0" u="none" strike="noStrike" kern="1200" cap="none" spc="0" normalizeH="0" baseline="0" dirty="0" smtClean="0">
              <a:ln>
                <a:noFill/>
              </a:ln>
              <a:effectLst/>
              <a:uLnTx/>
              <a:uFillTx/>
              <a:latin typeface="Arial" pitchFamily="34" charset="0"/>
              <a:cs typeface="Arial" pitchFamily="34" charset="0"/>
            </a:endParaRP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3500" noProof="0" dirty="0" smtClean="0">
                <a:latin typeface="Arial" pitchFamily="34" charset="0"/>
                <a:cs typeface="Arial" pitchFamily="34" charset="0"/>
              </a:rPr>
              <a:t>Testing and Results </a:t>
            </a: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kumimoji="0" lang="en-US" sz="3500" b="0" i="0" u="none" strike="noStrike" kern="1200" cap="none" spc="0" normalizeH="0" baseline="0" dirty="0" smtClean="0">
                <a:ln>
                  <a:noFill/>
                </a:ln>
                <a:effectLst/>
                <a:uLnTx/>
                <a:uFillTx/>
                <a:latin typeface="Arial" pitchFamily="34" charset="0"/>
                <a:cs typeface="Arial" pitchFamily="34" charset="0"/>
              </a:rPr>
              <a:t>Analysis</a:t>
            </a: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Team Work</a:t>
            </a:r>
            <a:endParaRPr kumimoji="0" lang="en-US" sz="3500" b="0" i="0" u="none" strike="noStrike" kern="1200" cap="none" spc="0" normalizeH="0" baseline="0" dirty="0" smtClean="0">
              <a:ln>
                <a:noFill/>
              </a:ln>
              <a:effectLst/>
              <a:uLnTx/>
              <a:uFillTx/>
              <a:latin typeface="Arial" pitchFamily="34" charset="0"/>
              <a:cs typeface="Arial" pitchFamily="34" charset="0"/>
            </a:endParaRP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3500" noProof="0" dirty="0" smtClean="0">
                <a:latin typeface="Arial" pitchFamily="34" charset="0"/>
                <a:cs typeface="Arial" pitchFamily="34" charset="0"/>
              </a:rPr>
              <a:t>Conclusion</a:t>
            </a: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kumimoji="0" lang="en-US" sz="3500" b="0" i="0" u="none" strike="noStrike" kern="1200" cap="none" spc="0" normalizeH="0" baseline="0" dirty="0" smtClean="0">
                <a:ln>
                  <a:noFill/>
                </a:ln>
                <a:effectLst/>
                <a:uLnTx/>
                <a:uFillTx/>
                <a:latin typeface="Arial" pitchFamily="34" charset="0"/>
                <a:cs typeface="Arial" pitchFamily="34" charset="0"/>
              </a:rPr>
              <a:t>Future Work </a:t>
            </a:r>
            <a:endParaRPr kumimoji="0" lang="en-US" sz="3500" b="0" i="0" u="none" strike="noStrike" kern="1200" cap="none" spc="0" normalizeH="0" baseline="0" noProof="0" dirty="0" smtClean="0">
              <a:ln>
                <a:noFill/>
              </a:ln>
              <a:effectLst/>
              <a:uLnTx/>
              <a:uFillTx/>
              <a:latin typeface="Arial" pitchFamily="34" charset="0"/>
              <a:cs typeface="Arial" pitchFamily="34" charset="0"/>
            </a:endParaRPr>
          </a:p>
          <a:p>
            <a:pPr marL="658368" marR="0" lvl="1" indent="-246888" algn="l" defTabSz="914400" rtl="0" eaLnBrk="1" fontAlgn="auto" latinLnBrk="0" hangingPunct="1">
              <a:lnSpc>
                <a:spcPct val="100000"/>
              </a:lnSpc>
              <a:spcBef>
                <a:spcPts val="300"/>
              </a:spcBef>
              <a:spcAft>
                <a:spcPts val="0"/>
              </a:spcAft>
              <a:buClr>
                <a:schemeClr val="accent2"/>
              </a:buClr>
              <a:buSzTx/>
              <a:buFontTx/>
              <a:buChar char="-"/>
              <a:tabLst/>
              <a:defRPr/>
            </a:pPr>
            <a:endParaRPr kumimoji="0" lang="en-US" sz="2400" b="0" i="0" u="none" strike="noStrike" kern="1200" cap="none" spc="0" normalizeH="0" baseline="0" noProof="0" dirty="0" smtClean="0">
              <a:ln>
                <a:noFill/>
              </a:ln>
              <a:effectLst/>
              <a:uLnTx/>
              <a:uFillTx/>
              <a:latin typeface="+mn-lt"/>
              <a:ea typeface="+mn-ea"/>
              <a:cs typeface="+mn-cs"/>
            </a:endParaRPr>
          </a:p>
        </p:txBody>
      </p:sp>
      <p:sp>
        <p:nvSpPr>
          <p:cNvPr id="24" name="Rectangle 4"/>
          <p:cNvSpPr>
            <a:spLocks noGrp="1" noChangeArrowheads="1"/>
          </p:cNvSpPr>
          <p:nvPr>
            <p:ph type="title"/>
          </p:nvPr>
        </p:nvSpPr>
        <p:spPr>
          <a:xfrm>
            <a:off x="476250" y="661128"/>
            <a:ext cx="7353300" cy="1282700"/>
          </a:xfrm>
          <a:noFill/>
        </p:spPr>
        <p:txBody>
          <a:bodyPr/>
          <a:lstStyle/>
          <a:p>
            <a:pPr eaLnBrk="1" hangingPunct="1"/>
            <a:r>
              <a:rPr lang="en-US" sz="4400" b="1" dirty="0" smtClean="0">
                <a:solidFill>
                  <a:schemeClr val="accent2"/>
                </a:solidFill>
                <a:latin typeface="Arial" pitchFamily="34" charset="0"/>
                <a:cs typeface="Arial" pitchFamily="34" charset="0"/>
              </a:rPr>
              <a:t>Outline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5" name="Rectangle 3"/>
          <p:cNvSpPr txBox="1">
            <a:spLocks noChangeArrowheads="1"/>
          </p:cNvSpPr>
          <p:nvPr/>
        </p:nvSpPr>
        <p:spPr>
          <a:xfrm>
            <a:off x="568794" y="2190750"/>
            <a:ext cx="8051800" cy="2456201"/>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tabLst/>
              <a:defRPr/>
            </a:pPr>
            <a:endParaRPr lang="en-US" sz="3200" dirty="0" smtClean="0">
              <a:latin typeface="Arial" pitchFamily="34" charset="0"/>
              <a:cs typeface="Arial" pitchFamily="34" charset="0"/>
            </a:endParaRPr>
          </a:p>
          <a:p>
            <a:pPr marL="1115568" lvl="2" indent="-246888">
              <a:spcBef>
                <a:spcPts val="300"/>
              </a:spcBef>
              <a:buFont typeface="Arial" pitchFamily="34" charset="0"/>
              <a:buChar char="•"/>
              <a:defRPr/>
            </a:pPr>
            <a:r>
              <a:rPr lang="en-US" sz="3200" dirty="0" smtClean="0">
                <a:latin typeface="Arial" pitchFamily="34" charset="0"/>
                <a:cs typeface="Arial" pitchFamily="34" charset="0"/>
              </a:rPr>
              <a:t>Tutorial sections.</a:t>
            </a:r>
          </a:p>
          <a:p>
            <a:pPr marL="1115568" lvl="2" indent="-246888">
              <a:spcBef>
                <a:spcPts val="300"/>
              </a:spcBef>
              <a:buFont typeface="Arial" pitchFamily="34" charset="0"/>
              <a:buChar char="•"/>
              <a:defRPr/>
            </a:pPr>
            <a:r>
              <a:rPr lang="en-US" sz="3200" dirty="0" smtClean="0">
                <a:latin typeface="Arial" pitchFamily="34" charset="0"/>
                <a:cs typeface="Arial" pitchFamily="34" charset="0"/>
              </a:rPr>
              <a:t>No feedback sections.</a:t>
            </a:r>
          </a:p>
        </p:txBody>
      </p:sp>
      <p:sp>
        <p:nvSpPr>
          <p:cNvPr id="7" name="Rectangle 3"/>
          <p:cNvSpPr txBox="1">
            <a:spLocks noChangeArrowheads="1"/>
          </p:cNvSpPr>
          <p:nvPr/>
        </p:nvSpPr>
        <p:spPr>
          <a:xfrm>
            <a:off x="362991" y="1273956"/>
            <a:ext cx="8051800" cy="678513"/>
          </a:xfrm>
          <a:prstGeom prst="rect">
            <a:avLst/>
          </a:prstGeom>
        </p:spPr>
        <p:txBody>
          <a:bodyPr vert="horz">
            <a:normAutofit/>
          </a:bodyPr>
          <a:lstStyle/>
          <a:p>
            <a:pPr marL="658368" lvl="1" indent="-246888">
              <a:spcBef>
                <a:spcPts val="300"/>
              </a:spcBef>
              <a:buFont typeface="Arial" pitchFamily="34" charset="0"/>
              <a:buChar char="•"/>
              <a:defRPr/>
            </a:pPr>
            <a:r>
              <a:rPr lang="en-US" sz="3200" dirty="0" smtClean="0">
                <a:latin typeface="Arial" pitchFamily="34" charset="0"/>
                <a:cs typeface="Arial" pitchFamily="34" charset="0"/>
              </a:rPr>
              <a:t>Iteration </a:t>
            </a:r>
            <a:r>
              <a:rPr lang="en-US" sz="3200" dirty="0" smtClean="0">
                <a:latin typeface="Arial" pitchFamily="34" charset="0"/>
                <a:cs typeface="Arial" pitchFamily="34" charset="0"/>
              </a:rPr>
              <a:t>2</a:t>
            </a:r>
            <a:endParaRPr lang="en-US" sz="32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7" name="Rectangle 3"/>
          <p:cNvSpPr txBox="1">
            <a:spLocks noChangeArrowheads="1"/>
          </p:cNvSpPr>
          <p:nvPr/>
        </p:nvSpPr>
        <p:spPr>
          <a:xfrm>
            <a:off x="343941" y="1045356"/>
            <a:ext cx="8051800" cy="678513"/>
          </a:xfrm>
          <a:prstGeom prst="rect">
            <a:avLst/>
          </a:prstGeom>
        </p:spPr>
        <p:txBody>
          <a:bodyPr vert="horz">
            <a:normAutofit/>
          </a:bodyPr>
          <a:lstStyle/>
          <a:p>
            <a:pPr marL="658368" lvl="1" indent="-246888">
              <a:spcBef>
                <a:spcPts val="300"/>
              </a:spcBef>
              <a:buFont typeface="Arial" pitchFamily="34" charset="0"/>
              <a:buChar char="•"/>
              <a:defRPr/>
            </a:pPr>
            <a:r>
              <a:rPr lang="en-US" sz="3200" dirty="0" smtClean="0">
                <a:latin typeface="Arial" pitchFamily="34" charset="0"/>
                <a:cs typeface="Arial" pitchFamily="34" charset="0"/>
              </a:rPr>
              <a:t>Iteration 3 – Numerical Referencing </a:t>
            </a:r>
          </a:p>
        </p:txBody>
      </p:sp>
      <p:pic>
        <p:nvPicPr>
          <p:cNvPr id="1026" name="Picture 2" descr="C:\Users\kirti\Desktop\numericalred.png"/>
          <p:cNvPicPr>
            <a:picLocks noChangeAspect="1" noChangeArrowheads="1"/>
          </p:cNvPicPr>
          <p:nvPr/>
        </p:nvPicPr>
        <p:blipFill>
          <a:blip r:embed="rId3"/>
          <a:srcRect/>
          <a:stretch>
            <a:fillRect/>
          </a:stretch>
        </p:blipFill>
        <p:spPr bwMode="auto">
          <a:xfrm>
            <a:off x="1727710" y="1885950"/>
            <a:ext cx="5706982" cy="4415169"/>
          </a:xfrm>
          <a:prstGeom prst="rect">
            <a:avLst/>
          </a:prstGeom>
          <a:noFill/>
          <a:ln>
            <a:solidFill>
              <a:schemeClr val="tx1"/>
            </a:solid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7" name="Rectangle 3"/>
          <p:cNvSpPr txBox="1">
            <a:spLocks noChangeArrowheads="1"/>
          </p:cNvSpPr>
          <p:nvPr/>
        </p:nvSpPr>
        <p:spPr>
          <a:xfrm>
            <a:off x="343941" y="1045356"/>
            <a:ext cx="8051800" cy="678513"/>
          </a:xfrm>
          <a:prstGeom prst="rect">
            <a:avLst/>
          </a:prstGeom>
        </p:spPr>
        <p:txBody>
          <a:bodyPr vert="horz">
            <a:normAutofit/>
          </a:bodyPr>
          <a:lstStyle/>
          <a:p>
            <a:pPr marL="658368" lvl="1" indent="-246888">
              <a:spcBef>
                <a:spcPts val="300"/>
              </a:spcBef>
              <a:buFont typeface="Arial" pitchFamily="34" charset="0"/>
              <a:buChar char="•"/>
              <a:defRPr/>
            </a:pPr>
            <a:r>
              <a:rPr lang="en-US" sz="3200" dirty="0" smtClean="0">
                <a:latin typeface="Arial" pitchFamily="34" charset="0"/>
                <a:cs typeface="Arial" pitchFamily="34" charset="0"/>
              </a:rPr>
              <a:t>Iteration 3 – Link Name Referencing</a:t>
            </a:r>
          </a:p>
        </p:txBody>
      </p:sp>
      <p:pic>
        <p:nvPicPr>
          <p:cNvPr id="9" name="Picture 8"/>
          <p:cNvPicPr/>
          <p:nvPr/>
        </p:nvPicPr>
        <p:blipFill>
          <a:blip r:embed="rId3"/>
          <a:srcRect/>
          <a:stretch>
            <a:fillRect/>
          </a:stretch>
        </p:blipFill>
        <p:spPr bwMode="auto">
          <a:xfrm>
            <a:off x="2014162" y="1888761"/>
            <a:ext cx="5331019" cy="4387011"/>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7" name="Rectangle 3"/>
          <p:cNvSpPr txBox="1">
            <a:spLocks noChangeArrowheads="1"/>
          </p:cNvSpPr>
          <p:nvPr/>
        </p:nvSpPr>
        <p:spPr>
          <a:xfrm>
            <a:off x="343941" y="923436"/>
            <a:ext cx="8051800" cy="678513"/>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Iteration 3 – Feedback</a:t>
            </a:r>
          </a:p>
        </p:txBody>
      </p:sp>
      <p:pic>
        <p:nvPicPr>
          <p:cNvPr id="8" name="Picture 7" descr="C:\2011\campus\ELEN 4012 - Lab Project\Lab Proj Impl\final report\Report docs\screenshots\It 3\img5.png"/>
          <p:cNvPicPr/>
          <p:nvPr/>
        </p:nvPicPr>
        <p:blipFill>
          <a:blip r:embed="rId3"/>
          <a:srcRect/>
          <a:stretch>
            <a:fillRect/>
          </a:stretch>
        </p:blipFill>
        <p:spPr bwMode="auto">
          <a:xfrm>
            <a:off x="1599565" y="1857662"/>
            <a:ext cx="5731510" cy="1862516"/>
          </a:xfrm>
          <a:prstGeom prst="rect">
            <a:avLst/>
          </a:prstGeom>
          <a:noFill/>
          <a:ln w="9525">
            <a:solidFill>
              <a:schemeClr val="tx1"/>
            </a:solidFill>
            <a:miter lim="800000"/>
            <a:headEnd/>
            <a:tailEnd/>
          </a:ln>
        </p:spPr>
      </p:pic>
      <p:pic>
        <p:nvPicPr>
          <p:cNvPr id="10" name="Picture 9"/>
          <p:cNvPicPr/>
          <p:nvPr/>
        </p:nvPicPr>
        <p:blipFill>
          <a:blip r:embed="rId4"/>
          <a:srcRect/>
          <a:stretch>
            <a:fillRect/>
          </a:stretch>
        </p:blipFill>
        <p:spPr bwMode="auto">
          <a:xfrm>
            <a:off x="1618297" y="4130992"/>
            <a:ext cx="5724525" cy="1857375"/>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Iteration 1.</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Iteration 2.</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Iteration 3.</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Secondary results.</a:t>
            </a:r>
          </a:p>
          <a:p>
            <a:pPr marL="1115568" lvl="2" indent="-246888">
              <a:spcBef>
                <a:spcPts val="300"/>
              </a:spcBef>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313962" y="89524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Testing and Results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283482" y="471775"/>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Iteration 1</a:t>
            </a:r>
          </a:p>
        </p:txBody>
      </p:sp>
      <p:sp>
        <p:nvSpPr>
          <p:cNvPr id="8" name="Rectangle 3"/>
          <p:cNvSpPr txBox="1">
            <a:spLocks noChangeArrowheads="1"/>
          </p:cNvSpPr>
          <p:nvPr/>
        </p:nvSpPr>
        <p:spPr>
          <a:xfrm>
            <a:off x="250085" y="1360107"/>
            <a:ext cx="7944787" cy="1901253"/>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Application errors:</a:t>
            </a:r>
          </a:p>
          <a:p>
            <a:pPr marL="1115568" lvl="2" indent="-246888">
              <a:spcBef>
                <a:spcPts val="300"/>
              </a:spcBef>
              <a:buFont typeface="Arial" pitchFamily="34" charset="0"/>
              <a:buChar char="•"/>
            </a:pPr>
            <a:r>
              <a:rPr lang="en-US" sz="3500" dirty="0" smtClean="0">
                <a:latin typeface="Arial" pitchFamily="34" charset="0"/>
                <a:cs typeface="Arial" pitchFamily="34" charset="0"/>
              </a:rPr>
              <a:t>Numerical referencing: 70%. </a:t>
            </a:r>
          </a:p>
          <a:p>
            <a:pPr marL="1115568" lvl="2" indent="-246888">
              <a:spcBef>
                <a:spcPts val="300"/>
              </a:spcBef>
              <a:buFont typeface="Arial" pitchFamily="34" charset="0"/>
              <a:buChar char="•"/>
            </a:pPr>
            <a:r>
              <a:rPr lang="en-US" sz="3500" dirty="0" smtClean="0">
                <a:latin typeface="Arial" pitchFamily="34" charset="0"/>
                <a:cs typeface="Arial" pitchFamily="34" charset="0"/>
              </a:rPr>
              <a:t>Link name referencing: 30%.</a:t>
            </a:r>
            <a:endParaRPr lang="en-US" sz="32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1115568" lvl="2" indent="-246888">
              <a:spcBef>
                <a:spcPts val="300"/>
              </a:spcBef>
            </a:pPr>
            <a:endParaRPr lang="en-US" sz="3200" dirty="0" smtClean="0">
              <a:latin typeface="Arial" pitchFamily="34" charset="0"/>
              <a:cs typeface="Arial" pitchFamily="34" charset="0"/>
            </a:endParaRPr>
          </a:p>
        </p:txBody>
      </p:sp>
      <p:graphicFrame>
        <p:nvGraphicFramePr>
          <p:cNvPr id="7" name="Chart 6"/>
          <p:cNvGraphicFramePr/>
          <p:nvPr/>
        </p:nvGraphicFramePr>
        <p:xfrm>
          <a:off x="4434840" y="3691890"/>
          <a:ext cx="4321914" cy="2809656"/>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p:cNvSpPr txBox="1"/>
          <p:nvPr/>
        </p:nvSpPr>
        <p:spPr>
          <a:xfrm>
            <a:off x="533400" y="3200400"/>
            <a:ext cx="5410200" cy="907941"/>
          </a:xfrm>
          <a:prstGeom prst="rect">
            <a:avLst/>
          </a:prstGeom>
          <a:noFill/>
        </p:spPr>
        <p:txBody>
          <a:bodyPr wrap="square" rtlCol="0">
            <a:spAutoFit/>
          </a:bodyPr>
          <a:lstStyle/>
          <a:p>
            <a:pPr marL="0" lvl="1">
              <a:buFont typeface="Arial" pitchFamily="34" charset="0"/>
              <a:buChar char="•"/>
            </a:pPr>
            <a:r>
              <a:rPr lang="en-US" sz="3500" dirty="0" smtClean="0">
                <a:latin typeface="Arial" pitchFamily="34" charset="0"/>
                <a:cs typeface="Arial" pitchFamily="34" charset="0"/>
              </a:rPr>
              <a:t> User preference:</a:t>
            </a:r>
          </a:p>
          <a:p>
            <a:endParaRPr lang="en-GB"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  - Iteration 1</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p:txBody>
      </p:sp>
      <p:sp>
        <p:nvSpPr>
          <p:cNvPr id="8" name="Rectangle 3"/>
          <p:cNvSpPr txBox="1">
            <a:spLocks noChangeArrowheads="1"/>
          </p:cNvSpPr>
          <p:nvPr/>
        </p:nvSpPr>
        <p:spPr>
          <a:xfrm>
            <a:off x="0" y="775241"/>
            <a:ext cx="8289892" cy="528903"/>
          </a:xfrm>
          <a:prstGeom prst="rect">
            <a:avLst/>
          </a:prstGeom>
        </p:spPr>
        <p:txBody>
          <a:bodyPr vert="horz">
            <a:normAutofit fontScale="92500" lnSpcReduction="20000"/>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Perceived performance</a:t>
            </a:r>
            <a:r>
              <a:rPr lang="en-US" sz="3200" dirty="0" smtClean="0">
                <a:latin typeface="Arial" pitchFamily="34" charset="0"/>
                <a:cs typeface="Arial" pitchFamily="34" charset="0"/>
              </a:rPr>
              <a:t>:</a:t>
            </a:r>
          </a:p>
          <a:p>
            <a:pPr marL="1115568" lvl="2" indent="-246888">
              <a:spcBef>
                <a:spcPts val="300"/>
              </a:spcBef>
            </a:pPr>
            <a:endParaRPr lang="en-US" sz="3200" dirty="0" smtClean="0">
              <a:latin typeface="Arial" pitchFamily="34" charset="0"/>
              <a:cs typeface="Arial" pitchFamily="34" charset="0"/>
            </a:endParaRPr>
          </a:p>
        </p:txBody>
      </p:sp>
      <p:graphicFrame>
        <p:nvGraphicFramePr>
          <p:cNvPr id="7" name="Chart 6"/>
          <p:cNvGraphicFramePr/>
          <p:nvPr/>
        </p:nvGraphicFramePr>
        <p:xfrm>
          <a:off x="4114800" y="1203960"/>
          <a:ext cx="4117797" cy="269523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p:cNvGraphicFramePr/>
          <p:nvPr/>
        </p:nvGraphicFramePr>
        <p:xfrm>
          <a:off x="3368040" y="4069080"/>
          <a:ext cx="4200494" cy="2606040"/>
        </p:xfrm>
        <a:graphic>
          <a:graphicData uri="http://schemas.openxmlformats.org/drawingml/2006/chart">
            <c:chart xmlns:c="http://schemas.openxmlformats.org/drawingml/2006/chart" xmlns:r="http://schemas.openxmlformats.org/officeDocument/2006/relationships" r:id="rId4"/>
          </a:graphicData>
        </a:graphic>
      </p:graphicFrame>
      <p:sp>
        <p:nvSpPr>
          <p:cNvPr id="10" name="Rectangle 3"/>
          <p:cNvSpPr txBox="1">
            <a:spLocks noChangeArrowheads="1"/>
          </p:cNvSpPr>
          <p:nvPr/>
        </p:nvSpPr>
        <p:spPr>
          <a:xfrm>
            <a:off x="316960" y="3640861"/>
            <a:ext cx="8289892" cy="528903"/>
          </a:xfrm>
          <a:prstGeom prst="rect">
            <a:avLst/>
          </a:prstGeom>
        </p:spPr>
        <p:txBody>
          <a:bodyPr vert="horz">
            <a:normAutofit fontScale="92500" lnSpcReduction="20000"/>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Feedback</a:t>
            </a:r>
            <a:r>
              <a:rPr lang="en-US" sz="3200" dirty="0" smtClean="0">
                <a:latin typeface="Arial" pitchFamily="34" charset="0"/>
                <a:cs typeface="Arial" pitchFamily="34" charset="0"/>
              </a:rPr>
              <a:t>:</a:t>
            </a:r>
          </a:p>
          <a:p>
            <a:pPr marL="1115568" lvl="2" indent="-246888">
              <a:spcBef>
                <a:spcPts val="300"/>
              </a:spcBef>
            </a:pPr>
            <a:endParaRPr lang="en-US" sz="32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283982" y="610433"/>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Iteration 2</a:t>
            </a:r>
          </a:p>
        </p:txBody>
      </p:sp>
      <p:sp>
        <p:nvSpPr>
          <p:cNvPr id="8" name="Rectangle 3"/>
          <p:cNvSpPr txBox="1">
            <a:spLocks noChangeArrowheads="1"/>
          </p:cNvSpPr>
          <p:nvPr/>
        </p:nvSpPr>
        <p:spPr>
          <a:xfrm>
            <a:off x="539645" y="1524750"/>
            <a:ext cx="7764905" cy="1803066"/>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Application errors:</a:t>
            </a:r>
          </a:p>
          <a:p>
            <a:pPr marL="1115568" lvl="2" indent="-246888">
              <a:spcBef>
                <a:spcPts val="300"/>
              </a:spcBef>
              <a:buFont typeface="Arial" pitchFamily="34" charset="0"/>
              <a:buChar char="•"/>
            </a:pPr>
            <a:r>
              <a:rPr lang="en-US" sz="3500" dirty="0" smtClean="0">
                <a:latin typeface="Arial" pitchFamily="34" charset="0"/>
                <a:cs typeface="Arial" pitchFamily="34" charset="0"/>
              </a:rPr>
              <a:t>Numerical referencing: 68%. </a:t>
            </a:r>
          </a:p>
          <a:p>
            <a:pPr marL="1115568" lvl="2" indent="-246888">
              <a:spcBef>
                <a:spcPts val="300"/>
              </a:spcBef>
              <a:buFont typeface="Arial" pitchFamily="34" charset="0"/>
              <a:buChar char="•"/>
            </a:pPr>
            <a:r>
              <a:rPr lang="en-US" sz="3500" dirty="0" smtClean="0">
                <a:latin typeface="Arial" pitchFamily="34" charset="0"/>
                <a:cs typeface="Arial" pitchFamily="34" charset="0"/>
              </a:rPr>
              <a:t>Link name referencing: 32%.</a:t>
            </a:r>
            <a:endParaRPr lang="en-US" sz="32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1115568" lvl="2" indent="-246888">
              <a:spcBef>
                <a:spcPts val="300"/>
              </a:spcBef>
            </a:pPr>
            <a:endParaRPr lang="en-US" sz="3200" dirty="0" smtClean="0">
              <a:latin typeface="Arial" pitchFamily="34" charset="0"/>
              <a:cs typeface="Arial" pitchFamily="34" charset="0"/>
            </a:endParaRPr>
          </a:p>
        </p:txBody>
      </p:sp>
      <p:graphicFrame>
        <p:nvGraphicFramePr>
          <p:cNvPr id="7" name="Chart 6"/>
          <p:cNvGraphicFramePr/>
          <p:nvPr/>
        </p:nvGraphicFramePr>
        <p:xfrm>
          <a:off x="4556760" y="3916680"/>
          <a:ext cx="4225290" cy="2674620"/>
        </p:xfrm>
        <a:graphic>
          <a:graphicData uri="http://schemas.openxmlformats.org/drawingml/2006/chart">
            <c:chart xmlns:c="http://schemas.openxmlformats.org/drawingml/2006/chart" xmlns:r="http://schemas.openxmlformats.org/officeDocument/2006/relationships" r:id="rId3"/>
          </a:graphicData>
        </a:graphic>
      </p:graphicFrame>
      <p:sp>
        <p:nvSpPr>
          <p:cNvPr id="9" name="Rectangle 3"/>
          <p:cNvSpPr txBox="1">
            <a:spLocks noChangeArrowheads="1"/>
          </p:cNvSpPr>
          <p:nvPr/>
        </p:nvSpPr>
        <p:spPr>
          <a:xfrm>
            <a:off x="434715" y="3326067"/>
            <a:ext cx="7764905" cy="721277"/>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User preference:</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1115568" lvl="2" indent="-246888">
              <a:spcBef>
                <a:spcPts val="300"/>
              </a:spcBef>
            </a:pPr>
            <a:endParaRPr lang="en-US" sz="32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 – Iteration 2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p:txBody>
      </p:sp>
      <p:sp>
        <p:nvSpPr>
          <p:cNvPr id="10" name="Rectangle 3"/>
          <p:cNvSpPr txBox="1">
            <a:spLocks noChangeArrowheads="1"/>
          </p:cNvSpPr>
          <p:nvPr/>
        </p:nvSpPr>
        <p:spPr>
          <a:xfrm>
            <a:off x="0" y="625342"/>
            <a:ext cx="8439794" cy="618844"/>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Perceived performance:</a:t>
            </a:r>
          </a:p>
        </p:txBody>
      </p:sp>
      <p:graphicFrame>
        <p:nvGraphicFramePr>
          <p:cNvPr id="7" name="Chart 6"/>
          <p:cNvGraphicFramePr/>
          <p:nvPr/>
        </p:nvGraphicFramePr>
        <p:xfrm>
          <a:off x="4678679" y="1173479"/>
          <a:ext cx="4262951" cy="2581557"/>
        </p:xfrm>
        <a:graphic>
          <a:graphicData uri="http://schemas.openxmlformats.org/drawingml/2006/chart">
            <c:chart xmlns:c="http://schemas.openxmlformats.org/drawingml/2006/chart" xmlns:r="http://schemas.openxmlformats.org/officeDocument/2006/relationships" r:id="rId3"/>
          </a:graphicData>
        </a:graphic>
      </p:graphicFrame>
      <p:sp>
        <p:nvSpPr>
          <p:cNvPr id="8" name="Rectangle 3"/>
          <p:cNvSpPr txBox="1">
            <a:spLocks noChangeArrowheads="1"/>
          </p:cNvSpPr>
          <p:nvPr/>
        </p:nvSpPr>
        <p:spPr>
          <a:xfrm>
            <a:off x="0" y="3640864"/>
            <a:ext cx="8439794" cy="618844"/>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Link name referencing:</a:t>
            </a:r>
          </a:p>
        </p:txBody>
      </p:sp>
      <p:graphicFrame>
        <p:nvGraphicFramePr>
          <p:cNvPr id="9" name="Chart 8"/>
          <p:cNvGraphicFramePr/>
          <p:nvPr/>
        </p:nvGraphicFramePr>
        <p:xfrm>
          <a:off x="4998720" y="4160520"/>
          <a:ext cx="3852970" cy="2487618"/>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313962" y="89524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Iteration 3</a:t>
            </a:r>
          </a:p>
        </p:txBody>
      </p:sp>
      <p:sp>
        <p:nvSpPr>
          <p:cNvPr id="8" name="Rectangle 3"/>
          <p:cNvSpPr txBox="1">
            <a:spLocks noChangeArrowheads="1"/>
          </p:cNvSpPr>
          <p:nvPr/>
        </p:nvSpPr>
        <p:spPr>
          <a:xfrm>
            <a:off x="614596" y="2049406"/>
            <a:ext cx="7764905" cy="4036601"/>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Application errors:</a:t>
            </a:r>
          </a:p>
          <a:p>
            <a:pPr marL="1115568" lvl="2" indent="-246888">
              <a:spcBef>
                <a:spcPts val="300"/>
              </a:spcBef>
              <a:buFont typeface="Arial" pitchFamily="34" charset="0"/>
              <a:buChar char="•"/>
            </a:pPr>
            <a:r>
              <a:rPr lang="en-US" sz="3200" dirty="0" smtClean="0">
                <a:latin typeface="Arial" pitchFamily="34" charset="0"/>
                <a:cs typeface="Arial" pitchFamily="34" charset="0"/>
              </a:rPr>
              <a:t>Link name referencing: 54%.</a:t>
            </a:r>
          </a:p>
          <a:p>
            <a:pPr marL="1115568" lvl="2" indent="-246888">
              <a:spcBef>
                <a:spcPts val="300"/>
              </a:spcBef>
              <a:buFont typeface="Arial" pitchFamily="34" charset="0"/>
              <a:buChar char="•"/>
            </a:pPr>
            <a:r>
              <a:rPr lang="en-US" sz="3200" dirty="0" smtClean="0">
                <a:latin typeface="Arial" pitchFamily="34" charset="0"/>
                <a:cs typeface="Arial" pitchFamily="34" charset="0"/>
              </a:rPr>
              <a:t>Numerical referencing: 46%.</a:t>
            </a:r>
          </a:p>
          <a:p>
            <a:pPr marL="1115568" lvl="2" indent="-246888">
              <a:spcBef>
                <a:spcPts val="300"/>
              </a:spcBef>
            </a:pPr>
            <a:r>
              <a:rPr lang="en-US" sz="3200" dirty="0" smtClean="0">
                <a:latin typeface="Arial" pitchFamily="34" charset="0"/>
                <a:cs typeface="Arial" pitchFamily="34" charset="0"/>
              </a:rPr>
              <a:t> </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Equal user preference.</a:t>
            </a:r>
          </a:p>
          <a:p>
            <a:pPr marL="658368" lvl="1" indent="-246888">
              <a:spcBef>
                <a:spcPts val="300"/>
              </a:spcBef>
              <a:buFont typeface="Arial" pitchFamily="34" charset="0"/>
              <a:buChar char="•"/>
              <a:defRPr/>
            </a:pPr>
            <a:r>
              <a:rPr lang="en-US" sz="3200" dirty="0" smtClean="0">
                <a:latin typeface="Arial" pitchFamily="34" charset="0"/>
                <a:cs typeface="Arial" pitchFamily="34" charset="0"/>
              </a:rPr>
              <a:t>Button for speech recognition.</a:t>
            </a:r>
          </a:p>
          <a:p>
            <a:pPr marL="658368" lvl="1" indent="-246888">
              <a:spcBef>
                <a:spcPts val="300"/>
              </a:spcBef>
              <a:buFont typeface="Arial" pitchFamily="34" charset="0"/>
              <a:buChar char="•"/>
              <a:defRPr/>
            </a:pPr>
            <a:r>
              <a:rPr lang="en-US" sz="3200" dirty="0" smtClean="0">
                <a:latin typeface="Arial" pitchFamily="34" charset="0"/>
                <a:cs typeface="Arial" pitchFamily="34" charset="0"/>
              </a:rPr>
              <a:t>User confirmation.</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tabLst/>
              <a:defRPr/>
            </a:pPr>
            <a:endParaRPr lang="en-US" sz="32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1115568" lvl="2" indent="-246888">
              <a:spcBef>
                <a:spcPts val="300"/>
              </a:spcBef>
            </a:pPr>
            <a:endParaRPr lang="en-US" sz="32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Background</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283980" y="1629972"/>
            <a:ext cx="8650157" cy="4800807"/>
          </a:xfrm>
          <a:prstGeom prst="rect">
            <a:avLst/>
          </a:prstGeom>
        </p:spPr>
        <p:txBody>
          <a:bodyPr vert="horz">
            <a:noAutofit/>
          </a:bodyPr>
          <a:lstStyle/>
          <a:p>
            <a:pPr marL="658368" lvl="1" indent="-246888">
              <a:spcBef>
                <a:spcPts val="300"/>
              </a:spcBef>
              <a:buFont typeface="Arial" pitchFamily="34" charset="0"/>
              <a:buChar char="•"/>
              <a:defRPr/>
            </a:pPr>
            <a:r>
              <a:rPr lang="en-US" sz="3200" dirty="0" smtClean="0">
                <a:latin typeface="Arial" pitchFamily="34" charset="0"/>
                <a:cs typeface="Arial" pitchFamily="34" charset="0"/>
              </a:rPr>
              <a:t>Statistics show growing use of computers by the elderly.</a:t>
            </a:r>
          </a:p>
          <a:p>
            <a:pPr marL="658368" lvl="1" indent="-246888">
              <a:spcBef>
                <a:spcPts val="300"/>
              </a:spcBef>
              <a:defRPr/>
            </a:pPr>
            <a:endParaRPr lang="en-US" sz="3200" dirty="0" smtClean="0">
              <a:latin typeface="Arial" pitchFamily="34" charset="0"/>
              <a:cs typeface="Arial" pitchFamily="34" charset="0"/>
            </a:endParaRPr>
          </a:p>
          <a:p>
            <a:pPr marL="658368" lvl="1" indent="-246888">
              <a:spcBef>
                <a:spcPts val="300"/>
              </a:spcBef>
              <a:buFont typeface="Arial" pitchFamily="34" charset="0"/>
              <a:buChar char="•"/>
              <a:defRPr/>
            </a:pPr>
            <a:r>
              <a:rPr lang="en-US" sz="3200" dirty="0" smtClean="0">
                <a:latin typeface="Arial" pitchFamily="34" charset="0"/>
                <a:cs typeface="Arial" pitchFamily="34" charset="0"/>
              </a:rPr>
              <a:t>US stats: </a:t>
            </a:r>
          </a:p>
          <a:p>
            <a:pPr marL="1115568" lvl="2" indent="-246888">
              <a:spcBef>
                <a:spcPts val="300"/>
              </a:spcBef>
              <a:buFont typeface="Arial" pitchFamily="34" charset="0"/>
              <a:buChar char="•"/>
              <a:defRPr/>
            </a:pPr>
            <a:r>
              <a:rPr lang="en-US" sz="2800" dirty="0" smtClean="0">
                <a:latin typeface="Arial" pitchFamily="34" charset="0"/>
                <a:cs typeface="Arial" pitchFamily="34" charset="0"/>
              </a:rPr>
              <a:t>People over 65 are the fastest growing group of new internet users.</a:t>
            </a:r>
          </a:p>
          <a:p>
            <a:pPr marL="1115568" lvl="2" indent="-246888">
              <a:spcBef>
                <a:spcPts val="300"/>
              </a:spcBef>
              <a:buFont typeface="Arial" pitchFamily="34" charset="0"/>
              <a:buChar char="•"/>
              <a:defRPr/>
            </a:pPr>
            <a:r>
              <a:rPr lang="en-US" sz="2800" dirty="0" smtClean="0">
                <a:latin typeface="Arial" pitchFamily="34" charset="0"/>
                <a:cs typeface="Arial" pitchFamily="34" charset="0"/>
              </a:rPr>
              <a:t>13% of population is comprised of the elderly.</a:t>
            </a:r>
          </a:p>
          <a:p>
            <a:pPr marL="1115568" lvl="2" indent="-246888">
              <a:spcBef>
                <a:spcPts val="300"/>
              </a:spcBef>
              <a:buFont typeface="Arial" pitchFamily="34" charset="0"/>
              <a:buChar char="•"/>
              <a:defRPr/>
            </a:pPr>
            <a:r>
              <a:rPr lang="en-ZA" sz="2800" dirty="0" smtClean="0">
                <a:latin typeface="Arial" pitchFamily="34" charset="0"/>
                <a:cs typeface="Arial" pitchFamily="34" charset="0"/>
              </a:rPr>
              <a:t>4% of total internet usage is contributed to by the elderly.</a:t>
            </a:r>
            <a:endParaRPr lang="en-US" sz="2800" dirty="0" smtClean="0">
              <a:latin typeface="Arial" pitchFamily="34" charset="0"/>
              <a:cs typeface="Arial" pitchFamily="34" charset="0"/>
            </a:endParaRPr>
          </a:p>
        </p:txBody>
      </p:sp>
      <p:sp>
        <p:nvSpPr>
          <p:cNvPr id="24" name="Rectangle 4"/>
          <p:cNvSpPr>
            <a:spLocks noGrp="1" noChangeArrowheads="1"/>
          </p:cNvSpPr>
          <p:nvPr>
            <p:ph type="title"/>
          </p:nvPr>
        </p:nvSpPr>
        <p:spPr>
          <a:xfrm>
            <a:off x="440753" y="549223"/>
            <a:ext cx="4318000" cy="1079500"/>
          </a:xfrm>
          <a:noFill/>
        </p:spPr>
        <p:txBody>
          <a:bodyPr/>
          <a:lstStyle/>
          <a:p>
            <a:pPr eaLnBrk="1" hangingPunct="1"/>
            <a:r>
              <a:rPr lang="en-US" sz="4400" b="1" dirty="0" smtClean="0">
                <a:solidFill>
                  <a:schemeClr val="accent2"/>
                </a:solidFill>
                <a:latin typeface="Arial" pitchFamily="34" charset="0"/>
                <a:cs typeface="Arial" pitchFamily="34" charset="0"/>
              </a:rPr>
              <a:t>Background </a:t>
            </a:r>
          </a:p>
        </p:txBody>
      </p:sp>
      <p:sp>
        <p:nvSpPr>
          <p:cNvPr id="7" name="Rectangle 3"/>
          <p:cNvSpPr txBox="1">
            <a:spLocks noChangeArrowheads="1"/>
          </p:cNvSpPr>
          <p:nvPr/>
        </p:nvSpPr>
        <p:spPr>
          <a:xfrm>
            <a:off x="179051" y="6324236"/>
            <a:ext cx="8800059" cy="391358"/>
          </a:xfrm>
          <a:prstGeom prst="rect">
            <a:avLst/>
          </a:prstGeom>
        </p:spPr>
        <p:txBody>
          <a:bodyPr vert="horz">
            <a:normAutofit/>
          </a:bodyPr>
          <a:lstStyle/>
          <a:p>
            <a:pPr marL="658368" lvl="1" indent="-246888" algn="just">
              <a:spcBef>
                <a:spcPts val="300"/>
              </a:spcBef>
            </a:pPr>
            <a:r>
              <a:rPr lang="en-GB" sz="800" dirty="0" smtClean="0">
                <a:latin typeface="Arial" pitchFamily="34" charset="0"/>
                <a:cs typeface="Arial" pitchFamily="34" charset="0"/>
              </a:rPr>
              <a:t>Anderson </a:t>
            </a:r>
            <a:r>
              <a:rPr lang="en-GB" sz="800" dirty="0">
                <a:latin typeface="Arial" pitchFamily="34" charset="0"/>
                <a:cs typeface="Arial" pitchFamily="34" charset="0"/>
              </a:rPr>
              <a:t>S, </a:t>
            </a:r>
            <a:r>
              <a:rPr lang="en-GB" sz="800" dirty="0" err="1">
                <a:latin typeface="Arial" pitchFamily="34" charset="0"/>
                <a:cs typeface="Arial" pitchFamily="34" charset="0"/>
              </a:rPr>
              <a:t>Liberman</a:t>
            </a:r>
            <a:r>
              <a:rPr lang="en-GB" sz="800" dirty="0">
                <a:latin typeface="Arial" pitchFamily="34" charset="0"/>
                <a:cs typeface="Arial" pitchFamily="34" charset="0"/>
              </a:rPr>
              <a:t> N, Bernstein E, </a:t>
            </a:r>
            <a:r>
              <a:rPr lang="en-GB" sz="800" dirty="0" smtClean="0">
                <a:latin typeface="Arial" pitchFamily="34" charset="0"/>
                <a:cs typeface="Arial" pitchFamily="34" charset="0"/>
              </a:rPr>
              <a:t>Foster S, </a:t>
            </a:r>
            <a:r>
              <a:rPr lang="en-GB" sz="800" dirty="0" err="1" smtClean="0">
                <a:latin typeface="Arial" pitchFamily="34" charset="0"/>
                <a:cs typeface="Arial" pitchFamily="34" charset="0"/>
              </a:rPr>
              <a:t>Cate</a:t>
            </a:r>
            <a:r>
              <a:rPr lang="en-GB" sz="800" dirty="0" smtClean="0">
                <a:latin typeface="Arial" pitchFamily="34" charset="0"/>
                <a:cs typeface="Arial" pitchFamily="34" charset="0"/>
              </a:rPr>
              <a:t> E</a:t>
            </a:r>
            <a:r>
              <a:rPr lang="en-GB" sz="800" dirty="0">
                <a:latin typeface="Arial" pitchFamily="34" charset="0"/>
                <a:cs typeface="Arial" pitchFamily="34" charset="0"/>
              </a:rPr>
              <a:t>, Levin B. </a:t>
            </a:r>
            <a:r>
              <a:rPr lang="en-GB" sz="800" i="1" dirty="0">
                <a:latin typeface="Arial" pitchFamily="34" charset="0"/>
                <a:cs typeface="Arial" pitchFamily="34" charset="0"/>
              </a:rPr>
              <a:t>Recognition of </a:t>
            </a:r>
            <a:r>
              <a:rPr lang="en-GB" sz="800" i="1" dirty="0" smtClean="0">
                <a:latin typeface="Arial" pitchFamily="34" charset="0"/>
                <a:cs typeface="Arial" pitchFamily="34" charset="0"/>
              </a:rPr>
              <a:t>elderly speech </a:t>
            </a:r>
            <a:r>
              <a:rPr lang="en-GB" sz="800" i="1" dirty="0">
                <a:latin typeface="Arial" pitchFamily="34" charset="0"/>
                <a:cs typeface="Arial" pitchFamily="34" charset="0"/>
              </a:rPr>
              <a:t>and </a:t>
            </a:r>
            <a:r>
              <a:rPr lang="en-GB" sz="800" i="1" dirty="0" smtClean="0">
                <a:latin typeface="Arial" pitchFamily="34" charset="0"/>
                <a:cs typeface="Arial" pitchFamily="34" charset="0"/>
              </a:rPr>
              <a:t>   voice-driven </a:t>
            </a:r>
            <a:r>
              <a:rPr lang="en-GB" sz="800" i="1" dirty="0">
                <a:latin typeface="Arial" pitchFamily="34" charset="0"/>
                <a:cs typeface="Arial" pitchFamily="34" charset="0"/>
              </a:rPr>
              <a:t>document </a:t>
            </a:r>
            <a:r>
              <a:rPr lang="en-GB" sz="800" i="1" dirty="0" smtClean="0">
                <a:latin typeface="Arial" pitchFamily="34" charset="0"/>
                <a:cs typeface="Arial" pitchFamily="34" charset="0"/>
              </a:rPr>
              <a:t>retrieval.</a:t>
            </a:r>
            <a:r>
              <a:rPr lang="en-GB" sz="800" dirty="0" smtClean="0">
                <a:latin typeface="Arial" pitchFamily="34" charset="0"/>
                <a:cs typeface="Arial" pitchFamily="34" charset="0"/>
              </a:rPr>
              <a:t> Dragon Systems, Inc</a:t>
            </a:r>
            <a:r>
              <a:rPr lang="en-GB" sz="800" dirty="0">
                <a:latin typeface="Arial" pitchFamily="34" charset="0"/>
                <a:cs typeface="Arial" pitchFamily="34" charset="0"/>
              </a:rPr>
              <a:t>, </a:t>
            </a:r>
            <a:r>
              <a:rPr lang="en-GB" sz="800" dirty="0" smtClean="0">
                <a:latin typeface="Arial" pitchFamily="34" charset="0"/>
                <a:cs typeface="Arial" pitchFamily="34" charset="0"/>
              </a:rPr>
              <a:t>1999 IEEE</a:t>
            </a:r>
            <a:r>
              <a:rPr lang="en-GB" sz="800" dirty="0">
                <a:latin typeface="Arial" pitchFamily="34" charset="0"/>
                <a:cs typeface="Arial" pitchFamily="34" charset="0"/>
              </a:rPr>
              <a:t>, pp </a:t>
            </a:r>
            <a:r>
              <a:rPr lang="en-GB" sz="800" dirty="0" smtClean="0">
                <a:latin typeface="Arial" pitchFamily="34" charset="0"/>
                <a:cs typeface="Arial" pitchFamily="34" charset="0"/>
              </a:rPr>
              <a:t>1.</a:t>
            </a:r>
          </a:p>
          <a:p>
            <a:pPr marL="658368" lvl="1" indent="-246888" algn="just">
              <a:spcBef>
                <a:spcPts val="300"/>
              </a:spcBef>
            </a:pPr>
            <a:r>
              <a:rPr lang="en-GB" sz="800" dirty="0" smtClean="0">
                <a:latin typeface="Arial" pitchFamily="34" charset="0"/>
                <a:cs typeface="Arial" pitchFamily="34" charset="0"/>
              </a:rPr>
              <a:t>Conn </a:t>
            </a:r>
            <a:r>
              <a:rPr lang="en-GB" sz="800" dirty="0">
                <a:latin typeface="Arial" pitchFamily="34" charset="0"/>
                <a:cs typeface="Arial" pitchFamily="34" charset="0"/>
              </a:rPr>
              <a:t>N, </a:t>
            </a:r>
            <a:r>
              <a:rPr lang="en-GB" sz="800" dirty="0" err="1">
                <a:latin typeface="Arial" pitchFamily="34" charset="0"/>
                <a:cs typeface="Arial" pitchFamily="34" charset="0"/>
              </a:rPr>
              <a:t>McTear</a:t>
            </a:r>
            <a:r>
              <a:rPr lang="en-GB" sz="800" dirty="0">
                <a:latin typeface="Arial" pitchFamily="34" charset="0"/>
                <a:cs typeface="Arial" pitchFamily="34" charset="0"/>
              </a:rPr>
              <a:t> M. </a:t>
            </a:r>
            <a:r>
              <a:rPr lang="en-GB" sz="800" i="1" dirty="0">
                <a:latin typeface="Arial" pitchFamily="34" charset="0"/>
                <a:cs typeface="Arial" pitchFamily="34" charset="0"/>
              </a:rPr>
              <a:t>Speech Technology: </a:t>
            </a:r>
            <a:r>
              <a:rPr lang="en-GB" sz="800" i="1" dirty="0" smtClean="0">
                <a:latin typeface="Arial" pitchFamily="34" charset="0"/>
                <a:cs typeface="Arial" pitchFamily="34" charset="0"/>
              </a:rPr>
              <a:t>A Solution for </a:t>
            </a:r>
            <a:r>
              <a:rPr lang="en-GB" sz="800" i="1" dirty="0">
                <a:latin typeface="Arial" pitchFamily="34" charset="0"/>
                <a:cs typeface="Arial" pitchFamily="34" charset="0"/>
              </a:rPr>
              <a:t>People with Disabilities</a:t>
            </a:r>
            <a:r>
              <a:rPr lang="en-GB" sz="800" dirty="0">
                <a:latin typeface="Arial" pitchFamily="34" charset="0"/>
                <a:cs typeface="Arial" pitchFamily="34" charset="0"/>
              </a:rPr>
              <a:t>. Faculty of </a:t>
            </a:r>
            <a:r>
              <a:rPr lang="en-GB" sz="800" dirty="0" smtClean="0">
                <a:latin typeface="Arial" pitchFamily="34" charset="0"/>
                <a:cs typeface="Arial" pitchFamily="34" charset="0"/>
              </a:rPr>
              <a:t>Informatics</a:t>
            </a:r>
            <a:r>
              <a:rPr lang="en-GB" sz="800" dirty="0">
                <a:latin typeface="Arial" pitchFamily="34" charset="0"/>
                <a:cs typeface="Arial" pitchFamily="34" charset="0"/>
              </a:rPr>
              <a:t>, </a:t>
            </a:r>
            <a:r>
              <a:rPr lang="en-GB" sz="800" dirty="0" smtClean="0">
                <a:latin typeface="Arial" pitchFamily="34" charset="0"/>
                <a:cs typeface="Arial" pitchFamily="34" charset="0"/>
              </a:rPr>
              <a:t>University </a:t>
            </a:r>
            <a:r>
              <a:rPr lang="en-GB" sz="800" dirty="0">
                <a:latin typeface="Arial" pitchFamily="34" charset="0"/>
                <a:cs typeface="Arial" pitchFamily="34" charset="0"/>
              </a:rPr>
              <a:t>of Ulster at </a:t>
            </a:r>
            <a:r>
              <a:rPr lang="en-GB" sz="800" dirty="0" err="1" smtClean="0">
                <a:latin typeface="Arial" pitchFamily="34" charset="0"/>
                <a:cs typeface="Arial" pitchFamily="34" charset="0"/>
              </a:rPr>
              <a:t>Jordanstown</a:t>
            </a:r>
            <a:r>
              <a:rPr lang="en-GB" sz="800" dirty="0" smtClean="0">
                <a:latin typeface="Arial" pitchFamily="34" charset="0"/>
                <a:cs typeface="Arial" pitchFamily="34" charset="0"/>
              </a:rPr>
              <a:t>, United Kingdom</a:t>
            </a:r>
            <a:r>
              <a:rPr lang="en-GB" sz="800" dirty="0">
                <a:latin typeface="Arial" pitchFamily="34" charset="0"/>
                <a:cs typeface="Arial" pitchFamily="34" charset="0"/>
              </a:rPr>
              <a:t>, 2000 IEEE, pp 1.</a:t>
            </a:r>
          </a:p>
          <a:p>
            <a:pPr marL="658368" lvl="1" indent="-246888">
              <a:spcBef>
                <a:spcPts val="300"/>
              </a:spcBef>
            </a:pPr>
            <a:endParaRPr lang="en-US" sz="3200" dirty="0" smtClean="0">
              <a:latin typeface="Arial" pitchFamily="34" charset="0"/>
              <a:cs typeface="Arial" pitchFamily="34" charset="0"/>
            </a:endParaRPr>
          </a:p>
          <a:p>
            <a:pPr marL="658368" marR="0" lvl="1" indent="-246888" algn="l" defTabSz="914400" rtl="0" eaLnBrk="1" fontAlgn="auto" latinLnBrk="0" hangingPunct="1">
              <a:lnSpc>
                <a:spcPct val="100000"/>
              </a:lnSpc>
              <a:spcBef>
                <a:spcPts val="300"/>
              </a:spcBef>
              <a:spcAft>
                <a:spcPts val="0"/>
              </a:spcAft>
              <a:buClr>
                <a:schemeClr val="accent2"/>
              </a:buClr>
              <a:buSzTx/>
              <a:buFontTx/>
              <a:buChar char="-"/>
              <a:tabLst/>
              <a:defRPr/>
            </a:pPr>
            <a:endParaRPr kumimoji="0" lang="en-US" sz="2800" b="0" i="0" u="none" strike="noStrike" kern="1200" cap="none" spc="0" normalizeH="0" baseline="0" noProof="0" dirty="0" smtClean="0">
              <a:ln>
                <a:noFill/>
              </a:ln>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346953" y="1467579"/>
            <a:ext cx="10180320" cy="1278864"/>
          </a:xfrm>
          <a:prstGeom prst="rect">
            <a:avLst/>
          </a:prstGeom>
        </p:spPr>
        <p:txBody>
          <a:bodyPr vert="horz">
            <a:normAutofit/>
          </a:bodyPr>
          <a:lstStyle/>
          <a:p>
            <a:pPr marL="1115568" lvl="2" indent="-246888">
              <a:spcBef>
                <a:spcPts val="300"/>
              </a:spcBef>
              <a:buFont typeface="Arial" pitchFamily="34" charset="0"/>
              <a:buChar char="•"/>
            </a:pPr>
            <a:r>
              <a:rPr lang="en-US" sz="3200" dirty="0" smtClean="0">
                <a:latin typeface="Arial" pitchFamily="34" charset="0"/>
                <a:cs typeface="Arial" pitchFamily="34" charset="0"/>
              </a:rPr>
              <a:t>Application errors between males and </a:t>
            </a:r>
          </a:p>
          <a:p>
            <a:pPr marL="1115568" lvl="2" indent="-246888">
              <a:spcBef>
                <a:spcPts val="300"/>
              </a:spcBef>
            </a:pPr>
            <a:r>
              <a:rPr lang="en-US" sz="3200" dirty="0" smtClean="0">
                <a:latin typeface="Arial" pitchFamily="34" charset="0"/>
                <a:cs typeface="Arial" pitchFamily="34" charset="0"/>
              </a:rPr>
              <a:t>  females.</a:t>
            </a:r>
          </a:p>
        </p:txBody>
      </p:sp>
      <p:sp>
        <p:nvSpPr>
          <p:cNvPr id="24" name="Rectangle 4"/>
          <p:cNvSpPr>
            <a:spLocks noGrp="1" noChangeArrowheads="1"/>
          </p:cNvSpPr>
          <p:nvPr>
            <p:ph type="title"/>
          </p:nvPr>
        </p:nvSpPr>
        <p:spPr>
          <a:xfrm>
            <a:off x="268242" y="49138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Secondary Results</a:t>
            </a:r>
          </a:p>
        </p:txBody>
      </p:sp>
      <p:graphicFrame>
        <p:nvGraphicFramePr>
          <p:cNvPr id="9" name="Chart 8"/>
          <p:cNvGraphicFramePr/>
          <p:nvPr/>
        </p:nvGraphicFramePr>
        <p:xfrm>
          <a:off x="1996440" y="2667000"/>
          <a:ext cx="5528310" cy="37909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 – Secondary Results</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259079" y="979804"/>
            <a:ext cx="8808720" cy="1062261"/>
          </a:xfrm>
          <a:prstGeom prst="rect">
            <a:avLst/>
          </a:prstGeom>
        </p:spPr>
        <p:txBody>
          <a:bodyPr vert="horz">
            <a:normAutofit/>
          </a:bodyPr>
          <a:lstStyle/>
          <a:p>
            <a:pPr marL="1115568" lvl="2" indent="-246888">
              <a:spcBef>
                <a:spcPts val="300"/>
              </a:spcBef>
              <a:buFont typeface="Arial" pitchFamily="34" charset="0"/>
              <a:buChar char="•"/>
            </a:pPr>
            <a:r>
              <a:rPr lang="en-US" sz="3200" dirty="0" smtClean="0">
                <a:latin typeface="Arial" pitchFamily="34" charset="0"/>
                <a:cs typeface="Arial" pitchFamily="34" charset="0"/>
              </a:rPr>
              <a:t>Application errors per user age group.</a:t>
            </a:r>
          </a:p>
          <a:p>
            <a:pPr marL="1115568" lvl="2" indent="-246888">
              <a:spcBef>
                <a:spcPts val="300"/>
              </a:spcBef>
            </a:pPr>
            <a:endParaRPr lang="en-US" sz="3200" dirty="0" smtClean="0">
              <a:latin typeface="Arial" pitchFamily="34" charset="0"/>
              <a:cs typeface="Arial" pitchFamily="34" charset="0"/>
            </a:endParaRPr>
          </a:p>
        </p:txBody>
      </p:sp>
      <p:graphicFrame>
        <p:nvGraphicFramePr>
          <p:cNvPr id="7" name="Chart 6"/>
          <p:cNvGraphicFramePr/>
          <p:nvPr/>
        </p:nvGraphicFramePr>
        <p:xfrm>
          <a:off x="1596453" y="1873771"/>
          <a:ext cx="6153462" cy="420630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Analysis</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a:p>
        </p:txBody>
      </p:sp>
      <p:sp>
        <p:nvSpPr>
          <p:cNvPr id="23" name="Rectangle 3"/>
          <p:cNvSpPr txBox="1">
            <a:spLocks noChangeArrowheads="1"/>
          </p:cNvSpPr>
          <p:nvPr/>
        </p:nvSpPr>
        <p:spPr>
          <a:xfrm>
            <a:off x="-231438" y="1722849"/>
            <a:ext cx="9753600" cy="1824261"/>
          </a:xfrm>
          <a:prstGeom prst="rect">
            <a:avLst/>
          </a:prstGeom>
        </p:spPr>
        <p:txBody>
          <a:bodyPr vert="horz">
            <a:normAutofit/>
          </a:bodyPr>
          <a:lstStyle/>
          <a:p>
            <a:pPr marL="1115568" lvl="2" indent="-246888">
              <a:spcBef>
                <a:spcPts val="300"/>
              </a:spcBef>
              <a:buFont typeface="Arial" pitchFamily="34" charset="0"/>
              <a:buChar char="•"/>
            </a:pPr>
            <a:r>
              <a:rPr lang="en-US" sz="3200" dirty="0" smtClean="0">
                <a:latin typeface="Arial" pitchFamily="34" charset="0"/>
                <a:cs typeface="Arial" pitchFamily="34" charset="0"/>
              </a:rPr>
              <a:t>Simple websites: Link name referencing.</a:t>
            </a:r>
          </a:p>
          <a:p>
            <a:pPr marL="1115568" lvl="2" indent="-246888">
              <a:spcBef>
                <a:spcPts val="300"/>
              </a:spcBef>
              <a:buFont typeface="Arial" pitchFamily="34" charset="0"/>
              <a:buChar char="•"/>
            </a:pPr>
            <a:r>
              <a:rPr lang="en-US" sz="3200" dirty="0" smtClean="0">
                <a:latin typeface="Arial" pitchFamily="34" charset="0"/>
                <a:cs typeface="Arial" pitchFamily="34" charset="0"/>
              </a:rPr>
              <a:t>Complex websites: Numerical referencing.</a:t>
            </a:r>
          </a:p>
        </p:txBody>
      </p:sp>
      <p:sp>
        <p:nvSpPr>
          <p:cNvPr id="24" name="Rectangle 4"/>
          <p:cNvSpPr>
            <a:spLocks noGrp="1" noChangeArrowheads="1"/>
          </p:cNvSpPr>
          <p:nvPr>
            <p:ph type="title"/>
          </p:nvPr>
        </p:nvSpPr>
        <p:spPr>
          <a:xfrm>
            <a:off x="248786" y="717150"/>
            <a:ext cx="6251732" cy="952360"/>
          </a:xfrm>
          <a:noFill/>
        </p:spPr>
        <p:txBody>
          <a:bodyPr>
            <a:noAutofit/>
          </a:bodyPr>
          <a:lstStyle/>
          <a:p>
            <a:pPr eaLnBrk="1" hangingPunct="1"/>
            <a:r>
              <a:rPr lang="en-US" sz="4400" b="1" dirty="0" smtClean="0">
                <a:solidFill>
                  <a:schemeClr val="accent2"/>
                </a:solidFill>
                <a:latin typeface="Arial" pitchFamily="34" charset="0"/>
                <a:cs typeface="Arial" pitchFamily="34" charset="0"/>
              </a:rPr>
              <a:t>Analysis</a:t>
            </a:r>
          </a:p>
        </p:txBody>
      </p:sp>
      <p:graphicFrame>
        <p:nvGraphicFramePr>
          <p:cNvPr id="8" name="Chart 7"/>
          <p:cNvGraphicFramePr/>
          <p:nvPr/>
        </p:nvGraphicFramePr>
        <p:xfrm>
          <a:off x="1676400" y="3067050"/>
          <a:ext cx="5760720" cy="333756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Analysis</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a:p>
        </p:txBody>
      </p:sp>
      <p:sp>
        <p:nvSpPr>
          <p:cNvPr id="23" name="Rectangle 3"/>
          <p:cNvSpPr txBox="1">
            <a:spLocks noChangeArrowheads="1"/>
          </p:cNvSpPr>
          <p:nvPr/>
        </p:nvSpPr>
        <p:spPr>
          <a:xfrm>
            <a:off x="-579308" y="892544"/>
            <a:ext cx="9723308" cy="2307855"/>
          </a:xfrm>
          <a:prstGeom prst="rect">
            <a:avLst/>
          </a:prstGeom>
        </p:spPr>
        <p:txBody>
          <a:bodyPr vert="horz">
            <a:noAutofit/>
          </a:bodyPr>
          <a:lstStyle/>
          <a:p>
            <a:pPr marL="1115568" lvl="2" indent="-246888">
              <a:spcBef>
                <a:spcPts val="300"/>
              </a:spcBef>
              <a:buFont typeface="Arial" pitchFamily="34" charset="0"/>
              <a:buChar char="•"/>
            </a:pPr>
            <a:r>
              <a:rPr lang="en-US" sz="3200" dirty="0" smtClean="0">
                <a:latin typeface="Arial" pitchFamily="34" charset="0"/>
                <a:cs typeface="Arial" pitchFamily="34" charset="0"/>
              </a:rPr>
              <a:t>Users prefer Numerical referencing for simple   </a:t>
            </a:r>
          </a:p>
          <a:p>
            <a:pPr marL="1115568" lvl="2" indent="-246888">
              <a:spcBef>
                <a:spcPts val="300"/>
              </a:spcBef>
            </a:pPr>
            <a:r>
              <a:rPr lang="en-US" sz="3200" dirty="0" smtClean="0">
                <a:latin typeface="Arial" pitchFamily="34" charset="0"/>
                <a:cs typeface="Arial" pitchFamily="34" charset="0"/>
              </a:rPr>
              <a:t>  websites.</a:t>
            </a:r>
          </a:p>
          <a:p>
            <a:pPr marL="1115568" lvl="2" indent="-246888">
              <a:spcBef>
                <a:spcPts val="300"/>
              </a:spcBef>
              <a:buFont typeface="Arial" pitchFamily="34" charset="0"/>
              <a:buChar char="•"/>
            </a:pPr>
            <a:r>
              <a:rPr lang="en-US" sz="3200" dirty="0" smtClean="0">
                <a:latin typeface="Arial" pitchFamily="34" charset="0"/>
                <a:cs typeface="Arial" pitchFamily="34" charset="0"/>
              </a:rPr>
              <a:t>Combinations of Numerical and Link name referencing techniques.</a:t>
            </a:r>
          </a:p>
          <a:p>
            <a:pPr marL="1115568" lvl="2" indent="-246888">
              <a:spcBef>
                <a:spcPts val="300"/>
              </a:spcBef>
            </a:pPr>
            <a:endParaRPr lang="en-US" sz="3200" dirty="0" smtClean="0">
              <a:latin typeface="Arial" pitchFamily="34" charset="0"/>
              <a:cs typeface="Arial" pitchFamily="34" charset="0"/>
            </a:endParaRPr>
          </a:p>
          <a:p>
            <a:pPr marL="1115568" lvl="2" indent="-246888">
              <a:spcBef>
                <a:spcPts val="300"/>
              </a:spcBef>
              <a:buFont typeface="Arial" pitchFamily="34" charset="0"/>
              <a:buChar char="•"/>
            </a:pPr>
            <a:endParaRPr lang="en-US" sz="3200" dirty="0" smtClean="0">
              <a:latin typeface="Arial" pitchFamily="34" charset="0"/>
              <a:cs typeface="Arial" pitchFamily="34" charset="0"/>
            </a:endParaRPr>
          </a:p>
          <a:p>
            <a:pPr marL="1115568" lvl="2" indent="-246888">
              <a:spcBef>
                <a:spcPts val="300"/>
              </a:spcBef>
              <a:buFont typeface="Arial" pitchFamily="34" charset="0"/>
              <a:buChar char="•"/>
            </a:pPr>
            <a:endParaRPr lang="en-US" sz="3200" dirty="0" smtClean="0">
              <a:latin typeface="Arial" pitchFamily="34" charset="0"/>
              <a:cs typeface="Arial" pitchFamily="34" charset="0"/>
            </a:endParaRPr>
          </a:p>
        </p:txBody>
      </p:sp>
      <p:graphicFrame>
        <p:nvGraphicFramePr>
          <p:cNvPr id="8" name="Chart 7"/>
          <p:cNvGraphicFramePr/>
          <p:nvPr/>
        </p:nvGraphicFramePr>
        <p:xfrm>
          <a:off x="1828800" y="3181350"/>
          <a:ext cx="5181600" cy="31051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Conclusion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a:p>
        </p:txBody>
      </p:sp>
      <p:sp>
        <p:nvSpPr>
          <p:cNvPr id="23" name="Rectangle 3"/>
          <p:cNvSpPr txBox="1">
            <a:spLocks noChangeArrowheads="1"/>
          </p:cNvSpPr>
          <p:nvPr/>
        </p:nvSpPr>
        <p:spPr>
          <a:xfrm>
            <a:off x="374754" y="2244568"/>
            <a:ext cx="7794886" cy="3606800"/>
          </a:xfrm>
          <a:prstGeom prst="rect">
            <a:avLst/>
          </a:prstGeom>
        </p:spPr>
        <p:txBody>
          <a:bodyPr vert="horz">
            <a:noAutofit/>
          </a:bodyPr>
          <a:lstStyle/>
          <a:p>
            <a:pPr marL="1115568" lvl="2" indent="-246888">
              <a:spcBef>
                <a:spcPts val="300"/>
              </a:spcBef>
              <a:buFont typeface="Arial" pitchFamily="34" charset="0"/>
              <a:buChar char="•"/>
            </a:pPr>
            <a:r>
              <a:rPr lang="en-US" sz="3200" dirty="0" smtClean="0">
                <a:latin typeface="Arial" pitchFamily="34" charset="0"/>
                <a:cs typeface="Arial" pitchFamily="34" charset="0"/>
              </a:rPr>
              <a:t>Fair work division.</a:t>
            </a:r>
          </a:p>
          <a:p>
            <a:pPr marL="1115568" lvl="2" indent="-246888">
              <a:spcBef>
                <a:spcPts val="300"/>
              </a:spcBef>
              <a:buFont typeface="Arial" pitchFamily="34" charset="0"/>
              <a:buChar char="•"/>
            </a:pPr>
            <a:r>
              <a:rPr lang="en-US" sz="3200" dirty="0" err="1" smtClean="0">
                <a:latin typeface="Arial" pitchFamily="34" charset="0"/>
                <a:cs typeface="Arial" pitchFamily="34" charset="0"/>
              </a:rPr>
              <a:t>Git</a:t>
            </a:r>
            <a:r>
              <a:rPr lang="en-US" sz="3200" dirty="0" smtClean="0">
                <a:latin typeface="Arial" pitchFamily="34" charset="0"/>
                <a:cs typeface="Arial" pitchFamily="34" charset="0"/>
              </a:rPr>
              <a:t> and </a:t>
            </a:r>
            <a:r>
              <a:rPr lang="en-US" sz="3200" dirty="0" err="1" smtClean="0">
                <a:latin typeface="Arial" pitchFamily="34" charset="0"/>
                <a:cs typeface="Arial" pitchFamily="34" charset="0"/>
              </a:rPr>
              <a:t>Github</a:t>
            </a:r>
            <a:r>
              <a:rPr lang="en-US" sz="3200" dirty="0" smtClean="0">
                <a:latin typeface="Arial" pitchFamily="34" charset="0"/>
                <a:cs typeface="Arial" pitchFamily="34" charset="0"/>
              </a:rPr>
              <a:t> version control.</a:t>
            </a:r>
          </a:p>
          <a:p>
            <a:pPr marL="1115568" lvl="2" indent="-246888">
              <a:spcBef>
                <a:spcPts val="300"/>
              </a:spcBef>
              <a:buFont typeface="Arial" pitchFamily="34" charset="0"/>
              <a:buChar char="•"/>
            </a:pPr>
            <a:r>
              <a:rPr lang="en-US" sz="3200" dirty="0" smtClean="0">
                <a:latin typeface="Arial" pitchFamily="34" charset="0"/>
                <a:cs typeface="Arial" pitchFamily="34" charset="0"/>
              </a:rPr>
              <a:t>Email.</a:t>
            </a:r>
          </a:p>
          <a:p>
            <a:pPr marL="1115568" lvl="2" indent="-246888">
              <a:spcBef>
                <a:spcPts val="300"/>
              </a:spcBef>
              <a:buFont typeface="Arial" pitchFamily="34" charset="0"/>
              <a:buChar char="•"/>
            </a:pPr>
            <a:r>
              <a:rPr lang="en-US" sz="3200" dirty="0" smtClean="0">
                <a:latin typeface="Arial" pitchFamily="34" charset="0"/>
                <a:cs typeface="Arial" pitchFamily="34" charset="0"/>
              </a:rPr>
              <a:t>Instant messaging.</a:t>
            </a:r>
          </a:p>
          <a:p>
            <a:pPr marL="1572768" lvl="3" indent="-246888">
              <a:spcBef>
                <a:spcPts val="300"/>
              </a:spcBef>
              <a:buFont typeface="Arial" pitchFamily="34" charset="0"/>
              <a:buChar char="•"/>
            </a:pPr>
            <a:endParaRPr lang="en-US" sz="2800" dirty="0" smtClean="0">
              <a:latin typeface="Arial" pitchFamily="34" charset="0"/>
              <a:cs typeface="Arial" pitchFamily="34" charset="0"/>
            </a:endParaRPr>
          </a:p>
        </p:txBody>
      </p:sp>
      <p:sp>
        <p:nvSpPr>
          <p:cNvPr id="24" name="Rectangle 4"/>
          <p:cNvSpPr>
            <a:spLocks noGrp="1" noChangeArrowheads="1"/>
          </p:cNvSpPr>
          <p:nvPr>
            <p:ph type="title"/>
          </p:nvPr>
        </p:nvSpPr>
        <p:spPr>
          <a:xfrm>
            <a:off x="313962" y="89524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Team Work</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Conclusion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a:p>
        </p:txBody>
      </p:sp>
      <p:sp>
        <p:nvSpPr>
          <p:cNvPr id="23" name="Rectangle 3"/>
          <p:cNvSpPr txBox="1">
            <a:spLocks noChangeArrowheads="1"/>
          </p:cNvSpPr>
          <p:nvPr/>
        </p:nvSpPr>
        <p:spPr>
          <a:xfrm>
            <a:off x="0" y="1639964"/>
            <a:ext cx="8079699" cy="4989435"/>
          </a:xfrm>
          <a:prstGeom prst="rect">
            <a:avLst/>
          </a:prstGeom>
        </p:spPr>
        <p:txBody>
          <a:bodyPr vert="horz">
            <a:noAutofit/>
          </a:bodyPr>
          <a:lstStyle/>
          <a:p>
            <a:pPr marL="1115568" lvl="2" indent="-246888">
              <a:spcBef>
                <a:spcPts val="300"/>
              </a:spcBef>
              <a:buFont typeface="Arial" pitchFamily="34" charset="0"/>
              <a:buChar char="•"/>
            </a:pPr>
            <a:r>
              <a:rPr lang="en-US" sz="2800" dirty="0" smtClean="0">
                <a:latin typeface="Arial" pitchFamily="34" charset="0"/>
                <a:cs typeface="Arial" pitchFamily="34" charset="0"/>
              </a:rPr>
              <a:t>For simple web pages:</a:t>
            </a:r>
          </a:p>
          <a:p>
            <a:pPr marL="1572768" lvl="3" indent="-246888">
              <a:spcBef>
                <a:spcPts val="300"/>
              </a:spcBef>
              <a:buFont typeface="Arial" pitchFamily="34" charset="0"/>
              <a:buChar char="•"/>
            </a:pPr>
            <a:r>
              <a:rPr lang="en-US" sz="2800" dirty="0" smtClean="0">
                <a:latin typeface="Arial" pitchFamily="34" charset="0"/>
                <a:cs typeface="Arial" pitchFamily="34" charset="0"/>
              </a:rPr>
              <a:t>Users prefer numerical referencing.</a:t>
            </a:r>
          </a:p>
          <a:p>
            <a:pPr marL="1572768" lvl="3" indent="-246888">
              <a:spcBef>
                <a:spcPts val="300"/>
              </a:spcBef>
              <a:buFont typeface="Arial" pitchFamily="34" charset="0"/>
              <a:buChar char="•"/>
            </a:pPr>
            <a:r>
              <a:rPr lang="en-US" sz="2800" dirty="0" smtClean="0">
                <a:latin typeface="Arial" pitchFamily="34" charset="0"/>
                <a:cs typeface="Arial" pitchFamily="34" charset="0"/>
              </a:rPr>
              <a:t>Link name referencing performs better.</a:t>
            </a:r>
          </a:p>
          <a:p>
            <a:pPr marL="1115568" lvl="2" indent="-246888">
              <a:spcBef>
                <a:spcPts val="300"/>
              </a:spcBef>
              <a:buFont typeface="Arial" pitchFamily="34" charset="0"/>
              <a:buChar char="•"/>
            </a:pPr>
            <a:r>
              <a:rPr lang="en-US" sz="2800" dirty="0" smtClean="0">
                <a:latin typeface="Arial" pitchFamily="34" charset="0"/>
                <a:cs typeface="Arial" pitchFamily="34" charset="0"/>
              </a:rPr>
              <a:t>For complex web pages:</a:t>
            </a:r>
          </a:p>
          <a:p>
            <a:pPr marL="1572768" lvl="3" indent="-246888">
              <a:spcBef>
                <a:spcPts val="300"/>
              </a:spcBef>
              <a:buFont typeface="Arial" pitchFamily="34" charset="0"/>
              <a:buChar char="•"/>
            </a:pPr>
            <a:r>
              <a:rPr lang="en-US" sz="2800" dirty="0" smtClean="0">
                <a:latin typeface="Arial" pitchFamily="34" charset="0"/>
                <a:cs typeface="Arial" pitchFamily="34" charset="0"/>
              </a:rPr>
              <a:t>No distinct preference. </a:t>
            </a:r>
          </a:p>
          <a:p>
            <a:pPr marL="1572768" lvl="3" indent="-246888">
              <a:spcBef>
                <a:spcPts val="300"/>
              </a:spcBef>
              <a:buFont typeface="Arial" pitchFamily="34" charset="0"/>
              <a:buChar char="•"/>
            </a:pPr>
            <a:r>
              <a:rPr lang="en-US" sz="2800" dirty="0" smtClean="0">
                <a:latin typeface="Arial" pitchFamily="34" charset="0"/>
                <a:cs typeface="Arial" pitchFamily="34" charset="0"/>
              </a:rPr>
              <a:t>Numerical referencing performs best.</a:t>
            </a:r>
          </a:p>
          <a:p>
            <a:pPr marL="1572768" lvl="3" indent="-246888">
              <a:spcBef>
                <a:spcPts val="300"/>
              </a:spcBef>
            </a:pPr>
            <a:endParaRPr lang="en-US" sz="2800" dirty="0" smtClean="0">
              <a:latin typeface="Arial" pitchFamily="34" charset="0"/>
              <a:cs typeface="Arial" pitchFamily="34" charset="0"/>
            </a:endParaRPr>
          </a:p>
          <a:p>
            <a:pPr marL="1115568" lvl="2" indent="-246888">
              <a:spcBef>
                <a:spcPts val="300"/>
              </a:spcBef>
              <a:buFont typeface="Arial" pitchFamily="34" charset="0"/>
              <a:buChar char="•"/>
            </a:pPr>
            <a:r>
              <a:rPr lang="en-US" sz="2800" dirty="0" smtClean="0">
                <a:latin typeface="Arial" pitchFamily="34" charset="0"/>
                <a:cs typeface="Arial" pitchFamily="34" charset="0"/>
              </a:rPr>
              <a:t>Link highlighting and verbal feedback are adequate feedback techniques. </a:t>
            </a:r>
          </a:p>
          <a:p>
            <a:pPr marL="1115568" lvl="2" indent="-246888">
              <a:spcBef>
                <a:spcPts val="300"/>
              </a:spcBef>
              <a:buFont typeface="Arial" pitchFamily="34" charset="0"/>
              <a:buChar char="•"/>
            </a:pPr>
            <a:r>
              <a:rPr lang="en-US" sz="2800" dirty="0" smtClean="0">
                <a:latin typeface="Arial" pitchFamily="34" charset="0"/>
                <a:cs typeface="Arial" pitchFamily="34" charset="0"/>
              </a:rPr>
              <a:t>Age and gender have significant affects.</a:t>
            </a:r>
          </a:p>
        </p:txBody>
      </p:sp>
      <p:sp>
        <p:nvSpPr>
          <p:cNvPr id="24" name="Rectangle 4"/>
          <p:cNvSpPr>
            <a:spLocks noGrp="1" noChangeArrowheads="1"/>
          </p:cNvSpPr>
          <p:nvPr>
            <p:ph type="title"/>
          </p:nvPr>
        </p:nvSpPr>
        <p:spPr>
          <a:xfrm>
            <a:off x="275862" y="582015"/>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Conclusion</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Future Work</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a:p>
        </p:txBody>
      </p:sp>
      <p:sp>
        <p:nvSpPr>
          <p:cNvPr id="23" name="Rectangle 3"/>
          <p:cNvSpPr txBox="1">
            <a:spLocks noChangeArrowheads="1"/>
          </p:cNvSpPr>
          <p:nvPr/>
        </p:nvSpPr>
        <p:spPr>
          <a:xfrm>
            <a:off x="0" y="1981929"/>
            <a:ext cx="8051800" cy="3606800"/>
          </a:xfrm>
          <a:prstGeom prst="rect">
            <a:avLst/>
          </a:prstGeom>
        </p:spPr>
        <p:txBody>
          <a:bodyPr vert="horz">
            <a:normAutofit/>
          </a:bodyPr>
          <a:lstStyle/>
          <a:p>
            <a:pPr marL="1115568" lvl="2" indent="-246888">
              <a:spcBef>
                <a:spcPts val="300"/>
              </a:spcBef>
              <a:buFont typeface="Arial" pitchFamily="34" charset="0"/>
              <a:buChar char="•"/>
            </a:pPr>
            <a:r>
              <a:rPr lang="en-US" sz="3200" dirty="0" smtClean="0">
                <a:latin typeface="Arial" pitchFamily="34" charset="0"/>
                <a:cs typeface="Arial" pitchFamily="34" charset="0"/>
              </a:rPr>
              <a:t>Algorithm for Link name referencing.</a:t>
            </a:r>
          </a:p>
          <a:p>
            <a:pPr marL="1115568" lvl="2" indent="-246888">
              <a:spcBef>
                <a:spcPts val="300"/>
              </a:spcBef>
              <a:buFont typeface="Arial" pitchFamily="34" charset="0"/>
              <a:buChar char="•"/>
            </a:pPr>
            <a:r>
              <a:rPr lang="en-US" sz="3200" dirty="0" smtClean="0">
                <a:latin typeface="Arial" pitchFamily="34" charset="0"/>
                <a:cs typeface="Arial" pitchFamily="34" charset="0"/>
              </a:rPr>
              <a:t>“Smart” command analyzer.</a:t>
            </a:r>
          </a:p>
          <a:p>
            <a:pPr marL="1115568" lvl="2" indent="-246888">
              <a:spcBef>
                <a:spcPts val="300"/>
              </a:spcBef>
              <a:buFont typeface="Arial" pitchFamily="34" charset="0"/>
              <a:buChar char="•"/>
            </a:pPr>
            <a:r>
              <a:rPr lang="en-US" sz="3200" dirty="0" smtClean="0">
                <a:latin typeface="Arial" pitchFamily="34" charset="0"/>
                <a:cs typeface="Arial" pitchFamily="34" charset="0"/>
              </a:rPr>
              <a:t>Complex techniques for annotating web pages.</a:t>
            </a:r>
          </a:p>
          <a:p>
            <a:pPr marL="1115568" lvl="2" indent="-246888">
              <a:spcBef>
                <a:spcPts val="300"/>
              </a:spcBef>
              <a:buFont typeface="Arial" pitchFamily="34" charset="0"/>
              <a:buChar char="•"/>
            </a:pPr>
            <a:r>
              <a:rPr lang="en-US" sz="3200" dirty="0" smtClean="0">
                <a:latin typeface="Arial" pitchFamily="34" charset="0"/>
                <a:cs typeface="Arial" pitchFamily="34" charset="0"/>
              </a:rPr>
              <a:t>Stand-alone speech engine.</a:t>
            </a:r>
          </a:p>
          <a:p>
            <a:pPr marL="1115568" lvl="2" indent="-246888">
              <a:spcBef>
                <a:spcPts val="300"/>
              </a:spcBef>
              <a:buFont typeface="Arial" pitchFamily="34" charset="0"/>
              <a:buChar char="•"/>
            </a:pPr>
            <a:r>
              <a:rPr lang="en-US" sz="3200" dirty="0" smtClean="0">
                <a:latin typeface="Arial" pitchFamily="34" charset="0"/>
                <a:cs typeface="Arial" pitchFamily="34" charset="0"/>
              </a:rPr>
              <a:t>Cross-platform web browser add-on.</a:t>
            </a:r>
          </a:p>
          <a:p>
            <a:pPr marL="1115568" lvl="2" indent="-246888">
              <a:spcBef>
                <a:spcPts val="300"/>
              </a:spcBef>
              <a:buFont typeface="Arial" pitchFamily="34" charset="0"/>
              <a:buChar char="•"/>
            </a:pPr>
            <a:endParaRPr lang="en-US" sz="3200" dirty="0" smtClean="0">
              <a:latin typeface="Arial" pitchFamily="34" charset="0"/>
              <a:cs typeface="Arial" pitchFamily="34" charset="0"/>
            </a:endParaRPr>
          </a:p>
          <a:p>
            <a:pPr marL="1115568" lvl="2" indent="-246888">
              <a:spcBef>
                <a:spcPts val="300"/>
              </a:spcBef>
              <a:buFont typeface="Arial" pitchFamily="34" charset="0"/>
              <a:buChar char="•"/>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313962" y="76189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Future Work</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2011\campus\ELEN 4012 - Lab Project\Lab Proj Impl\Open Day\Project User photos\SAM_0189.JPG"/>
          <p:cNvPicPr>
            <a:picLocks noChangeAspect="1" noChangeArrowheads="1"/>
          </p:cNvPicPr>
          <p:nvPr/>
        </p:nvPicPr>
        <p:blipFill>
          <a:blip r:embed="rId3" cstate="print"/>
          <a:srcRect/>
          <a:stretch>
            <a:fillRect/>
          </a:stretch>
        </p:blipFill>
        <p:spPr bwMode="auto">
          <a:xfrm>
            <a:off x="4377690" y="4008120"/>
            <a:ext cx="3444240" cy="2583180"/>
          </a:xfrm>
          <a:prstGeom prst="rect">
            <a:avLst/>
          </a:prstGeom>
          <a:noFill/>
        </p:spPr>
      </p:pic>
      <p:pic>
        <p:nvPicPr>
          <p:cNvPr id="1028" name="Picture 4" descr="C:\2011\campus\ELEN 4012 - Lab Project\Lab Proj Impl\Open Day\Project User photos\SAM_0183.JPG"/>
          <p:cNvPicPr>
            <a:picLocks noChangeAspect="1" noChangeArrowheads="1"/>
          </p:cNvPicPr>
          <p:nvPr/>
        </p:nvPicPr>
        <p:blipFill>
          <a:blip r:embed="rId4" cstate="print"/>
          <a:srcRect/>
          <a:stretch>
            <a:fillRect/>
          </a:stretch>
        </p:blipFill>
        <p:spPr bwMode="auto">
          <a:xfrm>
            <a:off x="689610" y="2727960"/>
            <a:ext cx="3881120" cy="2910840"/>
          </a:xfrm>
          <a:prstGeom prst="rect">
            <a:avLst/>
          </a:prstGeom>
          <a:noFill/>
        </p:spPr>
      </p:pic>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a:p>
        </p:txBody>
      </p:sp>
      <p:pic>
        <p:nvPicPr>
          <p:cNvPr id="1026" name="Picture 2" descr="C:\2011\campus\ELEN 4012 - Lab Project\Lab Proj Impl\Open Day\Project User photos\SAM_0181.JPG"/>
          <p:cNvPicPr>
            <a:picLocks noChangeAspect="1" noChangeArrowheads="1"/>
          </p:cNvPicPr>
          <p:nvPr/>
        </p:nvPicPr>
        <p:blipFill>
          <a:blip r:embed="rId5" cstate="print"/>
          <a:srcRect/>
          <a:stretch>
            <a:fillRect/>
          </a:stretch>
        </p:blipFill>
        <p:spPr bwMode="auto">
          <a:xfrm>
            <a:off x="4377690" y="887730"/>
            <a:ext cx="3657600" cy="2743200"/>
          </a:xfrm>
          <a:prstGeom prst="rect">
            <a:avLst/>
          </a:prstGeom>
          <a:noFill/>
        </p:spPr>
      </p:pic>
      <p:sp>
        <p:nvSpPr>
          <p:cNvPr id="10"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The End</a:t>
            </a:r>
          </a:p>
        </p:txBody>
      </p:sp>
      <p:sp>
        <p:nvSpPr>
          <p:cNvPr id="7" name="Rectangle 4"/>
          <p:cNvSpPr>
            <a:spLocks noGrp="1" noChangeArrowheads="1"/>
          </p:cNvSpPr>
          <p:nvPr>
            <p:ph type="title"/>
          </p:nvPr>
        </p:nvSpPr>
        <p:spPr>
          <a:xfrm>
            <a:off x="352062" y="952397"/>
            <a:ext cx="3686538"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Questions</a:t>
            </a:r>
            <a:r>
              <a:rPr lang="en-US" sz="4400" b="1" dirty="0" smtClean="0">
                <a:solidFill>
                  <a:schemeClr val="accent2"/>
                </a:solidFill>
                <a:latin typeface="Arial" pitchFamily="34" charset="0"/>
                <a:cs typeface="Arial" pitchFamily="34" charset="0"/>
              </a:rPr>
              <a:t>??</a:t>
            </a:r>
            <a:endParaRPr lang="en-US" sz="4400" b="1" dirty="0" smtClean="0">
              <a:solidFill>
                <a:schemeClr val="accent2"/>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Background</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254000" y="928932"/>
            <a:ext cx="8545226" cy="4938467"/>
          </a:xfrm>
          <a:prstGeom prst="rect">
            <a:avLst/>
          </a:prstGeom>
        </p:spPr>
        <p:txBody>
          <a:bodyPr vert="horz">
            <a:noAutofit/>
          </a:bodyPr>
          <a:lstStyle/>
          <a:p>
            <a:pPr marL="658368" lvl="1" indent="-246888">
              <a:spcBef>
                <a:spcPts val="300"/>
              </a:spcBef>
              <a:buFont typeface="Arial" pitchFamily="34" charset="0"/>
              <a:buChar char="•"/>
              <a:defRPr/>
            </a:pPr>
            <a:r>
              <a:rPr lang="en-ZA" sz="3200" dirty="0" smtClean="0">
                <a:latin typeface="Arial" pitchFamily="34" charset="0"/>
                <a:cs typeface="Arial" pitchFamily="34" charset="0"/>
              </a:rPr>
              <a:t>The internet offers online shopping entertainment, banking and communication.</a:t>
            </a:r>
          </a:p>
          <a:p>
            <a:pPr marL="658368" lvl="1" indent="-246888">
              <a:spcBef>
                <a:spcPts val="300"/>
              </a:spcBef>
              <a:defRPr/>
            </a:pPr>
            <a:endParaRPr lang="en-ZA" sz="3200" dirty="0" smtClean="0">
              <a:latin typeface="Arial" pitchFamily="34" charset="0"/>
              <a:cs typeface="Arial" pitchFamily="34" charset="0"/>
            </a:endParaRPr>
          </a:p>
          <a:p>
            <a:pPr marL="658368" lvl="1" indent="-246888">
              <a:spcBef>
                <a:spcPts val="300"/>
              </a:spcBef>
              <a:buFont typeface="Arial" pitchFamily="34" charset="0"/>
              <a:buChar char="•"/>
              <a:defRPr/>
            </a:pPr>
            <a:r>
              <a:rPr lang="en-ZA" sz="3200" dirty="0" smtClean="0">
                <a:latin typeface="Arial" pitchFamily="34" charset="0"/>
                <a:cs typeface="Arial" pitchFamily="34" charset="0"/>
              </a:rPr>
              <a:t>Why is 9% of the US population not using the internet?</a:t>
            </a:r>
          </a:p>
          <a:p>
            <a:pPr marL="658368" lvl="1" indent="-246888">
              <a:spcBef>
                <a:spcPts val="300"/>
              </a:spcBef>
              <a:defRPr/>
            </a:pPr>
            <a:endParaRPr lang="en-ZA" sz="3200" dirty="0" smtClean="0">
              <a:latin typeface="Arial" pitchFamily="34" charset="0"/>
              <a:cs typeface="Arial" pitchFamily="34" charset="0"/>
            </a:endParaRPr>
          </a:p>
          <a:p>
            <a:pPr marL="1115568" lvl="2" indent="-246888">
              <a:spcBef>
                <a:spcPts val="300"/>
              </a:spcBef>
              <a:buFont typeface="Arial" pitchFamily="34" charset="0"/>
              <a:buChar char="•"/>
              <a:defRPr/>
            </a:pPr>
            <a:r>
              <a:rPr lang="en-ZA" sz="3200" dirty="0" smtClean="0">
                <a:latin typeface="Arial" pitchFamily="34" charset="0"/>
                <a:cs typeface="Arial" pitchFamily="34" charset="0"/>
              </a:rPr>
              <a:t>Computer literacy.</a:t>
            </a:r>
          </a:p>
          <a:p>
            <a:pPr marL="1115568" lvl="2" indent="-246888">
              <a:spcBef>
                <a:spcPts val="300"/>
              </a:spcBef>
              <a:buFont typeface="Arial" pitchFamily="34" charset="0"/>
              <a:buChar char="•"/>
              <a:defRPr/>
            </a:pPr>
            <a:r>
              <a:rPr lang="en-ZA" sz="3200" dirty="0" smtClean="0">
                <a:latin typeface="Arial" pitchFamily="34" charset="0"/>
                <a:cs typeface="Arial" pitchFamily="34" charset="0"/>
              </a:rPr>
              <a:t>Health conditions.</a:t>
            </a:r>
          </a:p>
          <a:p>
            <a:pPr marL="658368" lvl="1" indent="-246888">
              <a:spcBef>
                <a:spcPts val="300"/>
              </a:spcBef>
              <a:defRPr/>
            </a:pPr>
            <a:endParaRPr lang="en-US" sz="3200" dirty="0" smtClean="0">
              <a:latin typeface="Arial" pitchFamily="34" charset="0"/>
              <a:cs typeface="Arial" pitchFamily="34" charset="0"/>
            </a:endParaRPr>
          </a:p>
        </p:txBody>
      </p:sp>
      <p:sp>
        <p:nvSpPr>
          <p:cNvPr id="7" name="Rectangle 3"/>
          <p:cNvSpPr txBox="1">
            <a:spLocks noChangeArrowheads="1"/>
          </p:cNvSpPr>
          <p:nvPr/>
        </p:nvSpPr>
        <p:spPr>
          <a:xfrm>
            <a:off x="179051" y="6324236"/>
            <a:ext cx="8800059" cy="391358"/>
          </a:xfrm>
          <a:prstGeom prst="rect">
            <a:avLst/>
          </a:prstGeom>
        </p:spPr>
        <p:txBody>
          <a:bodyPr vert="horz">
            <a:normAutofit/>
          </a:bodyPr>
          <a:lstStyle/>
          <a:p>
            <a:pPr marL="658368" lvl="1" indent="-246888" algn="just">
              <a:spcBef>
                <a:spcPts val="300"/>
              </a:spcBef>
            </a:pPr>
            <a:r>
              <a:rPr lang="en-GB" sz="800" dirty="0" smtClean="0">
                <a:latin typeface="Arial" pitchFamily="34" charset="0"/>
                <a:cs typeface="Arial" pitchFamily="34" charset="0"/>
              </a:rPr>
              <a:t>Anderson </a:t>
            </a:r>
            <a:r>
              <a:rPr lang="en-GB" sz="800" dirty="0">
                <a:latin typeface="Arial" pitchFamily="34" charset="0"/>
                <a:cs typeface="Arial" pitchFamily="34" charset="0"/>
              </a:rPr>
              <a:t>S, </a:t>
            </a:r>
            <a:r>
              <a:rPr lang="en-GB" sz="800" dirty="0" err="1">
                <a:latin typeface="Arial" pitchFamily="34" charset="0"/>
                <a:cs typeface="Arial" pitchFamily="34" charset="0"/>
              </a:rPr>
              <a:t>Liberman</a:t>
            </a:r>
            <a:r>
              <a:rPr lang="en-GB" sz="800" dirty="0">
                <a:latin typeface="Arial" pitchFamily="34" charset="0"/>
                <a:cs typeface="Arial" pitchFamily="34" charset="0"/>
              </a:rPr>
              <a:t> N, Bernstein E, </a:t>
            </a:r>
            <a:r>
              <a:rPr lang="en-GB" sz="800" dirty="0" smtClean="0">
                <a:latin typeface="Arial" pitchFamily="34" charset="0"/>
                <a:cs typeface="Arial" pitchFamily="34" charset="0"/>
              </a:rPr>
              <a:t>Foster S, </a:t>
            </a:r>
            <a:r>
              <a:rPr lang="en-GB" sz="800" dirty="0" err="1" smtClean="0">
                <a:latin typeface="Arial" pitchFamily="34" charset="0"/>
                <a:cs typeface="Arial" pitchFamily="34" charset="0"/>
              </a:rPr>
              <a:t>Cate</a:t>
            </a:r>
            <a:r>
              <a:rPr lang="en-GB" sz="800" dirty="0" smtClean="0">
                <a:latin typeface="Arial" pitchFamily="34" charset="0"/>
                <a:cs typeface="Arial" pitchFamily="34" charset="0"/>
              </a:rPr>
              <a:t> E</a:t>
            </a:r>
            <a:r>
              <a:rPr lang="en-GB" sz="800" dirty="0">
                <a:latin typeface="Arial" pitchFamily="34" charset="0"/>
                <a:cs typeface="Arial" pitchFamily="34" charset="0"/>
              </a:rPr>
              <a:t>, Levin B. </a:t>
            </a:r>
            <a:r>
              <a:rPr lang="en-GB" sz="800" i="1" dirty="0">
                <a:latin typeface="Arial" pitchFamily="34" charset="0"/>
                <a:cs typeface="Arial" pitchFamily="34" charset="0"/>
              </a:rPr>
              <a:t>Recognition of </a:t>
            </a:r>
            <a:r>
              <a:rPr lang="en-GB" sz="800" i="1" dirty="0" smtClean="0">
                <a:latin typeface="Arial" pitchFamily="34" charset="0"/>
                <a:cs typeface="Arial" pitchFamily="34" charset="0"/>
              </a:rPr>
              <a:t>elderly speech </a:t>
            </a:r>
            <a:r>
              <a:rPr lang="en-GB" sz="800" i="1" dirty="0">
                <a:latin typeface="Arial" pitchFamily="34" charset="0"/>
                <a:cs typeface="Arial" pitchFamily="34" charset="0"/>
              </a:rPr>
              <a:t>and </a:t>
            </a:r>
            <a:r>
              <a:rPr lang="en-GB" sz="800" i="1" dirty="0" smtClean="0">
                <a:latin typeface="Arial" pitchFamily="34" charset="0"/>
                <a:cs typeface="Arial" pitchFamily="34" charset="0"/>
              </a:rPr>
              <a:t>   voice-driven </a:t>
            </a:r>
            <a:r>
              <a:rPr lang="en-GB" sz="800" i="1" dirty="0">
                <a:latin typeface="Arial" pitchFamily="34" charset="0"/>
                <a:cs typeface="Arial" pitchFamily="34" charset="0"/>
              </a:rPr>
              <a:t>document </a:t>
            </a:r>
            <a:r>
              <a:rPr lang="en-GB" sz="800" i="1" dirty="0" smtClean="0">
                <a:latin typeface="Arial" pitchFamily="34" charset="0"/>
                <a:cs typeface="Arial" pitchFamily="34" charset="0"/>
              </a:rPr>
              <a:t>retrieval.</a:t>
            </a:r>
            <a:r>
              <a:rPr lang="en-GB" sz="800" dirty="0" smtClean="0">
                <a:latin typeface="Arial" pitchFamily="34" charset="0"/>
                <a:cs typeface="Arial" pitchFamily="34" charset="0"/>
              </a:rPr>
              <a:t> Dragon Systems, Inc</a:t>
            </a:r>
            <a:r>
              <a:rPr lang="en-GB" sz="800" dirty="0">
                <a:latin typeface="Arial" pitchFamily="34" charset="0"/>
                <a:cs typeface="Arial" pitchFamily="34" charset="0"/>
              </a:rPr>
              <a:t>, </a:t>
            </a:r>
            <a:r>
              <a:rPr lang="en-GB" sz="800" dirty="0" smtClean="0">
                <a:latin typeface="Arial" pitchFamily="34" charset="0"/>
                <a:cs typeface="Arial" pitchFamily="34" charset="0"/>
              </a:rPr>
              <a:t>1999 IEEE</a:t>
            </a:r>
            <a:r>
              <a:rPr lang="en-GB" sz="800" dirty="0">
                <a:latin typeface="Arial" pitchFamily="34" charset="0"/>
                <a:cs typeface="Arial" pitchFamily="34" charset="0"/>
              </a:rPr>
              <a:t>, pp </a:t>
            </a:r>
            <a:r>
              <a:rPr lang="en-GB" sz="800" dirty="0" smtClean="0">
                <a:latin typeface="Arial" pitchFamily="34" charset="0"/>
                <a:cs typeface="Arial" pitchFamily="34" charset="0"/>
              </a:rPr>
              <a:t>1.</a:t>
            </a:r>
          </a:p>
          <a:p>
            <a:pPr marL="658368" lvl="1" indent="-246888" algn="just">
              <a:spcBef>
                <a:spcPts val="300"/>
              </a:spcBef>
            </a:pPr>
            <a:r>
              <a:rPr lang="en-GB" sz="800" dirty="0" smtClean="0">
                <a:latin typeface="Arial" pitchFamily="34" charset="0"/>
                <a:cs typeface="Arial" pitchFamily="34" charset="0"/>
              </a:rPr>
              <a:t>Conn </a:t>
            </a:r>
            <a:r>
              <a:rPr lang="en-GB" sz="800" dirty="0">
                <a:latin typeface="Arial" pitchFamily="34" charset="0"/>
                <a:cs typeface="Arial" pitchFamily="34" charset="0"/>
              </a:rPr>
              <a:t>N, </a:t>
            </a:r>
            <a:r>
              <a:rPr lang="en-GB" sz="800" dirty="0" err="1">
                <a:latin typeface="Arial" pitchFamily="34" charset="0"/>
                <a:cs typeface="Arial" pitchFamily="34" charset="0"/>
              </a:rPr>
              <a:t>McTear</a:t>
            </a:r>
            <a:r>
              <a:rPr lang="en-GB" sz="800" dirty="0">
                <a:latin typeface="Arial" pitchFamily="34" charset="0"/>
                <a:cs typeface="Arial" pitchFamily="34" charset="0"/>
              </a:rPr>
              <a:t> M. </a:t>
            </a:r>
            <a:r>
              <a:rPr lang="en-GB" sz="800" i="1" dirty="0">
                <a:latin typeface="Arial" pitchFamily="34" charset="0"/>
                <a:cs typeface="Arial" pitchFamily="34" charset="0"/>
              </a:rPr>
              <a:t>Speech Technology: </a:t>
            </a:r>
            <a:r>
              <a:rPr lang="en-GB" sz="800" i="1" dirty="0" smtClean="0">
                <a:latin typeface="Arial" pitchFamily="34" charset="0"/>
                <a:cs typeface="Arial" pitchFamily="34" charset="0"/>
              </a:rPr>
              <a:t>A Solution for </a:t>
            </a:r>
            <a:r>
              <a:rPr lang="en-GB" sz="800" i="1" dirty="0">
                <a:latin typeface="Arial" pitchFamily="34" charset="0"/>
                <a:cs typeface="Arial" pitchFamily="34" charset="0"/>
              </a:rPr>
              <a:t>People with Disabilities</a:t>
            </a:r>
            <a:r>
              <a:rPr lang="en-GB" sz="800" dirty="0">
                <a:latin typeface="Arial" pitchFamily="34" charset="0"/>
                <a:cs typeface="Arial" pitchFamily="34" charset="0"/>
              </a:rPr>
              <a:t>. Faculty of </a:t>
            </a:r>
            <a:r>
              <a:rPr lang="en-GB" sz="800" dirty="0" smtClean="0">
                <a:latin typeface="Arial" pitchFamily="34" charset="0"/>
                <a:cs typeface="Arial" pitchFamily="34" charset="0"/>
              </a:rPr>
              <a:t>Informatics</a:t>
            </a:r>
            <a:r>
              <a:rPr lang="en-GB" sz="800" dirty="0">
                <a:latin typeface="Arial" pitchFamily="34" charset="0"/>
                <a:cs typeface="Arial" pitchFamily="34" charset="0"/>
              </a:rPr>
              <a:t>, </a:t>
            </a:r>
            <a:r>
              <a:rPr lang="en-GB" sz="800" dirty="0" smtClean="0">
                <a:latin typeface="Arial" pitchFamily="34" charset="0"/>
                <a:cs typeface="Arial" pitchFamily="34" charset="0"/>
              </a:rPr>
              <a:t>University </a:t>
            </a:r>
            <a:r>
              <a:rPr lang="en-GB" sz="800" dirty="0">
                <a:latin typeface="Arial" pitchFamily="34" charset="0"/>
                <a:cs typeface="Arial" pitchFamily="34" charset="0"/>
              </a:rPr>
              <a:t>of Ulster at </a:t>
            </a:r>
            <a:r>
              <a:rPr lang="en-GB" sz="800" dirty="0" err="1" smtClean="0">
                <a:latin typeface="Arial" pitchFamily="34" charset="0"/>
                <a:cs typeface="Arial" pitchFamily="34" charset="0"/>
              </a:rPr>
              <a:t>Jordanstown</a:t>
            </a:r>
            <a:r>
              <a:rPr lang="en-GB" sz="800" dirty="0" smtClean="0">
                <a:latin typeface="Arial" pitchFamily="34" charset="0"/>
                <a:cs typeface="Arial" pitchFamily="34" charset="0"/>
              </a:rPr>
              <a:t>, United Kingdom</a:t>
            </a:r>
            <a:r>
              <a:rPr lang="en-GB" sz="800" dirty="0">
                <a:latin typeface="Arial" pitchFamily="34" charset="0"/>
                <a:cs typeface="Arial" pitchFamily="34" charset="0"/>
              </a:rPr>
              <a:t>, 2000 IEEE, pp 1.</a:t>
            </a:r>
          </a:p>
          <a:p>
            <a:pPr marL="658368" lvl="1" indent="-246888">
              <a:spcBef>
                <a:spcPts val="300"/>
              </a:spcBef>
            </a:pPr>
            <a:endParaRPr lang="en-US" sz="3200" dirty="0" smtClean="0">
              <a:latin typeface="Arial" pitchFamily="34" charset="0"/>
              <a:cs typeface="Arial" pitchFamily="34" charset="0"/>
            </a:endParaRPr>
          </a:p>
          <a:p>
            <a:pPr marL="658368" marR="0" lvl="1" indent="-246888" algn="l" defTabSz="914400" rtl="0" eaLnBrk="1" fontAlgn="auto" latinLnBrk="0" hangingPunct="1">
              <a:lnSpc>
                <a:spcPct val="100000"/>
              </a:lnSpc>
              <a:spcBef>
                <a:spcPts val="300"/>
              </a:spcBef>
              <a:spcAft>
                <a:spcPts val="0"/>
              </a:spcAft>
              <a:buClr>
                <a:schemeClr val="accent2"/>
              </a:buClr>
              <a:buSzTx/>
              <a:buFontTx/>
              <a:buChar char="-"/>
              <a:tabLst/>
              <a:defRPr/>
            </a:pPr>
            <a:endParaRPr kumimoji="0" lang="en-US" sz="2800" b="0" i="0" u="none" strike="noStrike" kern="1200" cap="none" spc="0" normalizeH="0" baseline="0" noProof="0" dirty="0" smtClean="0">
              <a:ln>
                <a:noFill/>
              </a:ln>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Background</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239010" y="1884804"/>
            <a:ext cx="8395324" cy="4351103"/>
          </a:xfrm>
          <a:prstGeom prst="rect">
            <a:avLst/>
          </a:prstGeom>
        </p:spPr>
        <p:txBody>
          <a:bodyPr vert="horz">
            <a:normAutofit/>
          </a:bodyPr>
          <a:lstStyle/>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Form of assistive technology for people with disabilities. </a:t>
            </a:r>
          </a:p>
          <a:p>
            <a:pPr marL="658368" marR="0" lvl="1" indent="-246888" algn="l" defTabSz="914400" rtl="0" eaLnBrk="1" fontAlgn="auto" latinLnBrk="0" hangingPunct="1">
              <a:lnSpc>
                <a:spcPct val="100000"/>
              </a:lnSpc>
              <a:spcBef>
                <a:spcPts val="300"/>
              </a:spcBef>
              <a:spcAft>
                <a:spcPts val="0"/>
              </a:spcAft>
              <a:buSzTx/>
              <a:tabLst/>
              <a:defRPr/>
            </a:pPr>
            <a:endParaRPr lang="en-US" sz="3200" dirty="0" smtClean="0">
              <a:latin typeface="Arial" pitchFamily="34" charset="0"/>
              <a:cs typeface="Arial" pitchFamily="34" charset="0"/>
            </a:endParaRPr>
          </a:p>
          <a:p>
            <a:pPr marL="658368" lvl="1" indent="-246888">
              <a:spcBef>
                <a:spcPts val="300"/>
              </a:spcBef>
              <a:buFont typeface="Arial" pitchFamily="34" charset="0"/>
              <a:buChar char="•"/>
            </a:pPr>
            <a:r>
              <a:rPr lang="en-US" sz="3200" dirty="0" smtClean="0">
                <a:latin typeface="Arial" pitchFamily="34" charset="0"/>
                <a:cs typeface="Arial" pitchFamily="34" charset="0"/>
              </a:rPr>
              <a:t>Speech controlled web browsing improves the usability of computers for the elderly.</a:t>
            </a: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endParaRPr lang="en-US" sz="2800" dirty="0" smtClean="0">
              <a:latin typeface="Arial" pitchFamily="34" charset="0"/>
              <a:cs typeface="Arial" pitchFamily="34" charset="0"/>
            </a:endParaRPr>
          </a:p>
        </p:txBody>
      </p:sp>
      <p:sp>
        <p:nvSpPr>
          <p:cNvPr id="24" name="Rectangle 4"/>
          <p:cNvSpPr>
            <a:spLocks noGrp="1" noChangeArrowheads="1"/>
          </p:cNvSpPr>
          <p:nvPr>
            <p:ph type="title"/>
          </p:nvPr>
        </p:nvSpPr>
        <p:spPr>
          <a:xfrm>
            <a:off x="375482" y="729105"/>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Speech Recognition </a:t>
            </a:r>
          </a:p>
        </p:txBody>
      </p:sp>
      <p:sp>
        <p:nvSpPr>
          <p:cNvPr id="7" name="Rectangle 3"/>
          <p:cNvSpPr txBox="1">
            <a:spLocks noChangeArrowheads="1"/>
          </p:cNvSpPr>
          <p:nvPr/>
        </p:nvSpPr>
        <p:spPr>
          <a:xfrm>
            <a:off x="179051" y="6324236"/>
            <a:ext cx="8800059" cy="391358"/>
          </a:xfrm>
          <a:prstGeom prst="rect">
            <a:avLst/>
          </a:prstGeom>
        </p:spPr>
        <p:txBody>
          <a:bodyPr vert="horz">
            <a:normAutofit/>
          </a:bodyPr>
          <a:lstStyle/>
          <a:p>
            <a:pPr marL="658368" lvl="1" indent="-246888" algn="just">
              <a:spcBef>
                <a:spcPts val="300"/>
              </a:spcBef>
            </a:pPr>
            <a:r>
              <a:rPr lang="en-GB" sz="800" dirty="0" smtClean="0">
                <a:latin typeface="Arial" pitchFamily="34" charset="0"/>
                <a:cs typeface="Arial" pitchFamily="34" charset="0"/>
              </a:rPr>
              <a:t>Anderson </a:t>
            </a:r>
            <a:r>
              <a:rPr lang="en-GB" sz="800" dirty="0">
                <a:latin typeface="Arial" pitchFamily="34" charset="0"/>
                <a:cs typeface="Arial" pitchFamily="34" charset="0"/>
              </a:rPr>
              <a:t>S, </a:t>
            </a:r>
            <a:r>
              <a:rPr lang="en-GB" sz="800" dirty="0" err="1">
                <a:latin typeface="Arial" pitchFamily="34" charset="0"/>
                <a:cs typeface="Arial" pitchFamily="34" charset="0"/>
              </a:rPr>
              <a:t>Liberman</a:t>
            </a:r>
            <a:r>
              <a:rPr lang="en-GB" sz="800" dirty="0">
                <a:latin typeface="Arial" pitchFamily="34" charset="0"/>
                <a:cs typeface="Arial" pitchFamily="34" charset="0"/>
              </a:rPr>
              <a:t> N, Bernstein E, </a:t>
            </a:r>
            <a:r>
              <a:rPr lang="en-GB" sz="800" dirty="0" smtClean="0">
                <a:latin typeface="Arial" pitchFamily="34" charset="0"/>
                <a:cs typeface="Arial" pitchFamily="34" charset="0"/>
              </a:rPr>
              <a:t>Foster S, </a:t>
            </a:r>
            <a:r>
              <a:rPr lang="en-GB" sz="800" dirty="0" err="1" smtClean="0">
                <a:latin typeface="Arial" pitchFamily="34" charset="0"/>
                <a:cs typeface="Arial" pitchFamily="34" charset="0"/>
              </a:rPr>
              <a:t>Cate</a:t>
            </a:r>
            <a:r>
              <a:rPr lang="en-GB" sz="800" dirty="0" smtClean="0">
                <a:latin typeface="Arial" pitchFamily="34" charset="0"/>
                <a:cs typeface="Arial" pitchFamily="34" charset="0"/>
              </a:rPr>
              <a:t> E</a:t>
            </a:r>
            <a:r>
              <a:rPr lang="en-GB" sz="800" dirty="0">
                <a:latin typeface="Arial" pitchFamily="34" charset="0"/>
                <a:cs typeface="Arial" pitchFamily="34" charset="0"/>
              </a:rPr>
              <a:t>, Levin B. </a:t>
            </a:r>
            <a:r>
              <a:rPr lang="en-GB" sz="800" i="1" dirty="0">
                <a:latin typeface="Arial" pitchFamily="34" charset="0"/>
                <a:cs typeface="Arial" pitchFamily="34" charset="0"/>
              </a:rPr>
              <a:t>Recognition of </a:t>
            </a:r>
            <a:r>
              <a:rPr lang="en-GB" sz="800" i="1" dirty="0" smtClean="0">
                <a:latin typeface="Arial" pitchFamily="34" charset="0"/>
                <a:cs typeface="Arial" pitchFamily="34" charset="0"/>
              </a:rPr>
              <a:t>elderly speech </a:t>
            </a:r>
            <a:r>
              <a:rPr lang="en-GB" sz="800" i="1" dirty="0">
                <a:latin typeface="Arial" pitchFamily="34" charset="0"/>
                <a:cs typeface="Arial" pitchFamily="34" charset="0"/>
              </a:rPr>
              <a:t>and </a:t>
            </a:r>
            <a:r>
              <a:rPr lang="en-GB" sz="800" i="1" dirty="0" smtClean="0">
                <a:latin typeface="Arial" pitchFamily="34" charset="0"/>
                <a:cs typeface="Arial" pitchFamily="34" charset="0"/>
              </a:rPr>
              <a:t>   voice-driven </a:t>
            </a:r>
            <a:r>
              <a:rPr lang="en-GB" sz="800" i="1" dirty="0">
                <a:latin typeface="Arial" pitchFamily="34" charset="0"/>
                <a:cs typeface="Arial" pitchFamily="34" charset="0"/>
              </a:rPr>
              <a:t>document </a:t>
            </a:r>
            <a:r>
              <a:rPr lang="en-GB" sz="800" i="1" dirty="0" smtClean="0">
                <a:latin typeface="Arial" pitchFamily="34" charset="0"/>
                <a:cs typeface="Arial" pitchFamily="34" charset="0"/>
              </a:rPr>
              <a:t>retrieval.</a:t>
            </a:r>
            <a:r>
              <a:rPr lang="en-GB" sz="800" dirty="0" smtClean="0">
                <a:latin typeface="Arial" pitchFamily="34" charset="0"/>
                <a:cs typeface="Arial" pitchFamily="34" charset="0"/>
              </a:rPr>
              <a:t> Dragon Systems, Inc</a:t>
            </a:r>
            <a:r>
              <a:rPr lang="en-GB" sz="800" dirty="0">
                <a:latin typeface="Arial" pitchFamily="34" charset="0"/>
                <a:cs typeface="Arial" pitchFamily="34" charset="0"/>
              </a:rPr>
              <a:t>, </a:t>
            </a:r>
            <a:r>
              <a:rPr lang="en-GB" sz="800" dirty="0" smtClean="0">
                <a:latin typeface="Arial" pitchFamily="34" charset="0"/>
                <a:cs typeface="Arial" pitchFamily="34" charset="0"/>
              </a:rPr>
              <a:t>1999 IEEE</a:t>
            </a:r>
            <a:r>
              <a:rPr lang="en-GB" sz="800" dirty="0">
                <a:latin typeface="Arial" pitchFamily="34" charset="0"/>
                <a:cs typeface="Arial" pitchFamily="34" charset="0"/>
              </a:rPr>
              <a:t>, pp </a:t>
            </a:r>
            <a:r>
              <a:rPr lang="en-GB" sz="800" dirty="0" smtClean="0">
                <a:latin typeface="Arial" pitchFamily="34" charset="0"/>
                <a:cs typeface="Arial" pitchFamily="34" charset="0"/>
              </a:rPr>
              <a:t>1.</a:t>
            </a:r>
          </a:p>
          <a:p>
            <a:pPr marL="658368" lvl="1" indent="-246888" algn="just">
              <a:spcBef>
                <a:spcPts val="300"/>
              </a:spcBef>
            </a:pPr>
            <a:r>
              <a:rPr lang="en-GB" sz="800" dirty="0" smtClean="0">
                <a:latin typeface="Arial" pitchFamily="34" charset="0"/>
                <a:cs typeface="Arial" pitchFamily="34" charset="0"/>
              </a:rPr>
              <a:t>Conn </a:t>
            </a:r>
            <a:r>
              <a:rPr lang="en-GB" sz="800" dirty="0">
                <a:latin typeface="Arial" pitchFamily="34" charset="0"/>
                <a:cs typeface="Arial" pitchFamily="34" charset="0"/>
              </a:rPr>
              <a:t>N, </a:t>
            </a:r>
            <a:r>
              <a:rPr lang="en-GB" sz="800" dirty="0" err="1">
                <a:latin typeface="Arial" pitchFamily="34" charset="0"/>
                <a:cs typeface="Arial" pitchFamily="34" charset="0"/>
              </a:rPr>
              <a:t>McTear</a:t>
            </a:r>
            <a:r>
              <a:rPr lang="en-GB" sz="800" dirty="0">
                <a:latin typeface="Arial" pitchFamily="34" charset="0"/>
                <a:cs typeface="Arial" pitchFamily="34" charset="0"/>
              </a:rPr>
              <a:t> M. </a:t>
            </a:r>
            <a:r>
              <a:rPr lang="en-GB" sz="800" i="1" dirty="0">
                <a:latin typeface="Arial" pitchFamily="34" charset="0"/>
                <a:cs typeface="Arial" pitchFamily="34" charset="0"/>
              </a:rPr>
              <a:t>Speech Technology: </a:t>
            </a:r>
            <a:r>
              <a:rPr lang="en-GB" sz="800" i="1" dirty="0" smtClean="0">
                <a:latin typeface="Arial" pitchFamily="34" charset="0"/>
                <a:cs typeface="Arial" pitchFamily="34" charset="0"/>
              </a:rPr>
              <a:t>A Solution for </a:t>
            </a:r>
            <a:r>
              <a:rPr lang="en-GB" sz="800" i="1" dirty="0">
                <a:latin typeface="Arial" pitchFamily="34" charset="0"/>
                <a:cs typeface="Arial" pitchFamily="34" charset="0"/>
              </a:rPr>
              <a:t>People with Disabilities</a:t>
            </a:r>
            <a:r>
              <a:rPr lang="en-GB" sz="800" dirty="0">
                <a:latin typeface="Arial" pitchFamily="34" charset="0"/>
                <a:cs typeface="Arial" pitchFamily="34" charset="0"/>
              </a:rPr>
              <a:t>. Faculty of </a:t>
            </a:r>
            <a:r>
              <a:rPr lang="en-GB" sz="800" dirty="0" smtClean="0">
                <a:latin typeface="Arial" pitchFamily="34" charset="0"/>
                <a:cs typeface="Arial" pitchFamily="34" charset="0"/>
              </a:rPr>
              <a:t>Informatics</a:t>
            </a:r>
            <a:r>
              <a:rPr lang="en-GB" sz="800" dirty="0">
                <a:latin typeface="Arial" pitchFamily="34" charset="0"/>
                <a:cs typeface="Arial" pitchFamily="34" charset="0"/>
              </a:rPr>
              <a:t>, </a:t>
            </a:r>
            <a:r>
              <a:rPr lang="en-GB" sz="800" dirty="0" smtClean="0">
                <a:latin typeface="Arial" pitchFamily="34" charset="0"/>
                <a:cs typeface="Arial" pitchFamily="34" charset="0"/>
              </a:rPr>
              <a:t>University </a:t>
            </a:r>
            <a:r>
              <a:rPr lang="en-GB" sz="800" dirty="0">
                <a:latin typeface="Arial" pitchFamily="34" charset="0"/>
                <a:cs typeface="Arial" pitchFamily="34" charset="0"/>
              </a:rPr>
              <a:t>of Ulster at </a:t>
            </a:r>
            <a:r>
              <a:rPr lang="en-GB" sz="800" dirty="0" err="1" smtClean="0">
                <a:latin typeface="Arial" pitchFamily="34" charset="0"/>
                <a:cs typeface="Arial" pitchFamily="34" charset="0"/>
              </a:rPr>
              <a:t>Jordanstown</a:t>
            </a:r>
            <a:r>
              <a:rPr lang="en-GB" sz="800" dirty="0" smtClean="0">
                <a:latin typeface="Arial" pitchFamily="34" charset="0"/>
                <a:cs typeface="Arial" pitchFamily="34" charset="0"/>
              </a:rPr>
              <a:t>, United Kingdom</a:t>
            </a:r>
            <a:r>
              <a:rPr lang="en-GB" sz="800" dirty="0">
                <a:latin typeface="Arial" pitchFamily="34" charset="0"/>
                <a:cs typeface="Arial" pitchFamily="34" charset="0"/>
              </a:rPr>
              <a:t>, 2000 IEEE, pp 1.</a:t>
            </a:r>
          </a:p>
          <a:p>
            <a:pPr marL="658368" lvl="1" indent="-246888">
              <a:spcBef>
                <a:spcPts val="300"/>
              </a:spcBef>
            </a:pPr>
            <a:endParaRPr lang="en-US" sz="3200" dirty="0" smtClean="0">
              <a:latin typeface="Arial" pitchFamily="34" charset="0"/>
              <a:cs typeface="Arial" pitchFamily="34" charset="0"/>
            </a:endParaRPr>
          </a:p>
          <a:p>
            <a:pPr marL="658368" marR="0" lvl="1" indent="-246888" algn="l" defTabSz="914400" rtl="0" eaLnBrk="1" fontAlgn="auto" latinLnBrk="0" hangingPunct="1">
              <a:lnSpc>
                <a:spcPct val="100000"/>
              </a:lnSpc>
              <a:spcBef>
                <a:spcPts val="300"/>
              </a:spcBef>
              <a:spcAft>
                <a:spcPts val="0"/>
              </a:spcAft>
              <a:buClr>
                <a:schemeClr val="accent2"/>
              </a:buClr>
              <a:buSzTx/>
              <a:buFontTx/>
              <a:buChar char="-"/>
              <a:tabLst/>
              <a:defRPr/>
            </a:pPr>
            <a:endParaRPr kumimoji="0" lang="en-US" sz="2800" b="0" i="0" u="none" strike="noStrike" kern="1200" cap="none" spc="0" normalizeH="0" baseline="0" noProof="0" dirty="0" smtClean="0">
              <a:ln>
                <a:noFill/>
              </a:ln>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Objectives</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418891" y="1959756"/>
            <a:ext cx="8485266" cy="4635916"/>
          </a:xfrm>
          <a:prstGeom prst="rect">
            <a:avLst/>
          </a:prstGeom>
        </p:spPr>
        <p:txBody>
          <a:bodyPr vert="horz">
            <a:normAutofit/>
          </a:bodyPr>
          <a:lstStyle/>
          <a:p>
            <a:pPr>
              <a:buFont typeface="Arial" pitchFamily="34" charset="0"/>
              <a:buChar char="•"/>
            </a:pPr>
            <a:r>
              <a:rPr lang="en-ZA" sz="3200" dirty="0" smtClean="0">
                <a:latin typeface="Arial" pitchFamily="34" charset="0"/>
                <a:cs typeface="Arial" pitchFamily="34" charset="0"/>
              </a:rPr>
              <a:t> Determine which speech recognition </a:t>
            </a:r>
          </a:p>
          <a:p>
            <a:r>
              <a:rPr lang="en-ZA" sz="3200" dirty="0" smtClean="0">
                <a:latin typeface="Arial" pitchFamily="34" charset="0"/>
                <a:cs typeface="Arial" pitchFamily="34" charset="0"/>
              </a:rPr>
              <a:t>  techniques improve the usability of web </a:t>
            </a:r>
          </a:p>
          <a:p>
            <a:r>
              <a:rPr lang="en-ZA" sz="3200" dirty="0" smtClean="0">
                <a:latin typeface="Arial" pitchFamily="34" charset="0"/>
                <a:cs typeface="Arial" pitchFamily="34" charset="0"/>
              </a:rPr>
              <a:t>  browsing for the elderly.</a:t>
            </a:r>
          </a:p>
          <a:p>
            <a:endParaRPr lang="en-ZA" sz="3200" dirty="0" smtClean="0">
              <a:latin typeface="Arial" pitchFamily="34" charset="0"/>
              <a:cs typeface="Arial" pitchFamily="34" charset="0"/>
            </a:endParaRPr>
          </a:p>
          <a:p>
            <a:pPr>
              <a:buFont typeface="Arial" pitchFamily="34" charset="0"/>
              <a:buChar char="•"/>
            </a:pPr>
            <a:r>
              <a:rPr lang="en-ZA" sz="3200" dirty="0" smtClean="0">
                <a:latin typeface="Arial" pitchFamily="34" charset="0"/>
                <a:cs typeface="Arial" pitchFamily="34" charset="0"/>
              </a:rPr>
              <a:t> </a:t>
            </a:r>
            <a:r>
              <a:rPr lang="en-US" sz="3200" dirty="0" smtClean="0">
                <a:latin typeface="Arial" pitchFamily="34" charset="0"/>
                <a:cs typeface="Arial" pitchFamily="34" charset="0"/>
              </a:rPr>
              <a:t>Determine whether Numerical or Link name </a:t>
            </a:r>
          </a:p>
          <a:p>
            <a:r>
              <a:rPr lang="en-US" sz="3200" dirty="0" smtClean="0">
                <a:latin typeface="Arial" pitchFamily="34" charset="0"/>
                <a:cs typeface="Arial" pitchFamily="34" charset="0"/>
              </a:rPr>
              <a:t>  </a:t>
            </a:r>
            <a:r>
              <a:rPr lang="en-US" sz="3200" dirty="0" smtClean="0">
                <a:latin typeface="Arial" pitchFamily="34" charset="0"/>
                <a:cs typeface="Arial" pitchFamily="34" charset="0"/>
              </a:rPr>
              <a:t> referencing </a:t>
            </a:r>
            <a:r>
              <a:rPr lang="en-US" sz="3200" dirty="0" smtClean="0">
                <a:latin typeface="Arial" pitchFamily="34" charset="0"/>
                <a:cs typeface="Arial" pitchFamily="34" charset="0"/>
              </a:rPr>
              <a:t>techniques:</a:t>
            </a:r>
          </a:p>
          <a:p>
            <a:pPr lvl="1">
              <a:buFont typeface="Arial" pitchFamily="34" charset="0"/>
              <a:buChar char="•"/>
            </a:pPr>
            <a:r>
              <a:rPr lang="en-US" sz="3200" dirty="0" smtClean="0">
                <a:latin typeface="Arial" pitchFamily="34" charset="0"/>
                <a:cs typeface="Arial" pitchFamily="34" charset="0"/>
              </a:rPr>
              <a:t> Perform better and,</a:t>
            </a:r>
          </a:p>
          <a:p>
            <a:pPr lvl="1">
              <a:buFont typeface="Arial" pitchFamily="34" charset="0"/>
              <a:buChar char="•"/>
            </a:pPr>
            <a:r>
              <a:rPr lang="en-US" sz="3200" dirty="0" smtClean="0">
                <a:latin typeface="Arial" pitchFamily="34" charset="0"/>
                <a:cs typeface="Arial" pitchFamily="34" charset="0"/>
              </a:rPr>
              <a:t> Are preferred by elderly users.</a:t>
            </a:r>
          </a:p>
          <a:p>
            <a:pPr>
              <a:buFont typeface="Arial" pitchFamily="34" charset="0"/>
              <a:buChar char="•"/>
            </a:pPr>
            <a:endParaRPr lang="en-ZA" sz="3200" dirty="0" smtClean="0">
              <a:latin typeface="Arial" pitchFamily="34" charset="0"/>
              <a:cs typeface="Arial" pitchFamily="34" charset="0"/>
            </a:endParaRPr>
          </a:p>
          <a:p>
            <a:endParaRPr lang="en-ZA" sz="3200" dirty="0" smtClean="0">
              <a:latin typeface="Arial" pitchFamily="34" charset="0"/>
              <a:cs typeface="Arial" pitchFamily="34" charset="0"/>
            </a:endParaRPr>
          </a:p>
          <a:p>
            <a:endParaRPr lang="en-ZA" sz="3200" dirty="0" smtClean="0">
              <a:latin typeface="Arial" pitchFamily="34" charset="0"/>
              <a:cs typeface="Arial" pitchFamily="34" charset="0"/>
            </a:endParaRPr>
          </a:p>
          <a:p>
            <a:endParaRPr lang="en-ZA" sz="3200" dirty="0" smtClean="0">
              <a:latin typeface="Arial" pitchFamily="34" charset="0"/>
              <a:cs typeface="Arial" pitchFamily="34" charset="0"/>
            </a:endParaRPr>
          </a:p>
          <a:p>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209029" y="715364"/>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Objectives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Objectives</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418892" y="1420111"/>
            <a:ext cx="8500256" cy="4560966"/>
          </a:xfrm>
          <a:prstGeom prst="rect">
            <a:avLst/>
          </a:prstGeom>
        </p:spPr>
        <p:txBody>
          <a:bodyPr vert="horz">
            <a:normAutofit/>
          </a:bodyPr>
          <a:lstStyle/>
          <a:p>
            <a:pPr>
              <a:buFont typeface="Arial" pitchFamily="34" charset="0"/>
              <a:buChar char="•"/>
            </a:pPr>
            <a:r>
              <a:rPr lang="en-ZA" sz="3200" dirty="0" smtClean="0">
                <a:latin typeface="Arial" pitchFamily="34" charset="0"/>
                <a:cs typeface="Arial" pitchFamily="34" charset="0"/>
              </a:rPr>
              <a:t> Determine which visual and verbal feedback </a:t>
            </a:r>
          </a:p>
          <a:p>
            <a:r>
              <a:rPr lang="en-ZA" sz="3200" dirty="0" smtClean="0">
                <a:latin typeface="Arial" pitchFamily="34" charset="0"/>
                <a:cs typeface="Arial" pitchFamily="34" charset="0"/>
              </a:rPr>
              <a:t>  techniques assist elderly users during web </a:t>
            </a:r>
          </a:p>
          <a:p>
            <a:r>
              <a:rPr lang="en-ZA" sz="3200" dirty="0" smtClean="0">
                <a:latin typeface="Arial" pitchFamily="34" charset="0"/>
                <a:cs typeface="Arial" pitchFamily="34" charset="0"/>
              </a:rPr>
              <a:t>  browsing.</a:t>
            </a:r>
          </a:p>
          <a:p>
            <a:endParaRPr lang="en-ZA" sz="3200" dirty="0" smtClean="0">
              <a:latin typeface="Arial" pitchFamily="34" charset="0"/>
              <a:cs typeface="Arial" pitchFamily="34" charset="0"/>
            </a:endParaRPr>
          </a:p>
          <a:p>
            <a:pPr>
              <a:buFont typeface="Arial" pitchFamily="34" charset="0"/>
              <a:buChar char="•"/>
            </a:pPr>
            <a:r>
              <a:rPr lang="en-ZA" sz="3200" dirty="0" smtClean="0">
                <a:latin typeface="Arial" pitchFamily="34" charset="0"/>
                <a:cs typeface="Arial" pitchFamily="34" charset="0"/>
              </a:rPr>
              <a:t> Create a suitable platform for further </a:t>
            </a:r>
          </a:p>
          <a:p>
            <a:r>
              <a:rPr lang="en-ZA" sz="3200" dirty="0" smtClean="0">
                <a:latin typeface="Arial" pitchFamily="34" charset="0"/>
                <a:cs typeface="Arial" pitchFamily="34" charset="0"/>
              </a:rPr>
              <a:t>   investigation into improving computer </a:t>
            </a:r>
          </a:p>
          <a:p>
            <a:r>
              <a:rPr lang="en-ZA" sz="3200" dirty="0" smtClean="0">
                <a:latin typeface="Arial" pitchFamily="34" charset="0"/>
                <a:cs typeface="Arial" pitchFamily="34" charset="0"/>
              </a:rPr>
              <a:t>   usability for the elderly.</a:t>
            </a:r>
          </a:p>
          <a:p>
            <a:pPr marL="1115568" lvl="2" indent="-246888">
              <a:spcBef>
                <a:spcPts val="300"/>
              </a:spcBef>
            </a:pPr>
            <a:endParaRPr lang="en-US" sz="32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079677"/>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Components.</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Design.</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Implementation. </a:t>
            </a:r>
          </a:p>
          <a:p>
            <a:pPr marL="658368" marR="0" lvl="1" indent="-246888" defTabSz="914400" rtl="0" eaLnBrk="1" fontAlgn="auto" latinLnBrk="0" hangingPunct="1">
              <a:lnSpc>
                <a:spcPct val="100000"/>
              </a:lnSpc>
              <a:spcBef>
                <a:spcPts val="300"/>
              </a:spcBef>
              <a:spcAft>
                <a:spcPts val="0"/>
              </a:spcAft>
              <a:buSzTx/>
              <a:tabLst/>
              <a:defRPr/>
            </a:pPr>
            <a:endParaRPr lang="en-US" sz="32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1115568" lvl="2" indent="-246888">
              <a:spcBef>
                <a:spcPts val="300"/>
              </a:spcBef>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313962" y="715365"/>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Software Application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4" name="Rectangle 4"/>
          <p:cNvSpPr>
            <a:spLocks noGrp="1" noChangeArrowheads="1"/>
          </p:cNvSpPr>
          <p:nvPr>
            <p:ph type="title"/>
          </p:nvPr>
        </p:nvSpPr>
        <p:spPr>
          <a:xfrm>
            <a:off x="313962" y="88025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Components</a:t>
            </a:r>
          </a:p>
        </p:txBody>
      </p:sp>
      <p:sp>
        <p:nvSpPr>
          <p:cNvPr id="8" name="TextBox 7"/>
          <p:cNvSpPr txBox="1"/>
          <p:nvPr/>
        </p:nvSpPr>
        <p:spPr>
          <a:xfrm>
            <a:off x="929388" y="2278505"/>
            <a:ext cx="2923083" cy="1323439"/>
          </a:xfrm>
          <a:prstGeom prst="rect">
            <a:avLst/>
          </a:prstGeom>
          <a:noFill/>
          <a:ln>
            <a:solidFill>
              <a:schemeClr val="tx1"/>
            </a:solidFill>
          </a:ln>
        </p:spPr>
        <p:txBody>
          <a:bodyPr wrap="square" rtlCol="0">
            <a:spAutoFit/>
          </a:bodyPr>
          <a:lstStyle/>
          <a:p>
            <a:pPr algn="ctr"/>
            <a:r>
              <a:rPr lang="en-US" sz="4000" dirty="0" smtClean="0">
                <a:latin typeface="Arial" pitchFamily="34" charset="0"/>
                <a:cs typeface="Arial" pitchFamily="34" charset="0"/>
              </a:rPr>
              <a:t>Voice processing</a:t>
            </a:r>
            <a:endParaRPr lang="en-GB" sz="4000" dirty="0"/>
          </a:p>
        </p:txBody>
      </p:sp>
      <p:sp>
        <p:nvSpPr>
          <p:cNvPr id="9" name="TextBox 8"/>
          <p:cNvSpPr txBox="1"/>
          <p:nvPr/>
        </p:nvSpPr>
        <p:spPr>
          <a:xfrm>
            <a:off x="4589487" y="2281002"/>
            <a:ext cx="3235379" cy="1323439"/>
          </a:xfrm>
          <a:prstGeom prst="rect">
            <a:avLst/>
          </a:prstGeom>
          <a:noFill/>
          <a:ln>
            <a:solidFill>
              <a:schemeClr val="tx1"/>
            </a:solidFill>
          </a:ln>
        </p:spPr>
        <p:txBody>
          <a:bodyPr wrap="square" rtlCol="0">
            <a:spAutoFit/>
          </a:bodyPr>
          <a:lstStyle/>
          <a:p>
            <a:pPr algn="ctr"/>
            <a:r>
              <a:rPr lang="en-ZA" sz="4000" dirty="0" smtClean="0">
                <a:latin typeface="Arial" pitchFamily="34" charset="0"/>
                <a:cs typeface="Arial" pitchFamily="34" charset="0"/>
              </a:rPr>
              <a:t>Visual rendering</a:t>
            </a:r>
            <a:endParaRPr lang="en-GB" sz="4000" dirty="0">
              <a:latin typeface="Arial" pitchFamily="34" charset="0"/>
              <a:cs typeface="Arial" pitchFamily="34" charset="0"/>
            </a:endParaRPr>
          </a:p>
        </p:txBody>
      </p:sp>
      <p:sp>
        <p:nvSpPr>
          <p:cNvPr id="10" name="TextBox 9"/>
          <p:cNvSpPr txBox="1"/>
          <p:nvPr/>
        </p:nvSpPr>
        <p:spPr>
          <a:xfrm>
            <a:off x="3000530" y="5024203"/>
            <a:ext cx="2800664" cy="707886"/>
          </a:xfrm>
          <a:prstGeom prst="rect">
            <a:avLst/>
          </a:prstGeom>
          <a:noFill/>
          <a:ln>
            <a:solidFill>
              <a:schemeClr val="tx1"/>
            </a:solidFill>
          </a:ln>
        </p:spPr>
        <p:txBody>
          <a:bodyPr wrap="square" rtlCol="0">
            <a:spAutoFit/>
          </a:bodyPr>
          <a:lstStyle/>
          <a:p>
            <a:r>
              <a:rPr lang="en-US" sz="4000" dirty="0" smtClean="0">
                <a:latin typeface="Arial" pitchFamily="34" charset="0"/>
                <a:cs typeface="Arial" pitchFamily="34" charset="0"/>
              </a:rPr>
              <a:t>Navigation</a:t>
            </a:r>
            <a:endParaRPr lang="en-GB" sz="4000" dirty="0"/>
          </a:p>
        </p:txBody>
      </p:sp>
      <p:cxnSp>
        <p:nvCxnSpPr>
          <p:cNvPr id="12" name="Straight Arrow Connector 11"/>
          <p:cNvCxnSpPr>
            <a:stCxn id="8" idx="2"/>
          </p:cNvCxnSpPr>
          <p:nvPr/>
        </p:nvCxnSpPr>
        <p:spPr>
          <a:xfrm rot="16200000" flipH="1">
            <a:off x="2426812" y="3566061"/>
            <a:ext cx="1404769" cy="14765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2"/>
          </p:cNvCxnSpPr>
          <p:nvPr/>
        </p:nvCxnSpPr>
        <p:spPr>
          <a:xfrm rot="5400000">
            <a:off x="4875829" y="3675367"/>
            <a:ext cx="1402274" cy="12604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786</TotalTime>
  <Words>4024</Words>
  <Application>Microsoft Office PowerPoint</Application>
  <PresentationFormat>On-screen Show (4:3)</PresentationFormat>
  <Paragraphs>379</Paragraphs>
  <Slides>37</Slides>
  <Notes>35</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Urban</vt:lpstr>
      <vt:lpstr> An investigation into voice-controlled web browsing for the elderly </vt:lpstr>
      <vt:lpstr>Outline </vt:lpstr>
      <vt:lpstr>Background </vt:lpstr>
      <vt:lpstr>Slide 4</vt:lpstr>
      <vt:lpstr>Speech Recognition </vt:lpstr>
      <vt:lpstr>Objectives </vt:lpstr>
      <vt:lpstr>Slide 7</vt:lpstr>
      <vt:lpstr>Software Application </vt:lpstr>
      <vt:lpstr>Components</vt:lpstr>
      <vt:lpstr>Design</vt:lpstr>
      <vt:lpstr>Slide 11</vt:lpstr>
      <vt:lpstr>Slide 12</vt:lpstr>
      <vt:lpstr>Implementation</vt:lpstr>
      <vt:lpstr>Voice recognition</vt:lpstr>
      <vt:lpstr>Visual rendering</vt:lpstr>
      <vt:lpstr>Slide 16</vt:lpstr>
      <vt:lpstr>Slide 17</vt:lpstr>
      <vt:lpstr>Slide 18</vt:lpstr>
      <vt:lpstr>Slide 19</vt:lpstr>
      <vt:lpstr>Slide 20</vt:lpstr>
      <vt:lpstr>Slide 21</vt:lpstr>
      <vt:lpstr>Slide 22</vt:lpstr>
      <vt:lpstr>Slide 23</vt:lpstr>
      <vt:lpstr>Testing and Results</vt:lpstr>
      <vt:lpstr>Iteration 1</vt:lpstr>
      <vt:lpstr>Slide 26</vt:lpstr>
      <vt:lpstr>Iteration 2</vt:lpstr>
      <vt:lpstr>Slide 28</vt:lpstr>
      <vt:lpstr>Iteration 3</vt:lpstr>
      <vt:lpstr>Secondary Results</vt:lpstr>
      <vt:lpstr>Slide 31</vt:lpstr>
      <vt:lpstr>Analysis</vt:lpstr>
      <vt:lpstr>Slide 33</vt:lpstr>
      <vt:lpstr>Team Work</vt:lpstr>
      <vt:lpstr>Conclusion</vt:lpstr>
      <vt:lpstr>Future Work</vt:lpstr>
      <vt:lpstr>Questions??</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kirti</dc:creator>
  <cp:lastModifiedBy>kirti</cp:lastModifiedBy>
  <cp:revision>91</cp:revision>
  <dcterms:created xsi:type="dcterms:W3CDTF">2011-10-31T08:15:04Z</dcterms:created>
  <dcterms:modified xsi:type="dcterms:W3CDTF">2011-11-06T10:48:56Z</dcterms:modified>
</cp:coreProperties>
</file>