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8.xml" ContentType="application/vnd.openxmlformats-officedocument.drawingml.chart+xml"/>
  <Override PartName="/ppt/charts/chart9.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Override PartName="/ppt/charts/chart10.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21386800"/>
  <p:notesSz cx="6797675" cy="987425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5" d="100"/>
          <a:sy n="75" d="100"/>
        </p:scale>
        <p:origin x="-78" y="4974"/>
      </p:cViewPr>
      <p:guideLst>
        <p:guide orient="horz" pos="6736"/>
        <p:guide pos="9537"/>
      </p:guideLst>
    </p:cSldViewPr>
  </p:slideViewPr>
  <p:notesTextViewPr>
    <p:cViewPr>
      <p:scale>
        <a:sx n="100" d="100"/>
        <a:sy n="100" d="100"/>
      </p:scale>
      <p:origin x="0" y="0"/>
    </p:cViewPr>
  </p:notesTextViewPr>
  <p:gridSpacing cx="184343675" cy="18434367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inetpub\wwwroot\Lab-project\Open%20day%20poster\Project%20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kirti\Desktop\Project%20Dat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Cole\Desktop\Project%20Dat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Cole\Desktop\Project%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ZA"/>
  <c:style val="10"/>
  <c:chart>
    <c:title>
      <c:tx>
        <c:rich>
          <a:bodyPr/>
          <a:lstStyle/>
          <a:p>
            <a:pPr>
              <a:defRPr lang="en-GB"/>
            </a:pPr>
            <a:r>
              <a:rPr lang="en-US" sz="1800" b="1" i="0" baseline="0"/>
              <a:t>Easiest to use technique</a:t>
            </a:r>
            <a:endParaRPr lang="en-GB"/>
          </a:p>
        </c:rich>
      </c:tx>
      <c:layout>
        <c:manualLayout>
          <c:xMode val="edge"/>
          <c:yMode val="edge"/>
          <c:x val="0.14822573764921088"/>
          <c:y val="9.9216710182767634E-2"/>
        </c:manualLayout>
      </c:layout>
    </c:title>
    <c:plotArea>
      <c:layout/>
      <c:pieChart>
        <c:varyColors val="1"/>
        <c:ser>
          <c:idx val="0"/>
          <c:order val="0"/>
          <c:dLbls>
            <c:txPr>
              <a:bodyPr/>
              <a:lstStyle/>
              <a:p>
                <a:pPr>
                  <a:defRPr lang="en-GB"/>
                </a:pPr>
                <a:endParaRPr lang="en-US"/>
              </a:p>
            </c:txPr>
            <c:showCatName val="1"/>
            <c:showPercent val="1"/>
          </c:dLbls>
          <c:cat>
            <c:strRef>
              <c:f>'C:\inetpub\wwwroot\Lab-project\Results\[Project Results Form.xlsx]Sheet1'!$I$59:$K$59</c:f>
              <c:strCache>
                <c:ptCount val="3"/>
                <c:pt idx="0">
                  <c:v>Numerical</c:v>
                </c:pt>
                <c:pt idx="1">
                  <c:v>Spoken link name</c:v>
                </c:pt>
                <c:pt idx="2">
                  <c:v>Both</c:v>
                </c:pt>
              </c:strCache>
            </c:strRef>
          </c:cat>
          <c:val>
            <c:numRef>
              <c:f>'C:\inetpub\wwwroot\Lab-project\Results\[Project Results Form.xlsx]Sheet1'!$I$60:$K$60</c:f>
              <c:numCache>
                <c:formatCode>General</c:formatCode>
                <c:ptCount val="3"/>
                <c:pt idx="0">
                  <c:v>1</c:v>
                </c:pt>
                <c:pt idx="1">
                  <c:v>1</c:v>
                </c:pt>
                <c:pt idx="2">
                  <c:v>1</c:v>
                </c:pt>
              </c:numCache>
            </c:numRef>
          </c:val>
        </c:ser>
        <c:dLbls>
          <c:showCatName val="1"/>
          <c:showPercent val="1"/>
        </c:dLbls>
        <c:firstSliceAng val="0"/>
      </c:pieChart>
    </c:plotArea>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lang val="en-ZA"/>
  <c:chart>
    <c:title>
      <c:tx>
        <c:rich>
          <a:bodyPr/>
          <a:lstStyle/>
          <a:p>
            <a:pPr>
              <a:defRPr lang="en-GB"/>
            </a:pPr>
            <a:r>
              <a:rPr lang="en-GB" dirty="0"/>
              <a:t>Graph depicting user</a:t>
            </a:r>
            <a:r>
              <a:rPr lang="en-GB" baseline="0" dirty="0"/>
              <a:t> preference of </a:t>
            </a:r>
            <a:r>
              <a:rPr lang="en-GB" dirty="0"/>
              <a:t>feedback techniques</a:t>
            </a:r>
          </a:p>
        </c:rich>
      </c:tx>
      <c:layout/>
    </c:title>
    <c:view3D>
      <c:rAngAx val="1"/>
    </c:view3D>
    <c:plotArea>
      <c:layout/>
      <c:bar3DChart>
        <c:barDir val="col"/>
        <c:grouping val="clustered"/>
        <c:ser>
          <c:idx val="0"/>
          <c:order val="0"/>
          <c:tx>
            <c:v>series1</c:v>
          </c:tx>
          <c:cat>
            <c:strRef>
              <c:f>Sheet1!$D$66:$D$68</c:f>
              <c:strCache>
                <c:ptCount val="3"/>
                <c:pt idx="0">
                  <c:v>Pop ups</c:v>
                </c:pt>
                <c:pt idx="1">
                  <c:v>Highlighting</c:v>
                </c:pt>
                <c:pt idx="2">
                  <c:v>Verbal</c:v>
                </c:pt>
              </c:strCache>
            </c:strRef>
          </c:cat>
          <c:val>
            <c:numRef>
              <c:f>Sheet1!$F$66:$F$68</c:f>
              <c:numCache>
                <c:formatCode>General</c:formatCode>
                <c:ptCount val="3"/>
                <c:pt idx="0">
                  <c:v>0</c:v>
                </c:pt>
                <c:pt idx="1">
                  <c:v>5</c:v>
                </c:pt>
                <c:pt idx="2">
                  <c:v>2</c:v>
                </c:pt>
              </c:numCache>
            </c:numRef>
          </c:val>
        </c:ser>
        <c:shape val="box"/>
        <c:axId val="45562496"/>
        <c:axId val="47709184"/>
        <c:axId val="0"/>
      </c:bar3DChart>
      <c:catAx>
        <c:axId val="45562496"/>
        <c:scaling>
          <c:orientation val="minMax"/>
        </c:scaling>
        <c:axPos val="b"/>
        <c:title>
          <c:tx>
            <c:rich>
              <a:bodyPr/>
              <a:lstStyle/>
              <a:p>
                <a:pPr>
                  <a:defRPr lang="en-GB"/>
                </a:pPr>
                <a:r>
                  <a:rPr lang="en-GB"/>
                  <a:t>Feedback techniques</a:t>
                </a:r>
              </a:p>
            </c:rich>
          </c:tx>
          <c:layout/>
        </c:title>
        <c:majorTickMark val="none"/>
        <c:tickLblPos val="nextTo"/>
        <c:txPr>
          <a:bodyPr/>
          <a:lstStyle/>
          <a:p>
            <a:pPr>
              <a:defRPr lang="en-GB"/>
            </a:pPr>
            <a:endParaRPr lang="en-US"/>
          </a:p>
        </c:txPr>
        <c:crossAx val="47709184"/>
        <c:crosses val="autoZero"/>
        <c:auto val="1"/>
        <c:lblAlgn val="ctr"/>
        <c:lblOffset val="100"/>
      </c:catAx>
      <c:valAx>
        <c:axId val="47709184"/>
        <c:scaling>
          <c:orientation val="minMax"/>
        </c:scaling>
        <c:axPos val="l"/>
        <c:majorGridlines/>
        <c:title>
          <c:tx>
            <c:rich>
              <a:bodyPr/>
              <a:lstStyle/>
              <a:p>
                <a:pPr>
                  <a:defRPr lang="en-GB"/>
                </a:pPr>
                <a:r>
                  <a:rPr lang="en-GB"/>
                  <a:t>Users</a:t>
                </a:r>
              </a:p>
            </c:rich>
          </c:tx>
          <c:layout/>
        </c:title>
        <c:numFmt formatCode="General" sourceLinked="1"/>
        <c:tickLblPos val="nextTo"/>
        <c:txPr>
          <a:bodyPr/>
          <a:lstStyle/>
          <a:p>
            <a:pPr>
              <a:defRPr lang="en-GB"/>
            </a:pPr>
            <a:endParaRPr lang="en-US"/>
          </a:p>
        </c:txPr>
        <c:crossAx val="45562496"/>
        <c:crosses val="autoZero"/>
        <c:crossBetween val="between"/>
      </c:valAx>
    </c:plotArea>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ZA"/>
  <c:style val="10"/>
  <c:chart>
    <c:title>
      <c:tx>
        <c:rich>
          <a:bodyPr/>
          <a:lstStyle/>
          <a:p>
            <a:pPr>
              <a:defRPr lang="en-GB"/>
            </a:pPr>
            <a:r>
              <a:rPr lang="en-US" sz="1800" b="1" i="0" baseline="0" dirty="0" smtClean="0"/>
              <a:t>Perceived best technique performance</a:t>
            </a:r>
            <a:endParaRPr lang="en-US" sz="1800" b="1" i="0" baseline="0" dirty="0"/>
          </a:p>
        </c:rich>
      </c:tx>
      <c:layout>
        <c:manualLayout>
          <c:xMode val="edge"/>
          <c:yMode val="edge"/>
          <c:x val="0.17185002098218505"/>
          <c:y val="7.702881908928369E-2"/>
        </c:manualLayout>
      </c:layout>
    </c:title>
    <c:plotArea>
      <c:layout/>
      <c:pieChart>
        <c:varyColors val="1"/>
        <c:ser>
          <c:idx val="0"/>
          <c:order val="0"/>
          <c:tx>
            <c:v>series1</c:v>
          </c:tx>
          <c:dLbls>
            <c:dLbl>
              <c:idx val="0"/>
              <c:layout>
                <c:manualLayout>
                  <c:x val="0.27605293041055495"/>
                  <c:y val="0.11953027150275951"/>
                </c:manualLayout>
              </c:layout>
              <c:showCatName val="1"/>
              <c:showPercent val="1"/>
            </c:dLbl>
            <c:txPr>
              <a:bodyPr/>
              <a:lstStyle/>
              <a:p>
                <a:pPr>
                  <a:defRPr lang="en-GB"/>
                </a:pPr>
                <a:endParaRPr lang="en-US"/>
              </a:p>
            </c:txPr>
            <c:showCatName val="1"/>
            <c:showPercent val="1"/>
          </c:dLbls>
          <c:cat>
            <c:strRef>
              <c:f>'C:\inetpub\wwwroot\Lab-project\Results\[Project Results Form.xlsx]Sheet1'!$I$59:$K$59</c:f>
              <c:strCache>
                <c:ptCount val="3"/>
                <c:pt idx="0">
                  <c:v>Numerical</c:v>
                </c:pt>
                <c:pt idx="1">
                  <c:v>Spoken link name</c:v>
                </c:pt>
                <c:pt idx="2">
                  <c:v>Both</c:v>
                </c:pt>
              </c:strCache>
            </c:strRef>
          </c:cat>
          <c:val>
            <c:numRef>
              <c:f>'C:\inetpub\wwwroot\Lab-project\Results\[Project Results Form.xlsx]Sheet1'!$I$61:$K$61</c:f>
              <c:numCache>
                <c:formatCode>General</c:formatCode>
                <c:ptCount val="3"/>
                <c:pt idx="0">
                  <c:v>0</c:v>
                </c:pt>
                <c:pt idx="1">
                  <c:v>2</c:v>
                </c:pt>
                <c:pt idx="2">
                  <c:v>1</c:v>
                </c:pt>
              </c:numCache>
            </c:numRef>
          </c:val>
        </c:ser>
        <c:dLbls>
          <c:showCatName val="1"/>
          <c:showPercent val="1"/>
        </c:dLbls>
        <c:firstSliceAng val="0"/>
      </c:pieChart>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ZA"/>
  <c:style val="10"/>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800" b="1" i="0" baseline="0"/>
              <a:t>User technique preference</a:t>
            </a:r>
          </a:p>
        </c:rich>
      </c:tx>
      <c:layout>
        <c:manualLayout>
          <c:xMode val="edge"/>
          <c:yMode val="edge"/>
          <c:x val="0.14205807506800189"/>
          <c:y val="8.9121887287024915E-2"/>
        </c:manualLayout>
      </c:layout>
    </c:title>
    <c:plotArea>
      <c:layout/>
      <c:pieChart>
        <c:varyColors val="1"/>
        <c:dLbls>
          <c:showCatName val="1"/>
          <c:showPercent val="1"/>
        </c:dLbls>
        <c:firstSliceAng val="0"/>
      </c:pieChart>
    </c:plotArea>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ZA"/>
  <c:style val="10"/>
  <c:chart>
    <c:title>
      <c:tx>
        <c:rich>
          <a:bodyPr/>
          <a:lstStyle/>
          <a:p>
            <a:pPr>
              <a:defRPr lang="en-GB"/>
            </a:pPr>
            <a:r>
              <a:rPr lang="en-US" dirty="0"/>
              <a:t>Easiest to use technique</a:t>
            </a:r>
          </a:p>
        </c:rich>
      </c:tx>
      <c:layout>
        <c:manualLayout>
          <c:xMode val="edge"/>
          <c:yMode val="edge"/>
          <c:x val="0.11513441254625784"/>
          <c:y val="9.4534711964549531E-2"/>
        </c:manualLayout>
      </c:layout>
    </c:title>
    <c:plotArea>
      <c:layout/>
      <c:pieChart>
        <c:varyColors val="1"/>
        <c:ser>
          <c:idx val="0"/>
          <c:order val="0"/>
          <c:dLbls>
            <c:txPr>
              <a:bodyPr/>
              <a:lstStyle/>
              <a:p>
                <a:pPr>
                  <a:defRPr lang="en-GB"/>
                </a:pPr>
                <a:endParaRPr lang="en-US"/>
              </a:p>
            </c:txPr>
            <c:showCatName val="1"/>
            <c:showPercent val="1"/>
          </c:dLbls>
          <c:cat>
            <c:strRef>
              <c:f>Sheet1!$H$60:$J$60</c:f>
              <c:strCache>
                <c:ptCount val="3"/>
                <c:pt idx="0">
                  <c:v>Numerical</c:v>
                </c:pt>
                <c:pt idx="1">
                  <c:v>Spoken link name</c:v>
                </c:pt>
                <c:pt idx="2">
                  <c:v>Both</c:v>
                </c:pt>
              </c:strCache>
            </c:strRef>
          </c:cat>
          <c:val>
            <c:numRef>
              <c:f>Sheet1!$H$61:$J$61</c:f>
              <c:numCache>
                <c:formatCode>General</c:formatCode>
                <c:ptCount val="3"/>
                <c:pt idx="0">
                  <c:v>4</c:v>
                </c:pt>
                <c:pt idx="1">
                  <c:v>2</c:v>
                </c:pt>
                <c:pt idx="2">
                  <c:v>1</c:v>
                </c:pt>
              </c:numCache>
            </c:numRef>
          </c:val>
        </c:ser>
        <c:dLbls>
          <c:showCatName val="1"/>
          <c:showPercent val="1"/>
        </c:dLbls>
        <c:firstSliceAng val="0"/>
      </c:pieChart>
    </c:plotArea>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ZA"/>
  <c:style val="10"/>
  <c:chart>
    <c:title>
      <c:tx>
        <c:rich>
          <a:bodyPr/>
          <a:lstStyle/>
          <a:p>
            <a:pPr>
              <a:defRPr lang="en-GB"/>
            </a:pPr>
            <a:r>
              <a:rPr lang="en-US" dirty="0" smtClean="0"/>
              <a:t>Perceived</a:t>
            </a:r>
            <a:r>
              <a:rPr lang="en-US" baseline="0" dirty="0" smtClean="0"/>
              <a:t> best technique </a:t>
            </a:r>
            <a:r>
              <a:rPr lang="en-US" dirty="0" smtClean="0"/>
              <a:t>performance</a:t>
            </a:r>
            <a:endParaRPr lang="en-US" dirty="0"/>
          </a:p>
        </c:rich>
      </c:tx>
      <c:layout>
        <c:manualLayout>
          <c:xMode val="edge"/>
          <c:yMode val="edge"/>
          <c:x val="0.12208054061086078"/>
          <c:y val="8.9635814801466845E-2"/>
        </c:manualLayout>
      </c:layout>
    </c:title>
    <c:plotArea>
      <c:layout/>
      <c:pieChart>
        <c:varyColors val="1"/>
        <c:ser>
          <c:idx val="0"/>
          <c:order val="0"/>
          <c:tx>
            <c:v>series1</c:v>
          </c:tx>
          <c:dLbls>
            <c:txPr>
              <a:bodyPr/>
              <a:lstStyle/>
              <a:p>
                <a:pPr>
                  <a:defRPr lang="en-GB"/>
                </a:pPr>
                <a:endParaRPr lang="en-US"/>
              </a:p>
            </c:txPr>
            <c:showCatName val="1"/>
            <c:showPercent val="1"/>
          </c:dLbls>
          <c:cat>
            <c:strRef>
              <c:f>Sheet1!$H$60:$J$60</c:f>
              <c:strCache>
                <c:ptCount val="3"/>
                <c:pt idx="0">
                  <c:v>Numerical</c:v>
                </c:pt>
                <c:pt idx="1">
                  <c:v>Spoken link name</c:v>
                </c:pt>
                <c:pt idx="2">
                  <c:v>Both</c:v>
                </c:pt>
              </c:strCache>
            </c:strRef>
          </c:cat>
          <c:val>
            <c:numRef>
              <c:f>Sheet1!$H$62:$J$62</c:f>
              <c:numCache>
                <c:formatCode>General</c:formatCode>
                <c:ptCount val="3"/>
                <c:pt idx="0">
                  <c:v>2</c:v>
                </c:pt>
                <c:pt idx="1">
                  <c:v>4</c:v>
                </c:pt>
                <c:pt idx="2">
                  <c:v>1</c:v>
                </c:pt>
              </c:numCache>
            </c:numRef>
          </c:val>
        </c:ser>
        <c:dLbls>
          <c:showCatName val="1"/>
          <c:showPercent val="1"/>
        </c:dLbls>
        <c:firstSliceAng val="0"/>
      </c:pieChart>
    </c:plotArea>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400" b="1" i="0" baseline="0" dirty="0"/>
              <a:t>Errors between numerical and link name referencing</a:t>
            </a:r>
          </a:p>
        </c:rich>
      </c:tx>
      <c:layout/>
    </c:title>
    <c:view3D>
      <c:rAngAx val="1"/>
    </c:view3D>
    <c:plotArea>
      <c:layout/>
      <c:bar3DChart>
        <c:barDir val="col"/>
        <c:grouping val="percentStacked"/>
        <c:ser>
          <c:idx val="0"/>
          <c:order val="0"/>
          <c:tx>
            <c:v>Numerical</c:v>
          </c:tx>
          <c:cat>
            <c:strRef>
              <c:f>Sheet1!$A$108:$A$110</c:f>
              <c:strCache>
                <c:ptCount val="3"/>
                <c:pt idx="0">
                  <c:v>Iteration 1</c:v>
                </c:pt>
                <c:pt idx="1">
                  <c:v>Iteration 2</c:v>
                </c:pt>
                <c:pt idx="2">
                  <c:v>Iteration 3</c:v>
                </c:pt>
              </c:strCache>
            </c:strRef>
          </c:cat>
          <c:val>
            <c:numRef>
              <c:f>Sheet1!$C$108:$C$110</c:f>
              <c:numCache>
                <c:formatCode>General</c:formatCode>
                <c:ptCount val="3"/>
                <c:pt idx="0">
                  <c:v>34</c:v>
                </c:pt>
                <c:pt idx="1">
                  <c:v>20</c:v>
                </c:pt>
                <c:pt idx="2">
                  <c:v>45</c:v>
                </c:pt>
              </c:numCache>
            </c:numRef>
          </c:val>
        </c:ser>
        <c:ser>
          <c:idx val="1"/>
          <c:order val="1"/>
          <c:tx>
            <c:v>Link name</c:v>
          </c:tx>
          <c:cat>
            <c:strRef>
              <c:f>Sheet1!$A$108:$A$110</c:f>
              <c:strCache>
                <c:ptCount val="3"/>
                <c:pt idx="0">
                  <c:v>Iteration 1</c:v>
                </c:pt>
                <c:pt idx="1">
                  <c:v>Iteration 2</c:v>
                </c:pt>
                <c:pt idx="2">
                  <c:v>Iteration 3</c:v>
                </c:pt>
              </c:strCache>
            </c:strRef>
          </c:cat>
          <c:val>
            <c:numRef>
              <c:f>Sheet1!$D$108:$D$110</c:f>
              <c:numCache>
                <c:formatCode>General</c:formatCode>
                <c:ptCount val="3"/>
                <c:pt idx="0">
                  <c:v>14</c:v>
                </c:pt>
                <c:pt idx="1">
                  <c:v>12</c:v>
                </c:pt>
                <c:pt idx="2">
                  <c:v>53</c:v>
                </c:pt>
              </c:numCache>
            </c:numRef>
          </c:val>
        </c:ser>
        <c:gapWidth val="55"/>
        <c:gapDepth val="55"/>
        <c:shape val="box"/>
        <c:axId val="39706624"/>
        <c:axId val="39708160"/>
        <c:axId val="0"/>
      </c:bar3DChart>
      <c:catAx>
        <c:axId val="39706624"/>
        <c:scaling>
          <c:orientation val="minMax"/>
        </c:scaling>
        <c:axPos val="b"/>
        <c:majorTickMark val="none"/>
        <c:tickLblPos val="nextTo"/>
        <c:txPr>
          <a:bodyPr/>
          <a:lstStyle/>
          <a:p>
            <a:pPr>
              <a:defRPr lang="en-GB"/>
            </a:pPr>
            <a:endParaRPr lang="en-US"/>
          </a:p>
        </c:txPr>
        <c:crossAx val="39708160"/>
        <c:crosses val="autoZero"/>
        <c:auto val="1"/>
        <c:lblAlgn val="ctr"/>
        <c:lblOffset val="100"/>
      </c:catAx>
      <c:valAx>
        <c:axId val="39708160"/>
        <c:scaling>
          <c:orientation val="minMax"/>
        </c:scaling>
        <c:axPos val="l"/>
        <c:majorGridlines/>
        <c:numFmt formatCode="0%" sourceLinked="1"/>
        <c:majorTickMark val="none"/>
        <c:tickLblPos val="nextTo"/>
        <c:txPr>
          <a:bodyPr/>
          <a:lstStyle/>
          <a:p>
            <a:pPr>
              <a:defRPr lang="en-GB"/>
            </a:pPr>
            <a:endParaRPr lang="en-US"/>
          </a:p>
        </c:txPr>
        <c:crossAx val="39706624"/>
        <c:crosses val="autoZero"/>
        <c:crossBetween val="between"/>
      </c:valAx>
    </c:plotArea>
    <c:legend>
      <c:legendPos val="r"/>
      <c:layout/>
      <c:txPr>
        <a:bodyPr/>
        <a:lstStyle/>
        <a:p>
          <a:pPr>
            <a:defRPr lang="en-GB"/>
          </a:pPr>
          <a:endParaRPr lang="en-US"/>
        </a:p>
      </c:txPr>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sz="1400" dirty="0"/>
              <a:t>User preference between referencing</a:t>
            </a:r>
            <a:r>
              <a:rPr lang="en-GB" sz="1400" baseline="0" dirty="0"/>
              <a:t> styles</a:t>
            </a:r>
            <a:endParaRPr lang="en-GB" sz="1400" dirty="0"/>
          </a:p>
        </c:rich>
      </c:tx>
      <c:layout/>
    </c:title>
    <c:view3D>
      <c:rAngAx val="1"/>
    </c:view3D>
    <c:plotArea>
      <c:layout/>
      <c:bar3DChart>
        <c:barDir val="col"/>
        <c:grouping val="percentStacked"/>
        <c:ser>
          <c:idx val="0"/>
          <c:order val="0"/>
          <c:tx>
            <c:v>Numerical</c:v>
          </c:tx>
          <c:cat>
            <c:strRef>
              <c:f>Sheet1!$A$143:$A$145</c:f>
              <c:strCache>
                <c:ptCount val="3"/>
                <c:pt idx="0">
                  <c:v>Iteration 1</c:v>
                </c:pt>
                <c:pt idx="1">
                  <c:v>Iteration 2</c:v>
                </c:pt>
                <c:pt idx="2">
                  <c:v>Iteration 3</c:v>
                </c:pt>
              </c:strCache>
            </c:strRef>
          </c:cat>
          <c:val>
            <c:numRef>
              <c:f>Sheet1!$C$143:$C$145</c:f>
              <c:numCache>
                <c:formatCode>General</c:formatCode>
                <c:ptCount val="3"/>
                <c:pt idx="0">
                  <c:v>4</c:v>
                </c:pt>
                <c:pt idx="1">
                  <c:v>1</c:v>
                </c:pt>
                <c:pt idx="2">
                  <c:v>3</c:v>
                </c:pt>
              </c:numCache>
            </c:numRef>
          </c:val>
        </c:ser>
        <c:ser>
          <c:idx val="1"/>
          <c:order val="1"/>
          <c:tx>
            <c:v>Link name</c:v>
          </c:tx>
          <c:cat>
            <c:strRef>
              <c:f>Sheet1!$A$143:$A$145</c:f>
              <c:strCache>
                <c:ptCount val="3"/>
                <c:pt idx="0">
                  <c:v>Iteration 1</c:v>
                </c:pt>
                <c:pt idx="1">
                  <c:v>Iteration 2</c:v>
                </c:pt>
                <c:pt idx="2">
                  <c:v>Iteration 3</c:v>
                </c:pt>
              </c:strCache>
            </c:strRef>
          </c:cat>
          <c:val>
            <c:numRef>
              <c:f>Sheet1!$D$143:$D$145</c:f>
              <c:numCache>
                <c:formatCode>General</c:formatCode>
                <c:ptCount val="3"/>
                <c:pt idx="0">
                  <c:v>2</c:v>
                </c:pt>
                <c:pt idx="1">
                  <c:v>1</c:v>
                </c:pt>
                <c:pt idx="2">
                  <c:v>3</c:v>
                </c:pt>
              </c:numCache>
            </c:numRef>
          </c:val>
        </c:ser>
        <c:ser>
          <c:idx val="2"/>
          <c:order val="2"/>
          <c:tx>
            <c:v>Both</c:v>
          </c:tx>
          <c:cat>
            <c:strRef>
              <c:f>Sheet1!$A$143:$A$145</c:f>
              <c:strCache>
                <c:ptCount val="3"/>
                <c:pt idx="0">
                  <c:v>Iteration 1</c:v>
                </c:pt>
                <c:pt idx="1">
                  <c:v>Iteration 2</c:v>
                </c:pt>
                <c:pt idx="2">
                  <c:v>Iteration 3</c:v>
                </c:pt>
              </c:strCache>
            </c:strRef>
          </c:cat>
          <c:val>
            <c:numRef>
              <c:f>Sheet1!$E$143:$E$145</c:f>
              <c:numCache>
                <c:formatCode>General</c:formatCode>
                <c:ptCount val="3"/>
                <c:pt idx="0">
                  <c:v>1</c:v>
                </c:pt>
                <c:pt idx="1">
                  <c:v>1</c:v>
                </c:pt>
                <c:pt idx="2">
                  <c:v>0</c:v>
                </c:pt>
              </c:numCache>
            </c:numRef>
          </c:val>
        </c:ser>
        <c:gapWidth val="55"/>
        <c:gapDepth val="55"/>
        <c:shape val="box"/>
        <c:axId val="39812096"/>
        <c:axId val="39817984"/>
        <c:axId val="0"/>
      </c:bar3DChart>
      <c:catAx>
        <c:axId val="39812096"/>
        <c:scaling>
          <c:orientation val="minMax"/>
        </c:scaling>
        <c:axPos val="b"/>
        <c:majorTickMark val="none"/>
        <c:tickLblPos val="nextTo"/>
        <c:txPr>
          <a:bodyPr/>
          <a:lstStyle/>
          <a:p>
            <a:pPr>
              <a:defRPr lang="en-GB"/>
            </a:pPr>
            <a:endParaRPr lang="en-US"/>
          </a:p>
        </c:txPr>
        <c:crossAx val="39817984"/>
        <c:crosses val="autoZero"/>
        <c:auto val="1"/>
        <c:lblAlgn val="ctr"/>
        <c:lblOffset val="100"/>
      </c:catAx>
      <c:valAx>
        <c:axId val="39817984"/>
        <c:scaling>
          <c:orientation val="minMax"/>
        </c:scaling>
        <c:axPos val="l"/>
        <c:majorGridlines/>
        <c:numFmt formatCode="0%" sourceLinked="1"/>
        <c:majorTickMark val="none"/>
        <c:tickLblPos val="nextTo"/>
        <c:txPr>
          <a:bodyPr/>
          <a:lstStyle/>
          <a:p>
            <a:pPr>
              <a:defRPr lang="en-GB"/>
            </a:pPr>
            <a:endParaRPr lang="en-US"/>
          </a:p>
        </c:txPr>
        <c:crossAx val="39812096"/>
        <c:crosses val="autoZero"/>
        <c:crossBetween val="between"/>
      </c:valAx>
    </c:plotArea>
    <c:legend>
      <c:legendPos val="r"/>
      <c:layout/>
      <c:txPr>
        <a:bodyPr/>
        <a:lstStyle/>
        <a:p>
          <a:pPr>
            <a:defRPr lang="en-GB"/>
          </a:pPr>
          <a:endParaRPr lang="en-US"/>
        </a:p>
      </c:txPr>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a:defRPr lang="en-GB"/>
            </a:pPr>
            <a:r>
              <a:rPr lang="en-GB" sz="1400" b="1" i="0" baseline="0" dirty="0" smtClean="0"/>
              <a:t>Average </a:t>
            </a:r>
            <a:r>
              <a:rPr lang="en-GB" sz="1400" b="1" i="0" baseline="0" dirty="0"/>
              <a:t>errors per person in age group</a:t>
            </a:r>
          </a:p>
        </c:rich>
      </c:tx>
      <c:layout/>
    </c:title>
    <c:view3D>
      <c:rAngAx val="1"/>
    </c:view3D>
    <c:plotArea>
      <c:layout>
        <c:manualLayout>
          <c:layoutTarget val="inner"/>
          <c:xMode val="edge"/>
          <c:yMode val="edge"/>
          <c:x val="0.28345765434775438"/>
          <c:y val="0.3775956667836905"/>
          <c:w val="0.65291566794737865"/>
          <c:h val="0.44736696925623187"/>
        </c:manualLayout>
      </c:layout>
      <c:bar3DChart>
        <c:barDir val="col"/>
        <c:grouping val="percentStacked"/>
        <c:ser>
          <c:idx val="0"/>
          <c:order val="0"/>
          <c:tx>
            <c:strRef>
              <c:f>Sheet1!$B$191</c:f>
              <c:strCache>
                <c:ptCount val="1"/>
                <c:pt idx="0">
                  <c:v>55-65</c:v>
                </c:pt>
              </c:strCache>
            </c:strRef>
          </c:tx>
          <c:cat>
            <c:strRef>
              <c:f>Sheet1!$C$190:$E$190</c:f>
              <c:strCache>
                <c:ptCount val="3"/>
                <c:pt idx="0">
                  <c:v>Iteration1</c:v>
                </c:pt>
                <c:pt idx="1">
                  <c:v>Iteration2</c:v>
                </c:pt>
                <c:pt idx="2">
                  <c:v>Iteration3 </c:v>
                </c:pt>
              </c:strCache>
            </c:strRef>
          </c:cat>
          <c:val>
            <c:numRef>
              <c:f>Sheet1!$C$191:$E$191</c:f>
              <c:numCache>
                <c:formatCode>General</c:formatCode>
                <c:ptCount val="3"/>
                <c:pt idx="0">
                  <c:v>5</c:v>
                </c:pt>
                <c:pt idx="1">
                  <c:v>0</c:v>
                </c:pt>
                <c:pt idx="2">
                  <c:v>17</c:v>
                </c:pt>
              </c:numCache>
            </c:numRef>
          </c:val>
        </c:ser>
        <c:ser>
          <c:idx val="1"/>
          <c:order val="1"/>
          <c:tx>
            <c:strRef>
              <c:f>Sheet1!$B$192</c:f>
              <c:strCache>
                <c:ptCount val="1"/>
                <c:pt idx="0">
                  <c:v>65-75</c:v>
                </c:pt>
              </c:strCache>
            </c:strRef>
          </c:tx>
          <c:cat>
            <c:strRef>
              <c:f>Sheet1!$C$190:$E$190</c:f>
              <c:strCache>
                <c:ptCount val="3"/>
                <c:pt idx="0">
                  <c:v>Iteration1</c:v>
                </c:pt>
                <c:pt idx="1">
                  <c:v>Iteration2</c:v>
                </c:pt>
                <c:pt idx="2">
                  <c:v>Iteration3 </c:v>
                </c:pt>
              </c:strCache>
            </c:strRef>
          </c:cat>
          <c:val>
            <c:numRef>
              <c:f>Sheet1!$C$192:$E$192</c:f>
              <c:numCache>
                <c:formatCode>General</c:formatCode>
                <c:ptCount val="3"/>
                <c:pt idx="0">
                  <c:v>14</c:v>
                </c:pt>
                <c:pt idx="1">
                  <c:v>10</c:v>
                </c:pt>
                <c:pt idx="2">
                  <c:v>19</c:v>
                </c:pt>
              </c:numCache>
            </c:numRef>
          </c:val>
        </c:ser>
        <c:ser>
          <c:idx val="2"/>
          <c:order val="2"/>
          <c:tx>
            <c:strRef>
              <c:f>Sheet1!$B$193</c:f>
              <c:strCache>
                <c:ptCount val="1"/>
                <c:pt idx="0">
                  <c:v>75-85</c:v>
                </c:pt>
              </c:strCache>
            </c:strRef>
          </c:tx>
          <c:cat>
            <c:strRef>
              <c:f>Sheet1!$C$190:$E$190</c:f>
              <c:strCache>
                <c:ptCount val="3"/>
                <c:pt idx="0">
                  <c:v>Iteration1</c:v>
                </c:pt>
                <c:pt idx="1">
                  <c:v>Iteration2</c:v>
                </c:pt>
                <c:pt idx="2">
                  <c:v>Iteration3 </c:v>
                </c:pt>
              </c:strCache>
            </c:strRef>
          </c:cat>
          <c:val>
            <c:numRef>
              <c:f>Sheet1!$C$193:$E$193</c:f>
              <c:numCache>
                <c:formatCode>General</c:formatCode>
                <c:ptCount val="3"/>
                <c:pt idx="0">
                  <c:v>17</c:v>
                </c:pt>
                <c:pt idx="1">
                  <c:v>13</c:v>
                </c:pt>
                <c:pt idx="2">
                  <c:v>11</c:v>
                </c:pt>
              </c:numCache>
            </c:numRef>
          </c:val>
        </c:ser>
        <c:gapWidth val="55"/>
        <c:gapDepth val="55"/>
        <c:shape val="box"/>
        <c:axId val="39852288"/>
        <c:axId val="39862272"/>
        <c:axId val="0"/>
      </c:bar3DChart>
      <c:catAx>
        <c:axId val="39852288"/>
        <c:scaling>
          <c:orientation val="minMax"/>
        </c:scaling>
        <c:axPos val="b"/>
        <c:majorTickMark val="none"/>
        <c:tickLblPos val="nextTo"/>
        <c:txPr>
          <a:bodyPr/>
          <a:lstStyle/>
          <a:p>
            <a:pPr>
              <a:defRPr lang="en-GB"/>
            </a:pPr>
            <a:endParaRPr lang="en-US"/>
          </a:p>
        </c:txPr>
        <c:crossAx val="39862272"/>
        <c:crosses val="autoZero"/>
        <c:auto val="1"/>
        <c:lblAlgn val="ctr"/>
        <c:lblOffset val="100"/>
      </c:catAx>
      <c:valAx>
        <c:axId val="39862272"/>
        <c:scaling>
          <c:orientation val="minMax"/>
        </c:scaling>
        <c:axPos val="l"/>
        <c:majorGridlines/>
        <c:numFmt formatCode="0%" sourceLinked="1"/>
        <c:majorTickMark val="none"/>
        <c:tickLblPos val="nextTo"/>
        <c:txPr>
          <a:bodyPr/>
          <a:lstStyle/>
          <a:p>
            <a:pPr>
              <a:defRPr lang="en-GB"/>
            </a:pPr>
            <a:endParaRPr lang="en-US"/>
          </a:p>
        </c:txPr>
        <c:crossAx val="39852288"/>
        <c:crosses val="autoZero"/>
        <c:crossBetween val="between"/>
      </c:valAx>
    </c:plotArea>
    <c:legend>
      <c:legendPos val="r"/>
      <c:layout/>
      <c:txPr>
        <a:bodyPr/>
        <a:lstStyle/>
        <a:p>
          <a:pPr>
            <a:defRPr lang="en-GB"/>
          </a:pPr>
          <a:endParaRPr lang="en-US"/>
        </a:p>
      </c:txPr>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ZA"/>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400" b="1" i="0" baseline="0" dirty="0"/>
              <a:t>Average errors between male and female users</a:t>
            </a:r>
          </a:p>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endParaRPr lang="en-GB" dirty="0"/>
          </a:p>
        </c:rich>
      </c:tx>
      <c:layout/>
    </c:title>
    <c:view3D>
      <c:rAngAx val="1"/>
    </c:view3D>
    <c:plotArea>
      <c:layout/>
      <c:bar3DChart>
        <c:barDir val="col"/>
        <c:grouping val="percentStacked"/>
        <c:ser>
          <c:idx val="0"/>
          <c:order val="0"/>
          <c:tx>
            <c:v>Female</c:v>
          </c:tx>
          <c:val>
            <c:numRef>
              <c:f>Sheet1!$C$227:$C$229</c:f>
              <c:numCache>
                <c:formatCode>General</c:formatCode>
                <c:ptCount val="3"/>
                <c:pt idx="0">
                  <c:v>13</c:v>
                </c:pt>
                <c:pt idx="1">
                  <c:v>15</c:v>
                </c:pt>
                <c:pt idx="2">
                  <c:v>18</c:v>
                </c:pt>
              </c:numCache>
            </c:numRef>
          </c:val>
        </c:ser>
        <c:ser>
          <c:idx val="1"/>
          <c:order val="1"/>
          <c:tx>
            <c:v>Male</c:v>
          </c:tx>
          <c:val>
            <c:numRef>
              <c:f>Sheet1!$B$227:$B$229</c:f>
              <c:numCache>
                <c:formatCode>General</c:formatCode>
                <c:ptCount val="3"/>
                <c:pt idx="0">
                  <c:v>3</c:v>
                </c:pt>
                <c:pt idx="1">
                  <c:v>6</c:v>
                </c:pt>
                <c:pt idx="2">
                  <c:v>9</c:v>
                </c:pt>
              </c:numCache>
            </c:numRef>
          </c:val>
        </c:ser>
        <c:gapWidth val="55"/>
        <c:gapDepth val="55"/>
        <c:shape val="box"/>
        <c:axId val="39887616"/>
        <c:axId val="39889152"/>
        <c:axId val="0"/>
      </c:bar3DChart>
      <c:catAx>
        <c:axId val="39887616"/>
        <c:scaling>
          <c:orientation val="minMax"/>
        </c:scaling>
        <c:axPos val="b"/>
        <c:numFmt formatCode="General" sourceLinked="1"/>
        <c:majorTickMark val="none"/>
        <c:tickLblPos val="nextTo"/>
        <c:txPr>
          <a:bodyPr/>
          <a:lstStyle/>
          <a:p>
            <a:pPr>
              <a:defRPr lang="en-GB"/>
            </a:pPr>
            <a:endParaRPr lang="en-US"/>
          </a:p>
        </c:txPr>
        <c:crossAx val="39889152"/>
        <c:crosses val="autoZero"/>
        <c:auto val="1"/>
        <c:lblAlgn val="ctr"/>
        <c:lblOffset val="100"/>
      </c:catAx>
      <c:valAx>
        <c:axId val="39889152"/>
        <c:scaling>
          <c:orientation val="minMax"/>
        </c:scaling>
        <c:axPos val="l"/>
        <c:majorGridlines/>
        <c:numFmt formatCode="0%" sourceLinked="1"/>
        <c:majorTickMark val="none"/>
        <c:tickLblPos val="nextTo"/>
        <c:txPr>
          <a:bodyPr/>
          <a:lstStyle/>
          <a:p>
            <a:pPr>
              <a:defRPr lang="en-GB"/>
            </a:pPr>
            <a:endParaRPr lang="en-US"/>
          </a:p>
        </c:txPr>
        <c:crossAx val="39887616"/>
        <c:crosses val="autoZero"/>
        <c:crossBetween val="between"/>
      </c:valAx>
    </c:plotArea>
    <c:legend>
      <c:legendPos val="r"/>
      <c:layout/>
      <c:txPr>
        <a:bodyPr/>
        <a:lstStyle/>
        <a:p>
          <a:pPr>
            <a:defRPr lang="en-GB"/>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DB1E66FC-2998-4EEB-8BB3-1F4A6E48409A}" type="datetimeFigureOut">
              <a:rPr lang="en-US" smtClean="0"/>
              <a:pPr/>
              <a:t>10/19/2011</a:t>
            </a:fld>
            <a:endParaRPr lang="en-GB"/>
          </a:p>
        </p:txBody>
      </p:sp>
      <p:sp>
        <p:nvSpPr>
          <p:cNvPr id="4" name="Slide Image Placeholder 3"/>
          <p:cNvSpPr>
            <a:spLocks noGrp="1" noRot="1" noChangeAspect="1"/>
          </p:cNvSpPr>
          <p:nvPr>
            <p:ph type="sldImg" idx="2"/>
          </p:nvPr>
        </p:nvSpPr>
        <p:spPr>
          <a:xfrm>
            <a:off x="779463" y="741363"/>
            <a:ext cx="5238750" cy="37020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C93322E5-6DC9-40DC-BA49-8C14A8B1C6E8}"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93322E5-6DC9-40DC-BA49-8C14A8B1C6E8}"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6643771"/>
            <a:ext cx="25737979" cy="4584300"/>
          </a:xfrm>
        </p:spPr>
        <p:txBody>
          <a:bodyPr/>
          <a:lstStyle/>
          <a:p>
            <a:r>
              <a:rPr lang="en-US" smtClean="0"/>
              <a:t>Click to edit Master title style</a:t>
            </a:r>
            <a:endParaRPr lang="en-GB"/>
          </a:p>
        </p:txBody>
      </p:sp>
      <p:sp>
        <p:nvSpPr>
          <p:cNvPr id="3" name="Subtitle 2"/>
          <p:cNvSpPr>
            <a:spLocks noGrp="1"/>
          </p:cNvSpPr>
          <p:nvPr>
            <p:ph type="subTitle" idx="1"/>
          </p:nvPr>
        </p:nvSpPr>
        <p:spPr>
          <a:xfrm>
            <a:off x="4541996" y="12119186"/>
            <a:ext cx="21195983" cy="54655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98227" y="2673351"/>
            <a:ext cx="22557528" cy="569027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015123" y="2673351"/>
            <a:ext cx="67178439" cy="56902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13743001"/>
            <a:ext cx="25737979" cy="4247656"/>
          </a:xfrm>
        </p:spPr>
        <p:txBody>
          <a:bodyPr anchor="t"/>
          <a:lstStyle>
            <a:lvl1pPr algn="l">
              <a:defRPr sz="12900" b="1" cap="all"/>
            </a:lvl1pPr>
          </a:lstStyle>
          <a:p>
            <a:r>
              <a:rPr lang="en-US" smtClean="0"/>
              <a:t>Click to edit Master title style</a:t>
            </a:r>
            <a:endParaRPr lang="en-GB"/>
          </a:p>
        </p:txBody>
      </p:sp>
      <p:sp>
        <p:nvSpPr>
          <p:cNvPr id="3" name="Text Placeholder 2"/>
          <p:cNvSpPr>
            <a:spLocks noGrp="1"/>
          </p:cNvSpPr>
          <p:nvPr>
            <p:ph type="body" idx="1"/>
          </p:nvPr>
        </p:nvSpPr>
        <p:spPr>
          <a:xfrm>
            <a:off x="2391909" y="9064640"/>
            <a:ext cx="25737979" cy="4678361"/>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015123" y="15559889"/>
            <a:ext cx="44867985"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387773" y="15559889"/>
            <a:ext cx="44867982"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99" y="856464"/>
            <a:ext cx="27251978" cy="3564467"/>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3999" y="4787278"/>
            <a:ext cx="13378914"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4" name="Content Placeholder 3"/>
          <p:cNvSpPr>
            <a:spLocks noGrp="1"/>
          </p:cNvSpPr>
          <p:nvPr>
            <p:ph sz="half" idx="2"/>
          </p:nvPr>
        </p:nvSpPr>
        <p:spPr>
          <a:xfrm>
            <a:off x="1513999" y="6782388"/>
            <a:ext cx="13378914"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5381808" y="4787278"/>
            <a:ext cx="13384170"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6" name="Content Placeholder 5"/>
          <p:cNvSpPr>
            <a:spLocks noGrp="1"/>
          </p:cNvSpPr>
          <p:nvPr>
            <p:ph sz="quarter" idx="4"/>
          </p:nvPr>
        </p:nvSpPr>
        <p:spPr>
          <a:xfrm>
            <a:off x="15381808" y="6782388"/>
            <a:ext cx="13384170"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0" y="851512"/>
            <a:ext cx="9961903" cy="3623874"/>
          </a:xfrm>
        </p:spPr>
        <p:txBody>
          <a:bodyPr anchor="b"/>
          <a:lstStyle>
            <a:lvl1pPr algn="l">
              <a:defRPr sz="6500" b="1"/>
            </a:lvl1pPr>
          </a:lstStyle>
          <a:p>
            <a:r>
              <a:rPr lang="en-US" smtClean="0"/>
              <a:t>Click to edit Master title style</a:t>
            </a:r>
            <a:endParaRPr lang="en-GB"/>
          </a:p>
        </p:txBody>
      </p:sp>
      <p:sp>
        <p:nvSpPr>
          <p:cNvPr id="3" name="Content Placeholder 2"/>
          <p:cNvSpPr>
            <a:spLocks noGrp="1"/>
          </p:cNvSpPr>
          <p:nvPr>
            <p:ph idx="1"/>
          </p:nvPr>
        </p:nvSpPr>
        <p:spPr>
          <a:xfrm>
            <a:off x="11838629" y="851513"/>
            <a:ext cx="16927347" cy="1825304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4000" y="4475387"/>
            <a:ext cx="9961903" cy="1462916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7" y="14970760"/>
            <a:ext cx="18167985" cy="1767383"/>
          </a:xfrm>
        </p:spPr>
        <p:txBody>
          <a:bodyPr anchor="b"/>
          <a:lstStyle>
            <a:lvl1pPr algn="l">
              <a:defRPr sz="6500" b="1"/>
            </a:lvl1pPr>
          </a:lstStyle>
          <a:p>
            <a:r>
              <a:rPr lang="en-US" smtClean="0"/>
              <a:t>Click to edit Master title style</a:t>
            </a:r>
            <a:endParaRPr lang="en-GB"/>
          </a:p>
        </p:txBody>
      </p:sp>
      <p:sp>
        <p:nvSpPr>
          <p:cNvPr id="3" name="Picture Placeholder 2"/>
          <p:cNvSpPr>
            <a:spLocks noGrp="1"/>
          </p:cNvSpPr>
          <p:nvPr>
            <p:ph type="pic" idx="1"/>
          </p:nvPr>
        </p:nvSpPr>
        <p:spPr>
          <a:xfrm>
            <a:off x="5935087" y="1910950"/>
            <a:ext cx="18167985" cy="12832080"/>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GB"/>
          </a:p>
        </p:txBody>
      </p:sp>
      <p:sp>
        <p:nvSpPr>
          <p:cNvPr id="4" name="Text Placeholder 3"/>
          <p:cNvSpPr>
            <a:spLocks noGrp="1"/>
          </p:cNvSpPr>
          <p:nvPr>
            <p:ph type="body" sz="half" idx="2"/>
          </p:nvPr>
        </p:nvSpPr>
        <p:spPr>
          <a:xfrm>
            <a:off x="5935087" y="16738143"/>
            <a:ext cx="18167985" cy="250997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8518BA-6EE0-4951-9D64-96CD5B83CBB1}" type="datetimeFigureOut">
              <a:rPr lang="en-US" smtClean="0"/>
              <a:pPr/>
              <a:t>10/19/2011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299B68-D750-4445-8821-731C71B3D0B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856464"/>
            <a:ext cx="27251978" cy="3564467"/>
          </a:xfrm>
          <a:prstGeom prst="rect">
            <a:avLst/>
          </a:prstGeom>
        </p:spPr>
        <p:txBody>
          <a:bodyPr vert="horz" lIns="295232" tIns="147616" rIns="295232" bIns="147616"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513999" y="4990255"/>
            <a:ext cx="27251978" cy="14114299"/>
          </a:xfrm>
          <a:prstGeom prst="rect">
            <a:avLst/>
          </a:prstGeom>
        </p:spPr>
        <p:txBody>
          <a:bodyPr vert="horz" lIns="295232" tIns="147616" rIns="295232" bIns="1476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1513999" y="19822397"/>
            <a:ext cx="7065328" cy="1138649"/>
          </a:xfrm>
          <a:prstGeom prst="rect">
            <a:avLst/>
          </a:prstGeom>
        </p:spPr>
        <p:txBody>
          <a:bodyPr vert="horz" lIns="295232" tIns="147616" rIns="295232" bIns="147616" rtlCol="0" anchor="ctr"/>
          <a:lstStyle>
            <a:lvl1pPr algn="l">
              <a:defRPr sz="3900">
                <a:solidFill>
                  <a:schemeClr val="tx1">
                    <a:tint val="75000"/>
                  </a:schemeClr>
                </a:solidFill>
              </a:defRPr>
            </a:lvl1pPr>
          </a:lstStyle>
          <a:p>
            <a:fld id="{F68518BA-6EE0-4951-9D64-96CD5B83CBB1}" type="datetimeFigureOut">
              <a:rPr lang="en-US" smtClean="0"/>
              <a:pPr/>
              <a:t>10/19/2011</a:t>
            </a:fld>
            <a:endParaRPr lang="en-GB"/>
          </a:p>
        </p:txBody>
      </p:sp>
      <p:sp>
        <p:nvSpPr>
          <p:cNvPr id="5" name="Footer Placeholder 4"/>
          <p:cNvSpPr>
            <a:spLocks noGrp="1"/>
          </p:cNvSpPr>
          <p:nvPr>
            <p:ph type="ftr" sz="quarter" idx="3"/>
          </p:nvPr>
        </p:nvSpPr>
        <p:spPr>
          <a:xfrm>
            <a:off x="10345658" y="19822397"/>
            <a:ext cx="9588659" cy="1138649"/>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700649" y="19822397"/>
            <a:ext cx="7065328" cy="1138649"/>
          </a:xfrm>
          <a:prstGeom prst="rect">
            <a:avLst/>
          </a:prstGeom>
        </p:spPr>
        <p:txBody>
          <a:bodyPr vert="horz" lIns="295232" tIns="147616" rIns="295232" bIns="147616" rtlCol="0" anchor="ctr"/>
          <a:lstStyle>
            <a:lvl1pPr algn="r">
              <a:defRPr sz="3900">
                <a:solidFill>
                  <a:schemeClr val="tx1">
                    <a:tint val="75000"/>
                  </a:schemeClr>
                </a:solidFill>
              </a:defRPr>
            </a:lvl1pPr>
          </a:lstStyle>
          <a:p>
            <a:fld id="{E6299B68-D750-4445-8821-731C71B3D0B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5.xml"/><Relationship Id="rId13" Type="http://schemas.openxmlformats.org/officeDocument/2006/relationships/chart" Target="../charts/chart9.xml"/><Relationship Id="rId3" Type="http://schemas.openxmlformats.org/officeDocument/2006/relationships/image" Target="../media/image1.png"/><Relationship Id="rId7" Type="http://schemas.openxmlformats.org/officeDocument/2006/relationships/chart" Target="../charts/chart4.xml"/><Relationship Id="rId12" Type="http://schemas.openxmlformats.org/officeDocument/2006/relationships/chart" Target="../charts/chart8.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3.xml"/><Relationship Id="rId11" Type="http://schemas.openxmlformats.org/officeDocument/2006/relationships/chart" Target="../charts/chart7.xml"/><Relationship Id="rId5" Type="http://schemas.openxmlformats.org/officeDocument/2006/relationships/chart" Target="../charts/chart2.xml"/><Relationship Id="rId10" Type="http://schemas.openxmlformats.org/officeDocument/2006/relationships/chart" Target="../charts/chart6.xml"/><Relationship Id="rId4" Type="http://schemas.openxmlformats.org/officeDocument/2006/relationships/chart" Target="../charts/chart1.xml"/><Relationship Id="rId9" Type="http://schemas.openxmlformats.org/officeDocument/2006/relationships/image" Target="../media/image2.png"/><Relationship Id="rId1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10818502" y="14565920"/>
            <a:ext cx="8669648" cy="4462760"/>
          </a:xfrm>
          <a:prstGeom prst="rect">
            <a:avLst/>
          </a:prstGeom>
          <a:noFill/>
        </p:spPr>
        <p:txBody>
          <a:bodyPr wrap="square" rtlCol="0">
            <a:spAutoFit/>
          </a:bodyPr>
          <a:lstStyle/>
          <a:p>
            <a:pPr algn="just"/>
            <a:r>
              <a:rPr lang="en-GB" sz="2000" dirty="0" smtClean="0">
                <a:latin typeface="Bookman Old Style" pitchFamily="18" charset="0"/>
              </a:rPr>
              <a:t>A facsimile of a news website </a:t>
            </a:r>
            <a:r>
              <a:rPr lang="en-GB" sz="2000" dirty="0" smtClean="0">
                <a:latin typeface="Bookman Old Style" pitchFamily="18" charset="0"/>
              </a:rPr>
              <a:t>was</a:t>
            </a:r>
            <a:r>
              <a:rPr lang="en-GB" sz="2000" dirty="0" smtClean="0">
                <a:latin typeface="Bookman Old Style" pitchFamily="18" charset="0"/>
              </a:rPr>
              <a:t> </a:t>
            </a:r>
            <a:r>
              <a:rPr lang="en-GB" sz="2000" dirty="0" smtClean="0">
                <a:latin typeface="Bookman Old Style" pitchFamily="18" charset="0"/>
              </a:rPr>
              <a:t>designed. Numerical and link name referencing styles </a:t>
            </a:r>
            <a:r>
              <a:rPr lang="en-GB" sz="2000" dirty="0" smtClean="0">
                <a:latin typeface="Bookman Old Style" pitchFamily="18" charset="0"/>
              </a:rPr>
              <a:t>were </a:t>
            </a:r>
            <a:r>
              <a:rPr lang="en-GB" sz="2000" dirty="0" smtClean="0">
                <a:latin typeface="Bookman Old Style" pitchFamily="18" charset="0"/>
              </a:rPr>
              <a:t>applied </a:t>
            </a:r>
            <a:r>
              <a:rPr lang="en-GB" sz="2000" dirty="0" smtClean="0">
                <a:latin typeface="Bookman Old Style" pitchFamily="18" charset="0"/>
              </a:rPr>
              <a:t>to the website to investigate the performance of these techniques on </a:t>
            </a:r>
            <a:r>
              <a:rPr lang="en-GB" sz="2000" dirty="0" smtClean="0">
                <a:latin typeface="Bookman Old Style" pitchFamily="18" charset="0"/>
              </a:rPr>
              <a:t>a more </a:t>
            </a:r>
            <a:r>
              <a:rPr lang="en-GB" sz="2000" dirty="0" smtClean="0">
                <a:latin typeface="Bookman Old Style" pitchFamily="18" charset="0"/>
              </a:rPr>
              <a:t>complex web application. </a:t>
            </a: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For </a:t>
            </a:r>
            <a:r>
              <a:rPr lang="en-GB" sz="2000" dirty="0" smtClean="0">
                <a:latin typeface="Bookman Old Style" pitchFamily="18" charset="0"/>
              </a:rPr>
              <a:t>a more complex </a:t>
            </a:r>
            <a:r>
              <a:rPr lang="en-GB" sz="2000" dirty="0" smtClean="0">
                <a:latin typeface="Bookman Old Style" pitchFamily="18" charset="0"/>
              </a:rPr>
              <a:t>websites there is no preference </a:t>
            </a:r>
            <a:r>
              <a:rPr lang="en-GB" sz="2000" dirty="0" smtClean="0">
                <a:latin typeface="Bookman Old Style" pitchFamily="18" charset="0"/>
              </a:rPr>
              <a:t>between referencing styles.</a:t>
            </a:r>
            <a:endParaRPr lang="en-GB" sz="2000" dirty="0" smtClean="0">
              <a:latin typeface="Bookman Old Style" pitchFamily="18" charset="0"/>
            </a:endParaRPr>
          </a:p>
          <a:p>
            <a:pPr lvl="0" algn="just">
              <a:buFont typeface="Arial" pitchFamily="34" charset="0"/>
              <a:buChar char="•"/>
            </a:pPr>
            <a:r>
              <a:rPr lang="en-GB" sz="2000" dirty="0" smtClean="0">
                <a:latin typeface="Bookman Old Style" pitchFamily="18" charset="0"/>
              </a:rPr>
              <a:t> 67% of users feel it’s unreasonable to expect elderly users to press </a:t>
            </a:r>
          </a:p>
          <a:p>
            <a:pPr lvl="0" algn="just"/>
            <a:r>
              <a:rPr lang="en-GB" sz="2000" dirty="0" smtClean="0">
                <a:latin typeface="Bookman Old Style" pitchFamily="18" charset="0"/>
              </a:rPr>
              <a:t>  and hold a button to speak.</a:t>
            </a:r>
          </a:p>
          <a:p>
            <a:pPr lvl="0" algn="just">
              <a:buFont typeface="Arial" pitchFamily="34" charset="0"/>
              <a:buChar char="•"/>
            </a:pPr>
            <a:r>
              <a:rPr lang="en-GB" sz="2000" dirty="0" smtClean="0">
                <a:latin typeface="Bookman Old Style" pitchFamily="18" charset="0"/>
              </a:rPr>
              <a:t> 83% of users like the voice </a:t>
            </a:r>
            <a:r>
              <a:rPr lang="en-GB" sz="2000" dirty="0" smtClean="0">
                <a:latin typeface="Bookman Old Style" pitchFamily="18" charset="0"/>
              </a:rPr>
              <a:t>feedback </a:t>
            </a:r>
            <a:r>
              <a:rPr lang="en-GB" sz="2000" dirty="0" smtClean="0">
                <a:latin typeface="Bookman Old Style" pitchFamily="18" charset="0"/>
              </a:rPr>
              <a:t>and 67% prefer not to have </a:t>
            </a:r>
          </a:p>
          <a:p>
            <a:pPr lvl="0" algn="just"/>
            <a:r>
              <a:rPr lang="en-GB" sz="2000" dirty="0" smtClean="0">
                <a:latin typeface="Bookman Old Style" pitchFamily="18" charset="0"/>
              </a:rPr>
              <a:t>  any command confirmation. </a:t>
            </a:r>
          </a:p>
          <a:p>
            <a:pPr lvl="0" algn="just">
              <a:buFont typeface="Arial" pitchFamily="34" charset="0"/>
              <a:buChar char="•"/>
            </a:pPr>
            <a:r>
              <a:rPr lang="en-GB" sz="2000" dirty="0" smtClean="0">
                <a:latin typeface="Bookman Old Style" pitchFamily="18" charset="0"/>
              </a:rPr>
              <a:t> 67% of the users would prefer an application that does not require </a:t>
            </a:r>
          </a:p>
          <a:p>
            <a:pPr lvl="0" algn="just"/>
            <a:r>
              <a:rPr lang="en-GB" sz="2000" dirty="0" smtClean="0">
                <a:latin typeface="Bookman Old Style" pitchFamily="18" charset="0"/>
              </a:rPr>
              <a:t>  internet access. </a:t>
            </a:r>
          </a:p>
          <a:p>
            <a:pPr lvl="0" algn="just">
              <a:buFont typeface="Arial" pitchFamily="34" charset="0"/>
              <a:buChar char="•"/>
            </a:pPr>
            <a:endParaRPr lang="en-GB" sz="2400" dirty="0" smtClean="0">
              <a:latin typeface="Bookman Old Style" pitchFamily="18" charset="0"/>
            </a:endParaRPr>
          </a:p>
        </p:txBody>
      </p:sp>
      <p:sp>
        <p:nvSpPr>
          <p:cNvPr id="42" name="TextBox 41"/>
          <p:cNvSpPr txBox="1"/>
          <p:nvPr/>
        </p:nvSpPr>
        <p:spPr>
          <a:xfrm>
            <a:off x="1422400" y="13652941"/>
            <a:ext cx="8648700" cy="3785652"/>
          </a:xfrm>
          <a:prstGeom prst="rect">
            <a:avLst/>
          </a:prstGeom>
          <a:noFill/>
        </p:spPr>
        <p:txBody>
          <a:bodyPr wrap="square" rtlCol="0">
            <a:spAutoFit/>
          </a:bodyPr>
          <a:lstStyle/>
          <a:p>
            <a:pPr algn="just"/>
            <a:r>
              <a:rPr lang="en-GB" sz="2000" dirty="0" smtClean="0">
                <a:latin typeface="Bookman Old Style" pitchFamily="18" charset="0"/>
              </a:rPr>
              <a:t>A simple website composed of questions and answers </a:t>
            </a:r>
            <a:r>
              <a:rPr lang="en-GB" sz="2000" dirty="0" smtClean="0">
                <a:latin typeface="Bookman Old Style" pitchFamily="18" charset="0"/>
              </a:rPr>
              <a:t>was</a:t>
            </a:r>
            <a:r>
              <a:rPr lang="en-GB" sz="2000" dirty="0" smtClean="0">
                <a:latin typeface="Bookman Old Style" pitchFamily="18" charset="0"/>
              </a:rPr>
              <a:t> </a:t>
            </a:r>
            <a:r>
              <a:rPr lang="en-GB" sz="2000" dirty="0" smtClean="0">
                <a:latin typeface="Bookman Old Style" pitchFamily="18" charset="0"/>
              </a:rPr>
              <a:t>designed for iteration one. The website </a:t>
            </a:r>
            <a:r>
              <a:rPr lang="en-GB" sz="2000" dirty="0" smtClean="0">
                <a:latin typeface="Bookman Old Style" pitchFamily="18" charset="0"/>
              </a:rPr>
              <a:t>was</a:t>
            </a:r>
            <a:r>
              <a:rPr lang="en-GB" sz="2000" dirty="0" smtClean="0">
                <a:latin typeface="Bookman Old Style" pitchFamily="18" charset="0"/>
              </a:rPr>
              <a:t> </a:t>
            </a:r>
            <a:r>
              <a:rPr lang="en-GB" sz="2000" dirty="0" smtClean="0">
                <a:latin typeface="Bookman Old Style" pitchFamily="18" charset="0"/>
              </a:rPr>
              <a:t>used to investigate the performance of numerical and link name referencing techniques. Verbal and visual feedback sections were </a:t>
            </a:r>
            <a:r>
              <a:rPr lang="en-GB" sz="2000" dirty="0" smtClean="0">
                <a:latin typeface="Bookman Old Style" pitchFamily="18" charset="0"/>
              </a:rPr>
              <a:t>also included </a:t>
            </a:r>
            <a:r>
              <a:rPr lang="en-GB" sz="2000" dirty="0" smtClean="0">
                <a:latin typeface="Bookman Old Style" pitchFamily="18" charset="0"/>
              </a:rPr>
              <a:t>to determine which feedback techniques are preferred by users. </a:t>
            </a: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57% of users preferred numerical referencing and found it easier </a:t>
            </a:r>
          </a:p>
          <a:p>
            <a:pPr algn="just"/>
            <a:r>
              <a:rPr lang="en-GB" sz="2000" dirty="0" smtClean="0">
                <a:latin typeface="Bookman Old Style" pitchFamily="18" charset="0"/>
              </a:rPr>
              <a:t>  to </a:t>
            </a:r>
            <a:r>
              <a:rPr lang="en-GB" sz="2000" dirty="0" smtClean="0">
                <a:latin typeface="Bookman Old Style" pitchFamily="18" charset="0"/>
              </a:rPr>
              <a:t>use (Figure 1). </a:t>
            </a:r>
            <a:endParaRPr lang="en-GB" sz="2000" dirty="0" smtClean="0">
              <a:latin typeface="Bookman Old Style" pitchFamily="18" charset="0"/>
            </a:endParaRPr>
          </a:p>
          <a:p>
            <a:pPr lvl="0" algn="just">
              <a:buFont typeface="Arial" pitchFamily="34" charset="0"/>
              <a:buChar char="•"/>
            </a:pPr>
            <a:r>
              <a:rPr lang="en-GB" sz="2000" dirty="0" smtClean="0">
                <a:latin typeface="Bookman Old Style" pitchFamily="18" charset="0"/>
              </a:rPr>
              <a:t> However </a:t>
            </a:r>
            <a:r>
              <a:rPr lang="en-GB" sz="2000" dirty="0" smtClean="0">
                <a:latin typeface="Bookman Old Style" pitchFamily="18" charset="0"/>
              </a:rPr>
              <a:t>the results in Figure </a:t>
            </a:r>
            <a:r>
              <a:rPr lang="en-GB" sz="2000" dirty="0" smtClean="0">
                <a:latin typeface="Bookman Old Style" pitchFamily="18" charset="0"/>
              </a:rPr>
              <a:t>2 </a:t>
            </a:r>
            <a:r>
              <a:rPr lang="en-GB" sz="2000" dirty="0" smtClean="0">
                <a:latin typeface="Bookman Old Style" pitchFamily="18" charset="0"/>
              </a:rPr>
              <a:t>indicate </a:t>
            </a:r>
            <a:r>
              <a:rPr lang="en-GB" sz="2000" dirty="0" smtClean="0">
                <a:latin typeface="Bookman Old Style" pitchFamily="18" charset="0"/>
              </a:rPr>
              <a:t>that link name </a:t>
            </a:r>
            <a:r>
              <a:rPr lang="en-GB" sz="2000" dirty="0" smtClean="0">
                <a:latin typeface="Bookman Old Style" pitchFamily="18" charset="0"/>
              </a:rPr>
              <a:t>referencing experienced a perceived better performance. </a:t>
            </a:r>
            <a:endParaRPr lang="en-GB" sz="2000" dirty="0" smtClean="0">
              <a:latin typeface="Bookman Old Style" pitchFamily="18" charset="0"/>
            </a:endParaRPr>
          </a:p>
          <a:p>
            <a:pPr lvl="0" algn="just">
              <a:buFont typeface="Arial" pitchFamily="34" charset="0"/>
              <a:buChar char="•"/>
            </a:pPr>
            <a:r>
              <a:rPr lang="en-GB" sz="2000" dirty="0" smtClean="0">
                <a:latin typeface="Bookman Old Style" pitchFamily="18" charset="0"/>
              </a:rPr>
              <a:t> Figure </a:t>
            </a:r>
            <a:r>
              <a:rPr lang="en-GB" sz="2000" dirty="0" smtClean="0">
                <a:latin typeface="Bookman Old Style" pitchFamily="18" charset="0"/>
              </a:rPr>
              <a:t>3</a:t>
            </a:r>
            <a:r>
              <a:rPr lang="en-GB" sz="2000" dirty="0" smtClean="0">
                <a:latin typeface="Bookman Old Style" pitchFamily="18" charset="0"/>
              </a:rPr>
              <a:t> </a:t>
            </a:r>
            <a:r>
              <a:rPr lang="en-GB" sz="2000" dirty="0" smtClean="0">
                <a:latin typeface="Bookman Old Style" pitchFamily="18" charset="0"/>
              </a:rPr>
              <a:t>indicates that users prefer link highlighting as a visual</a:t>
            </a:r>
          </a:p>
          <a:p>
            <a:pPr lvl="0" algn="just"/>
            <a:r>
              <a:rPr lang="en-GB" sz="2000" dirty="0" smtClean="0">
                <a:latin typeface="Bookman Old Style" pitchFamily="18" charset="0"/>
              </a:rPr>
              <a:t>  feedback method</a:t>
            </a:r>
            <a:r>
              <a:rPr lang="en-GB" sz="2000" dirty="0" smtClean="0">
                <a:latin typeface="Bookman Old Style" pitchFamily="18" charset="0"/>
              </a:rPr>
              <a:t>.</a:t>
            </a:r>
            <a:r>
              <a:rPr lang="en-GB" sz="2000" b="1" dirty="0" smtClean="0">
                <a:latin typeface="Bookman Old Style" pitchFamily="18" charset="0"/>
              </a:rPr>
              <a:t> </a:t>
            </a:r>
            <a:endParaRPr lang="en-GB" sz="2000" b="1" dirty="0" smtClean="0">
              <a:latin typeface="Bookman Old Style" pitchFamily="18" charset="0"/>
            </a:endParaRPr>
          </a:p>
        </p:txBody>
      </p:sp>
      <p:sp>
        <p:nvSpPr>
          <p:cNvPr id="4" name="TextBox 3"/>
          <p:cNvSpPr txBox="1"/>
          <p:nvPr/>
        </p:nvSpPr>
        <p:spPr>
          <a:xfrm>
            <a:off x="4060159" y="1006448"/>
            <a:ext cx="21804347" cy="2554545"/>
          </a:xfrm>
          <a:prstGeom prst="rect">
            <a:avLst/>
          </a:prstGeom>
          <a:noFill/>
          <a:ln w="25400" cap="sq" cmpd="sng">
            <a:noFill/>
          </a:ln>
          <a:effectLst>
            <a:outerShdw blurRad="50800" dist="50800" dir="5400000" algn="ctr" rotWithShape="0">
              <a:schemeClr val="bg1"/>
            </a:outerShdw>
          </a:effectLst>
        </p:spPr>
        <p:txBody>
          <a:bodyPr wrap="square" rtlCol="0">
            <a:spAutoFit/>
          </a:bodyPr>
          <a:lstStyle/>
          <a:p>
            <a:pPr algn="ctr"/>
            <a:r>
              <a:rPr lang="en-ZA" sz="8000" b="1" dirty="0" smtClean="0">
                <a:latin typeface="Verdana" pitchFamily="34" charset="0"/>
                <a:ea typeface="Verdana" pitchFamily="34" charset="0"/>
                <a:cs typeface="Verdana" pitchFamily="34" charset="0"/>
              </a:rPr>
              <a:t>An investigation into voice-controlled web browsing for the elderly</a:t>
            </a:r>
            <a:endParaRPr lang="en-GB" sz="8000" b="1" dirty="0">
              <a:latin typeface="Verdana" pitchFamily="34" charset="0"/>
              <a:ea typeface="Verdana" pitchFamily="34" charset="0"/>
              <a:cs typeface="Verdana" pitchFamily="34" charset="0"/>
            </a:endParaRPr>
          </a:p>
        </p:txBody>
      </p:sp>
      <p:pic>
        <p:nvPicPr>
          <p:cNvPr id="6" name="Picture 2"/>
          <p:cNvPicPr>
            <a:picLocks noChangeAspect="1" noChangeArrowheads="1"/>
          </p:cNvPicPr>
          <p:nvPr/>
        </p:nvPicPr>
        <p:blipFill>
          <a:blip r:embed="rId3"/>
          <a:srcRect/>
          <a:stretch>
            <a:fillRect/>
          </a:stretch>
        </p:blipFill>
        <p:spPr bwMode="auto">
          <a:xfrm>
            <a:off x="26192223" y="868679"/>
            <a:ext cx="2937150" cy="2930525"/>
          </a:xfrm>
          <a:prstGeom prst="rect">
            <a:avLst/>
          </a:prstGeom>
          <a:noFill/>
          <a:ln w="9525">
            <a:noFill/>
            <a:miter lim="800000"/>
            <a:headEnd/>
            <a:tailEnd/>
          </a:ln>
          <a:effectLst/>
        </p:spPr>
      </p:pic>
      <p:sp>
        <p:nvSpPr>
          <p:cNvPr id="10" name="Rectangle 9"/>
          <p:cNvSpPr/>
          <p:nvPr/>
        </p:nvSpPr>
        <p:spPr>
          <a:xfrm>
            <a:off x="1446193" y="4419601"/>
            <a:ext cx="8648712" cy="15989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10821988" y="4567229"/>
            <a:ext cx="8636000" cy="15841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20185069" y="4567229"/>
            <a:ext cx="8648712" cy="15841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0" y="0"/>
            <a:ext cx="725467" cy="21386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29554508" y="0"/>
            <a:ext cx="725467" cy="21386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0" y="1"/>
            <a:ext cx="29554507" cy="603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0" y="20783564"/>
            <a:ext cx="29554507" cy="603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20256500" y="16776701"/>
            <a:ext cx="8470900" cy="1016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20445427" y="1689769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Conclusion</a:t>
            </a:r>
            <a:endParaRPr lang="en-GB" sz="4400" b="1" dirty="0">
              <a:solidFill>
                <a:schemeClr val="bg1"/>
              </a:solidFill>
              <a:latin typeface="Verdana" pitchFamily="34" charset="0"/>
              <a:ea typeface="Verdana" pitchFamily="34" charset="0"/>
              <a:cs typeface="Verdana" pitchFamily="34" charset="0"/>
            </a:endParaRPr>
          </a:p>
        </p:txBody>
      </p:sp>
      <p:sp>
        <p:nvSpPr>
          <p:cNvPr id="43" name="TextBox 42"/>
          <p:cNvSpPr txBox="1"/>
          <p:nvPr/>
        </p:nvSpPr>
        <p:spPr>
          <a:xfrm>
            <a:off x="10834675" y="5506079"/>
            <a:ext cx="8610624" cy="4093428"/>
          </a:xfrm>
          <a:prstGeom prst="rect">
            <a:avLst/>
          </a:prstGeom>
          <a:noFill/>
        </p:spPr>
        <p:txBody>
          <a:bodyPr wrap="square" rtlCol="0">
            <a:spAutoFit/>
          </a:bodyPr>
          <a:lstStyle/>
          <a:p>
            <a:pPr algn="just"/>
            <a:r>
              <a:rPr lang="en-GB" sz="2000" dirty="0" smtClean="0">
                <a:latin typeface="Bookman Old Style" pitchFamily="18" charset="0"/>
              </a:rPr>
              <a:t>The large error rate seen for the numerical referencing (see Analysis) lead to the bel</a:t>
            </a:r>
            <a:r>
              <a:rPr lang="en-GB" sz="2000" dirty="0" smtClean="0">
                <a:latin typeface="Bookman Old Style" pitchFamily="18" charset="0"/>
              </a:rPr>
              <a:t>ief that the error rate could largely be contributed to the </a:t>
            </a:r>
            <a:r>
              <a:rPr lang="en-GB" sz="2000" dirty="0" smtClean="0">
                <a:latin typeface="Bookman Old Style" pitchFamily="18" charset="0"/>
              </a:rPr>
              <a:t>user accustomization </a:t>
            </a:r>
            <a:r>
              <a:rPr lang="en-GB" sz="2000" dirty="0" smtClean="0">
                <a:latin typeface="Bookman Old Style" pitchFamily="18" charset="0"/>
              </a:rPr>
              <a:t>period with the test (numerical referencing was tested first). The test was thus restructured to eliminate feedback techniques and provide a warm- up period for both numerical and spoken link name testing. </a:t>
            </a:r>
            <a:endParaRPr lang="en-GB" sz="2000" dirty="0" smtClean="0">
              <a:latin typeface="Bookman Old Style" pitchFamily="18" charset="0"/>
            </a:endParaRP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As can be seen from Figure 5 and 6, neither were perceived to be easier to use and referencing by spoken link names was perceived to give better performance. </a:t>
            </a:r>
            <a:endParaRPr lang="en-GB" sz="2000" dirty="0" smtClean="0">
              <a:latin typeface="Bookman Old Style" pitchFamily="18" charset="0"/>
            </a:endParaRPr>
          </a:p>
          <a:p>
            <a:pPr algn="just"/>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100</a:t>
            </a:r>
            <a:r>
              <a:rPr lang="en-GB" sz="2000" dirty="0" smtClean="0">
                <a:latin typeface="Bookman Old Style" pitchFamily="18" charset="0"/>
              </a:rPr>
              <a:t>% of users </a:t>
            </a:r>
            <a:r>
              <a:rPr lang="en-GB" sz="2000" dirty="0" smtClean="0">
                <a:latin typeface="Bookman Old Style" pitchFamily="18" charset="0"/>
              </a:rPr>
              <a:t>preferred </a:t>
            </a:r>
            <a:r>
              <a:rPr lang="en-GB" sz="2000" dirty="0" smtClean="0">
                <a:latin typeface="Bookman Old Style" pitchFamily="18" charset="0"/>
              </a:rPr>
              <a:t>saying a particular </a:t>
            </a:r>
            <a:r>
              <a:rPr lang="en-GB" sz="2000" dirty="0" smtClean="0">
                <a:latin typeface="Bookman Old Style" pitchFamily="18" charset="0"/>
              </a:rPr>
              <a:t>word rather than a part of a link sentence or a whole link name.</a:t>
            </a:r>
            <a:endParaRPr lang="en-GB" sz="2000" dirty="0" smtClean="0">
              <a:latin typeface="Bookman Old Style" pitchFamily="18" charset="0"/>
            </a:endParaRPr>
          </a:p>
        </p:txBody>
      </p:sp>
      <p:sp>
        <p:nvSpPr>
          <p:cNvPr id="33" name="Rectangle 32"/>
          <p:cNvSpPr/>
          <p:nvPr/>
        </p:nvSpPr>
        <p:spPr>
          <a:xfrm>
            <a:off x="1495426" y="3930014"/>
            <a:ext cx="8505824"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p:cNvSpPr txBox="1"/>
          <p:nvPr/>
        </p:nvSpPr>
        <p:spPr>
          <a:xfrm>
            <a:off x="1835139" y="411256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Introduction</a:t>
            </a:r>
            <a:endParaRPr lang="en-GB" sz="4400" b="1" dirty="0">
              <a:solidFill>
                <a:schemeClr val="bg1"/>
              </a:solidFill>
              <a:latin typeface="Verdana" pitchFamily="34" charset="0"/>
              <a:ea typeface="Verdana" pitchFamily="34" charset="0"/>
              <a:cs typeface="Verdana" pitchFamily="34" charset="0"/>
            </a:endParaRPr>
          </a:p>
        </p:txBody>
      </p:sp>
      <p:sp>
        <p:nvSpPr>
          <p:cNvPr id="39" name="Rectangle 38"/>
          <p:cNvSpPr/>
          <p:nvPr/>
        </p:nvSpPr>
        <p:spPr>
          <a:xfrm>
            <a:off x="1495426" y="12767945"/>
            <a:ext cx="8505824" cy="93535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extBox 45"/>
          <p:cNvSpPr txBox="1"/>
          <p:nvPr/>
        </p:nvSpPr>
        <p:spPr>
          <a:xfrm>
            <a:off x="1835139" y="1286159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Iteration 1</a:t>
            </a:r>
            <a:endParaRPr lang="en-GB" sz="4400" b="1" dirty="0">
              <a:solidFill>
                <a:schemeClr val="bg1"/>
              </a:solidFill>
              <a:latin typeface="Verdana" pitchFamily="34" charset="0"/>
              <a:ea typeface="Verdana" pitchFamily="34" charset="0"/>
              <a:cs typeface="Verdana" pitchFamily="34" charset="0"/>
            </a:endParaRPr>
          </a:p>
        </p:txBody>
      </p:sp>
      <p:sp>
        <p:nvSpPr>
          <p:cNvPr id="48" name="Rectangle 47"/>
          <p:cNvSpPr/>
          <p:nvPr/>
        </p:nvSpPr>
        <p:spPr>
          <a:xfrm>
            <a:off x="10858501" y="3960494"/>
            <a:ext cx="8505824"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p:cNvSpPr txBox="1"/>
          <p:nvPr/>
        </p:nvSpPr>
        <p:spPr>
          <a:xfrm>
            <a:off x="11198214" y="414304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Iteration 2</a:t>
            </a:r>
            <a:endParaRPr lang="en-GB" sz="4400" b="1" dirty="0">
              <a:solidFill>
                <a:schemeClr val="bg1"/>
              </a:solidFill>
              <a:latin typeface="Verdana" pitchFamily="34" charset="0"/>
              <a:ea typeface="Verdana" pitchFamily="34" charset="0"/>
              <a:cs typeface="Verdana" pitchFamily="34" charset="0"/>
            </a:endParaRPr>
          </a:p>
        </p:txBody>
      </p:sp>
      <p:sp>
        <p:nvSpPr>
          <p:cNvPr id="50" name="Rectangle 49"/>
          <p:cNvSpPr/>
          <p:nvPr/>
        </p:nvSpPr>
        <p:spPr>
          <a:xfrm>
            <a:off x="20240626" y="3941444"/>
            <a:ext cx="8505824"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20580339" y="4123991"/>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Analysis</a:t>
            </a:r>
            <a:endParaRPr lang="en-GB" sz="4400" b="1" dirty="0">
              <a:solidFill>
                <a:schemeClr val="bg1"/>
              </a:solidFill>
              <a:latin typeface="Verdana" pitchFamily="34" charset="0"/>
              <a:ea typeface="Verdana" pitchFamily="34" charset="0"/>
              <a:cs typeface="Verdana" pitchFamily="34" charset="0"/>
            </a:endParaRPr>
          </a:p>
        </p:txBody>
      </p:sp>
      <p:sp>
        <p:nvSpPr>
          <p:cNvPr id="52" name="Rectangle 51"/>
          <p:cNvSpPr/>
          <p:nvPr/>
        </p:nvSpPr>
        <p:spPr>
          <a:xfrm>
            <a:off x="10896601" y="13296899"/>
            <a:ext cx="8505824" cy="11334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p:cNvSpPr txBox="1"/>
          <p:nvPr/>
        </p:nvSpPr>
        <p:spPr>
          <a:xfrm>
            <a:off x="11236314" y="13479446"/>
            <a:ext cx="7927986" cy="769441"/>
          </a:xfrm>
          <a:prstGeom prst="rect">
            <a:avLst/>
          </a:prstGeom>
          <a:solidFill>
            <a:schemeClr val="tx1"/>
          </a:solidFill>
        </p:spPr>
        <p:txBody>
          <a:bodyPr wrap="square" rtlCol="0">
            <a:spAutoFit/>
          </a:bodyPr>
          <a:lstStyle/>
          <a:p>
            <a:pPr algn="ctr"/>
            <a:r>
              <a:rPr lang="en-ZA" sz="4400" b="1" dirty="0" smtClean="0">
                <a:solidFill>
                  <a:schemeClr val="bg1"/>
                </a:solidFill>
                <a:latin typeface="Verdana" pitchFamily="34" charset="0"/>
                <a:ea typeface="Verdana" pitchFamily="34" charset="0"/>
                <a:cs typeface="Verdana" pitchFamily="34" charset="0"/>
              </a:rPr>
              <a:t>Iteration 3</a:t>
            </a:r>
            <a:endParaRPr lang="en-GB" sz="4400" b="1" dirty="0">
              <a:solidFill>
                <a:schemeClr val="bg1"/>
              </a:solidFill>
              <a:latin typeface="Verdana" pitchFamily="34" charset="0"/>
              <a:ea typeface="Verdana" pitchFamily="34" charset="0"/>
              <a:cs typeface="Verdana" pitchFamily="34" charset="0"/>
            </a:endParaRPr>
          </a:p>
        </p:txBody>
      </p:sp>
      <p:graphicFrame>
        <p:nvGraphicFramePr>
          <p:cNvPr id="54" name="Chart 53"/>
          <p:cNvGraphicFramePr/>
          <p:nvPr/>
        </p:nvGraphicFramePr>
        <p:xfrm>
          <a:off x="11521484" y="9647282"/>
          <a:ext cx="3319464" cy="2432050"/>
        </p:xfrm>
        <a:graphic>
          <a:graphicData uri="http://schemas.openxmlformats.org/drawingml/2006/chart">
            <c:chart xmlns:c="http://schemas.openxmlformats.org/drawingml/2006/chart" xmlns:r="http://schemas.openxmlformats.org/officeDocument/2006/relationships" r:id="rId4"/>
          </a:graphicData>
        </a:graphic>
      </p:graphicFrame>
      <p:sp>
        <p:nvSpPr>
          <p:cNvPr id="55" name="TextBox 54"/>
          <p:cNvSpPr txBox="1"/>
          <p:nvPr/>
        </p:nvSpPr>
        <p:spPr>
          <a:xfrm>
            <a:off x="11483068" y="11985897"/>
            <a:ext cx="3502932" cy="1538883"/>
          </a:xfrm>
          <a:prstGeom prst="rect">
            <a:avLst/>
          </a:prstGeom>
          <a:noFill/>
        </p:spPr>
        <p:txBody>
          <a:bodyPr wrap="square" rtlCol="0">
            <a:spAutoFit/>
          </a:bodyPr>
          <a:lstStyle/>
          <a:p>
            <a:r>
              <a:rPr lang="en-GB" sz="1800" dirty="0" smtClean="0">
                <a:latin typeface="Bookman Old Style" pitchFamily="18" charset="0"/>
              </a:rPr>
              <a:t>Figure 5: Ease of use between techniques  </a:t>
            </a:r>
          </a:p>
          <a:p>
            <a:endParaRPr lang="en-GB" dirty="0"/>
          </a:p>
        </p:txBody>
      </p:sp>
      <p:graphicFrame>
        <p:nvGraphicFramePr>
          <p:cNvPr id="56" name="Chart 55"/>
          <p:cNvGraphicFramePr/>
          <p:nvPr/>
        </p:nvGraphicFramePr>
        <p:xfrm>
          <a:off x="15566344" y="9742259"/>
          <a:ext cx="3397296" cy="242434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7" name="Chart 56"/>
          <p:cNvGraphicFramePr/>
          <p:nvPr/>
        </p:nvGraphicFramePr>
        <p:xfrm>
          <a:off x="15328900" y="10589530"/>
          <a:ext cx="3729717" cy="2453370"/>
        </p:xfrm>
        <a:graphic>
          <a:graphicData uri="http://schemas.openxmlformats.org/drawingml/2006/chart">
            <c:chart xmlns:c="http://schemas.openxmlformats.org/drawingml/2006/chart" xmlns:r="http://schemas.openxmlformats.org/officeDocument/2006/relationships" r:id="rId6"/>
          </a:graphicData>
        </a:graphic>
      </p:graphicFrame>
      <p:sp>
        <p:nvSpPr>
          <p:cNvPr id="58" name="TextBox 57"/>
          <p:cNvSpPr txBox="1"/>
          <p:nvPr/>
        </p:nvSpPr>
        <p:spPr>
          <a:xfrm>
            <a:off x="15113000" y="12036245"/>
            <a:ext cx="4406900" cy="646331"/>
          </a:xfrm>
          <a:prstGeom prst="rect">
            <a:avLst/>
          </a:prstGeom>
          <a:noFill/>
        </p:spPr>
        <p:txBody>
          <a:bodyPr wrap="square" rtlCol="0">
            <a:spAutoFit/>
          </a:bodyPr>
          <a:lstStyle/>
          <a:p>
            <a:r>
              <a:rPr lang="en-GB" sz="1800" dirty="0" smtClean="0">
                <a:latin typeface="Bookman Old Style" pitchFamily="18" charset="0"/>
              </a:rPr>
              <a:t>Figure 6: Perceived Performance between techniques</a:t>
            </a:r>
            <a:endParaRPr lang="en-GB" sz="1800" dirty="0">
              <a:latin typeface="Bookman Old Style" pitchFamily="18" charset="0"/>
            </a:endParaRPr>
          </a:p>
        </p:txBody>
      </p:sp>
      <p:graphicFrame>
        <p:nvGraphicFramePr>
          <p:cNvPr id="60" name="Chart 59"/>
          <p:cNvGraphicFramePr/>
          <p:nvPr/>
        </p:nvGraphicFramePr>
        <p:xfrm>
          <a:off x="1333500" y="17544133"/>
          <a:ext cx="3448050" cy="226695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61" name="Chart 60"/>
          <p:cNvGraphicFramePr/>
          <p:nvPr/>
        </p:nvGraphicFramePr>
        <p:xfrm>
          <a:off x="4000501" y="17558465"/>
          <a:ext cx="3067049" cy="2266951"/>
        </p:xfrm>
        <a:graphic>
          <a:graphicData uri="http://schemas.openxmlformats.org/drawingml/2006/chart">
            <c:chart xmlns:c="http://schemas.openxmlformats.org/drawingml/2006/chart" xmlns:r="http://schemas.openxmlformats.org/officeDocument/2006/relationships" r:id="rId8"/>
          </a:graphicData>
        </a:graphic>
      </p:graphicFrame>
      <p:sp>
        <p:nvSpPr>
          <p:cNvPr id="63" name="TextBox 62"/>
          <p:cNvSpPr txBox="1"/>
          <p:nvPr/>
        </p:nvSpPr>
        <p:spPr>
          <a:xfrm>
            <a:off x="1790700" y="19610604"/>
            <a:ext cx="2419350" cy="646331"/>
          </a:xfrm>
          <a:prstGeom prst="rect">
            <a:avLst/>
          </a:prstGeom>
          <a:noFill/>
        </p:spPr>
        <p:txBody>
          <a:bodyPr wrap="square" rtlCol="0">
            <a:spAutoFit/>
          </a:bodyPr>
          <a:lstStyle/>
          <a:p>
            <a:r>
              <a:rPr lang="en-GB" sz="1800" dirty="0" smtClean="0">
                <a:latin typeface="Bookman Old Style" pitchFamily="18" charset="0"/>
              </a:rPr>
              <a:t>Figure 1: Ease of use</a:t>
            </a:r>
          </a:p>
        </p:txBody>
      </p:sp>
      <p:sp>
        <p:nvSpPr>
          <p:cNvPr id="64" name="TextBox 63"/>
          <p:cNvSpPr txBox="1"/>
          <p:nvPr/>
        </p:nvSpPr>
        <p:spPr>
          <a:xfrm>
            <a:off x="4419600" y="19676826"/>
            <a:ext cx="3028950" cy="646331"/>
          </a:xfrm>
          <a:prstGeom prst="rect">
            <a:avLst/>
          </a:prstGeom>
          <a:noFill/>
        </p:spPr>
        <p:txBody>
          <a:bodyPr wrap="square" rtlCol="0">
            <a:spAutoFit/>
          </a:bodyPr>
          <a:lstStyle/>
          <a:p>
            <a:r>
              <a:rPr lang="en-GB" sz="1800" dirty="0" smtClean="0">
                <a:latin typeface="Bookman Old Style" pitchFamily="18" charset="0"/>
              </a:rPr>
              <a:t>Figure 2:  Referencing style performance </a:t>
            </a:r>
          </a:p>
        </p:txBody>
      </p:sp>
      <p:sp>
        <p:nvSpPr>
          <p:cNvPr id="65" name="TextBox 64"/>
          <p:cNvSpPr txBox="1"/>
          <p:nvPr/>
        </p:nvSpPr>
        <p:spPr>
          <a:xfrm>
            <a:off x="7600950" y="19638726"/>
            <a:ext cx="2552700" cy="646331"/>
          </a:xfrm>
          <a:prstGeom prst="rect">
            <a:avLst/>
          </a:prstGeom>
          <a:noFill/>
        </p:spPr>
        <p:txBody>
          <a:bodyPr wrap="square" rtlCol="0">
            <a:spAutoFit/>
          </a:bodyPr>
          <a:lstStyle/>
          <a:p>
            <a:r>
              <a:rPr lang="en-GB" sz="1800" dirty="0" smtClean="0">
                <a:latin typeface="Bookman Old Style" pitchFamily="18" charset="0"/>
              </a:rPr>
              <a:t>Figure 3: </a:t>
            </a:r>
            <a:r>
              <a:rPr lang="en-GB" sz="1800" dirty="0" smtClean="0">
                <a:latin typeface="Bookman Old Style" pitchFamily="18" charset="0"/>
              </a:rPr>
              <a:t>Visual feedback preference</a:t>
            </a:r>
          </a:p>
        </p:txBody>
      </p:sp>
      <p:pic>
        <p:nvPicPr>
          <p:cNvPr id="1027" name="Picture 3"/>
          <p:cNvPicPr>
            <a:picLocks noChangeAspect="1" noChangeArrowheads="1"/>
          </p:cNvPicPr>
          <p:nvPr/>
        </p:nvPicPr>
        <p:blipFill>
          <a:blip r:embed="rId9"/>
          <a:srcRect/>
          <a:stretch>
            <a:fillRect/>
          </a:stretch>
        </p:blipFill>
        <p:spPr bwMode="auto">
          <a:xfrm>
            <a:off x="1049608" y="804090"/>
            <a:ext cx="3202351" cy="3039520"/>
          </a:xfrm>
          <a:prstGeom prst="rect">
            <a:avLst/>
          </a:prstGeom>
          <a:noFill/>
          <a:ln w="9525">
            <a:noFill/>
            <a:miter lim="800000"/>
            <a:headEnd/>
            <a:tailEnd/>
          </a:ln>
          <a:effectLst/>
        </p:spPr>
      </p:pic>
      <p:sp>
        <p:nvSpPr>
          <p:cNvPr id="68" name="TextBox 67"/>
          <p:cNvSpPr txBox="1"/>
          <p:nvPr/>
        </p:nvSpPr>
        <p:spPr>
          <a:xfrm>
            <a:off x="1483276" y="5048405"/>
            <a:ext cx="8610624" cy="7786747"/>
          </a:xfrm>
          <a:prstGeom prst="rect">
            <a:avLst/>
          </a:prstGeom>
          <a:noFill/>
        </p:spPr>
        <p:txBody>
          <a:bodyPr wrap="square" rtlCol="0">
            <a:spAutoFit/>
          </a:bodyPr>
          <a:lstStyle/>
          <a:p>
            <a:pPr algn="just"/>
            <a:r>
              <a:rPr lang="en-ZA" sz="2000" dirty="0" smtClean="0">
                <a:latin typeface="Bookman Old Style" pitchFamily="18" charset="0"/>
              </a:rPr>
              <a:t>An investigation was undertaken to determine methods which can be employed to improve the usability of computers for the elderly.</a:t>
            </a:r>
            <a:r>
              <a:rPr lang="en-GB" sz="2000" dirty="0" smtClean="0">
                <a:latin typeface="Bookman Old Style" pitchFamily="18" charset="0"/>
              </a:rPr>
              <a:t> </a:t>
            </a:r>
            <a:r>
              <a:rPr lang="en-ZA" sz="2000" dirty="0" smtClean="0">
                <a:latin typeface="Bookman Old Style" pitchFamily="18" charset="0"/>
              </a:rPr>
              <a:t>The investigation narrowed the scope of computer usage down specifically to web-browsing. Thus, the techniques determined to make web-browsing simpler, are likely able to be extrapolated to the task of making computers generally more usable for the elderly.</a:t>
            </a:r>
            <a:endParaRPr lang="en-GB" sz="2000" dirty="0" smtClean="0">
              <a:latin typeface="Bookman Old Style" pitchFamily="18" charset="0"/>
            </a:endParaRPr>
          </a:p>
          <a:p>
            <a:pPr algn="just"/>
            <a:r>
              <a:rPr lang="en-ZA" sz="2000" dirty="0" smtClean="0">
                <a:latin typeface="Bookman Old Style" pitchFamily="18" charset="0"/>
              </a:rPr>
              <a:t>Voice recognition was perceived to be one way of improved computer usability for the elderly. Thus methods of voice referencing and visual annotations were specifically investigated.</a:t>
            </a:r>
          </a:p>
          <a:p>
            <a:pPr algn="just"/>
            <a:endParaRPr lang="en-ZA" sz="2000" dirty="0" smtClean="0">
              <a:latin typeface="Bookman Old Style" pitchFamily="18" charset="0"/>
            </a:endParaRPr>
          </a:p>
          <a:p>
            <a:pPr algn="just"/>
            <a:r>
              <a:rPr lang="en-ZA" sz="2000" b="1" dirty="0" smtClean="0">
                <a:latin typeface="Bookman Old Style" pitchFamily="18" charset="0"/>
              </a:rPr>
              <a:t>Primary aim:</a:t>
            </a:r>
            <a:endParaRPr lang="en-GB" sz="2000" b="1" dirty="0" smtClean="0">
              <a:latin typeface="Bookman Old Style" pitchFamily="18" charset="0"/>
            </a:endParaRPr>
          </a:p>
          <a:p>
            <a:pPr algn="just"/>
            <a:r>
              <a:rPr lang="en-ZA" sz="2000" dirty="0" smtClean="0">
                <a:latin typeface="Bookman Old Style" pitchFamily="18" charset="0"/>
              </a:rPr>
              <a:t>Determine </a:t>
            </a:r>
            <a:r>
              <a:rPr lang="en-ZA" sz="2000" dirty="0" smtClean="0">
                <a:latin typeface="Bookman Old Style" pitchFamily="18" charset="0"/>
              </a:rPr>
              <a:t>which of  two voice referencing techniques performed better as a means of referencing </a:t>
            </a:r>
            <a:r>
              <a:rPr lang="en-ZA" sz="2000" dirty="0" smtClean="0">
                <a:latin typeface="Bookman Old Style" pitchFamily="18" charset="0"/>
              </a:rPr>
              <a:t>links (accuracy). These </a:t>
            </a:r>
            <a:r>
              <a:rPr lang="en-ZA" sz="2000" dirty="0" smtClean="0">
                <a:latin typeface="Bookman Old Style" pitchFamily="18" charset="0"/>
              </a:rPr>
              <a:t>referencing  techniques being:</a:t>
            </a:r>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a:t>
            </a:r>
            <a:r>
              <a:rPr lang="en-ZA" sz="2000" dirty="0" smtClean="0">
                <a:latin typeface="Bookman Old Style" pitchFamily="18" charset="0"/>
              </a:rPr>
              <a:t>Numerical voice referencing : Assigning a sequential number to each link on a page and allowing users to reference links by specific numbers.</a:t>
            </a:r>
            <a:endParaRPr lang="en-GB" sz="2000" dirty="0" smtClean="0">
              <a:latin typeface="Bookman Old Style" pitchFamily="18" charset="0"/>
            </a:endParaRPr>
          </a:p>
          <a:p>
            <a:pPr algn="just">
              <a:buFont typeface="Arial" pitchFamily="34" charset="0"/>
              <a:buChar char="•"/>
            </a:pPr>
            <a:r>
              <a:rPr lang="en-GB" sz="2000" dirty="0" smtClean="0">
                <a:latin typeface="Bookman Old Style" pitchFamily="18" charset="0"/>
              </a:rPr>
              <a:t> </a:t>
            </a:r>
            <a:r>
              <a:rPr lang="en-ZA" sz="2000" dirty="0" smtClean="0">
                <a:latin typeface="Bookman Old Style" pitchFamily="18" charset="0"/>
              </a:rPr>
              <a:t>Spoken link name referencing: Links are referenced by  a specified word within the link name</a:t>
            </a:r>
            <a:endParaRPr lang="en-GB" sz="2000" dirty="0" smtClean="0">
              <a:latin typeface="Bookman Old Style" pitchFamily="18" charset="0"/>
            </a:endParaRPr>
          </a:p>
          <a:p>
            <a:pPr algn="just">
              <a:buFont typeface="Arial" pitchFamily="34" charset="0"/>
              <a:buChar char="•"/>
            </a:pPr>
            <a:r>
              <a:rPr lang="en-ZA" sz="2000" dirty="0" smtClean="0">
                <a:latin typeface="Bookman Old Style" pitchFamily="18" charset="0"/>
              </a:rPr>
              <a:t>Additionally, determine what techniques are preferred by the user (numerical or spoken link name referencing</a:t>
            </a:r>
            <a:r>
              <a:rPr lang="en-ZA" sz="2000" dirty="0" smtClean="0">
                <a:latin typeface="Bookman Old Style" pitchFamily="18" charset="0"/>
              </a:rPr>
              <a:t>)</a:t>
            </a:r>
          </a:p>
          <a:p>
            <a:pPr algn="just">
              <a:buFont typeface="Arial" pitchFamily="34" charset="0"/>
              <a:buChar char="•"/>
            </a:pPr>
            <a:endParaRPr lang="en-GB" sz="2000" dirty="0" smtClean="0">
              <a:latin typeface="Bookman Old Style" pitchFamily="18" charset="0"/>
            </a:endParaRPr>
          </a:p>
          <a:p>
            <a:pPr algn="just"/>
            <a:r>
              <a:rPr lang="en-ZA" sz="2000" b="1" dirty="0" smtClean="0">
                <a:latin typeface="Bookman Old Style" pitchFamily="18" charset="0"/>
              </a:rPr>
              <a:t>Secondary aim: </a:t>
            </a:r>
            <a:endParaRPr lang="en-GB" sz="2000" b="1" dirty="0" smtClean="0">
              <a:latin typeface="Bookman Old Style" pitchFamily="18" charset="0"/>
            </a:endParaRPr>
          </a:p>
          <a:p>
            <a:pPr algn="just"/>
            <a:r>
              <a:rPr lang="en-ZA" sz="2000" dirty="0" smtClean="0">
                <a:latin typeface="Bookman Old Style" pitchFamily="18" charset="0"/>
              </a:rPr>
              <a:t>Determine what sort of visual techniques can be used to improve the usability of the internet</a:t>
            </a:r>
            <a:endParaRPr lang="en-GB" sz="2000" dirty="0" smtClean="0">
              <a:latin typeface="Bookman Old Style" pitchFamily="18" charset="0"/>
            </a:endParaRPr>
          </a:p>
        </p:txBody>
      </p:sp>
      <p:graphicFrame>
        <p:nvGraphicFramePr>
          <p:cNvPr id="69" name="Chart 68"/>
          <p:cNvGraphicFramePr/>
          <p:nvPr/>
        </p:nvGraphicFramePr>
        <p:xfrm>
          <a:off x="20518891" y="7111999"/>
          <a:ext cx="4004809" cy="1943101"/>
        </p:xfrm>
        <a:graphic>
          <a:graphicData uri="http://schemas.openxmlformats.org/drawingml/2006/chart">
            <c:chart xmlns:c="http://schemas.openxmlformats.org/drawingml/2006/chart" xmlns:r="http://schemas.openxmlformats.org/officeDocument/2006/relationships" r:id="rId10"/>
          </a:graphicData>
        </a:graphic>
      </p:graphicFrame>
      <p:sp>
        <p:nvSpPr>
          <p:cNvPr id="70" name="TextBox 69"/>
          <p:cNvSpPr txBox="1"/>
          <p:nvPr/>
        </p:nvSpPr>
        <p:spPr>
          <a:xfrm>
            <a:off x="20256500" y="5361218"/>
            <a:ext cx="8509000" cy="1631216"/>
          </a:xfrm>
          <a:prstGeom prst="rect">
            <a:avLst/>
          </a:prstGeom>
          <a:noFill/>
        </p:spPr>
        <p:txBody>
          <a:bodyPr wrap="square" rtlCol="0">
            <a:spAutoFit/>
          </a:bodyPr>
          <a:lstStyle/>
          <a:p>
            <a:pPr algn="just"/>
            <a:r>
              <a:rPr lang="en-ZA" sz="2000" b="1" dirty="0" smtClean="0">
                <a:latin typeface="Bookman Old Style" pitchFamily="18" charset="0"/>
              </a:rPr>
              <a:t>Performance of referencing styles:</a:t>
            </a:r>
            <a:endParaRPr lang="en-ZA" sz="2000" dirty="0" smtClean="0">
              <a:latin typeface="Bookman Old Style" pitchFamily="18" charset="0"/>
            </a:endParaRPr>
          </a:p>
          <a:p>
            <a:pPr lvl="0" algn="just">
              <a:buFont typeface="Arial" pitchFamily="34" charset="0"/>
              <a:buChar char="•"/>
            </a:pPr>
            <a:r>
              <a:rPr lang="en-ZA" sz="2000" dirty="0" smtClean="0">
                <a:latin typeface="Bookman Old Style" pitchFamily="18" charset="0"/>
              </a:rPr>
              <a:t>In the 3</a:t>
            </a:r>
            <a:r>
              <a:rPr lang="en-ZA" sz="2000" baseline="30000" dirty="0" smtClean="0">
                <a:latin typeface="Bookman Old Style" pitchFamily="18" charset="0"/>
              </a:rPr>
              <a:t>rd</a:t>
            </a:r>
            <a:r>
              <a:rPr lang="en-ZA" sz="2000" dirty="0" smtClean="0">
                <a:latin typeface="Bookman Old Style" pitchFamily="18" charset="0"/>
              </a:rPr>
              <a:t> iteration, numerical referencing </a:t>
            </a:r>
            <a:r>
              <a:rPr lang="en-ZA" sz="2000" dirty="0" smtClean="0">
                <a:latin typeface="Bookman Old Style" pitchFamily="18" charset="0"/>
              </a:rPr>
              <a:t>performed </a:t>
            </a:r>
            <a:r>
              <a:rPr lang="en-ZA" sz="2000" dirty="0" smtClean="0">
                <a:latin typeface="Bookman Old Style" pitchFamily="18" charset="0"/>
              </a:rPr>
              <a:t>better than spoken link name referencing. This indicates that having a predefined, familiar, vocabulary (i.e. set numbers) contributes to improved speech recognition performance (see </a:t>
            </a:r>
            <a:r>
              <a:rPr lang="en-ZA" sz="2000" smtClean="0">
                <a:latin typeface="Bookman Old Style" pitchFamily="18" charset="0"/>
              </a:rPr>
              <a:t>Figure </a:t>
            </a:r>
            <a:r>
              <a:rPr lang="en-ZA" sz="2000" smtClean="0">
                <a:latin typeface="Bookman Old Style" pitchFamily="18" charset="0"/>
              </a:rPr>
              <a:t>6</a:t>
            </a:r>
            <a:r>
              <a:rPr lang="en-ZA" sz="2000" smtClean="0">
                <a:latin typeface="Bookman Old Style" pitchFamily="18" charset="0"/>
              </a:rPr>
              <a:t>).</a:t>
            </a:r>
            <a:endParaRPr lang="en-ZA" dirty="0">
              <a:latin typeface="Bookman Old Style" pitchFamily="18" charset="0"/>
            </a:endParaRPr>
          </a:p>
        </p:txBody>
      </p:sp>
      <p:sp>
        <p:nvSpPr>
          <p:cNvPr id="71" name="TextBox 70"/>
          <p:cNvSpPr txBox="1"/>
          <p:nvPr/>
        </p:nvSpPr>
        <p:spPr>
          <a:xfrm>
            <a:off x="20243801" y="9436101"/>
            <a:ext cx="8483600" cy="2246769"/>
          </a:xfrm>
          <a:prstGeom prst="rect">
            <a:avLst/>
          </a:prstGeom>
          <a:noFill/>
        </p:spPr>
        <p:txBody>
          <a:bodyPr wrap="square" rtlCol="0">
            <a:spAutoFit/>
          </a:bodyPr>
          <a:lstStyle/>
          <a:p>
            <a:pPr lvl="0" algn="just">
              <a:buFont typeface="Arial" pitchFamily="34" charset="0"/>
              <a:buChar char="•"/>
            </a:pPr>
            <a:r>
              <a:rPr lang="en-ZA" sz="2000" dirty="0" smtClean="0">
                <a:latin typeface="Bookman Old Style" pitchFamily="18" charset="0"/>
              </a:rPr>
              <a:t>The latter two iterations, show no strong inclination towards either referencing  technique. This indicates that on more complicated sites, either technique will suffice. However, in light of iteration 1’s results, it could infer that simple web-pages are more suited to numerical referencing.  </a:t>
            </a:r>
          </a:p>
          <a:p>
            <a:pPr lvl="0" algn="just">
              <a:buFont typeface="Arial" pitchFamily="34" charset="0"/>
              <a:buChar char="•"/>
            </a:pPr>
            <a:endParaRPr lang="en-ZA" sz="2000" dirty="0" smtClean="0"/>
          </a:p>
          <a:p>
            <a:r>
              <a:rPr lang="en-ZA" sz="2000" b="1" dirty="0" smtClean="0"/>
              <a:t>Additionally observed results:</a:t>
            </a:r>
            <a:endParaRPr lang="en-ZA" sz="2000" dirty="0"/>
          </a:p>
        </p:txBody>
      </p:sp>
      <p:graphicFrame>
        <p:nvGraphicFramePr>
          <p:cNvPr id="72" name="Chart 71"/>
          <p:cNvGraphicFramePr/>
          <p:nvPr/>
        </p:nvGraphicFramePr>
        <p:xfrm>
          <a:off x="24701500" y="7099300"/>
          <a:ext cx="3924300" cy="19812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73" name="Chart 72"/>
          <p:cNvGraphicFramePr/>
          <p:nvPr/>
        </p:nvGraphicFramePr>
        <p:xfrm>
          <a:off x="20472399" y="14300200"/>
          <a:ext cx="3657601" cy="19939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74" name="Chart 73"/>
          <p:cNvGraphicFramePr/>
          <p:nvPr/>
        </p:nvGraphicFramePr>
        <p:xfrm>
          <a:off x="24307800" y="14274800"/>
          <a:ext cx="3708400" cy="2044700"/>
        </p:xfrm>
        <a:graphic>
          <a:graphicData uri="http://schemas.openxmlformats.org/drawingml/2006/chart">
            <c:chart xmlns:c="http://schemas.openxmlformats.org/drawingml/2006/chart" xmlns:r="http://schemas.openxmlformats.org/officeDocument/2006/relationships" r:id="rId13"/>
          </a:graphicData>
        </a:graphic>
      </p:graphicFrame>
      <p:sp>
        <p:nvSpPr>
          <p:cNvPr id="75" name="TextBox 74"/>
          <p:cNvSpPr txBox="1"/>
          <p:nvPr/>
        </p:nvSpPr>
        <p:spPr>
          <a:xfrm>
            <a:off x="20332700" y="11569701"/>
            <a:ext cx="8305800" cy="2862322"/>
          </a:xfrm>
          <a:prstGeom prst="rect">
            <a:avLst/>
          </a:prstGeom>
          <a:noFill/>
        </p:spPr>
        <p:txBody>
          <a:bodyPr wrap="square" rtlCol="0">
            <a:spAutoFit/>
          </a:bodyPr>
          <a:lstStyle/>
          <a:p>
            <a:pPr algn="just">
              <a:buFont typeface="Arial" pitchFamily="34" charset="0"/>
              <a:buChar char="•"/>
            </a:pPr>
            <a:r>
              <a:rPr lang="en-ZA" sz="2000" dirty="0" smtClean="0">
                <a:latin typeface="Bookman Old Style" pitchFamily="18" charset="0"/>
              </a:rPr>
              <a:t>The error rate for the elderly was expected to increase with age. This generally did occur for all iterations as is indicated in Figure </a:t>
            </a:r>
            <a:r>
              <a:rPr lang="en-ZA" sz="2000" dirty="0" smtClean="0">
                <a:latin typeface="Bookman Old Style" pitchFamily="18" charset="0"/>
              </a:rPr>
              <a:t>8.  </a:t>
            </a:r>
            <a:r>
              <a:rPr lang="en-ZA" sz="2000" dirty="0" smtClean="0">
                <a:latin typeface="Bookman Old Style" pitchFamily="18" charset="0"/>
              </a:rPr>
              <a:t>A few anomalies are however noted. </a:t>
            </a:r>
          </a:p>
          <a:p>
            <a:pPr algn="just">
              <a:buFont typeface="Arial" pitchFamily="34" charset="0"/>
              <a:buChar char="•"/>
            </a:pPr>
            <a:endParaRPr lang="en-ZA" sz="2000" dirty="0" smtClean="0">
              <a:latin typeface="Bookman Old Style" pitchFamily="18" charset="0"/>
            </a:endParaRPr>
          </a:p>
          <a:p>
            <a:pPr algn="just">
              <a:buFont typeface="Arial" pitchFamily="34" charset="0"/>
              <a:buChar char="•"/>
            </a:pPr>
            <a:r>
              <a:rPr lang="en-ZA" sz="2000" dirty="0" smtClean="0">
                <a:latin typeface="Bookman Old Style" pitchFamily="18" charset="0"/>
              </a:rPr>
              <a:t>The average errors per gender were recorded for each iteration (See Figure </a:t>
            </a:r>
            <a:r>
              <a:rPr lang="en-ZA" sz="2000" dirty="0" smtClean="0">
                <a:latin typeface="Bookman Old Style" pitchFamily="18" charset="0"/>
              </a:rPr>
              <a:t>9</a:t>
            </a:r>
            <a:r>
              <a:rPr lang="en-ZA" sz="2000" dirty="0" smtClean="0">
                <a:latin typeface="Bookman Old Style" pitchFamily="18" charset="0"/>
              </a:rPr>
              <a:t>). </a:t>
            </a:r>
            <a:r>
              <a:rPr lang="en-ZA" sz="2000" dirty="0" smtClean="0">
                <a:latin typeface="Bookman Old Style" pitchFamily="18" charset="0"/>
              </a:rPr>
              <a:t>There seems to be a </a:t>
            </a:r>
            <a:r>
              <a:rPr lang="en-ZA" sz="2000" dirty="0" smtClean="0">
                <a:latin typeface="Bookman Old Style" pitchFamily="18" charset="0"/>
              </a:rPr>
              <a:t>significant </a:t>
            </a:r>
            <a:r>
              <a:rPr lang="en-ZA" sz="2000" dirty="0" smtClean="0">
                <a:latin typeface="Bookman Old Style" pitchFamily="18" charset="0"/>
              </a:rPr>
              <a:t>difference between male and female voice recognition performance results. This indicates that speech engines may need special training for female subjects. </a:t>
            </a:r>
          </a:p>
        </p:txBody>
      </p:sp>
      <p:sp>
        <p:nvSpPr>
          <p:cNvPr id="76" name="TextBox 75"/>
          <p:cNvSpPr txBox="1"/>
          <p:nvPr/>
        </p:nvSpPr>
        <p:spPr>
          <a:xfrm>
            <a:off x="20345400" y="17980660"/>
            <a:ext cx="8267700" cy="2554545"/>
          </a:xfrm>
          <a:prstGeom prst="rect">
            <a:avLst/>
          </a:prstGeom>
          <a:noFill/>
        </p:spPr>
        <p:txBody>
          <a:bodyPr wrap="square" rtlCol="0">
            <a:spAutoFit/>
          </a:bodyPr>
          <a:lstStyle/>
          <a:p>
            <a:pPr>
              <a:buFont typeface="Arial" pitchFamily="34" charset="0"/>
              <a:buChar char="•"/>
            </a:pPr>
            <a:r>
              <a:rPr lang="en-ZA" sz="2000" dirty="0" smtClean="0"/>
              <a:t>Numerical referencing appears to have a worse performance with less complex pages, but better performance than spoken link names on more complex pages.</a:t>
            </a:r>
          </a:p>
          <a:p>
            <a:pPr>
              <a:buFont typeface="Arial" pitchFamily="34" charset="0"/>
              <a:buChar char="•"/>
            </a:pPr>
            <a:r>
              <a:rPr lang="en-ZA" sz="2000" dirty="0" smtClean="0"/>
              <a:t>Numerical referencing is preferred on smaller pages but has no preferential advantage over spoken link names on more complex pages.</a:t>
            </a:r>
          </a:p>
          <a:p>
            <a:pPr>
              <a:buFont typeface="Arial" pitchFamily="34" charset="0"/>
              <a:buChar char="•"/>
            </a:pPr>
            <a:r>
              <a:rPr lang="en-ZA" sz="2000" dirty="0" smtClean="0"/>
              <a:t>Age and gender seem to have significant affects on voice recognition performance. </a:t>
            </a:r>
          </a:p>
          <a:p>
            <a:endParaRPr lang="en-ZA" sz="2000" dirty="0">
              <a:latin typeface="Bookman Old Style" pitchFamily="18" charset="0"/>
            </a:endParaRPr>
          </a:p>
        </p:txBody>
      </p:sp>
      <p:graphicFrame>
        <p:nvGraphicFramePr>
          <p:cNvPr id="66" name="Chart 65"/>
          <p:cNvGraphicFramePr/>
          <p:nvPr/>
        </p:nvGraphicFramePr>
        <p:xfrm>
          <a:off x="7010400" y="17360900"/>
          <a:ext cx="4102099" cy="2387600"/>
        </p:xfrm>
        <a:graphic>
          <a:graphicData uri="http://schemas.openxmlformats.org/drawingml/2006/chart">
            <c:chart xmlns:c="http://schemas.openxmlformats.org/drawingml/2006/chart" xmlns:r="http://schemas.openxmlformats.org/officeDocument/2006/relationships" r:id="rId14"/>
          </a:graphicData>
        </a:graphic>
      </p:graphicFrame>
      <p:sp>
        <p:nvSpPr>
          <p:cNvPr id="67" name="TextBox 66"/>
          <p:cNvSpPr txBox="1"/>
          <p:nvPr/>
        </p:nvSpPr>
        <p:spPr>
          <a:xfrm>
            <a:off x="20931868" y="8937897"/>
            <a:ext cx="3502932" cy="369332"/>
          </a:xfrm>
          <a:prstGeom prst="rect">
            <a:avLst/>
          </a:prstGeom>
          <a:noFill/>
        </p:spPr>
        <p:txBody>
          <a:bodyPr wrap="square" rtlCol="0">
            <a:spAutoFit/>
          </a:bodyPr>
          <a:lstStyle/>
          <a:p>
            <a:r>
              <a:rPr lang="en-GB" sz="1800" dirty="0" smtClean="0">
                <a:latin typeface="Bookman Old Style" pitchFamily="18" charset="0"/>
              </a:rPr>
              <a:t>Figure </a:t>
            </a:r>
            <a:r>
              <a:rPr lang="en-GB" sz="1800" dirty="0" smtClean="0">
                <a:latin typeface="Bookman Old Style" pitchFamily="18" charset="0"/>
              </a:rPr>
              <a:t>6: Error rates</a:t>
            </a:r>
            <a:endParaRPr lang="en-GB" dirty="0"/>
          </a:p>
        </p:txBody>
      </p:sp>
      <p:sp>
        <p:nvSpPr>
          <p:cNvPr id="77" name="TextBox 76"/>
          <p:cNvSpPr txBox="1"/>
          <p:nvPr/>
        </p:nvSpPr>
        <p:spPr>
          <a:xfrm>
            <a:off x="24498300" y="8925197"/>
            <a:ext cx="4064000" cy="369332"/>
          </a:xfrm>
          <a:prstGeom prst="rect">
            <a:avLst/>
          </a:prstGeom>
          <a:noFill/>
        </p:spPr>
        <p:txBody>
          <a:bodyPr wrap="square" rtlCol="0">
            <a:spAutoFit/>
          </a:bodyPr>
          <a:lstStyle/>
          <a:p>
            <a:r>
              <a:rPr lang="en-GB" sz="1800" dirty="0" smtClean="0">
                <a:latin typeface="Bookman Old Style" pitchFamily="18" charset="0"/>
              </a:rPr>
              <a:t>Figure </a:t>
            </a:r>
            <a:r>
              <a:rPr lang="en-GB" sz="1800" dirty="0" smtClean="0">
                <a:latin typeface="Bookman Old Style" pitchFamily="18" charset="0"/>
              </a:rPr>
              <a:t>7: Preference summery</a:t>
            </a:r>
            <a:endParaRPr lang="en-GB" dirty="0"/>
          </a:p>
        </p:txBody>
      </p:sp>
      <p:sp>
        <p:nvSpPr>
          <p:cNvPr id="78" name="TextBox 77"/>
          <p:cNvSpPr txBox="1"/>
          <p:nvPr/>
        </p:nvSpPr>
        <p:spPr>
          <a:xfrm>
            <a:off x="20931868" y="16253097"/>
            <a:ext cx="3502932" cy="369332"/>
          </a:xfrm>
          <a:prstGeom prst="rect">
            <a:avLst/>
          </a:prstGeom>
          <a:noFill/>
        </p:spPr>
        <p:txBody>
          <a:bodyPr wrap="square" rtlCol="0">
            <a:spAutoFit/>
          </a:bodyPr>
          <a:lstStyle/>
          <a:p>
            <a:r>
              <a:rPr lang="en-GB" sz="1800" dirty="0" smtClean="0">
                <a:latin typeface="Bookman Old Style" pitchFamily="18" charset="0"/>
              </a:rPr>
              <a:t>Figure </a:t>
            </a:r>
            <a:r>
              <a:rPr lang="en-GB" sz="1800" dirty="0" smtClean="0">
                <a:latin typeface="Bookman Old Style" pitchFamily="18" charset="0"/>
              </a:rPr>
              <a:t>8</a:t>
            </a:r>
            <a:r>
              <a:rPr lang="en-GB" sz="1800" dirty="0" smtClean="0">
                <a:latin typeface="Bookman Old Style" pitchFamily="18" charset="0"/>
              </a:rPr>
              <a:t>: Error rates for ages</a:t>
            </a:r>
            <a:endParaRPr lang="en-GB" dirty="0"/>
          </a:p>
        </p:txBody>
      </p:sp>
      <p:sp>
        <p:nvSpPr>
          <p:cNvPr id="79" name="TextBox 78"/>
          <p:cNvSpPr txBox="1"/>
          <p:nvPr/>
        </p:nvSpPr>
        <p:spPr>
          <a:xfrm>
            <a:off x="24485600" y="16227697"/>
            <a:ext cx="4064000" cy="369332"/>
          </a:xfrm>
          <a:prstGeom prst="rect">
            <a:avLst/>
          </a:prstGeom>
          <a:noFill/>
        </p:spPr>
        <p:txBody>
          <a:bodyPr wrap="square" rtlCol="0">
            <a:spAutoFit/>
          </a:bodyPr>
          <a:lstStyle/>
          <a:p>
            <a:r>
              <a:rPr lang="en-GB" sz="1800" dirty="0" smtClean="0">
                <a:latin typeface="Bookman Old Style" pitchFamily="18" charset="0"/>
              </a:rPr>
              <a:t>Figure </a:t>
            </a:r>
            <a:r>
              <a:rPr lang="en-GB" sz="1800" dirty="0" smtClean="0">
                <a:latin typeface="Bookman Old Style" pitchFamily="18" charset="0"/>
              </a:rPr>
              <a:t>9</a:t>
            </a:r>
            <a:r>
              <a:rPr lang="en-GB" sz="1800" dirty="0" smtClean="0">
                <a:latin typeface="Bookman Old Style" pitchFamily="18" charset="0"/>
              </a:rPr>
              <a:t>: Error rates for sexes</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TotalTime>
  <Words>893</Words>
  <Application>Microsoft Office PowerPoint</Application>
  <PresentationFormat>Custom</PresentationFormat>
  <Paragraphs>73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kirti</dc:creator>
  <cp:lastModifiedBy>Cole</cp:lastModifiedBy>
  <cp:revision>53</cp:revision>
  <dcterms:created xsi:type="dcterms:W3CDTF">2011-10-18T15:22:20Z</dcterms:created>
  <dcterms:modified xsi:type="dcterms:W3CDTF">2011-10-19T14:52:41Z</dcterms:modified>
</cp:coreProperties>
</file>