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41"/>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95" r:id="rId16"/>
    <p:sldId id="284" r:id="rId17"/>
    <p:sldId id="285" r:id="rId18"/>
    <p:sldId id="286" r:id="rId19"/>
    <p:sldId id="287" r:id="rId20"/>
    <p:sldId id="296" r:id="rId21"/>
    <p:sldId id="288" r:id="rId22"/>
    <p:sldId id="289" r:id="rId23"/>
    <p:sldId id="290" r:id="rId24"/>
    <p:sldId id="291" r:id="rId25"/>
    <p:sldId id="270" r:id="rId26"/>
    <p:sldId id="271" r:id="rId27"/>
    <p:sldId id="275" r:id="rId28"/>
    <p:sldId id="272" r:id="rId29"/>
    <p:sldId id="276" r:id="rId30"/>
    <p:sldId id="273" r:id="rId31"/>
    <p:sldId id="266" r:id="rId32"/>
    <p:sldId id="274" r:id="rId33"/>
    <p:sldId id="267" r:id="rId34"/>
    <p:sldId id="278" r:id="rId35"/>
    <p:sldId id="268" r:id="rId36"/>
    <p:sldId id="279" r:id="rId37"/>
    <p:sldId id="269" r:id="rId38"/>
    <p:sldId id="294"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74731" autoAdjust="0"/>
  </p:normalViewPr>
  <p:slideViewPr>
    <p:cSldViewPr snapToGrid="0">
      <p:cViewPr varScale="1">
        <p:scale>
          <a:sx n="50" d="100"/>
          <a:sy n="50" d="100"/>
        </p:scale>
        <p:origin x="-1878" y="-84"/>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79626624"/>
        <c:axId val="79628544"/>
        <c:axId val="0"/>
      </c:bar3DChart>
      <c:catAx>
        <c:axId val="79626624"/>
        <c:scaling>
          <c:orientation val="minMax"/>
        </c:scaling>
        <c:axPos val="b"/>
        <c:title>
          <c:tx>
            <c:rich>
              <a:bodyPr/>
              <a:lstStyle/>
              <a:p>
                <a:pPr>
                  <a:defRPr lang="en-GB"/>
                </a:pPr>
                <a:r>
                  <a:rPr lang="en-GB"/>
                  <a:t>Iteration</a:t>
                </a:r>
              </a:p>
            </c:rich>
          </c:tx>
        </c:title>
        <c:numFmt formatCode="General" sourceLinked="1"/>
        <c:majorTickMark val="none"/>
        <c:tickLblPos val="nextTo"/>
        <c:txPr>
          <a:bodyPr/>
          <a:lstStyle/>
          <a:p>
            <a:pPr>
              <a:defRPr lang="en-GB"/>
            </a:pPr>
            <a:endParaRPr lang="en-US"/>
          </a:p>
        </c:txPr>
        <c:crossAx val="79628544"/>
        <c:crosses val="autoZero"/>
        <c:auto val="1"/>
        <c:lblAlgn val="ctr"/>
        <c:lblOffset val="100"/>
      </c:catAx>
      <c:valAx>
        <c:axId val="79628544"/>
        <c:scaling>
          <c:orientation val="minMax"/>
        </c:scaling>
        <c:axPos val="l"/>
        <c:majorGridlines/>
        <c:title>
          <c:tx>
            <c:rich>
              <a:bodyPr/>
              <a:lstStyle/>
              <a:p>
                <a:pPr>
                  <a:defRPr lang="en-GB"/>
                </a:pPr>
                <a:r>
                  <a:rPr lang="en-GB"/>
                  <a:t>Users</a:t>
                </a:r>
              </a:p>
            </c:rich>
          </c:tx>
        </c:title>
        <c:numFmt formatCode="General" sourceLinked="1"/>
        <c:tickLblPos val="nextTo"/>
        <c:txPr>
          <a:bodyPr/>
          <a:lstStyle/>
          <a:p>
            <a:pPr>
              <a:defRPr lang="en-GB"/>
            </a:pPr>
            <a:endParaRPr lang="en-US"/>
          </a:p>
        </c:txPr>
        <c:crossAx val="79626624"/>
        <c:crosses val="autoZero"/>
        <c:crossBetween val="between"/>
      </c:valAx>
    </c:plotArea>
    <c:legend>
      <c:legendPos val="r"/>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76120448"/>
        <c:axId val="76122368"/>
        <c:axId val="0"/>
      </c:bar3DChart>
      <c:catAx>
        <c:axId val="76120448"/>
        <c:scaling>
          <c:orientation val="minMax"/>
        </c:scaling>
        <c:axPos val="b"/>
        <c:title>
          <c:tx>
            <c:rich>
              <a:bodyPr/>
              <a:lstStyle/>
              <a:p>
                <a:pPr>
                  <a:defRPr lang="en-GB"/>
                </a:pPr>
                <a:r>
                  <a:rPr lang="en-GB"/>
                  <a:t>Referencing</a:t>
                </a:r>
                <a:r>
                  <a:rPr lang="en-GB" baseline="0"/>
                  <a:t> techniques</a:t>
                </a:r>
                <a:endParaRPr lang="en-GB"/>
              </a:p>
            </c:rich>
          </c:tx>
        </c:title>
        <c:majorTickMark val="none"/>
        <c:tickLblPos val="nextTo"/>
        <c:txPr>
          <a:bodyPr/>
          <a:lstStyle/>
          <a:p>
            <a:pPr>
              <a:defRPr lang="en-GB"/>
            </a:pPr>
            <a:endParaRPr lang="en-US"/>
          </a:p>
        </c:txPr>
        <c:crossAx val="76122368"/>
        <c:crosses val="autoZero"/>
        <c:auto val="1"/>
        <c:lblAlgn val="ctr"/>
        <c:lblOffset val="100"/>
      </c:catAx>
      <c:valAx>
        <c:axId val="76122368"/>
        <c:scaling>
          <c:orientation val="minMax"/>
        </c:scaling>
        <c:axPos val="l"/>
        <c:majorGridlines/>
        <c:title>
          <c:tx>
            <c:rich>
              <a:bodyPr/>
              <a:lstStyle/>
              <a:p>
                <a:pPr>
                  <a:defRPr lang="en-GB"/>
                </a:pPr>
                <a:r>
                  <a:rPr lang="en-GB"/>
                  <a:t>Percentage</a:t>
                </a:r>
                <a:r>
                  <a:rPr lang="en-GB" baseline="0"/>
                  <a:t> of users</a:t>
                </a:r>
                <a:endParaRPr lang="en-GB"/>
              </a:p>
            </c:rich>
          </c:tx>
        </c:title>
        <c:numFmt formatCode="General" sourceLinked="1"/>
        <c:tickLblPos val="nextTo"/>
        <c:txPr>
          <a:bodyPr/>
          <a:lstStyle/>
          <a:p>
            <a:pPr>
              <a:defRPr lang="en-GB"/>
            </a:pPr>
            <a:endParaRPr lang="en-US"/>
          </a:p>
        </c:txPr>
        <c:crossAx val="76120448"/>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79316864"/>
        <c:axId val="79331328"/>
        <c:axId val="0"/>
      </c:bar3DChart>
      <c:catAx>
        <c:axId val="79316864"/>
        <c:scaling>
          <c:orientation val="minMax"/>
        </c:scaling>
        <c:axPos val="b"/>
        <c:title>
          <c:tx>
            <c:rich>
              <a:bodyPr/>
              <a:lstStyle/>
              <a:p>
                <a:pPr>
                  <a:defRPr lang="en-GB"/>
                </a:pPr>
                <a:r>
                  <a:rPr lang="en-GB"/>
                  <a:t>Techniques</a:t>
                </a:r>
              </a:p>
            </c:rich>
          </c:tx>
        </c:title>
        <c:majorTickMark val="none"/>
        <c:tickLblPos val="nextTo"/>
        <c:txPr>
          <a:bodyPr/>
          <a:lstStyle/>
          <a:p>
            <a:pPr>
              <a:defRPr lang="en-GB"/>
            </a:pPr>
            <a:endParaRPr lang="en-US"/>
          </a:p>
        </c:txPr>
        <c:crossAx val="79331328"/>
        <c:crosses val="autoZero"/>
        <c:auto val="1"/>
        <c:lblAlgn val="ctr"/>
        <c:lblOffset val="100"/>
      </c:catAx>
      <c:valAx>
        <c:axId val="79331328"/>
        <c:scaling>
          <c:orientation val="minMax"/>
        </c:scaling>
        <c:axPos val="l"/>
        <c:majorGridlines/>
        <c:title>
          <c:tx>
            <c:rich>
              <a:bodyPr/>
              <a:lstStyle/>
              <a:p>
                <a:pPr>
                  <a:defRPr lang="en-GB"/>
                </a:pPr>
                <a:r>
                  <a:rPr lang="en-GB"/>
                  <a:t>Percentage</a:t>
                </a:r>
                <a:r>
                  <a:rPr lang="en-GB" baseline="0"/>
                  <a:t> of users</a:t>
                </a:r>
                <a:endParaRPr lang="en-GB"/>
              </a:p>
            </c:rich>
          </c:tx>
        </c:title>
        <c:numFmt formatCode="General" sourceLinked="1"/>
        <c:tickLblPos val="nextTo"/>
        <c:txPr>
          <a:bodyPr/>
          <a:lstStyle/>
          <a:p>
            <a:pPr>
              <a:defRPr lang="en-GB"/>
            </a:pPr>
            <a:endParaRPr lang="en-US"/>
          </a:p>
        </c:txPr>
        <c:crossAx val="79316864"/>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79390208"/>
        <c:axId val="79392128"/>
        <c:axId val="0"/>
      </c:bar3DChart>
      <c:catAx>
        <c:axId val="79390208"/>
        <c:scaling>
          <c:orientation val="minMax"/>
        </c:scaling>
        <c:axPos val="b"/>
        <c:title>
          <c:tx>
            <c:rich>
              <a:bodyPr/>
              <a:lstStyle/>
              <a:p>
                <a:pPr>
                  <a:defRPr lang="en-GB"/>
                </a:pPr>
                <a:r>
                  <a:rPr lang="en-GB"/>
                  <a:t>Iteration</a:t>
                </a:r>
              </a:p>
            </c:rich>
          </c:tx>
        </c:title>
        <c:numFmt formatCode="General" sourceLinked="1"/>
        <c:majorTickMark val="none"/>
        <c:tickLblPos val="nextTo"/>
        <c:txPr>
          <a:bodyPr/>
          <a:lstStyle/>
          <a:p>
            <a:pPr>
              <a:defRPr lang="en-GB"/>
            </a:pPr>
            <a:endParaRPr lang="en-US"/>
          </a:p>
        </c:txPr>
        <c:crossAx val="79392128"/>
        <c:crosses val="autoZero"/>
        <c:auto val="1"/>
        <c:lblAlgn val="ctr"/>
        <c:lblOffset val="100"/>
      </c:catAx>
      <c:valAx>
        <c:axId val="79392128"/>
        <c:scaling>
          <c:orientation val="minMax"/>
        </c:scaling>
        <c:axPos val="l"/>
        <c:majorGridlines/>
        <c:title>
          <c:tx>
            <c:rich>
              <a:bodyPr/>
              <a:lstStyle/>
              <a:p>
                <a:pPr>
                  <a:defRPr lang="en-GB"/>
                </a:pPr>
                <a:r>
                  <a:rPr lang="en-GB"/>
                  <a:t>Errors</a:t>
                </a:r>
              </a:p>
            </c:rich>
          </c:tx>
        </c:title>
        <c:numFmt formatCode="General" sourceLinked="1"/>
        <c:tickLblPos val="nextTo"/>
        <c:txPr>
          <a:bodyPr/>
          <a:lstStyle/>
          <a:p>
            <a:pPr>
              <a:defRPr lang="en-GB"/>
            </a:pPr>
            <a:endParaRPr lang="en-US"/>
          </a:p>
        </c:txPr>
        <c:crossAx val="79390208"/>
        <c:crosses val="autoZero"/>
        <c:crossBetween val="between"/>
      </c:valAx>
    </c:plotArea>
    <c:legend>
      <c:legendPos val="r"/>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79452416"/>
        <c:axId val="79470976"/>
        <c:axId val="0"/>
      </c:bar3DChart>
      <c:catAx>
        <c:axId val="79452416"/>
        <c:scaling>
          <c:orientation val="minMax"/>
        </c:scaling>
        <c:axPos val="b"/>
        <c:title>
          <c:tx>
            <c:rich>
              <a:bodyPr/>
              <a:lstStyle/>
              <a:p>
                <a:pPr>
                  <a:defRPr lang="en-GB"/>
                </a:pPr>
                <a:r>
                  <a:rPr lang="en-GB"/>
                  <a:t>Iteration</a:t>
                </a:r>
              </a:p>
            </c:rich>
          </c:tx>
        </c:title>
        <c:numFmt formatCode="General" sourceLinked="1"/>
        <c:majorTickMark val="none"/>
        <c:tickLblPos val="nextTo"/>
        <c:txPr>
          <a:bodyPr/>
          <a:lstStyle/>
          <a:p>
            <a:pPr>
              <a:defRPr lang="en-GB"/>
            </a:pPr>
            <a:endParaRPr lang="en-US"/>
          </a:p>
        </c:txPr>
        <c:crossAx val="79470976"/>
        <c:crosses val="autoZero"/>
        <c:auto val="1"/>
        <c:lblAlgn val="ctr"/>
        <c:lblOffset val="100"/>
      </c:catAx>
      <c:valAx>
        <c:axId val="79470976"/>
        <c:scaling>
          <c:orientation val="minMax"/>
        </c:scaling>
        <c:axPos val="l"/>
        <c:majorGridlines/>
        <c:title>
          <c:tx>
            <c:rich>
              <a:bodyPr/>
              <a:lstStyle/>
              <a:p>
                <a:pPr>
                  <a:defRPr lang="en-GB"/>
                </a:pPr>
                <a:r>
                  <a:rPr lang="en-GB"/>
                  <a:t>Errors</a:t>
                </a:r>
              </a:p>
            </c:rich>
          </c:tx>
        </c:title>
        <c:numFmt formatCode="General" sourceLinked="1"/>
        <c:tickLblPos val="nextTo"/>
        <c:txPr>
          <a:bodyPr/>
          <a:lstStyle/>
          <a:p>
            <a:pPr>
              <a:defRPr lang="en-GB"/>
            </a:pPr>
            <a:endParaRPr lang="en-US"/>
          </a:p>
        </c:txPr>
        <c:crossAx val="79452416"/>
        <c:crosses val="autoZero"/>
        <c:crossBetween val="between"/>
      </c:valAx>
    </c:plotArea>
    <c:legend>
      <c:legendPos val="r"/>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85613952"/>
        <c:axId val="85628416"/>
        <c:axId val="0"/>
      </c:bar3DChart>
      <c:catAx>
        <c:axId val="85613952"/>
        <c:scaling>
          <c:orientation val="minMax"/>
        </c:scaling>
        <c:axPos val="b"/>
        <c:title>
          <c:tx>
            <c:rich>
              <a:bodyPr/>
              <a:lstStyle/>
              <a:p>
                <a:pPr>
                  <a:defRPr lang="en-GB"/>
                </a:pPr>
                <a:r>
                  <a:rPr lang="en-GB"/>
                  <a:t>Iteration</a:t>
                </a:r>
              </a:p>
            </c:rich>
          </c:tx>
        </c:title>
        <c:majorTickMark val="none"/>
        <c:tickLblPos val="nextTo"/>
        <c:txPr>
          <a:bodyPr/>
          <a:lstStyle/>
          <a:p>
            <a:pPr>
              <a:defRPr lang="en-GB"/>
            </a:pPr>
            <a:endParaRPr lang="en-US"/>
          </a:p>
        </c:txPr>
        <c:crossAx val="85628416"/>
        <c:crosses val="autoZero"/>
        <c:auto val="1"/>
        <c:lblAlgn val="ctr"/>
        <c:lblOffset val="100"/>
      </c:catAx>
      <c:valAx>
        <c:axId val="85628416"/>
        <c:scaling>
          <c:orientation val="minMax"/>
        </c:scaling>
        <c:axPos val="l"/>
        <c:majorGridlines/>
        <c:title>
          <c:tx>
            <c:rich>
              <a:bodyPr/>
              <a:lstStyle/>
              <a:p>
                <a:pPr>
                  <a:defRPr lang="en-GB"/>
                </a:pPr>
                <a:r>
                  <a:rPr lang="en-GB"/>
                  <a:t>Errors</a:t>
                </a:r>
              </a:p>
            </c:rich>
          </c:tx>
        </c:title>
        <c:numFmt formatCode="General" sourceLinked="1"/>
        <c:tickLblPos val="nextTo"/>
        <c:txPr>
          <a:bodyPr/>
          <a:lstStyle/>
          <a:p>
            <a:pPr>
              <a:defRPr lang="en-GB"/>
            </a:pPr>
            <a:endParaRPr lang="en-US"/>
          </a:p>
        </c:txPr>
        <c:crossAx val="85613952"/>
        <c:crosses val="autoZero"/>
        <c:crossBetween val="between"/>
      </c:valAx>
    </c:plotArea>
    <c:legend>
      <c:legendPos val="r"/>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11/6/2011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smtClean="0">
                <a:latin typeface="Arial" pitchFamily="34" charset="0"/>
                <a:cs typeface="Arial" pitchFamily="34" charset="0"/>
              </a:rPr>
              <a:t>The visual rendering</a:t>
            </a:r>
            <a:r>
              <a:rPr lang="en-US" sz="2800" baseline="0" dirty="0" smtClean="0">
                <a:latin typeface="Arial" pitchFamily="34" charset="0"/>
                <a:cs typeface="Arial" pitchFamily="34" charset="0"/>
              </a:rPr>
              <a:t> section relates to the application </a:t>
            </a:r>
            <a:r>
              <a:rPr lang="en-US" sz="2800" baseline="0" dirty="0" err="1" smtClean="0">
                <a:latin typeface="Arial" pitchFamily="34" charset="0"/>
                <a:cs typeface="Arial" pitchFamily="34" charset="0"/>
              </a:rPr>
              <a:t>Gui</a:t>
            </a:r>
            <a:r>
              <a:rPr lang="en-US" sz="2800" baseline="0" dirty="0" smtClean="0">
                <a:latin typeface="Arial" pitchFamily="34" charset="0"/>
                <a:cs typeface="Arial" pitchFamily="34" charset="0"/>
              </a:rPr>
              <a:t> through which users interact with the application. </a:t>
            </a:r>
            <a:r>
              <a:rPr lang="en-US" sz="2800" dirty="0" smtClean="0">
                <a:latin typeface="Arial" pitchFamily="34" charset="0"/>
                <a:cs typeface="Arial" pitchFamily="34" charset="0"/>
              </a:rPr>
              <a:t>For the visual rendering</a:t>
            </a:r>
            <a:r>
              <a:rPr lang="en-US" sz="2800" baseline="0" dirty="0" smtClean="0">
                <a:latin typeface="Arial" pitchFamily="34" charset="0"/>
                <a:cs typeface="Arial" pitchFamily="34" charset="0"/>
              </a:rPr>
              <a:t> section we’ll look at the layout of the web pages. The components that were used to design the web pages. These are shown as screenshots.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it 1, a</a:t>
            </a:r>
            <a:r>
              <a:rPr lang="en-GB" sz="1200" kern="1200" dirty="0" smtClean="0">
                <a:solidFill>
                  <a:schemeClr val="tx1"/>
                </a:solidFill>
                <a:latin typeface="+mn-lt"/>
                <a:ea typeface="+mn-ea"/>
                <a:cs typeface="+mn-cs"/>
              </a:rPr>
              <a:t> simple website composed of questions and answers has been developed.  The</a:t>
            </a:r>
            <a:r>
              <a:rPr lang="en-GB" sz="1200" kern="1200" baseline="0" dirty="0" smtClean="0">
                <a:solidFill>
                  <a:schemeClr val="tx1"/>
                </a:solidFill>
                <a:latin typeface="+mn-lt"/>
                <a:ea typeface="+mn-ea"/>
                <a:cs typeface="+mn-cs"/>
              </a:rPr>
              <a:t> questions and answer relate to animal facts for interest for users. </a:t>
            </a:r>
            <a:r>
              <a:rPr lang="en-GB" sz="1200" kern="1200" dirty="0" smtClean="0">
                <a:solidFill>
                  <a:schemeClr val="tx1"/>
                </a:solidFill>
                <a:latin typeface="+mn-lt"/>
                <a:ea typeface="+mn-ea"/>
                <a:cs typeface="+mn-cs"/>
              </a:rPr>
              <a:t>The website is</a:t>
            </a:r>
            <a:r>
              <a:rPr lang="en-GB" sz="1200" kern="1200" baseline="0" dirty="0" smtClean="0">
                <a:solidFill>
                  <a:schemeClr val="tx1"/>
                </a:solidFill>
                <a:latin typeface="+mn-lt"/>
                <a:ea typeface="+mn-ea"/>
                <a:cs typeface="+mn-cs"/>
              </a:rPr>
              <a:t> divided into sections and n</a:t>
            </a:r>
            <a:r>
              <a:rPr lang="en-GB" sz="1200" kern="1200" dirty="0" smtClean="0">
                <a:solidFill>
                  <a:schemeClr val="tx1"/>
                </a:solidFill>
                <a:latin typeface="+mn-lt"/>
                <a:ea typeface="+mn-ea"/>
                <a:cs typeface="+mn-cs"/>
              </a:rPr>
              <a:t>umerical and link name referencing techniques</a:t>
            </a:r>
            <a:r>
              <a:rPr lang="en-GB" sz="1200" kern="1200" baseline="0" dirty="0" smtClean="0">
                <a:solidFill>
                  <a:schemeClr val="tx1"/>
                </a:solidFill>
                <a:latin typeface="+mn-lt"/>
                <a:ea typeface="+mn-ea"/>
                <a:cs typeface="+mn-cs"/>
              </a:rPr>
              <a:t> have been applied.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baseline="0" dirty="0" smtClean="0">
                <a:solidFill>
                  <a:schemeClr val="tx1"/>
                </a:solidFill>
                <a:latin typeface="+mn-lt"/>
                <a:ea typeface="+mn-ea"/>
                <a:cs typeface="+mn-cs"/>
              </a:rPr>
              <a:t> For the numerical ref section, first start of the website with a question (say question). Thereafter the user is provided with 5 different categories. To select a category wherein you think the answer lies, say the corresponding number.</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and to say the number, the space bar button on the keyboard must first be pressed and released. After answering a question the button must be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 user</a:t>
            </a:r>
            <a:r>
              <a:rPr lang="en-US" sz="2800" baseline="0" dirty="0" smtClean="0">
                <a:latin typeface="Arial" pitchFamily="34" charset="0"/>
                <a:cs typeface="Arial" pitchFamily="34" charset="0"/>
              </a:rPr>
              <a:t> is then shown 4 facts. To select the correct fact, the user is required to say the associated fact number. In this case, the correct answer is fact number 4. The user is required to say 4.</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Again, the buttons must be selected to activate and deactivate the speech recognition.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The numerical referencing section consist of 5 questions.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Then we move onto the link name referencing</a:t>
            </a:r>
            <a:r>
              <a:rPr lang="en-US" sz="2800" baseline="0" dirty="0" smtClean="0">
                <a:latin typeface="Arial" pitchFamily="34" charset="0"/>
                <a:cs typeface="Arial" pitchFamily="34" charset="0"/>
              </a:rPr>
              <a:t> sections. The same five questions from the numerical section are repeated to avoid additional complexity and confusion.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The same question on birds but now t</a:t>
            </a:r>
            <a:r>
              <a:rPr lang="en-GB" sz="1200" kern="1200" dirty="0" smtClean="0">
                <a:solidFill>
                  <a:schemeClr val="tx1"/>
                </a:solidFill>
                <a:latin typeface="+mn-lt"/>
                <a:ea typeface="+mn-ea"/>
                <a:cs typeface="+mn-cs"/>
              </a:rPr>
              <a:t>o answer questions in the link name referencing section, the green highlighted text must be said. So in this case</a:t>
            </a:r>
            <a:r>
              <a:rPr lang="en-GB" sz="1200" kern="1200" baseline="0" dirty="0" smtClean="0">
                <a:solidFill>
                  <a:schemeClr val="tx1"/>
                </a:solidFill>
                <a:latin typeface="+mn-lt"/>
                <a:ea typeface="+mn-ea"/>
                <a:cs typeface="+mn-cs"/>
              </a:rPr>
              <a:t> the user is required to say birds.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a:t>
            </a:r>
            <a:r>
              <a:rPr lang="en-US" sz="2800" baseline="0" dirty="0" smtClean="0">
                <a:latin typeface="Arial" pitchFamily="34" charset="0"/>
                <a:cs typeface="Arial" pitchFamily="34" charset="0"/>
              </a:rPr>
              <a:t> user is again shown the 4 facts and the last fact is the correct answer. But the user must say the word in the sentence that s highlighted in green and in this case the word is wingspan.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Three feedback techniques were</a:t>
            </a:r>
            <a:r>
              <a:rPr lang="en-US" sz="2800" baseline="0" dirty="0" smtClean="0">
                <a:latin typeface="Arial" pitchFamily="34" charset="0"/>
                <a:cs typeface="Arial" pitchFamily="34" charset="0"/>
              </a:rPr>
              <a:t> implemented:  These were pop ups, link highlighting and visual feedback.</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i.e.</a:t>
            </a:r>
            <a:r>
              <a:rPr lang="en-GB" sz="1200" kern="1200" baseline="0" dirty="0" smtClean="0">
                <a:solidFill>
                  <a:schemeClr val="tx1"/>
                </a:solidFill>
                <a:latin typeface="+mn-lt"/>
                <a:ea typeface="+mn-ea"/>
                <a:cs typeface="+mn-cs"/>
              </a:rPr>
              <a:t> Numerical ref</a:t>
            </a:r>
            <a:r>
              <a:rPr lang="en-GB" sz="1200" kern="1200" dirty="0" smtClean="0">
                <a:solidFill>
                  <a:schemeClr val="tx1"/>
                </a:solidFill>
                <a:latin typeface="+mn-lt"/>
                <a:ea typeface="+mn-ea"/>
                <a:cs typeface="+mn-cs"/>
              </a:rPr>
              <a:t>. To remain unbiased to a particular referencing style, the website in iteration one was restructured and tested again.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 website was restructured</a:t>
            </a:r>
            <a:r>
              <a:rPr lang="en-ZA" sz="1200" kern="1200" baseline="0" dirty="0" smtClean="0">
                <a:solidFill>
                  <a:schemeClr val="tx1"/>
                </a:solidFill>
                <a:latin typeface="+mn-lt"/>
                <a:ea typeface="+mn-ea"/>
                <a:cs typeface="+mn-cs"/>
              </a:rPr>
              <a:t> by including warm up tutorials before each section to guide the user on how to use the application.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In this instance all the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For the third iteration, A facsimile of a local news website was been designed.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as indicated in the slide. Each link</a:t>
            </a:r>
            <a:r>
              <a:rPr lang="en-GB" sz="1200" kern="1200" baseline="0" dirty="0" smtClean="0">
                <a:solidFill>
                  <a:schemeClr val="tx1"/>
                </a:solidFill>
                <a:latin typeface="+mn-lt"/>
                <a:ea typeface="+mn-ea"/>
                <a:cs typeface="+mn-cs"/>
              </a:rPr>
              <a:t> is</a:t>
            </a:r>
            <a:r>
              <a:rPr lang="en-GB" sz="1200" kern="1200" dirty="0" smtClean="0">
                <a:solidFill>
                  <a:schemeClr val="tx1"/>
                </a:solidFill>
                <a:latin typeface="+mn-lt"/>
                <a:ea typeface="+mn-ea"/>
                <a:cs typeface="+mn-cs"/>
              </a:rPr>
              <a:t> accessed by saying the associated number. For e.g. For the first article on Shark Attack, the user is required to say 1.</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 If the user wishes to read the first</a:t>
            </a:r>
            <a:r>
              <a:rPr lang="en-GB" sz="1200" kern="1200" baseline="0" dirty="0" smtClean="0">
                <a:solidFill>
                  <a:schemeClr val="tx1"/>
                </a:solidFill>
                <a:latin typeface="+mn-lt"/>
                <a:ea typeface="+mn-ea"/>
                <a:cs typeface="+mn-cs"/>
              </a:rPr>
              <a:t> article on Shark Attack, the user is required to say the word in green, i.e. Shark.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Navigation commands such as up, down, home and backwards have been included</a:t>
            </a:r>
            <a:r>
              <a:rPr lang="en-GB" sz="1200" kern="1200" baseline="0" dirty="0" smtClean="0">
                <a:solidFill>
                  <a:schemeClr val="tx1"/>
                </a:solidFill>
                <a:latin typeface="+mn-lt"/>
                <a:ea typeface="+mn-ea"/>
                <a:cs typeface="+mn-cs"/>
              </a:rPr>
              <a:t> for both websites.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In terms of feedback,</a:t>
            </a:r>
            <a:r>
              <a:rPr lang="en-GB" sz="1200" kern="1200" baseline="0" dirty="0" smtClean="0">
                <a:solidFill>
                  <a:schemeClr val="tx1"/>
                </a:solidFill>
                <a:latin typeface="+mn-lt"/>
                <a:ea typeface="+mn-ea"/>
                <a:cs typeface="+mn-cs"/>
              </a:rPr>
              <a:t> verbal and visual feedback has been incorporated into the websites. </a:t>
            </a:r>
            <a:r>
              <a:rPr lang="en-GB" sz="1200" kern="1200" dirty="0" smtClean="0">
                <a:solidFill>
                  <a:schemeClr val="tx1"/>
                </a:solidFill>
                <a:latin typeface="+mn-lt"/>
                <a:ea typeface="+mn-ea"/>
                <a:cs typeface="+mn-cs"/>
              </a:rPr>
              <a:t>Verbal feedback has been incorporated where commands spoken by the user are verbally repeated back to the user. . Link highlighting has been provided as visual feedback. Upon selecting a link, the colour of the selected link changes to red to notify the user that the element is selected</a:t>
            </a:r>
            <a:r>
              <a:rPr lang="en-GB" sz="1200" kern="1200" baseline="0" dirty="0" smtClean="0">
                <a:solidFill>
                  <a:schemeClr val="tx1"/>
                </a:solidFill>
                <a:latin typeface="+mn-lt"/>
                <a:ea typeface="+mn-ea"/>
                <a:cs typeface="+mn-cs"/>
              </a:rPr>
              <a:t> as shown in the above screenshots for numerical and link name referencing.</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User confirmation has also been integrated into the application for complex navigation methods such as selecting a link or going backwards. After an action is selected by the user, yes or no verbal confirmation must be provided. In the event of recognition errors, users are requested to repeat the command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We going</a:t>
            </a:r>
            <a:r>
              <a:rPr lang="en-US" sz="2800" baseline="0" dirty="0" smtClean="0">
                <a:latin typeface="Arial" pitchFamily="34" charset="0"/>
                <a:cs typeface="Arial" pitchFamily="34" charset="0"/>
              </a:rPr>
              <a:t> to look at the results for the three iterations and the secondary results are derived results from the application testing, i.e. additional findings that were observed after assessment.</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first iteration, first we look at the app errors. </a:t>
            </a:r>
            <a:r>
              <a:rPr lang="en-GB" sz="1200" kern="1200" dirty="0" smtClean="0">
                <a:solidFill>
                  <a:schemeClr val="tx1"/>
                </a:solidFill>
                <a:latin typeface="+mn-lt"/>
                <a:ea typeface="+mn-ea"/>
                <a:cs typeface="+mn-cs"/>
              </a:rPr>
              <a:t>Application errors were cases wherein voice commands were misread, not recognised or not accepted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by the API.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a total of 70% of application errors were recorded in comparison to the link name referencing section wherein 30%</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errors were recorded. The high error percentage in the numerical referencing section may be due to the similarities between numbers spoken. Numbers</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are short single syllable words that may decrease the accuracy of speech recognition. In addition, numerical</a:t>
            </a:r>
            <a:r>
              <a:rPr lang="en-GB" sz="1200" kern="1200" baseline="0" dirty="0" smtClean="0">
                <a:solidFill>
                  <a:schemeClr val="tx1"/>
                </a:solidFill>
                <a:latin typeface="+mn-lt"/>
                <a:ea typeface="+mn-ea"/>
                <a:cs typeface="+mn-cs"/>
              </a:rPr>
              <a:t> ref was the first technique being tested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users may have still been accustoming themselves to using the app.</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 user preference</a:t>
            </a:r>
            <a:r>
              <a:rPr lang="en-GB" sz="1200" kern="1200" baseline="0" dirty="0" smtClean="0">
                <a:solidFill>
                  <a:schemeClr val="tx1"/>
                </a:solidFill>
                <a:latin typeface="+mn-lt"/>
                <a:ea typeface="+mn-ea"/>
                <a:cs typeface="+mn-cs"/>
              </a:rPr>
              <a:t> between the 2 techniques, </a:t>
            </a:r>
            <a:r>
              <a:rPr lang="en-GB" sz="1200" kern="1200" dirty="0" smtClean="0">
                <a:solidFill>
                  <a:schemeClr val="tx1"/>
                </a:solidFill>
                <a:latin typeface="+mn-lt"/>
                <a:ea typeface="+mn-ea"/>
                <a:cs typeface="+mn-cs"/>
              </a:rPr>
              <a:t>57% of users prefer using numerical referencing for simple websites even thou a large number of app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errors were recorded. 29% prefer link name referencing and the remaining 14.% are fond of both 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perceived</a:t>
            </a:r>
            <a:r>
              <a:rPr lang="en-GB" sz="1200" kern="1200" baseline="0" dirty="0" smtClean="0">
                <a:solidFill>
                  <a:schemeClr val="tx1"/>
                </a:solidFill>
                <a:latin typeface="+mn-lt"/>
                <a:ea typeface="+mn-ea"/>
                <a:cs typeface="+mn-cs"/>
              </a:rPr>
              <a:t> performance is based on the users perception of how the ref technique performed.</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 of users felt that link name referencing performed better</a:t>
            </a:r>
            <a:r>
              <a:rPr lang="en-GB" sz="1200" kern="1200" baseline="0" dirty="0" smtClean="0">
                <a:solidFill>
                  <a:schemeClr val="tx1"/>
                </a:solidFill>
                <a:latin typeface="+mn-lt"/>
                <a:ea typeface="+mn-ea"/>
                <a:cs typeface="+mn-cs"/>
              </a:rPr>
              <a:t> in comparison to the </a:t>
            </a:r>
            <a:r>
              <a:rPr lang="en-GB" sz="1200" kern="1200" dirty="0" smtClean="0">
                <a:solidFill>
                  <a:schemeClr val="tx1"/>
                </a:solidFill>
                <a:latin typeface="+mn-lt"/>
                <a:ea typeface="+mn-ea"/>
                <a:cs typeface="+mn-cs"/>
              </a:rPr>
              <a:t>29% of users felt that numerical referencing performed better.</a:t>
            </a:r>
            <a:r>
              <a:rPr lang="en-GB" sz="1200" kern="1200" baseline="0" dirty="0" smtClean="0">
                <a:solidFill>
                  <a:schemeClr val="tx1"/>
                </a:solidFill>
                <a:latin typeface="+mn-lt"/>
                <a:ea typeface="+mn-ea"/>
                <a:cs typeface="+mn-cs"/>
              </a:rPr>
              <a:t> And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remaining 14% felt that both technique performed well.</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a:t>
            </a:r>
            <a:r>
              <a:rPr lang="en-GB" sz="1200" kern="1200" baseline="0" dirty="0" smtClean="0">
                <a:solidFill>
                  <a:schemeClr val="tx1"/>
                </a:solidFill>
                <a:latin typeface="+mn-lt"/>
                <a:ea typeface="+mn-ea"/>
                <a:cs typeface="+mn-cs"/>
              </a:rPr>
              <a:t> the first iteration, 3 different feedback techniques were implemented. These were pop ups, link highlighting (explain) and verbal feedback. And upon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assessment it was ascertained that most users prefer link highlighting as a feedback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Iteration 1 was restructured</a:t>
            </a:r>
            <a:r>
              <a:rPr lang="en-US" sz="2800" baseline="0" dirty="0" smtClean="0">
                <a:latin typeface="Arial" pitchFamily="34" charset="0"/>
                <a:cs typeface="Arial" pitchFamily="34" charset="0"/>
              </a:rPr>
              <a:t> as mentioned and retested.</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In this case again more application errors (68%) was recorded for</a:t>
            </a:r>
            <a:r>
              <a:rPr lang="en-US" sz="2800" kern="1200" baseline="0" dirty="0" smtClean="0">
                <a:solidFill>
                  <a:schemeClr val="tx1"/>
                </a:solidFill>
                <a:latin typeface="Arial" pitchFamily="34" charset="0"/>
                <a:ea typeface="+mn-ea"/>
                <a:cs typeface="Arial" pitchFamily="34" charset="0"/>
              </a:rPr>
              <a:t> numerical ref in comparison to 32% for link name ref.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user preference in the second iteration, 60% of users still strongly prefer numerical ref with 20% of users fond of link name ref and the remaining 20%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the perceived performance in it 2, </a:t>
            </a:r>
            <a:r>
              <a:rPr lang="en-GB" sz="1200" kern="1200" dirty="0" smtClean="0">
                <a:solidFill>
                  <a:schemeClr val="tx1"/>
                </a:solidFill>
                <a:latin typeface="+mn-lt"/>
                <a:ea typeface="+mn-ea"/>
                <a:cs typeface="+mn-cs"/>
              </a:rPr>
              <a:t>although 60% of users prefer numerical, none of the users felt that it performed</a:t>
            </a:r>
            <a:r>
              <a:rPr lang="en-GB" sz="1200" kern="1200" baseline="0" dirty="0" smtClean="0">
                <a:solidFill>
                  <a:schemeClr val="tx1"/>
                </a:solidFill>
                <a:latin typeface="+mn-lt"/>
                <a:ea typeface="+mn-ea"/>
                <a:cs typeface="+mn-cs"/>
              </a:rPr>
              <a:t> well. However </a:t>
            </a:r>
            <a:r>
              <a:rPr lang="en-GB" sz="1200" kern="1200" dirty="0" smtClean="0">
                <a:solidFill>
                  <a:schemeClr val="tx1"/>
                </a:solidFill>
                <a:latin typeface="+mn-lt"/>
                <a:ea typeface="+mn-ea"/>
                <a:cs typeface="+mn-cs"/>
              </a:rPr>
              <a:t>60% of users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actually felt that link name referencing performed the best and the remaining 40% thought both techniques</a:t>
            </a:r>
            <a:r>
              <a:rPr lang="en-GB" sz="1200" kern="1200" baseline="0" dirty="0" smtClean="0">
                <a:solidFill>
                  <a:schemeClr val="tx1"/>
                </a:solidFill>
                <a:latin typeface="+mn-lt"/>
                <a:ea typeface="+mn-ea"/>
                <a:cs typeface="+mn-cs"/>
              </a:rPr>
              <a:t> performed well.</a:t>
            </a:r>
            <a:r>
              <a:rPr lang="en-GB" sz="1200" kern="120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link name referencing, different techniques for accessing links was,</a:t>
            </a:r>
            <a:r>
              <a:rPr lang="en-GB" sz="1200" kern="1200" baseline="0" dirty="0" smtClean="0">
                <a:solidFill>
                  <a:schemeClr val="tx1"/>
                </a:solidFill>
                <a:latin typeface="+mn-lt"/>
                <a:ea typeface="+mn-ea"/>
                <a:cs typeface="+mn-cs"/>
              </a:rPr>
              <a:t> i.e. Saying a particular word, the part of a sentence or link or the complete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80% of users prefer saying a specific word in comparison to the remaining 20% whom prefer saying the complete sentence. None of the users preferred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In it 3, f</a:t>
            </a:r>
            <a:r>
              <a:rPr lang="en-GB" sz="1200" kern="1200" dirty="0" smtClean="0">
                <a:solidFill>
                  <a:schemeClr val="tx1"/>
                </a:solidFill>
                <a:latin typeface="+mn-lt"/>
                <a:ea typeface="+mn-ea"/>
                <a:cs typeface="+mn-cs"/>
              </a:rPr>
              <a:t>or the application errors recorded, 54% of errors was recorded for link name referencing,</a:t>
            </a:r>
            <a:r>
              <a:rPr lang="en-GB" sz="1200" kern="1200" baseline="0" dirty="0" smtClean="0">
                <a:solidFill>
                  <a:schemeClr val="tx1"/>
                </a:solidFill>
                <a:latin typeface="+mn-lt"/>
                <a:ea typeface="+mn-ea"/>
                <a:cs typeface="+mn-cs"/>
              </a:rPr>
              <a:t> whereas 46% were for numerical ref. So for more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complex websites more app errors were recorded for link name ref. This could due to the length and complexity of the words being spoken.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2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63% of users felt that it was not necessary. The remaining 37%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secondary results are the additional results calculated.</a:t>
            </a:r>
            <a:endParaRPr lang="en-GB"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Thereafter</a:t>
            </a:r>
            <a:r>
              <a:rPr lang="en-GB" sz="1200" kern="1200" baseline="0" dirty="0" smtClean="0">
                <a:solidFill>
                  <a:schemeClr val="tx1"/>
                </a:solidFill>
                <a:latin typeface="+mn-lt"/>
                <a:ea typeface="+mn-ea"/>
                <a:cs typeface="+mn-cs"/>
              </a:rPr>
              <a:t> the application errors per age group was determined.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U</a:t>
            </a:r>
            <a:r>
              <a:rPr lang="en-GB" sz="1200" kern="1200" dirty="0" smtClean="0">
                <a:solidFill>
                  <a:schemeClr val="tx1"/>
                </a:solidFill>
                <a:latin typeface="+mn-lt"/>
                <a:ea typeface="+mn-ea"/>
                <a:cs typeface="+mn-cs"/>
              </a:rPr>
              <a:t>sers were further categorised into age groups. Three age groups were defined: 55-65, 65-75 and 75-85 year olds. Application errors were tallied for each age group and divided by the number of users within that group and within each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a:t>
            </a:r>
            <a:r>
              <a:rPr lang="en-GB" sz="1200" kern="1200" baseline="0" dirty="0" smtClean="0">
                <a:solidFill>
                  <a:schemeClr val="tx1"/>
                </a:solidFill>
                <a:latin typeface="+mn-lt"/>
                <a:ea typeface="+mn-ea"/>
                <a:cs typeface="+mn-cs"/>
              </a:rPr>
              <a:t> evident </a:t>
            </a:r>
            <a:r>
              <a:rPr lang="en-GB" sz="1200" kern="1200" dirty="0" smtClean="0">
                <a:solidFill>
                  <a:schemeClr val="tx1"/>
                </a:solidFill>
                <a:latin typeface="+mn-lt"/>
                <a:ea typeface="+mn-ea"/>
                <a:cs typeface="+mn-cs"/>
              </a:rPr>
              <a:t>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final</a:t>
            </a:r>
            <a:r>
              <a:rPr lang="en-GB" sz="1200" kern="1200" baseline="0" dirty="0" smtClean="0">
                <a:solidFill>
                  <a:schemeClr val="tx1"/>
                </a:solidFill>
                <a:latin typeface="+mn-lt"/>
                <a:ea typeface="+mn-ea"/>
                <a:cs typeface="+mn-cs"/>
              </a:rPr>
              <a:t> analysis indicates that:</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where link name ref performs well.</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 in simple websites.</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For user </a:t>
            </a:r>
            <a:r>
              <a:rPr lang="en-GB" sz="1200" kern="1200" baseline="0" dirty="0" err="1" smtClean="0">
                <a:solidFill>
                  <a:schemeClr val="tx1"/>
                </a:solidFill>
                <a:latin typeface="+mn-lt"/>
                <a:ea typeface="+mn-ea"/>
                <a:cs typeface="+mn-cs"/>
              </a:rPr>
              <a:t>pref</a:t>
            </a:r>
            <a:r>
              <a:rPr lang="en-GB" sz="1200" kern="1200" baseline="0" dirty="0" smtClean="0">
                <a:solidFill>
                  <a:schemeClr val="tx1"/>
                </a:solidFill>
                <a:latin typeface="+mn-lt"/>
                <a:ea typeface="+mn-ea"/>
                <a:cs typeface="+mn-cs"/>
              </a:rPr>
              <a:t> of ref techniques, a</a:t>
            </a:r>
            <a:r>
              <a:rPr lang="en-GB" sz="1200" kern="1200" dirty="0" smtClean="0">
                <a:solidFill>
                  <a:schemeClr val="tx1"/>
                </a:solidFill>
                <a:latin typeface="+mn-lt"/>
                <a:ea typeface="+mn-ea"/>
                <a:cs typeface="+mn-cs"/>
              </a:rPr>
              <a:t>s observed in the figure it is evident that for simple websites designed in iterations one and two, users preferred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Even though link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to the sequential nature and concise vocabulary of numbers. However for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complex websites there was no distinct preference between referencing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The figure implies</a:t>
            </a:r>
            <a:r>
              <a:rPr lang="en-US" sz="1200" dirty="0" smtClean="0">
                <a:latin typeface="Arial" pitchFamily="34" charset="0"/>
                <a:cs typeface="Arial" pitchFamily="34" charset="0"/>
              </a:rPr>
              <a:t> that possible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a:t>
            </a:r>
            <a:r>
              <a:rPr lang="en-US" sz="1200" baseline="0" dirty="0" err="1" smtClean="0">
                <a:latin typeface="Arial" pitchFamily="34" charset="0"/>
                <a:cs typeface="Arial" pitchFamily="34" charset="0"/>
              </a:rPr>
              <a:t>myseld</a:t>
            </a:r>
            <a:r>
              <a:rPr lang="en-US" sz="1200" baseline="0" dirty="0" smtClean="0">
                <a:latin typeface="Arial" pitchFamily="34" charset="0"/>
                <a:cs typeface="Arial" pitchFamily="34" charset="0"/>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Electronic</a:t>
            </a:r>
            <a:r>
              <a:rPr lang="en-ZA" baseline="0" dirty="0" smtClean="0"/>
              <a:t> mail and instant messaging services were used for communication between the developers.</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In conclusion, for simple web pages although user prefer numerical ref, link name ref performs significantly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For complex web pages, there is no</a:t>
            </a:r>
            <a:r>
              <a:rPr lang="en-US" sz="1200" baseline="0" dirty="0" smtClean="0">
                <a:latin typeface="Arial" pitchFamily="34" charset="0"/>
                <a:cs typeface="Arial" pitchFamily="34" charset="0"/>
              </a:rPr>
              <a:t> distinct preference between the techniques BUT in terms of performance, numerical ref performs best.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Link highlighting and visual feedback technique are adequate feedback techniques.</a:t>
            </a:r>
            <a:endParaRPr lang="en-US"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37</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To end, these are a few images of the elderly whom were tested.</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38</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Questions</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11/6/2011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11/6/2011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11/6/2011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11/6/2011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11/6/2011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197630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94912" y="7428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309646" y="26820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653332" y="26994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335071" y="23665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3927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40455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3828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20180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3990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40455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230967"/>
            <a:ext cx="7982374" cy="2554545"/>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a:t>
            </a:r>
          </a:p>
          <a:p>
            <a:pPr>
              <a:buFont typeface="Arial" pitchFamily="34" charset="0"/>
              <a:buChar char="•"/>
            </a:pPr>
            <a:r>
              <a:rPr lang="en-US" sz="3200" dirty="0" smtClean="0">
                <a:latin typeface="Arial" pitchFamily="34" charset="0"/>
                <a:cs typeface="Arial" pitchFamily="34" charset="0"/>
              </a:rPr>
              <a:t> Embedded flash component used for </a:t>
            </a:r>
          </a:p>
          <a:p>
            <a:r>
              <a:rPr lang="en-US" sz="3200" dirty="0" smtClean="0">
                <a:latin typeface="Arial" pitchFamily="34" charset="0"/>
                <a:cs typeface="Arial" pitchFamily="34" charset="0"/>
              </a:rPr>
              <a:t>  streaming.</a:t>
            </a:r>
          </a:p>
          <a:p>
            <a:pPr>
              <a:buFont typeface="Arial" pitchFamily="34" charset="0"/>
              <a:buChar char="•"/>
            </a:pPr>
            <a:r>
              <a:rPr lang="en-US" sz="3200" i="1" dirty="0" smtClean="0">
                <a:latin typeface="Arial" pitchFamily="34" charset="0"/>
                <a:cs typeface="Arial" pitchFamily="34" charset="0"/>
              </a:rPr>
              <a:t> JavaScript </a:t>
            </a:r>
            <a:r>
              <a:rPr lang="en-US" sz="3200" dirty="0" smtClean="0">
                <a:latin typeface="Arial" pitchFamily="34" charset="0"/>
                <a:cs typeface="Arial" pitchFamily="34" charset="0"/>
              </a:rPr>
              <a:t>used to process string results.</a:t>
            </a:r>
          </a:p>
          <a:p>
            <a:pPr>
              <a:buFont typeface="Arial" pitchFamily="34" charset="0"/>
              <a:buChar char="•"/>
            </a:pPr>
            <a:r>
              <a:rPr lang="en-US" sz="3200" dirty="0" smtClean="0">
                <a:latin typeface="Arial" pitchFamily="34" charset="0"/>
                <a:cs typeface="Arial" pitchFamily="34" charset="0"/>
              </a:rPr>
              <a:t> 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7" name="Rectangle 6"/>
          <p:cNvSpPr/>
          <p:nvPr/>
        </p:nvSpPr>
        <p:spPr>
          <a:xfrm>
            <a:off x="887306" y="2406227"/>
            <a:ext cx="7769014" cy="206210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Layout.</a:t>
            </a:r>
          </a:p>
          <a:p>
            <a:pPr>
              <a:buFont typeface="Arial" pitchFamily="34" charset="0"/>
              <a:buChar char="•"/>
            </a:pPr>
            <a:r>
              <a:rPr lang="en-US" sz="3200" dirty="0" smtClean="0">
                <a:latin typeface="Arial" pitchFamily="34" charset="0"/>
                <a:cs typeface="Arial" pitchFamily="34" charset="0"/>
              </a:rPr>
              <a:t> Components.</a:t>
            </a:r>
          </a:p>
          <a:p>
            <a:pPr>
              <a:buFont typeface="Arial" pitchFamily="34" charset="0"/>
              <a:buChar char="•"/>
            </a:pPr>
            <a:r>
              <a:rPr lang="en-US" sz="3200" dirty="0" smtClean="0">
                <a:latin typeface="Arial" pitchFamily="34" charset="0"/>
                <a:cs typeface="Arial" pitchFamily="34" charset="0"/>
              </a:rPr>
              <a:t> Screenshots.</a:t>
            </a:r>
          </a:p>
          <a:p>
            <a:pPr>
              <a:buFont typeface="Arial" pitchFamily="34" charset="0"/>
              <a:buChar char="•"/>
            </a:pPr>
            <a:r>
              <a:rPr lang="en-US" sz="3200" dirty="0" smtClean="0">
                <a:latin typeface="Arial" pitchFamily="34" charset="0"/>
                <a:cs typeface="Arial" pitchFamily="34" charset="0"/>
              </a:rPr>
              <a:t> HTML and CSS.</a:t>
            </a:r>
            <a:endParaRPr lang="en-ZA"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0" y="955915"/>
            <a:ext cx="9398978" cy="891935"/>
          </a:xfrm>
          <a:prstGeom prst="rect">
            <a:avLst/>
          </a:prstGeom>
        </p:spPr>
        <p:txBody>
          <a:bodyPr vert="horz">
            <a:no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40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494356" y="2049261"/>
            <a:ext cx="3925494" cy="41038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46839" y="21079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24891" y="91200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2001810"/>
            <a:ext cx="4459018" cy="43227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2211361"/>
            <a:ext cx="5916554" cy="38655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76250" y="66112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267741" y="892956"/>
            <a:ext cx="8051800" cy="678513"/>
          </a:xfrm>
          <a:prstGeom prst="rect">
            <a:avLst/>
          </a:prstGeom>
        </p:spPr>
        <p:txBody>
          <a:bodyPr vert="horz">
            <a:normAutofit lnSpcReduction="10000"/>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Feedback</a:t>
            </a:r>
          </a:p>
        </p:txBody>
      </p:sp>
      <p:pic>
        <p:nvPicPr>
          <p:cNvPr id="8" name="Picture 7" descr="C:\2011\campus\ELEN 4012 - Lab Project\Lab Proj Impl\final report\Report docs\screenshots\It 1\img5.png"/>
          <p:cNvPicPr/>
          <p:nvPr/>
        </p:nvPicPr>
        <p:blipFill>
          <a:blip r:embed="rId3"/>
          <a:srcRect/>
          <a:stretch>
            <a:fillRect/>
          </a:stretch>
        </p:blipFill>
        <p:spPr bwMode="auto">
          <a:xfrm>
            <a:off x="4953000" y="1619250"/>
            <a:ext cx="3676650" cy="1794366"/>
          </a:xfrm>
          <a:prstGeom prst="rect">
            <a:avLst/>
          </a:prstGeom>
          <a:noFill/>
          <a:ln w="9525">
            <a:solidFill>
              <a:schemeClr val="tx1"/>
            </a:solidFill>
            <a:miter lim="800000"/>
            <a:headEnd/>
            <a:tailEnd/>
          </a:ln>
        </p:spPr>
      </p:pic>
      <p:pic>
        <p:nvPicPr>
          <p:cNvPr id="9" name="Picture 8" descr="C:\2011\campus\ELEN 4012 - Lab Project\Lab Proj Impl\final report\Report docs\screenshots\It 1\img6.png"/>
          <p:cNvPicPr/>
          <p:nvPr/>
        </p:nvPicPr>
        <p:blipFill>
          <a:blip r:embed="rId4"/>
          <a:srcRect/>
          <a:stretch>
            <a:fillRect/>
          </a:stretch>
        </p:blipFill>
        <p:spPr bwMode="auto">
          <a:xfrm>
            <a:off x="5867400" y="3829049"/>
            <a:ext cx="1638300" cy="2256079"/>
          </a:xfrm>
          <a:prstGeom prst="rect">
            <a:avLst/>
          </a:prstGeom>
          <a:noFill/>
          <a:ln w="9525">
            <a:solidFill>
              <a:schemeClr val="tx1"/>
            </a:solidFill>
            <a:miter lim="800000"/>
            <a:headEnd/>
            <a:tailEnd/>
          </a:ln>
        </p:spPr>
      </p:pic>
      <p:sp>
        <p:nvSpPr>
          <p:cNvPr id="11" name="Rectangle 3"/>
          <p:cNvSpPr txBox="1">
            <a:spLocks noChangeArrowheads="1"/>
          </p:cNvSpPr>
          <p:nvPr/>
        </p:nvSpPr>
        <p:spPr>
          <a:xfrm>
            <a:off x="692150" y="20740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Pop ups</a:t>
            </a:r>
          </a:p>
        </p:txBody>
      </p:sp>
      <p:sp>
        <p:nvSpPr>
          <p:cNvPr id="12" name="Rectangle 3"/>
          <p:cNvSpPr txBox="1">
            <a:spLocks noChangeArrowheads="1"/>
          </p:cNvSpPr>
          <p:nvPr/>
        </p:nvSpPr>
        <p:spPr>
          <a:xfrm>
            <a:off x="667791" y="35599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Link Highlighting</a:t>
            </a:r>
          </a:p>
        </p:txBody>
      </p:sp>
      <p:sp>
        <p:nvSpPr>
          <p:cNvPr id="13" name="Rectangle 3"/>
          <p:cNvSpPr txBox="1">
            <a:spLocks noChangeArrowheads="1"/>
          </p:cNvSpPr>
          <p:nvPr/>
        </p:nvSpPr>
        <p:spPr>
          <a:xfrm>
            <a:off x="730250" y="487440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Verbal feedback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2190750"/>
            <a:ext cx="8051800" cy="24562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Tutorial sections.</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
        <p:nvSpPr>
          <p:cNvPr id="7" name="Rectangle 3"/>
          <p:cNvSpPr txBox="1">
            <a:spLocks noChangeArrowheads="1"/>
          </p:cNvSpPr>
          <p:nvPr/>
        </p:nvSpPr>
        <p:spPr>
          <a:xfrm>
            <a:off x="362991" y="127395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Iteration 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0" y="816756"/>
            <a:ext cx="948586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Iteration 3 – Numerical Referencing </a:t>
            </a:r>
          </a:p>
        </p:txBody>
      </p:sp>
      <p:pic>
        <p:nvPicPr>
          <p:cNvPr id="1026" name="Picture 2" descr="C:\Users\kirti\Desktop\numericalred.png"/>
          <p:cNvPicPr>
            <a:picLocks noChangeAspect="1" noChangeArrowheads="1"/>
          </p:cNvPicPr>
          <p:nvPr/>
        </p:nvPicPr>
        <p:blipFill>
          <a:blip r:embed="rId3"/>
          <a:srcRect/>
          <a:stretch>
            <a:fillRect/>
          </a:stretch>
        </p:blipFill>
        <p:spPr bwMode="auto">
          <a:xfrm>
            <a:off x="1727710" y="1905000"/>
            <a:ext cx="5706982" cy="4415169"/>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05841" y="95010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Link Name Referencing</a:t>
            </a:r>
          </a:p>
        </p:txBody>
      </p:sp>
      <p:pic>
        <p:nvPicPr>
          <p:cNvPr id="9" name="Picture 8"/>
          <p:cNvPicPr/>
          <p:nvPr/>
        </p:nvPicPr>
        <p:blipFill>
          <a:blip r:embed="rId3"/>
          <a:srcRect/>
          <a:stretch>
            <a:fillRect/>
          </a:stretch>
        </p:blipFill>
        <p:spPr bwMode="auto">
          <a:xfrm>
            <a:off x="2014162" y="190781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4000" dirty="0" smtClean="0">
                <a:latin typeface="Arial" pitchFamily="34" charset="0"/>
                <a:cs typeface="Arial" pitchFamily="34" charset="0"/>
              </a:rPr>
              <a:t>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76200" y="134105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434840" y="369189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21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4253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225290" cy="267462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3810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40753" y="5492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fontScale="47500" lnSpcReduction="20000"/>
          </a:bodyPr>
          <a:lstStyle/>
          <a:p>
            <a:r>
              <a:rPr lang="en-ZA" sz="2500" dirty="0" smtClean="0"/>
              <a:t>Eastman J. K., </a:t>
            </a:r>
            <a:r>
              <a:rPr lang="en-ZA" sz="2500" dirty="0" err="1" smtClean="0"/>
              <a:t>Iyer</a:t>
            </a:r>
            <a:r>
              <a:rPr lang="en-ZA" sz="2500" dirty="0" smtClean="0"/>
              <a:t> R. The Elderly uses and attitudes towards the Internet. Journal of Consumer Marketing, </a:t>
            </a:r>
            <a:r>
              <a:rPr lang="en-ZA" sz="2500" dirty="0" err="1" smtClean="0"/>
              <a:t>Vol</a:t>
            </a:r>
            <a:r>
              <a:rPr lang="en-ZA" sz="2500" dirty="0" smtClean="0"/>
              <a:t> 21 </a:t>
            </a:r>
            <a:r>
              <a:rPr lang="en-ZA" sz="2500" dirty="0" err="1" smtClean="0"/>
              <a:t>Iss</a:t>
            </a:r>
            <a:r>
              <a:rPr lang="en-ZA" sz="2500" dirty="0" smtClean="0"/>
              <a:t>: 3, 2004, pp208-208.</a:t>
            </a:r>
            <a:endParaRPr lang="en-US" sz="2500" dirty="0" smtClean="0">
              <a:latin typeface="Arial" pitchFamily="34" charset="0"/>
              <a:cs typeface="Arial" pitchFamily="34" charset="0"/>
            </a:endParaRP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46%.</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4852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4913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52831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036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31438" y="168474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Simple websites: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websites: Numerical referencing.</a:t>
            </a:r>
          </a:p>
        </p:txBody>
      </p:sp>
      <p:sp>
        <p:nvSpPr>
          <p:cNvPr id="24" name="Rectangle 4"/>
          <p:cNvSpPr>
            <a:spLocks noGrp="1" noChangeArrowheads="1"/>
          </p:cNvSpPr>
          <p:nvPr>
            <p:ph type="title"/>
          </p:nvPr>
        </p:nvSpPr>
        <p:spPr>
          <a:xfrm>
            <a:off x="248786" y="71715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676400" y="3067050"/>
          <a:ext cx="5760720" cy="3337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79308" y="835394"/>
            <a:ext cx="9723308" cy="2307855"/>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r>
              <a:rPr lang="en-US" sz="3200" dirty="0" smtClean="0">
                <a:latin typeface="Arial" pitchFamily="34" charset="0"/>
                <a:cs typeface="Arial" pitchFamily="34" charset="0"/>
              </a:rPr>
              <a:t>Combinations of Numerical and Link name referencing techniques.</a:t>
            </a:r>
          </a:p>
          <a:p>
            <a:pPr marL="1115568" lvl="2" indent="-246888">
              <a:spcBef>
                <a:spcPts val="300"/>
              </a:spcBef>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2019300" y="3276600"/>
          <a:ext cx="5181600" cy="3105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275862" y="5820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209622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6189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1\campus\ELEN 4012 - Lab Project\Lab Proj Impl\Open Day\Project User photos\SAM_0189.JPG"/>
          <p:cNvPicPr>
            <a:picLocks noChangeAspect="1" noChangeArrowheads="1"/>
          </p:cNvPicPr>
          <p:nvPr/>
        </p:nvPicPr>
        <p:blipFill>
          <a:blip r:embed="rId3" cstate="print"/>
          <a:srcRect/>
          <a:stretch>
            <a:fillRect/>
          </a:stretch>
        </p:blipFill>
        <p:spPr bwMode="auto">
          <a:xfrm>
            <a:off x="5006340" y="3531870"/>
            <a:ext cx="3444240" cy="2583180"/>
          </a:xfrm>
          <a:prstGeom prst="rect">
            <a:avLst/>
          </a:prstGeom>
          <a:noFill/>
        </p:spPr>
      </p:pic>
      <p:pic>
        <p:nvPicPr>
          <p:cNvPr id="1028" name="Picture 4" descr="C:\2011\campus\ELEN 4012 - Lab Project\Lab Proj Impl\Open Day\Project User photos\SAM_0183.JPG"/>
          <p:cNvPicPr>
            <a:picLocks noChangeAspect="1" noChangeArrowheads="1"/>
          </p:cNvPicPr>
          <p:nvPr/>
        </p:nvPicPr>
        <p:blipFill>
          <a:blip r:embed="rId4" cstate="print"/>
          <a:srcRect/>
          <a:stretch>
            <a:fillRect/>
          </a:stretch>
        </p:blipFill>
        <p:spPr bwMode="auto">
          <a:xfrm>
            <a:off x="575310" y="244221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5" cstate="print"/>
          <a:srcRect/>
          <a:stretch>
            <a:fillRect/>
          </a:stretch>
        </p:blipFill>
        <p:spPr bwMode="auto">
          <a:xfrm>
            <a:off x="4206240" y="925830"/>
            <a:ext cx="3657600" cy="274320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
        <p:nvSpPr>
          <p:cNvPr id="8" name="Rectangle 4"/>
          <p:cNvSpPr txBox="1">
            <a:spLocks noChangeArrowheads="1"/>
          </p:cNvSpPr>
          <p:nvPr/>
        </p:nvSpPr>
        <p:spPr>
          <a:xfrm>
            <a:off x="409212" y="780947"/>
            <a:ext cx="3686538" cy="1079500"/>
          </a:xfrm>
          <a:prstGeom prst="rect">
            <a:avLst/>
          </a:prstGeom>
          <a:noFill/>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chemeClr val="accent2"/>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lang="en-US" b="1" dirty="0" smtClean="0">
                <a:solidFill>
                  <a:schemeClr val="bg1"/>
                </a:solidFill>
              </a:rPr>
              <a:t>Questions</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7" name="Rectangle 4"/>
          <p:cNvSpPr>
            <a:spLocks noGrp="1" noChangeArrowheads="1"/>
          </p:cNvSpPr>
          <p:nvPr>
            <p:ph type="title"/>
          </p:nvPr>
        </p:nvSpPr>
        <p:spPr>
          <a:xfrm>
            <a:off x="2295162" y="2019300"/>
            <a:ext cx="4734288" cy="1771650"/>
          </a:xfrm>
          <a:noFill/>
        </p:spPr>
        <p:txBody>
          <a:bodyPr>
            <a:noAutofit/>
          </a:bodyPr>
          <a:lstStyle/>
          <a:p>
            <a:pPr eaLnBrk="1" hangingPunct="1"/>
            <a:r>
              <a:rPr lang="en-US" sz="4400" b="1" dirty="0" smtClean="0">
                <a:solidFill>
                  <a:schemeClr val="accent2"/>
                </a:solidFill>
                <a:latin typeface="Arial" pitchFamily="34" charset="0"/>
                <a:cs typeface="Arial" pitchFamily="34" charset="0"/>
              </a:rPr>
              <a:t>Questions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such a large </a:t>
            </a:r>
            <a:r>
              <a:rPr lang="en-ZA" sz="3200" smtClean="0">
                <a:latin typeface="Arial" pitchFamily="34" charset="0"/>
                <a:cs typeface="Arial" pitchFamily="34" charset="0"/>
              </a:rPr>
              <a:t>portion of </a:t>
            </a:r>
            <a:r>
              <a:rPr lang="en-ZA" sz="3200" dirty="0" smtClean="0">
                <a:latin typeface="Arial" pitchFamily="34" charset="0"/>
                <a:cs typeface="Arial" pitchFamily="34" charset="0"/>
              </a:rPr>
              <a:t>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fontScale="62500" lnSpcReduction="20000"/>
          </a:bodyPr>
          <a:lstStyle/>
          <a:p>
            <a:r>
              <a:rPr lang="en-ZA" dirty="0" smtClean="0"/>
              <a:t>Anderson S. , </a:t>
            </a:r>
            <a:r>
              <a:rPr lang="en-ZA" dirty="0" err="1" smtClean="0"/>
              <a:t>Liberman</a:t>
            </a:r>
            <a:r>
              <a:rPr lang="en-ZA" dirty="0" smtClean="0"/>
              <a:t> N., Bernstein E., Foster S., </a:t>
            </a:r>
            <a:r>
              <a:rPr lang="en-ZA" dirty="0" err="1" smtClean="0"/>
              <a:t>Cate</a:t>
            </a:r>
            <a:r>
              <a:rPr lang="en-ZA" dirty="0" smtClean="0"/>
              <a:t> E., Levin B. Recognition of Elderly Speech and Voice-driven Document Retrieval. IEEE. </a:t>
            </a:r>
            <a:r>
              <a:rPr lang="en-ZA" dirty="0" err="1" smtClean="0"/>
              <a:t>Vol</a:t>
            </a:r>
            <a:r>
              <a:rPr lang="en-ZA" dirty="0" smtClean="0"/>
              <a:t> 1, 1999.</a:t>
            </a:r>
            <a:endParaRPr lang="en-US" sz="6000" dirty="0" smtClean="0">
              <a:latin typeface="Arial" pitchFamily="34" charset="0"/>
              <a:cs typeface="Arial" pitchFamily="34" charset="0"/>
            </a:endParaRP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75482" y="7291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94912" y="74690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799</TotalTime>
  <Words>3940</Words>
  <Application>Microsoft Office PowerPoint</Application>
  <PresentationFormat>On-screen Show (4:3)</PresentationFormat>
  <Paragraphs>385</Paragraphs>
  <Slides>39</Slides>
  <Notes>37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Slide 23</vt:lpstr>
      <vt:lpstr>Slide 24</vt:lpstr>
      <vt:lpstr>Testing and Results</vt:lpstr>
      <vt:lpstr>Iteration 1</vt:lpstr>
      <vt:lpstr>Slide 27</vt:lpstr>
      <vt:lpstr>Iteration 2</vt:lpstr>
      <vt:lpstr>Slide 29</vt:lpstr>
      <vt:lpstr>Iteration 3</vt:lpstr>
      <vt:lpstr>Secondary Results</vt:lpstr>
      <vt:lpstr>Slide 32</vt:lpstr>
      <vt:lpstr>Analysis</vt:lpstr>
      <vt:lpstr>Slide 34</vt:lpstr>
      <vt:lpstr>Team Work</vt:lpstr>
      <vt:lpstr>Conclusion</vt:lpstr>
      <vt:lpstr>Future Work</vt:lpstr>
      <vt:lpstr>Slide 38</vt:lpstr>
      <vt:lpstr>Questions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98</cp:revision>
  <dcterms:created xsi:type="dcterms:W3CDTF">2011-10-31T08:15:04Z</dcterms:created>
  <dcterms:modified xsi:type="dcterms:W3CDTF">2011-11-06T17:00:49Z</dcterms:modified>
</cp:coreProperties>
</file>