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9"/>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88" r:id="rId21"/>
    <p:sldId id="289" r:id="rId22"/>
    <p:sldId id="290" r:id="rId23"/>
    <p:sldId id="291" r:id="rId24"/>
    <p:sldId id="270" r:id="rId25"/>
    <p:sldId id="271" r:id="rId26"/>
    <p:sldId id="275" r:id="rId27"/>
    <p:sldId id="272" r:id="rId28"/>
    <p:sldId id="276" r:id="rId29"/>
    <p:sldId id="273" r:id="rId30"/>
    <p:sldId id="266" r:id="rId31"/>
    <p:sldId id="274" r:id="rId32"/>
    <p:sldId id="267" r:id="rId33"/>
    <p:sldId id="278" r:id="rId34"/>
    <p:sldId id="268" r:id="rId35"/>
    <p:sldId id="279" r:id="rId36"/>
    <p:sldId id="269"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74731" autoAdjust="0"/>
  </p:normalViewPr>
  <p:slideViewPr>
    <p:cSldViewPr snapToGrid="0">
      <p:cViewPr varScale="1">
        <p:scale>
          <a:sx n="90" d="100"/>
          <a:sy n="90" d="100"/>
        </p:scale>
        <p:origin x="-2244" y="-102"/>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57774080"/>
        <c:axId val="57776000"/>
        <c:axId val="0"/>
      </c:bar3DChart>
      <c:catAx>
        <c:axId val="57774080"/>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57776000"/>
        <c:crosses val="autoZero"/>
        <c:auto val="1"/>
        <c:lblAlgn val="ctr"/>
        <c:lblOffset val="100"/>
      </c:catAx>
      <c:valAx>
        <c:axId val="5777600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57774080"/>
        <c:crosses val="autoZero"/>
        <c:crossBetween val="between"/>
      </c:valAx>
    </c:plotArea>
    <c:legend>
      <c:legendPos val="r"/>
      <c:layout/>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55939072"/>
        <c:axId val="55940992"/>
        <c:axId val="0"/>
      </c:bar3DChart>
      <c:catAx>
        <c:axId val="55939072"/>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55940992"/>
        <c:crosses val="autoZero"/>
        <c:auto val="1"/>
        <c:lblAlgn val="ctr"/>
        <c:lblOffset val="100"/>
      </c:catAx>
      <c:valAx>
        <c:axId val="55940992"/>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55939072"/>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55571968"/>
        <c:axId val="55573888"/>
        <c:axId val="0"/>
      </c:bar3DChart>
      <c:catAx>
        <c:axId val="55571968"/>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55573888"/>
        <c:crosses val="autoZero"/>
        <c:auto val="1"/>
        <c:lblAlgn val="ctr"/>
        <c:lblOffset val="100"/>
      </c:catAx>
      <c:valAx>
        <c:axId val="55573888"/>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55571968"/>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57222272"/>
        <c:axId val="57224192"/>
        <c:axId val="0"/>
      </c:bar3DChart>
      <c:catAx>
        <c:axId val="5722227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57224192"/>
        <c:crosses val="autoZero"/>
        <c:auto val="1"/>
        <c:lblAlgn val="ctr"/>
        <c:lblOffset val="100"/>
      </c:catAx>
      <c:valAx>
        <c:axId val="5722419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57222272"/>
        <c:crosses val="autoZero"/>
        <c:crossBetween val="between"/>
      </c:valAx>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57419648"/>
        <c:axId val="57430016"/>
        <c:axId val="0"/>
      </c:bar3DChart>
      <c:catAx>
        <c:axId val="5741964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57430016"/>
        <c:crosses val="autoZero"/>
        <c:auto val="1"/>
        <c:lblAlgn val="ctr"/>
        <c:lblOffset val="100"/>
      </c:catAx>
      <c:valAx>
        <c:axId val="5743001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57419648"/>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57347072"/>
        <c:axId val="57353344"/>
        <c:axId val="0"/>
      </c:bar3DChart>
      <c:catAx>
        <c:axId val="57347072"/>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57353344"/>
        <c:crosses val="autoZero"/>
        <c:auto val="1"/>
        <c:lblAlgn val="ctr"/>
        <c:lblOffset val="100"/>
      </c:catAx>
      <c:valAx>
        <c:axId val="5735334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57347072"/>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accessed by saying the associated number. 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feedback has been incorporated where commands spoken by the user are verbally repeated back to the user. .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confirmation has also been integrated into the application for complex navigation methods such as selecting a link or going backwards. After an action is selected by the user, yes or no verbal confirmation must be provided. In the event of recognition errors, users are requested to repeat the command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first iteration, first we look at the app errors. </a:t>
            </a:r>
            <a:r>
              <a:rPr lang="en-GB" sz="1200" kern="1200" dirty="0" smtClean="0">
                <a:solidFill>
                  <a:schemeClr val="tx1"/>
                </a:solidFill>
                <a:latin typeface="+mn-lt"/>
                <a:ea typeface="+mn-ea"/>
                <a:cs typeface="+mn-cs"/>
              </a:rPr>
              <a:t>Application errors were cases wherein voice commands were misread, not recognised or not 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a total of 70% of application errors were recorded in comparison to the link name referencing section wherein 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recorded. The high error percentage in the numerical referencing section may be due to the similarities between numbers spoken. 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short single syllable words that may decrease the accuracy of speech recognition.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of users prefer using numerical referencing for simple 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prefer link name referencing and the remaining 14.% are fond of both 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of users felt that link name referencing performed 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the perceived performance in it 2, </a:t>
            </a:r>
            <a:r>
              <a:rPr lang="en-GB" sz="1200" kern="1200" dirty="0" smtClean="0">
                <a:solidFill>
                  <a:schemeClr val="tx1"/>
                </a:solidFill>
                <a:latin typeface="+mn-lt"/>
                <a:ea typeface="+mn-ea"/>
                <a:cs typeface="+mn-cs"/>
              </a:rPr>
              <a:t>although 60% of users prefer numerical, 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felt that link name referencing performed 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link name referencing, 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In it 3, f</a:t>
            </a:r>
            <a:r>
              <a:rPr lang="en-GB" sz="1200" kern="1200" dirty="0" smtClean="0">
                <a:solidFill>
                  <a:schemeClr val="tx1"/>
                </a:solidFill>
                <a:latin typeface="+mn-lt"/>
                <a:ea typeface="+mn-ea"/>
                <a:cs typeface="+mn-cs"/>
              </a:rPr>
              <a:t>or the application errors recorded, 54% of errors was recorded for link name 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2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63% of users felt that it was not necessary. The remaining 37%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were further categorised into age groups. Three age groups were defined: 55-65, 65-75 and 75-85 year olds. Application errors were tallied for each age group and divided by the number of users within that group and within each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observed in the figure it is evident that for simple websites designed in iterations one and two, users preferred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Even though link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to 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websites there was no distinct preference between referencing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The figure implies</a:t>
            </a:r>
            <a:r>
              <a:rPr lang="en-US" sz="1200" dirty="0" smtClean="0">
                <a:latin typeface="Arial" pitchFamily="34" charset="0"/>
                <a:cs typeface="Arial" pitchFamily="34" charset="0"/>
              </a:rPr>
              <a:t> that 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11/6/2011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11/6/2011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11/6/2011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11/6/2011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297472" y="87971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46756" y="183971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282440" y="367284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084820" cy="247337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fontScale="47500" lnSpcReduction="20000"/>
          </a:bodyPr>
          <a:lstStyle/>
          <a:p>
            <a:r>
              <a:rPr lang="en-ZA" sz="2500" dirty="0" smtClean="0"/>
              <a:t>Eastman J. K., </a:t>
            </a:r>
            <a:r>
              <a:rPr lang="en-ZA" sz="2500" dirty="0" err="1" smtClean="0"/>
              <a:t>Iyer</a:t>
            </a:r>
            <a:r>
              <a:rPr lang="en-ZA" sz="2500" dirty="0" smtClean="0"/>
              <a:t> R. The Elderly uses and </a:t>
            </a:r>
            <a:r>
              <a:rPr lang="en-ZA" sz="2500" dirty="0" smtClean="0"/>
              <a:t>attitudes towards </a:t>
            </a:r>
            <a:r>
              <a:rPr lang="en-ZA" sz="2500" dirty="0" smtClean="0"/>
              <a:t>the Internet. Journal of Consumer Marketing, </a:t>
            </a:r>
            <a:r>
              <a:rPr lang="en-ZA" sz="2500" dirty="0" err="1" smtClean="0"/>
              <a:t>Vol</a:t>
            </a:r>
            <a:r>
              <a:rPr lang="en-ZA" sz="2500" dirty="0" smtClean="0"/>
              <a:t> 21 </a:t>
            </a:r>
            <a:r>
              <a:rPr lang="en-ZA" sz="2500" dirty="0" err="1" smtClean="0"/>
              <a:t>Iss</a:t>
            </a:r>
            <a:r>
              <a:rPr lang="en-ZA" sz="2500" dirty="0" smtClean="0"/>
              <a:t>: 3, 2004, pp208-208.</a:t>
            </a:r>
            <a:endParaRPr lang="en-US" sz="25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7228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33562" y="317373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9254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05000" y="3295650"/>
          <a:ext cx="4876800" cy="289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4377690" y="400812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689610" y="27279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377690" y="8877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7" name="Rectangle 4"/>
          <p:cNvSpPr>
            <a:spLocks noGrp="1" noChangeArrowheads="1"/>
          </p:cNvSpPr>
          <p:nvPr>
            <p:ph type="title"/>
          </p:nvPr>
        </p:nvSpPr>
        <p:spPr>
          <a:xfrm>
            <a:off x="352062" y="952397"/>
            <a:ext cx="3553188"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such a large portion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fontScale="62500" lnSpcReduction="20000"/>
          </a:bodyPr>
          <a:lstStyle/>
          <a:p>
            <a:r>
              <a:rPr lang="en-ZA" dirty="0" smtClean="0"/>
              <a:t>Anderson S. , </a:t>
            </a:r>
            <a:r>
              <a:rPr lang="en-ZA" dirty="0" err="1" smtClean="0"/>
              <a:t>Liberman</a:t>
            </a:r>
            <a:r>
              <a:rPr lang="en-ZA" dirty="0" smtClean="0"/>
              <a:t> N., Bernstein E., Foster S</a:t>
            </a:r>
            <a:r>
              <a:rPr lang="en-ZA" dirty="0" smtClean="0"/>
              <a:t>., </a:t>
            </a:r>
            <a:r>
              <a:rPr lang="en-ZA" dirty="0" err="1" smtClean="0"/>
              <a:t>Cate</a:t>
            </a:r>
            <a:r>
              <a:rPr lang="en-ZA" dirty="0" smtClean="0"/>
              <a:t> </a:t>
            </a:r>
            <a:r>
              <a:rPr lang="en-ZA" dirty="0" smtClean="0"/>
              <a:t>E., Levin B. Recognition of Elderly Speech </a:t>
            </a:r>
            <a:r>
              <a:rPr lang="en-ZA" dirty="0" smtClean="0"/>
              <a:t>and Voice-driven </a:t>
            </a:r>
            <a:r>
              <a:rPr lang="en-ZA" dirty="0" smtClean="0"/>
              <a:t>Document Retrieval. IEEE. </a:t>
            </a:r>
            <a:r>
              <a:rPr lang="en-ZA" dirty="0" err="1" smtClean="0"/>
              <a:t>Vol</a:t>
            </a:r>
            <a:r>
              <a:rPr lang="en-ZA" dirty="0" smtClean="0"/>
              <a:t> 1, 1999.</a:t>
            </a:r>
            <a:endParaRPr lang="en-US" sz="60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833</TotalTime>
  <Words>3946</Words>
  <Application>Microsoft Office PowerPoint</Application>
  <PresentationFormat>On-screen Show (4:3)</PresentationFormat>
  <Paragraphs>377</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Testing and Results</vt:lpstr>
      <vt:lpstr>Iteration 1</vt:lpstr>
      <vt:lpstr>Slide 26</vt:lpstr>
      <vt:lpstr>Iteration 2</vt:lpstr>
      <vt:lpstr>Slide 28</vt:lpstr>
      <vt:lpstr>Iteration 3</vt:lpstr>
      <vt:lpstr>Secondary Results</vt:lpstr>
      <vt:lpstr>Slide 31</vt:lpstr>
      <vt:lpstr>Analysis</vt:lpstr>
      <vt:lpstr>Slide 33</vt:lpstr>
      <vt:lpstr>Team Work</vt:lpstr>
      <vt:lpstr>Conclusion</vt:lpstr>
      <vt:lpstr>Future Work</vt:lpstr>
      <vt:lpstr>Questions?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91</cp:revision>
  <dcterms:created xsi:type="dcterms:W3CDTF">2011-10-31T08:15:04Z</dcterms:created>
  <dcterms:modified xsi:type="dcterms:W3CDTF">2011-11-06T11:19:01Z</dcterms:modified>
</cp:coreProperties>
</file>