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33" d="100"/>
          <a:sy n="33" d="100"/>
        </p:scale>
        <p:origin x="-216" y="552"/>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10/19/2011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7830807" y="827060"/>
            <a:ext cx="8790012" cy="13757612"/>
          </a:xfrm>
          <a:prstGeom prst="rect">
            <a:avLst/>
          </a:prstGeom>
          <a:noFill/>
        </p:spPr>
        <p:txBody>
          <a:bodyPr wrap="square" rtlCol="0">
            <a:spAutoFit/>
          </a:bodyPr>
          <a:lstStyle/>
          <a:p>
            <a:r>
              <a:rPr lang="en-GB" sz="2400" dirty="0" smtClean="0">
                <a:latin typeface="Bookman Old Style" pitchFamily="18" charset="0"/>
              </a:rPr>
              <a:t>A facsimile of a local news website is designed. Numerical and link name referencing styles are applied to the website to investigate the performance of these techniques on a complex and realistic web application. Two versions of the website are created. Numerical referencing is applied to the first version wherein articles are accessed by saying the associated number assigned to the article. The link name referencing technique is applied to the second version wherein articles are accessed by saying the green-coloured word. Web navigation commands, verbal feedback and link highlighting components are included. In addition, user confirmation is required for complex navigation methods.</a:t>
            </a:r>
          </a:p>
          <a:p>
            <a:r>
              <a:rPr lang="en-GB" sz="2400" dirty="0" smtClean="0">
                <a:latin typeface="Bookman Old Style" pitchFamily="18" charset="0"/>
              </a:rPr>
              <a:t>A total of six people were tested. Two use cases were formulated to test navigation in both the numerical and link name referenced websites. The following results were obtained:</a:t>
            </a:r>
          </a:p>
          <a:p>
            <a:pPr lvl="0"/>
            <a:r>
              <a:rPr lang="en-GB" sz="2400" dirty="0" smtClean="0">
                <a:latin typeface="Bookman Old Style" pitchFamily="18" charset="0"/>
              </a:rPr>
              <a:t>For a more complex website there is no preference between referencing styles. There is an equal division of fondness between numerical and link name referencing.</a:t>
            </a:r>
          </a:p>
          <a:p>
            <a:pPr lvl="0"/>
            <a:r>
              <a:rPr lang="en-GB" sz="2400" dirty="0" smtClean="0">
                <a:latin typeface="Bookman Old Style" pitchFamily="18" charset="0"/>
              </a:rPr>
              <a:t>83% of users think the website is sufficient in illustrating the differences between the referencing techniques. </a:t>
            </a:r>
          </a:p>
          <a:p>
            <a:pPr lvl="0"/>
            <a:r>
              <a:rPr lang="en-GB" sz="2400" dirty="0" smtClean="0">
                <a:latin typeface="Bookman Old Style" pitchFamily="18" charset="0"/>
              </a:rPr>
              <a:t>17% of users consider the website an adequate facsimile of a news website. This minute percentage can be attributed to that the fact that only 33% of the users are computer literate. </a:t>
            </a:r>
          </a:p>
          <a:p>
            <a:pPr lvl="0"/>
            <a:r>
              <a:rPr lang="en-GB" sz="2400" dirty="0" smtClean="0">
                <a:latin typeface="Bookman Old Style" pitchFamily="18" charset="0"/>
              </a:rPr>
              <a:t>67% of users feel it’s unreasonable to expect elderly users to press and hold a button to activate voice recognition. </a:t>
            </a:r>
          </a:p>
          <a:p>
            <a:pPr lvl="0"/>
            <a:r>
              <a:rPr lang="en-GB" sz="2400" dirty="0" smtClean="0">
                <a:latin typeface="Bookman Old Style" pitchFamily="18" charset="0"/>
              </a:rPr>
              <a:t>83% of users like the voice feedback and 67% prefer not to have confirmation while navigating the website. </a:t>
            </a:r>
          </a:p>
          <a:p>
            <a:pPr lvl="0"/>
            <a:r>
              <a:rPr lang="en-GB" sz="2400" dirty="0" smtClean="0">
                <a:latin typeface="Bookman Old Style" pitchFamily="18" charset="0"/>
              </a:rPr>
              <a:t>67% of the users would prefer an application that does not require internet access. This is beneficial in cases where users do not have internet access or prefer an inexpensive option.</a:t>
            </a:r>
          </a:p>
          <a:p>
            <a:r>
              <a:rPr lang="en-GB" sz="2400" dirty="0" smtClean="0">
                <a:latin typeface="Bookman Old Style" pitchFamily="18" charset="0"/>
              </a:rPr>
              <a:t>These observations are considered as notes for future iterations.</a:t>
            </a:r>
            <a:endParaRPr lang="en-GB" sz="2400" dirty="0">
              <a:latin typeface="Bookman Old Style" pitchFamily="18" charset="0"/>
            </a:endParaRPr>
          </a:p>
        </p:txBody>
      </p:sp>
      <p:sp>
        <p:nvSpPr>
          <p:cNvPr id="42" name="TextBox 41"/>
          <p:cNvSpPr txBox="1"/>
          <p:nvPr/>
        </p:nvSpPr>
        <p:spPr>
          <a:xfrm>
            <a:off x="12269779" y="0"/>
            <a:ext cx="8610624" cy="13911501"/>
          </a:xfrm>
          <a:prstGeom prst="rect">
            <a:avLst/>
          </a:prstGeom>
          <a:noFill/>
        </p:spPr>
        <p:txBody>
          <a:bodyPr wrap="square" rtlCol="0">
            <a:spAutoFit/>
          </a:bodyPr>
          <a:lstStyle/>
          <a:p>
            <a:r>
              <a:rPr lang="en-GB" sz="2400" dirty="0" smtClean="0">
                <a:latin typeface="Bookman Old Style" pitchFamily="18" charset="0"/>
              </a:rPr>
              <a:t>A simple website composed of questions and answers is designed for iteration one. The website is used to investigate the performance of numerical and link name referencing techniques. Different feedback techniques are incorporated into the website and evaluated.</a:t>
            </a:r>
          </a:p>
          <a:p>
            <a:r>
              <a:rPr lang="en-GB" sz="2400" dirty="0" smtClean="0">
                <a:latin typeface="Bookman Old Style" pitchFamily="18" charset="0"/>
              </a:rPr>
              <a:t>The website is designed as a set of 16 questions. Each question is based on a particular animal fact. Questions are answered by first selecting the correct animal category. Thereafter four facts are listed and only one fact contains the correct answer. The questions are divided into five sections: numerical referencing, link name referencing, two visual feedback sections and one verbal feedback section. The two visual feedback sections consist of a pop up and a link highlighting section. The feedback sections are implemented to determine which feedback techniques are preferred by users. Questions in the numerical referencing section are answered by saying the associated number of the animal category and fact number. Questions in the link referencing section are answered by saying the green-coloured word.  </a:t>
            </a:r>
          </a:p>
          <a:p>
            <a:r>
              <a:rPr lang="en-GB" sz="2400" dirty="0" smtClean="0">
                <a:latin typeface="Bookman Old Style" pitchFamily="18" charset="0"/>
              </a:rPr>
              <a:t>Users were tested and questioned to ascertain which referencing style and feedback techniques were preferred. The following results were obtained:</a:t>
            </a:r>
          </a:p>
          <a:p>
            <a:pPr lvl="0"/>
            <a:r>
              <a:rPr lang="en-GB" sz="2400" dirty="0" smtClean="0">
                <a:latin typeface="Bookman Old Style" pitchFamily="18" charset="0"/>
              </a:rPr>
              <a:t>Although 57% of users preferred numerical referencing and found it to be the easiest technique to use; it was evident from figure 2 that link name referencing actually performed better in comparison.</a:t>
            </a:r>
          </a:p>
          <a:p>
            <a:pPr lvl="0"/>
            <a:r>
              <a:rPr lang="en-GB" sz="2400" dirty="0" smtClean="0">
                <a:latin typeface="Bookman Old Style" pitchFamily="18" charset="0"/>
              </a:rPr>
              <a:t>Figure 4 indicates that users prefer link highlighting as both a visual and an overall feedback method.</a:t>
            </a:r>
          </a:p>
          <a:p>
            <a:pPr lvl="0"/>
            <a:r>
              <a:rPr lang="en-GB" sz="2400" dirty="0" smtClean="0">
                <a:latin typeface="Bookman Old Style" pitchFamily="18" charset="0"/>
              </a:rPr>
              <a:t>43% of users preferred a combination of numerical referencing and link highlighting techniques. </a:t>
            </a:r>
          </a:p>
          <a:p>
            <a:pPr lvl="0"/>
            <a:r>
              <a:rPr lang="en-GB" sz="2400" dirty="0" smtClean="0">
                <a:latin typeface="Bookman Old Style" pitchFamily="18" charset="0"/>
              </a:rPr>
              <a:t>During testing 48 application errors were as indicated in the analysis section. The large number of errors and users preference  were considered for iteration two.</a:t>
            </a:r>
          </a:p>
          <a:p>
            <a:endParaRPr lang="en-GB" dirty="0"/>
          </a:p>
        </p:txBody>
      </p:sp>
      <p:sp>
        <p:nvSpPr>
          <p:cNvPr id="40" name="TextBox 39"/>
          <p:cNvSpPr txBox="1"/>
          <p:nvPr/>
        </p:nvSpPr>
        <p:spPr>
          <a:xfrm>
            <a:off x="1506499" y="5886450"/>
            <a:ext cx="8610624" cy="12238483"/>
          </a:xfrm>
          <a:prstGeom prst="rect">
            <a:avLst/>
          </a:prstGeom>
          <a:noFill/>
        </p:spPr>
        <p:txBody>
          <a:bodyPr wrap="square" rtlCol="0">
            <a:spAutoFit/>
          </a:bodyPr>
          <a:lstStyle/>
          <a:p>
            <a:pPr algn="just"/>
            <a:r>
              <a:rPr lang="en-ZA" sz="2400" dirty="0" smtClean="0">
                <a:latin typeface="Bookman Old Style" pitchFamily="18" charset="0"/>
              </a:rPr>
              <a:t>An </a:t>
            </a:r>
            <a:r>
              <a:rPr lang="en-ZA" sz="2400" dirty="0" smtClean="0">
                <a:latin typeface="Bookman Old Style" pitchFamily="18" charset="0"/>
              </a:rPr>
              <a:t>investigation was undertaken </a:t>
            </a:r>
            <a:r>
              <a:rPr lang="en-ZA" sz="2400" dirty="0" smtClean="0">
                <a:latin typeface="Bookman Old Style" pitchFamily="18" charset="0"/>
              </a:rPr>
              <a:t>to </a:t>
            </a:r>
            <a:r>
              <a:rPr lang="en-ZA" sz="2400" dirty="0" smtClean="0">
                <a:latin typeface="Bookman Old Style" pitchFamily="18" charset="0"/>
              </a:rPr>
              <a:t>determine </a:t>
            </a:r>
            <a:r>
              <a:rPr lang="en-ZA" sz="2400" dirty="0" smtClean="0">
                <a:latin typeface="Bookman Old Style" pitchFamily="18" charset="0"/>
              </a:rPr>
              <a:t>methods which can be </a:t>
            </a:r>
            <a:r>
              <a:rPr lang="en-ZA" sz="2400" dirty="0" smtClean="0">
                <a:latin typeface="Bookman Old Style" pitchFamily="18" charset="0"/>
              </a:rPr>
              <a:t>employed to improve the usability of computers for the elderly.</a:t>
            </a:r>
            <a:endParaRPr lang="en-GB" sz="2400" dirty="0" smtClean="0">
              <a:latin typeface="Bookman Old Style" pitchFamily="18" charset="0"/>
            </a:endParaRPr>
          </a:p>
          <a:p>
            <a:pPr algn="just"/>
            <a:r>
              <a:rPr lang="en-ZA" sz="2400" dirty="0" smtClean="0">
                <a:latin typeface="Bookman Old Style" pitchFamily="18" charset="0"/>
              </a:rPr>
              <a:t> </a:t>
            </a:r>
            <a:endParaRPr lang="en-GB" sz="2400" dirty="0" smtClean="0">
              <a:latin typeface="Bookman Old Style" pitchFamily="18" charset="0"/>
            </a:endParaRPr>
          </a:p>
          <a:p>
            <a:pPr algn="just"/>
            <a:r>
              <a:rPr lang="en-ZA" sz="2400" dirty="0" smtClean="0">
                <a:latin typeface="Bookman Old Style" pitchFamily="18" charset="0"/>
              </a:rPr>
              <a:t>The </a:t>
            </a:r>
            <a:r>
              <a:rPr lang="en-ZA" sz="2400" dirty="0" smtClean="0">
                <a:latin typeface="Bookman Old Style" pitchFamily="18" charset="0"/>
              </a:rPr>
              <a:t>investigation narrowed the scope of computer usage down specifically to web-browsing. Thus, the techniques determined to make web-browsing simpler, are likely able to be extrapolated to the task of making computers generally more usable for the elderly.</a:t>
            </a:r>
            <a:endParaRPr lang="en-GB" sz="2400" dirty="0" smtClean="0">
              <a:latin typeface="Bookman Old Style" pitchFamily="18" charset="0"/>
            </a:endParaRPr>
          </a:p>
          <a:p>
            <a:pPr algn="just"/>
            <a:r>
              <a:rPr lang="en-ZA" sz="2400" dirty="0" smtClean="0">
                <a:latin typeface="Bookman Old Style" pitchFamily="18" charset="0"/>
              </a:rPr>
              <a:t> </a:t>
            </a:r>
            <a:endParaRPr lang="en-GB" sz="2400" dirty="0" smtClean="0">
              <a:latin typeface="Bookman Old Style" pitchFamily="18" charset="0"/>
            </a:endParaRPr>
          </a:p>
          <a:p>
            <a:pPr algn="just"/>
            <a:r>
              <a:rPr lang="en-ZA" sz="2400" dirty="0" smtClean="0">
                <a:latin typeface="Bookman Old Style" pitchFamily="18" charset="0"/>
              </a:rPr>
              <a:t>Voice </a:t>
            </a:r>
            <a:r>
              <a:rPr lang="en-ZA" sz="2400" dirty="0" smtClean="0">
                <a:latin typeface="Bookman Old Style" pitchFamily="18" charset="0"/>
              </a:rPr>
              <a:t>recognition was perceived to be one way of improved computer usability for the elderly. Thus methods of voice referencing and visual annotations were specifically investigated</a:t>
            </a:r>
            <a:r>
              <a:rPr lang="en-ZA" sz="2400" dirty="0" smtClean="0">
                <a:latin typeface="Bookman Old Style" pitchFamily="18" charset="0"/>
              </a:rPr>
              <a:t>.</a:t>
            </a:r>
          </a:p>
          <a:p>
            <a:pPr algn="just"/>
            <a:endParaRPr lang="en-ZA" sz="2400" dirty="0" smtClean="0">
              <a:latin typeface="Bookman Old Style" pitchFamily="18" charset="0"/>
            </a:endParaRPr>
          </a:p>
          <a:p>
            <a:pPr algn="just"/>
            <a:r>
              <a:rPr lang="en-ZA" sz="2800" b="1" dirty="0" smtClean="0">
                <a:latin typeface="Bookman Old Style" pitchFamily="18" charset="0"/>
              </a:rPr>
              <a:t>Primary aim:</a:t>
            </a:r>
            <a:endParaRPr lang="en-GB" sz="2800" b="1" dirty="0" smtClean="0">
              <a:latin typeface="Bookman Old Style" pitchFamily="18" charset="0"/>
            </a:endParaRPr>
          </a:p>
          <a:p>
            <a:pPr algn="just">
              <a:buFont typeface="Arial" pitchFamily="34" charset="0"/>
              <a:buChar char="•"/>
            </a:pPr>
            <a:r>
              <a:rPr lang="en-ZA" sz="2400" dirty="0" smtClean="0">
                <a:latin typeface="Bookman Old Style" pitchFamily="18" charset="0"/>
              </a:rPr>
              <a:t> Determine </a:t>
            </a:r>
            <a:r>
              <a:rPr lang="en-ZA" sz="2400" dirty="0" smtClean="0">
                <a:latin typeface="Bookman Old Style" pitchFamily="18" charset="0"/>
              </a:rPr>
              <a:t>which of  two voice referencing techniques performed better as a means of referencing links (with regard to correct command-result outputs).These referencing  techniques </a:t>
            </a:r>
            <a:r>
              <a:rPr lang="en-ZA" sz="2400" dirty="0" smtClean="0">
                <a:latin typeface="Bookman Old Style" pitchFamily="18" charset="0"/>
              </a:rPr>
              <a:t>being:</a:t>
            </a:r>
            <a:endParaRPr lang="en-GB" sz="2400" dirty="0" smtClean="0">
              <a:latin typeface="Bookman Old Style" pitchFamily="18" charset="0"/>
            </a:endParaRPr>
          </a:p>
          <a:p>
            <a:pPr algn="just">
              <a:buFont typeface="Arial" pitchFamily="34" charset="0"/>
              <a:buChar char="•"/>
            </a:pPr>
            <a:r>
              <a:rPr lang="en-GB" sz="2400" dirty="0" smtClean="0">
                <a:latin typeface="Bookman Old Style" pitchFamily="18" charset="0"/>
              </a:rPr>
              <a:t> </a:t>
            </a:r>
            <a:r>
              <a:rPr lang="en-ZA" sz="2400" dirty="0" smtClean="0">
                <a:latin typeface="Bookman Old Style" pitchFamily="18" charset="0"/>
              </a:rPr>
              <a:t>Numerical </a:t>
            </a:r>
            <a:r>
              <a:rPr lang="en-ZA" sz="2400" dirty="0" smtClean="0">
                <a:latin typeface="Bookman Old Style" pitchFamily="18" charset="0"/>
              </a:rPr>
              <a:t>voice referencing : Assigning a sequential number to each link on a page and allowing users to reference links by specific </a:t>
            </a:r>
            <a:r>
              <a:rPr lang="en-ZA" sz="2400" dirty="0" smtClean="0">
                <a:latin typeface="Bookman Old Style" pitchFamily="18" charset="0"/>
              </a:rPr>
              <a:t>numbers.</a:t>
            </a:r>
            <a:endParaRPr lang="en-GB" sz="2400" dirty="0" smtClean="0">
              <a:latin typeface="Bookman Old Style" pitchFamily="18" charset="0"/>
            </a:endParaRPr>
          </a:p>
          <a:p>
            <a:pPr algn="just">
              <a:buFont typeface="Arial" pitchFamily="34" charset="0"/>
              <a:buChar char="•"/>
            </a:pPr>
            <a:r>
              <a:rPr lang="en-GB" sz="2400" dirty="0" smtClean="0">
                <a:latin typeface="Bookman Old Style" pitchFamily="18" charset="0"/>
              </a:rPr>
              <a:t> </a:t>
            </a:r>
            <a:r>
              <a:rPr lang="en-ZA" sz="2400" dirty="0" smtClean="0">
                <a:latin typeface="Bookman Old Style" pitchFamily="18" charset="0"/>
              </a:rPr>
              <a:t>Spoken </a:t>
            </a:r>
            <a:r>
              <a:rPr lang="en-ZA" sz="2400" dirty="0" smtClean="0">
                <a:latin typeface="Bookman Old Style" pitchFamily="18" charset="0"/>
              </a:rPr>
              <a:t>link name referencing: Links are referenced by  a specified word within the link </a:t>
            </a:r>
            <a:r>
              <a:rPr lang="en-ZA" sz="2400" dirty="0" smtClean="0">
                <a:latin typeface="Bookman Old Style" pitchFamily="18" charset="0"/>
              </a:rPr>
              <a:t>name</a:t>
            </a:r>
            <a:endParaRPr lang="en-GB" sz="2400" dirty="0" smtClean="0">
              <a:latin typeface="Bookman Old Style" pitchFamily="18" charset="0"/>
            </a:endParaRPr>
          </a:p>
          <a:p>
            <a:pPr algn="just">
              <a:buFont typeface="Arial" pitchFamily="34" charset="0"/>
              <a:buChar char="•"/>
            </a:pPr>
            <a:r>
              <a:rPr lang="en-ZA" sz="2400" dirty="0" smtClean="0">
                <a:latin typeface="Bookman Old Style" pitchFamily="18" charset="0"/>
              </a:rPr>
              <a:t>Additionally</a:t>
            </a:r>
            <a:r>
              <a:rPr lang="en-ZA" sz="2400" dirty="0" smtClean="0">
                <a:latin typeface="Bookman Old Style" pitchFamily="18" charset="0"/>
              </a:rPr>
              <a:t>, determine what techniques are preferred by the user (numerical or spoken link name referencing)</a:t>
            </a:r>
            <a:endParaRPr lang="en-GB" sz="2400" dirty="0" smtClean="0">
              <a:latin typeface="Bookman Old Style" pitchFamily="18" charset="0"/>
            </a:endParaRPr>
          </a:p>
          <a:p>
            <a:pPr algn="just"/>
            <a:r>
              <a:rPr lang="en-ZA" sz="2800" b="1" dirty="0" smtClean="0">
                <a:latin typeface="Bookman Old Style" pitchFamily="18" charset="0"/>
              </a:rPr>
              <a:t>Secondary aim: </a:t>
            </a:r>
            <a:endParaRPr lang="en-GB" sz="2800" b="1" dirty="0" smtClean="0">
              <a:latin typeface="Bookman Old Style" pitchFamily="18" charset="0"/>
            </a:endParaRPr>
          </a:p>
          <a:p>
            <a:pPr algn="just"/>
            <a:r>
              <a:rPr lang="en-ZA" sz="2400" dirty="0" smtClean="0">
                <a:latin typeface="Bookman Old Style" pitchFamily="18" charset="0"/>
              </a:rPr>
              <a:t>Determine </a:t>
            </a:r>
            <a:r>
              <a:rPr lang="en-ZA" sz="2400" dirty="0" smtClean="0">
                <a:latin typeface="Bookman Old Style" pitchFamily="18" charset="0"/>
              </a:rPr>
              <a:t>what sort of visual techniques can be used to improve the usability of the internet</a:t>
            </a:r>
            <a:endParaRPr lang="en-GB" sz="2400" dirty="0" smtClean="0">
              <a:latin typeface="Bookman Old Style" pitchFamily="18" charset="0"/>
            </a:endParaRPr>
          </a:p>
          <a:p>
            <a:pPr algn="just"/>
            <a:endParaRPr lang="en-GB" sz="2400" dirty="0" smtClean="0">
              <a:latin typeface="Bookman Old Style" pitchFamily="18" charset="0"/>
            </a:endParaRPr>
          </a:p>
          <a:p>
            <a:endParaRPr lang="en-GB" sz="2800" dirty="0">
              <a:latin typeface="Bookman Old Style" pitchFamily="18" charset="0"/>
            </a:endParaRPr>
          </a:p>
        </p:txBody>
      </p:sp>
      <p:sp>
        <p:nvSpPr>
          <p:cNvPr id="15" name="Rectangle 14"/>
          <p:cNvSpPr/>
          <p:nvPr/>
        </p:nvSpPr>
        <p:spPr>
          <a:xfrm>
            <a:off x="1458905" y="4452929"/>
            <a:ext cx="8636000" cy="143350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197319" y="1006448"/>
            <a:ext cx="21804347" cy="2800767"/>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800" b="1" dirty="0" smtClean="0">
                <a:latin typeface="Verdana" pitchFamily="34" charset="0"/>
                <a:ea typeface="Verdana" pitchFamily="34" charset="0"/>
                <a:cs typeface="Verdana" pitchFamily="34" charset="0"/>
              </a:rPr>
              <a:t>An investigation into voice web browsing for the elderly</a:t>
            </a:r>
            <a:endParaRPr lang="en-GB" sz="8800" b="1" dirty="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2"/>
          <a:srcRect/>
          <a:stretch>
            <a:fillRect/>
          </a:stretch>
        </p:blipFill>
        <p:spPr bwMode="auto">
          <a:xfrm>
            <a:off x="1106487" y="977900"/>
            <a:ext cx="3245821" cy="323850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25934987" y="977900"/>
            <a:ext cx="3245821" cy="3238500"/>
          </a:xfrm>
          <a:prstGeom prst="rect">
            <a:avLst/>
          </a:prstGeom>
          <a:noFill/>
          <a:ln w="9525">
            <a:noFill/>
            <a:miter lim="800000"/>
            <a:headEnd/>
            <a:tailEnd/>
          </a:ln>
          <a:effectLst/>
        </p:spPr>
      </p:pic>
      <p:sp>
        <p:nvSpPr>
          <p:cNvPr id="10" name="Rectangle 9"/>
          <p:cNvSpPr/>
          <p:nvPr/>
        </p:nvSpPr>
        <p:spPr>
          <a:xfrm>
            <a:off x="1446193" y="4419601"/>
            <a:ext cx="8648712" cy="15989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821988" y="4567229"/>
            <a:ext cx="8636000"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0185069" y="4567229"/>
            <a:ext cx="8648712"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806556" y="4784717"/>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18" name="Rectangle 17"/>
          <p:cNvSpPr/>
          <p:nvPr/>
        </p:nvSpPr>
        <p:spPr>
          <a:xfrm>
            <a:off x="0" y="0"/>
            <a:ext cx="725467" cy="21386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58905" y="14639936"/>
            <a:ext cx="8636000" cy="143350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1806556" y="15000299"/>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Contextualisation</a:t>
            </a:r>
            <a:endParaRPr lang="en-GB" sz="4400" b="1" dirty="0">
              <a:solidFill>
                <a:schemeClr val="bg1"/>
              </a:solidFill>
              <a:latin typeface="Verdana" pitchFamily="34" charset="0"/>
              <a:ea typeface="Verdana" pitchFamily="34" charset="0"/>
              <a:cs typeface="Verdana" pitchFamily="34" charset="0"/>
            </a:endParaRPr>
          </a:p>
        </p:txBody>
      </p:sp>
      <p:sp>
        <p:nvSpPr>
          <p:cNvPr id="28" name="Rectangle 27"/>
          <p:cNvSpPr/>
          <p:nvPr/>
        </p:nvSpPr>
        <p:spPr>
          <a:xfrm>
            <a:off x="10821988" y="4594208"/>
            <a:ext cx="8636000" cy="14335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11169639" y="495457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a:t>
            </a:r>
            <a:r>
              <a:rPr lang="en-ZA" sz="4400" b="1" dirty="0" smtClean="0">
                <a:solidFill>
                  <a:schemeClr val="bg1"/>
                </a:solidFill>
                <a:latin typeface="Verdana" pitchFamily="34" charset="0"/>
                <a:ea typeface="Verdana" pitchFamily="34" charset="0"/>
                <a:cs typeface="Verdana" pitchFamily="34" charset="0"/>
              </a:rPr>
              <a:t>1</a:t>
            </a:r>
            <a:endParaRPr lang="en-GB" sz="4400" b="1" dirty="0">
              <a:solidFill>
                <a:schemeClr val="bg1"/>
              </a:solidFill>
              <a:latin typeface="Verdana" pitchFamily="34" charset="0"/>
              <a:ea typeface="Verdana" pitchFamily="34" charset="0"/>
              <a:cs typeface="Verdana" pitchFamily="34" charset="0"/>
            </a:endParaRPr>
          </a:p>
        </p:txBody>
      </p:sp>
      <p:sp>
        <p:nvSpPr>
          <p:cNvPr id="31" name="Rectangle 30"/>
          <p:cNvSpPr/>
          <p:nvPr/>
        </p:nvSpPr>
        <p:spPr>
          <a:xfrm>
            <a:off x="10828344" y="11410952"/>
            <a:ext cx="8636000" cy="14335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11175995" y="11771315"/>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a:t>
            </a:r>
            <a:r>
              <a:rPr lang="en-ZA" sz="4400" b="1" dirty="0" smtClean="0">
                <a:solidFill>
                  <a:schemeClr val="bg1"/>
                </a:solidFill>
                <a:latin typeface="Verdana" pitchFamily="34" charset="0"/>
                <a:ea typeface="Verdana" pitchFamily="34" charset="0"/>
                <a:cs typeface="Verdana" pitchFamily="34" charset="0"/>
              </a:rPr>
              <a:t>2</a:t>
            </a:r>
            <a:endParaRPr lang="en-GB" sz="4400" b="1"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20162851" y="12847653"/>
            <a:ext cx="8636000" cy="14335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20510502" y="13206419"/>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37" name="Rectangle 36"/>
          <p:cNvSpPr/>
          <p:nvPr/>
        </p:nvSpPr>
        <p:spPr>
          <a:xfrm>
            <a:off x="20173976" y="18945248"/>
            <a:ext cx="8636000" cy="14335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93056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References</a:t>
            </a:r>
            <a:endParaRPr lang="en-GB" sz="4400" b="1" dirty="0">
              <a:solidFill>
                <a:schemeClr val="bg1"/>
              </a:solidFill>
              <a:latin typeface="Verdana" pitchFamily="34" charset="0"/>
              <a:ea typeface="Verdana" pitchFamily="34" charset="0"/>
              <a:cs typeface="Verdana" pitchFamily="34" charset="0"/>
            </a:endParaRPr>
          </a:p>
        </p:txBody>
      </p:sp>
      <p:sp>
        <p:nvSpPr>
          <p:cNvPr id="41" name="TextBox 40"/>
          <p:cNvSpPr txBox="1"/>
          <p:nvPr/>
        </p:nvSpPr>
        <p:spPr>
          <a:xfrm>
            <a:off x="1506499" y="17330756"/>
            <a:ext cx="8610624" cy="4893647"/>
          </a:xfrm>
          <a:prstGeom prst="rect">
            <a:avLst/>
          </a:prstGeom>
          <a:noFill/>
        </p:spPr>
        <p:txBody>
          <a:bodyPr wrap="square" rtlCol="0">
            <a:spAutoFit/>
          </a:bodyPr>
          <a:lstStyle/>
          <a:p>
            <a:r>
              <a:rPr lang="en-ZA" sz="2400" dirty="0" smtClean="0">
                <a:latin typeface="Bookman Old Style" pitchFamily="18" charset="0"/>
              </a:rPr>
              <a:t>-Older people in some countries are said to have more disposable incomes [ref] and more time on their hands.</a:t>
            </a:r>
            <a:endParaRPr lang="en-GB" sz="2400" dirty="0" smtClean="0">
              <a:latin typeface="Bookman Old Style" pitchFamily="18" charset="0"/>
            </a:endParaRPr>
          </a:p>
          <a:p>
            <a:r>
              <a:rPr lang="en-ZA" sz="2400" dirty="0" smtClean="0">
                <a:latin typeface="Bookman Old Style" pitchFamily="18" charset="0"/>
              </a:rPr>
              <a:t>- Older people however often suffer from particular ailments (such as arthritis) which inhibit their use of computers (which could be use to order groceries for those incapable, entertain, conduct financial transactions, or communicate).</a:t>
            </a:r>
            <a:endParaRPr lang="en-GB" sz="2400" dirty="0" smtClean="0">
              <a:latin typeface="Bookman Old Style" pitchFamily="18" charset="0"/>
            </a:endParaRPr>
          </a:p>
          <a:p>
            <a:r>
              <a:rPr lang="en-ZA" sz="2400" dirty="0" smtClean="0">
                <a:latin typeface="Bookman Old Style" pitchFamily="18" charset="0"/>
              </a:rPr>
              <a:t>-With time, more and more of the elderly will be computer literate and thus need to be able to operate computers with ease if they are to maintain a good standard of living.</a:t>
            </a:r>
            <a:endParaRPr lang="en-GB" sz="2400" dirty="0" smtClean="0">
              <a:latin typeface="Bookman Old Style" pitchFamily="18" charset="0"/>
            </a:endParaRPr>
          </a:p>
          <a:p>
            <a:r>
              <a:rPr lang="en-ZA" sz="2400" dirty="0" smtClean="0">
                <a:latin typeface="Bookman Old Style" pitchFamily="18" charset="0"/>
              </a:rPr>
              <a:t>-Voice recognition is one of the ways that the elderly can be aided in their use of computers</a:t>
            </a:r>
            <a:endParaRPr lang="en-GB" sz="2400" dirty="0">
              <a:latin typeface="Bookman Old Style" pitchFamily="18" charset="0"/>
            </a:endParaRPr>
          </a:p>
        </p:txBody>
      </p:sp>
      <p:sp>
        <p:nvSpPr>
          <p:cNvPr id="43" name="TextBox 42"/>
          <p:cNvSpPr txBox="1"/>
          <p:nvPr/>
        </p:nvSpPr>
        <p:spPr>
          <a:xfrm>
            <a:off x="10834675" y="8540744"/>
            <a:ext cx="8610624" cy="12280285"/>
          </a:xfrm>
          <a:prstGeom prst="rect">
            <a:avLst/>
          </a:prstGeom>
          <a:noFill/>
        </p:spPr>
        <p:txBody>
          <a:bodyPr wrap="square" rtlCol="0">
            <a:spAutoFit/>
          </a:bodyPr>
          <a:lstStyle/>
          <a:p>
            <a:r>
              <a:rPr lang="en-GB" sz="2400" dirty="0" smtClean="0">
                <a:latin typeface="Bookman Old Style" pitchFamily="18" charset="0"/>
              </a:rPr>
              <a:t>The website designed in iteration two consists of a similar structure and purpose to that in iteration one. Upon testing iteration one it was determined that a large number of errors occurred in the first referencing section. To remain unbiased to a particular referencing style iteration one was edited and retested. </a:t>
            </a:r>
          </a:p>
          <a:p>
            <a:r>
              <a:rPr lang="en-GB" sz="2400" dirty="0" smtClean="0">
                <a:latin typeface="Bookman Old Style" pitchFamily="18" charset="0"/>
              </a:rPr>
              <a:t>The new website is designed as a set of 14 animal fact related questions. The questions are divided into two sections: numerical referencing and link name referencing. Each section is preceded by a tutorial to help guide the user. The tutorial consists of two questions and each referencing section is comprised of five questions. In the numerical referencing section, answers are accessed by saying associated numbers. Similarly in the link name section, answers are accessed by saying the green-coloured word. </a:t>
            </a:r>
          </a:p>
          <a:p>
            <a:r>
              <a:rPr lang="en-GB" sz="2400" dirty="0" smtClean="0">
                <a:latin typeface="Bookman Old Style" pitchFamily="18" charset="0"/>
              </a:rPr>
              <a:t>Three new people were tested and the following results were recorded:</a:t>
            </a:r>
          </a:p>
          <a:p>
            <a:pPr lvl="0"/>
            <a:r>
              <a:rPr lang="en-GB" sz="2400" dirty="0" smtClean="0">
                <a:latin typeface="Bookman Old Style" pitchFamily="18" charset="0"/>
              </a:rPr>
              <a:t>The ease of use and preference between referencing styles was equally divided even though 67% of commands performed best in the link name referencing section as shown in figure 6. </a:t>
            </a:r>
          </a:p>
          <a:p>
            <a:pPr lvl="0"/>
            <a:r>
              <a:rPr lang="en-GB" sz="2400" dirty="0" smtClean="0">
                <a:latin typeface="Bookman Old Style" pitchFamily="18" charset="0"/>
              </a:rPr>
              <a:t>The number of application errors was reduced to 32 as discussed in the analysis section. </a:t>
            </a:r>
          </a:p>
          <a:p>
            <a:pPr lvl="0"/>
            <a:r>
              <a:rPr lang="en-GB" sz="2400" dirty="0" smtClean="0">
                <a:latin typeface="Bookman Old Style" pitchFamily="18" charset="0"/>
              </a:rPr>
              <a:t>Users indicated that link name referencing was preferred for complex websites. However, 67% of users were confused and unsure what complex websites comprised of. </a:t>
            </a:r>
          </a:p>
          <a:p>
            <a:pPr lvl="0"/>
            <a:r>
              <a:rPr lang="en-GB" sz="2400" dirty="0" smtClean="0">
                <a:latin typeface="Bookman Old Style" pitchFamily="18" charset="0"/>
              </a:rPr>
              <a:t>100% of users prefer saying a particular word in comparison to saying a part of a sentence or the complete sentence for link name referencing. </a:t>
            </a:r>
          </a:p>
          <a:p>
            <a:r>
              <a:rPr lang="en-GB" sz="2400" dirty="0" smtClean="0">
                <a:latin typeface="Bookman Old Style" pitchFamily="18" charset="0"/>
              </a:rPr>
              <a:t>These conclusions were considered when designing iteration three.</a:t>
            </a:r>
            <a:endParaRPr lang="en-GB" sz="2400" dirty="0">
              <a:latin typeface="Bookman Old Style" pitchFamily="18" charset="0"/>
            </a:endParaRPr>
          </a:p>
        </p:txBody>
      </p:sp>
      <p:sp>
        <p:nvSpPr>
          <p:cNvPr id="44" name="Rectangle 43"/>
          <p:cNvSpPr/>
          <p:nvPr/>
        </p:nvSpPr>
        <p:spPr>
          <a:xfrm>
            <a:off x="20173976" y="4592621"/>
            <a:ext cx="8636000" cy="14335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20521627" y="4952984"/>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a:t>
            </a:r>
            <a:r>
              <a:rPr lang="en-ZA" sz="4400" b="1" dirty="0" smtClean="0">
                <a:solidFill>
                  <a:schemeClr val="bg1"/>
                </a:solidFill>
                <a:latin typeface="Verdana" pitchFamily="34" charset="0"/>
                <a:ea typeface="Verdana" pitchFamily="34" charset="0"/>
                <a:cs typeface="Verdana" pitchFamily="34" charset="0"/>
              </a:rPr>
              <a:t>3</a:t>
            </a:r>
            <a:endParaRPr lang="en-GB" sz="4400" b="1" dirty="0">
              <a:solidFill>
                <a:schemeClr val="bg1"/>
              </a:solidFill>
              <a:latin typeface="Verdana" pitchFamily="34" charset="0"/>
              <a:ea typeface="Verdana" pitchFamily="34" charset="0"/>
              <a:cs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1033</Words>
  <Application>Microsoft Office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14</cp:revision>
  <dcterms:created xsi:type="dcterms:W3CDTF">2011-10-18T15:22:20Z</dcterms:created>
  <dcterms:modified xsi:type="dcterms:W3CDTF">2011-10-19T08:25:10Z</dcterms:modified>
</cp:coreProperties>
</file>