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8.xml" ContentType="application/vnd.openxmlformats-officedocument.drawingml.chart+xml"/>
  <Override PartName="/ppt/charts/chart9.xml" ContentType="application/vnd.openxmlformats-officedocument.drawingml.chart+xml"/>
  <Override PartName="/ppt/slideLayouts/slideLayout10.xml" ContentType="application/vnd.openxmlformats-officedocument.presentationml.slideLayout+xml"/>
  <Override PartName="/ppt/charts/chart6.xml" ContentType="application/vnd.openxmlformats-officedocument.drawingml.chart+xml"/>
  <Override PartName="/ppt/charts/chart7.xml" ContentType="application/vnd.openxmlformats-officedocument.drawingml.chart+xml"/>
  <Override PartName="/ppt/charts/chart10.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9975" cy="21386800"/>
  <p:notesSz cx="6797675" cy="9874250"/>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21" d="100"/>
          <a:sy n="21" d="100"/>
        </p:scale>
        <p:origin x="-1458" y="-156"/>
      </p:cViewPr>
      <p:guideLst>
        <p:guide orient="horz" pos="6736"/>
        <p:guide pos="9537"/>
      </p:guideLst>
    </p:cSldViewPr>
  </p:slideViewPr>
  <p:notesTextViewPr>
    <p:cViewPr>
      <p:scale>
        <a:sx n="100" d="100"/>
        <a:sy n="100" d="100"/>
      </p:scale>
      <p:origin x="0" y="0"/>
    </p:cViewPr>
  </p:notesTextViewPr>
  <p:gridSpacing cx="184343675" cy="184343675"/>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inetpub\wwwroot\Lab-project\Open%20day%20poster\Project%20Dat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Cole\Desktop\Project%20Data.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Cole\Desktop\Project%20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GB"/>
  <c:style val="10"/>
  <c:chart>
    <c:title>
      <c:tx>
        <c:rich>
          <a:bodyPr/>
          <a:lstStyle/>
          <a:p>
            <a:pPr>
              <a:defRPr lang="en-GB"/>
            </a:pPr>
            <a:r>
              <a:rPr lang="en-US" sz="1800" b="1" i="0" baseline="0" dirty="0"/>
              <a:t>Easiest </a:t>
            </a:r>
            <a:r>
              <a:rPr lang="en-US" sz="1800" b="1" i="0" baseline="0" dirty="0" smtClean="0"/>
              <a:t> technique to </a:t>
            </a:r>
            <a:r>
              <a:rPr lang="en-US" sz="1800" b="1" i="0" baseline="0" dirty="0"/>
              <a:t>use </a:t>
            </a:r>
            <a:endParaRPr lang="en-GB" dirty="0"/>
          </a:p>
        </c:rich>
      </c:tx>
      <c:layout>
        <c:manualLayout>
          <c:xMode val="edge"/>
          <c:yMode val="edge"/>
          <c:x val="0.14452601779439678"/>
          <c:y val="2.0834876286051098E-2"/>
        </c:manualLayout>
      </c:layout>
    </c:title>
    <c:plotArea>
      <c:layout/>
      <c:pieChart>
        <c:varyColors val="1"/>
        <c:ser>
          <c:idx val="0"/>
          <c:order val="0"/>
          <c:dLbls>
            <c:txPr>
              <a:bodyPr/>
              <a:lstStyle/>
              <a:p>
                <a:pPr>
                  <a:defRPr lang="en-GB"/>
                </a:pPr>
                <a:endParaRPr lang="en-US"/>
              </a:p>
            </c:txPr>
            <c:showCatName val="1"/>
            <c:showPercent val="1"/>
          </c:dLbls>
          <c:cat>
            <c:strRef>
              <c:f>'C:\inetpub\wwwroot\Lab-project\Results\[Project Results Form.xlsx]Sheet1'!$I$59:$K$59</c:f>
              <c:strCache>
                <c:ptCount val="3"/>
                <c:pt idx="0">
                  <c:v>Numerical</c:v>
                </c:pt>
                <c:pt idx="1">
                  <c:v>Spoken link name</c:v>
                </c:pt>
                <c:pt idx="2">
                  <c:v>Both</c:v>
                </c:pt>
              </c:strCache>
            </c:strRef>
          </c:cat>
          <c:val>
            <c:numRef>
              <c:f>'C:\inetpub\wwwroot\Lab-project\Results\[Project Results Form.xlsx]Sheet1'!$I$60:$K$60</c:f>
              <c:numCache>
                <c:formatCode>General</c:formatCode>
                <c:ptCount val="3"/>
                <c:pt idx="0">
                  <c:v>1</c:v>
                </c:pt>
                <c:pt idx="1">
                  <c:v>1</c:v>
                </c:pt>
                <c:pt idx="2">
                  <c:v>1</c:v>
                </c:pt>
              </c:numCache>
            </c:numRef>
          </c:val>
        </c:ser>
        <c:dLbls>
          <c:showCatName val="1"/>
          <c:showPercent val="1"/>
        </c:dLbls>
        <c:firstSliceAng val="0"/>
      </c:pieChart>
    </c:plotArea>
    <c:plotVisOnly val="1"/>
  </c:chart>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dirty="0" smtClean="0"/>
              <a:t>User</a:t>
            </a:r>
            <a:r>
              <a:rPr lang="en-GB" baseline="0" dirty="0" smtClean="0"/>
              <a:t> </a:t>
            </a:r>
            <a:r>
              <a:rPr lang="en-GB" baseline="0" dirty="0"/>
              <a:t>preference of </a:t>
            </a:r>
            <a:r>
              <a:rPr lang="en-GB" dirty="0"/>
              <a:t>feedback techniques</a:t>
            </a:r>
          </a:p>
        </c:rich>
      </c:tx>
      <c:layout/>
    </c:title>
    <c:view3D>
      <c:rAngAx val="1"/>
    </c:view3D>
    <c:plotArea>
      <c:layout/>
      <c:bar3DChart>
        <c:barDir val="col"/>
        <c:grouping val="clustered"/>
        <c:ser>
          <c:idx val="0"/>
          <c:order val="0"/>
          <c:tx>
            <c:v>series1</c:v>
          </c:tx>
          <c:cat>
            <c:strRef>
              <c:f>Sheet1!$D$66:$D$68</c:f>
              <c:strCache>
                <c:ptCount val="3"/>
                <c:pt idx="0">
                  <c:v>Pop ups</c:v>
                </c:pt>
                <c:pt idx="1">
                  <c:v>Highlighting</c:v>
                </c:pt>
                <c:pt idx="2">
                  <c:v>Verbal</c:v>
                </c:pt>
              </c:strCache>
            </c:strRef>
          </c:cat>
          <c:val>
            <c:numRef>
              <c:f>Sheet1!$F$66:$F$68</c:f>
              <c:numCache>
                <c:formatCode>General</c:formatCode>
                <c:ptCount val="3"/>
                <c:pt idx="0">
                  <c:v>0</c:v>
                </c:pt>
                <c:pt idx="1">
                  <c:v>5</c:v>
                </c:pt>
                <c:pt idx="2">
                  <c:v>2</c:v>
                </c:pt>
              </c:numCache>
            </c:numRef>
          </c:val>
        </c:ser>
        <c:shape val="box"/>
        <c:axId val="90640768"/>
        <c:axId val="90642688"/>
        <c:axId val="0"/>
      </c:bar3DChart>
      <c:catAx>
        <c:axId val="90640768"/>
        <c:scaling>
          <c:orientation val="minMax"/>
        </c:scaling>
        <c:axPos val="b"/>
        <c:title>
          <c:tx>
            <c:rich>
              <a:bodyPr/>
              <a:lstStyle/>
              <a:p>
                <a:pPr>
                  <a:defRPr lang="en-GB"/>
                </a:pPr>
                <a:r>
                  <a:rPr lang="en-GB"/>
                  <a:t>Feedback techniques</a:t>
                </a:r>
              </a:p>
            </c:rich>
          </c:tx>
          <c:layout/>
        </c:title>
        <c:majorTickMark val="none"/>
        <c:tickLblPos val="nextTo"/>
        <c:txPr>
          <a:bodyPr/>
          <a:lstStyle/>
          <a:p>
            <a:pPr>
              <a:defRPr lang="en-GB"/>
            </a:pPr>
            <a:endParaRPr lang="en-US"/>
          </a:p>
        </c:txPr>
        <c:crossAx val="90642688"/>
        <c:crosses val="autoZero"/>
        <c:auto val="1"/>
        <c:lblAlgn val="ctr"/>
        <c:lblOffset val="100"/>
      </c:catAx>
      <c:valAx>
        <c:axId val="90642688"/>
        <c:scaling>
          <c:orientation val="minMax"/>
        </c:scaling>
        <c:axPos val="l"/>
        <c:majorGridlines/>
        <c:title>
          <c:tx>
            <c:rich>
              <a:bodyPr/>
              <a:lstStyle/>
              <a:p>
                <a:pPr>
                  <a:defRPr lang="en-GB"/>
                </a:pPr>
                <a:r>
                  <a:rPr lang="en-GB"/>
                  <a:t>Users</a:t>
                </a:r>
              </a:p>
            </c:rich>
          </c:tx>
          <c:layout/>
        </c:title>
        <c:numFmt formatCode="General" sourceLinked="1"/>
        <c:tickLblPos val="nextTo"/>
        <c:txPr>
          <a:bodyPr/>
          <a:lstStyle/>
          <a:p>
            <a:pPr>
              <a:defRPr lang="en-GB"/>
            </a:pPr>
            <a:endParaRPr lang="en-US"/>
          </a:p>
        </c:txPr>
        <c:crossAx val="90640768"/>
        <c:crosses val="autoZero"/>
        <c:crossBetween val="between"/>
      </c:valAx>
    </c:plotArea>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GB"/>
  <c:style val="10"/>
  <c:chart>
    <c:title>
      <c:tx>
        <c:rich>
          <a:bodyPr/>
          <a:lstStyle/>
          <a:p>
            <a:pPr>
              <a:defRPr lang="en-GB"/>
            </a:pPr>
            <a:r>
              <a:rPr lang="en-US" sz="1800" b="1" i="0" baseline="0" dirty="0" smtClean="0"/>
              <a:t>Perceived technique performance</a:t>
            </a:r>
            <a:endParaRPr lang="en-US" sz="1800" b="1" i="0" baseline="0" dirty="0"/>
          </a:p>
        </c:rich>
      </c:tx>
      <c:layout>
        <c:manualLayout>
          <c:xMode val="edge"/>
          <c:yMode val="edge"/>
          <c:x val="0.17185002098218505"/>
          <c:y val="7.702881908928369E-2"/>
        </c:manualLayout>
      </c:layout>
    </c:title>
    <c:plotArea>
      <c:layout/>
      <c:pieChart>
        <c:varyColors val="1"/>
        <c:ser>
          <c:idx val="0"/>
          <c:order val="0"/>
          <c:tx>
            <c:v>series1</c:v>
          </c:tx>
          <c:dLbls>
            <c:dLbl>
              <c:idx val="0"/>
              <c:layout>
                <c:manualLayout>
                  <c:x val="0.27605293041055495"/>
                  <c:y val="0.11953027150275963"/>
                </c:manualLayout>
              </c:layout>
              <c:showCatName val="1"/>
              <c:showPercent val="1"/>
            </c:dLbl>
            <c:txPr>
              <a:bodyPr/>
              <a:lstStyle/>
              <a:p>
                <a:pPr>
                  <a:defRPr lang="en-GB"/>
                </a:pPr>
                <a:endParaRPr lang="en-US"/>
              </a:p>
            </c:txPr>
            <c:showCatName val="1"/>
            <c:showPercent val="1"/>
          </c:dLbls>
          <c:cat>
            <c:strRef>
              <c:f>'C:\inetpub\wwwroot\Lab-project\Results\[Project Results Form.xlsx]Sheet1'!$I$59:$K$59</c:f>
              <c:strCache>
                <c:ptCount val="3"/>
                <c:pt idx="0">
                  <c:v>Numerical</c:v>
                </c:pt>
                <c:pt idx="1">
                  <c:v>Spoken link name</c:v>
                </c:pt>
                <c:pt idx="2">
                  <c:v>Both</c:v>
                </c:pt>
              </c:strCache>
            </c:strRef>
          </c:cat>
          <c:val>
            <c:numRef>
              <c:f>'C:\inetpub\wwwroot\Lab-project\Results\[Project Results Form.xlsx]Sheet1'!$I$61:$K$61</c:f>
              <c:numCache>
                <c:formatCode>General</c:formatCode>
                <c:ptCount val="3"/>
                <c:pt idx="0">
                  <c:v>0</c:v>
                </c:pt>
                <c:pt idx="1">
                  <c:v>2</c:v>
                </c:pt>
                <c:pt idx="2">
                  <c:v>1</c:v>
                </c:pt>
              </c:numCache>
            </c:numRef>
          </c:val>
        </c:ser>
        <c:dLbls>
          <c:showCatName val="1"/>
          <c:showPercent val="1"/>
        </c:dLbls>
        <c:firstSliceAng val="0"/>
      </c:pieChart>
    </c:plotArea>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GB"/>
  <c:style val="10"/>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lang="en-GB" sz="1800" b="1" i="0" u="none" strike="noStrike" kern="1200" baseline="0">
                <a:solidFill>
                  <a:sysClr val="windowText" lastClr="000000"/>
                </a:solidFill>
                <a:latin typeface="+mn-lt"/>
                <a:ea typeface="+mn-ea"/>
                <a:cs typeface="+mn-cs"/>
              </a:defRPr>
            </a:pPr>
            <a:r>
              <a:rPr lang="en-GB" sz="1800" b="1" i="0" baseline="0"/>
              <a:t>User technique preference</a:t>
            </a:r>
          </a:p>
        </c:rich>
      </c:tx>
      <c:layout>
        <c:manualLayout>
          <c:xMode val="edge"/>
          <c:yMode val="edge"/>
          <c:x val="0.14205807506800189"/>
          <c:y val="8.9121887287025012E-2"/>
        </c:manualLayout>
      </c:layout>
    </c:title>
    <c:plotArea>
      <c:layout/>
      <c:pieChart>
        <c:varyColors val="1"/>
        <c:dLbls>
          <c:showCatName val="1"/>
          <c:showPercent val="1"/>
        </c:dLbls>
        <c:firstSliceAng val="0"/>
      </c:pieChart>
    </c:plotArea>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GB"/>
  <c:style val="10"/>
  <c:chart>
    <c:title>
      <c:tx>
        <c:rich>
          <a:bodyPr/>
          <a:lstStyle/>
          <a:p>
            <a:pPr>
              <a:defRPr lang="en-GB"/>
            </a:pPr>
            <a:r>
              <a:rPr lang="en-US" dirty="0" smtClean="0"/>
              <a:t>Easiest technique </a:t>
            </a:r>
            <a:r>
              <a:rPr lang="en-US" dirty="0"/>
              <a:t>to </a:t>
            </a:r>
            <a:r>
              <a:rPr lang="en-US" dirty="0" smtClean="0"/>
              <a:t>use</a:t>
            </a:r>
            <a:endParaRPr lang="en-US" dirty="0"/>
          </a:p>
        </c:rich>
      </c:tx>
      <c:layout>
        <c:manualLayout>
          <c:xMode val="edge"/>
          <c:yMode val="edge"/>
          <c:x val="0.11513428389018948"/>
          <c:y val="2.3524559175266233E-2"/>
        </c:manualLayout>
      </c:layout>
    </c:title>
    <c:plotArea>
      <c:layout/>
      <c:pieChart>
        <c:varyColors val="1"/>
        <c:ser>
          <c:idx val="0"/>
          <c:order val="0"/>
          <c:dLbls>
            <c:txPr>
              <a:bodyPr/>
              <a:lstStyle/>
              <a:p>
                <a:pPr>
                  <a:defRPr lang="en-GB"/>
                </a:pPr>
                <a:endParaRPr lang="en-US"/>
              </a:p>
            </c:txPr>
            <c:showCatName val="1"/>
            <c:showPercent val="1"/>
          </c:dLbls>
          <c:cat>
            <c:strRef>
              <c:f>Sheet1!$H$60:$J$60</c:f>
              <c:strCache>
                <c:ptCount val="3"/>
                <c:pt idx="0">
                  <c:v>Numerical</c:v>
                </c:pt>
                <c:pt idx="1">
                  <c:v>Spoken link name</c:v>
                </c:pt>
                <c:pt idx="2">
                  <c:v>Both</c:v>
                </c:pt>
              </c:strCache>
            </c:strRef>
          </c:cat>
          <c:val>
            <c:numRef>
              <c:f>Sheet1!$H$61:$J$61</c:f>
              <c:numCache>
                <c:formatCode>General</c:formatCode>
                <c:ptCount val="3"/>
                <c:pt idx="0">
                  <c:v>4</c:v>
                </c:pt>
                <c:pt idx="1">
                  <c:v>2</c:v>
                </c:pt>
                <c:pt idx="2">
                  <c:v>1</c:v>
                </c:pt>
              </c:numCache>
            </c:numRef>
          </c:val>
        </c:ser>
        <c:dLbls>
          <c:showCatName val="1"/>
          <c:showPercent val="1"/>
        </c:dLbls>
        <c:firstSliceAng val="0"/>
      </c:pieChart>
    </c:plotArea>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GB"/>
  <c:style val="10"/>
  <c:chart>
    <c:title>
      <c:tx>
        <c:rich>
          <a:bodyPr/>
          <a:lstStyle/>
          <a:p>
            <a:pPr>
              <a:defRPr lang="en-GB"/>
            </a:pPr>
            <a:r>
              <a:rPr lang="en-US" dirty="0" smtClean="0"/>
              <a:t>Perceived</a:t>
            </a:r>
            <a:r>
              <a:rPr lang="en-US" baseline="0" dirty="0" smtClean="0"/>
              <a:t> technique </a:t>
            </a:r>
            <a:r>
              <a:rPr lang="en-US" dirty="0" smtClean="0"/>
              <a:t>performance</a:t>
            </a:r>
            <a:endParaRPr lang="en-US" dirty="0"/>
          </a:p>
        </c:rich>
      </c:tx>
      <c:layout>
        <c:manualLayout>
          <c:xMode val="edge"/>
          <c:yMode val="edge"/>
          <c:x val="0.12208054061086078"/>
          <c:y val="8.9635814801466956E-2"/>
        </c:manualLayout>
      </c:layout>
    </c:title>
    <c:plotArea>
      <c:layout/>
      <c:pieChart>
        <c:varyColors val="1"/>
        <c:ser>
          <c:idx val="0"/>
          <c:order val="0"/>
          <c:tx>
            <c:v>series1</c:v>
          </c:tx>
          <c:dLbls>
            <c:txPr>
              <a:bodyPr/>
              <a:lstStyle/>
              <a:p>
                <a:pPr>
                  <a:defRPr lang="en-GB"/>
                </a:pPr>
                <a:endParaRPr lang="en-US"/>
              </a:p>
            </c:txPr>
            <c:showCatName val="1"/>
            <c:showPercent val="1"/>
          </c:dLbls>
          <c:cat>
            <c:strRef>
              <c:f>Sheet1!$H$60:$J$60</c:f>
              <c:strCache>
                <c:ptCount val="3"/>
                <c:pt idx="0">
                  <c:v>Numerical</c:v>
                </c:pt>
                <c:pt idx="1">
                  <c:v>Spoken link name</c:v>
                </c:pt>
                <c:pt idx="2">
                  <c:v>Both</c:v>
                </c:pt>
              </c:strCache>
            </c:strRef>
          </c:cat>
          <c:val>
            <c:numRef>
              <c:f>Sheet1!$H$62:$J$62</c:f>
              <c:numCache>
                <c:formatCode>General</c:formatCode>
                <c:ptCount val="3"/>
                <c:pt idx="0">
                  <c:v>2</c:v>
                </c:pt>
                <c:pt idx="1">
                  <c:v>4</c:v>
                </c:pt>
                <c:pt idx="2">
                  <c:v>1</c:v>
                </c:pt>
              </c:numCache>
            </c:numRef>
          </c:val>
        </c:ser>
        <c:dLbls>
          <c:showCatName val="1"/>
          <c:showPercent val="1"/>
        </c:dLbls>
        <c:firstSliceAng val="0"/>
      </c:pieChart>
    </c:plotArea>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lang="en-GB" sz="1800" b="1" i="0" u="none" strike="noStrike" kern="1200" baseline="0">
                <a:solidFill>
                  <a:sysClr val="windowText" lastClr="000000"/>
                </a:solidFill>
                <a:latin typeface="+mn-lt"/>
                <a:ea typeface="+mn-ea"/>
                <a:cs typeface="+mn-cs"/>
              </a:defRPr>
            </a:pPr>
            <a:r>
              <a:rPr lang="en-GB" sz="1400" b="1" i="0" baseline="0" dirty="0"/>
              <a:t>Errors between numerical and link name referencing</a:t>
            </a:r>
          </a:p>
        </c:rich>
      </c:tx>
      <c:layout/>
    </c:title>
    <c:view3D>
      <c:rAngAx val="1"/>
    </c:view3D>
    <c:plotArea>
      <c:layout/>
      <c:bar3DChart>
        <c:barDir val="col"/>
        <c:grouping val="percentStacked"/>
        <c:ser>
          <c:idx val="0"/>
          <c:order val="0"/>
          <c:tx>
            <c:v>Numerical</c:v>
          </c:tx>
          <c:cat>
            <c:strRef>
              <c:f>Sheet1!$A$108:$A$110</c:f>
              <c:strCache>
                <c:ptCount val="3"/>
                <c:pt idx="0">
                  <c:v>Iteration 1</c:v>
                </c:pt>
                <c:pt idx="1">
                  <c:v>Iteration 2</c:v>
                </c:pt>
                <c:pt idx="2">
                  <c:v>Iteration 3</c:v>
                </c:pt>
              </c:strCache>
            </c:strRef>
          </c:cat>
          <c:val>
            <c:numRef>
              <c:f>Sheet1!$C$108:$C$110</c:f>
              <c:numCache>
                <c:formatCode>General</c:formatCode>
                <c:ptCount val="3"/>
                <c:pt idx="0">
                  <c:v>34</c:v>
                </c:pt>
                <c:pt idx="1">
                  <c:v>20</c:v>
                </c:pt>
                <c:pt idx="2">
                  <c:v>45</c:v>
                </c:pt>
              </c:numCache>
            </c:numRef>
          </c:val>
        </c:ser>
        <c:ser>
          <c:idx val="1"/>
          <c:order val="1"/>
          <c:tx>
            <c:v>Link name</c:v>
          </c:tx>
          <c:cat>
            <c:strRef>
              <c:f>Sheet1!$A$108:$A$110</c:f>
              <c:strCache>
                <c:ptCount val="3"/>
                <c:pt idx="0">
                  <c:v>Iteration 1</c:v>
                </c:pt>
                <c:pt idx="1">
                  <c:v>Iteration 2</c:v>
                </c:pt>
                <c:pt idx="2">
                  <c:v>Iteration 3</c:v>
                </c:pt>
              </c:strCache>
            </c:strRef>
          </c:cat>
          <c:val>
            <c:numRef>
              <c:f>Sheet1!$D$108:$D$110</c:f>
              <c:numCache>
                <c:formatCode>General</c:formatCode>
                <c:ptCount val="3"/>
                <c:pt idx="0">
                  <c:v>14</c:v>
                </c:pt>
                <c:pt idx="1">
                  <c:v>12</c:v>
                </c:pt>
                <c:pt idx="2">
                  <c:v>53</c:v>
                </c:pt>
              </c:numCache>
            </c:numRef>
          </c:val>
        </c:ser>
        <c:gapWidth val="55"/>
        <c:gapDepth val="55"/>
        <c:shape val="box"/>
        <c:axId val="85129472"/>
        <c:axId val="85259392"/>
        <c:axId val="0"/>
      </c:bar3DChart>
      <c:catAx>
        <c:axId val="85129472"/>
        <c:scaling>
          <c:orientation val="minMax"/>
        </c:scaling>
        <c:axPos val="b"/>
        <c:majorTickMark val="none"/>
        <c:tickLblPos val="nextTo"/>
        <c:txPr>
          <a:bodyPr/>
          <a:lstStyle/>
          <a:p>
            <a:pPr>
              <a:defRPr lang="en-GB"/>
            </a:pPr>
            <a:endParaRPr lang="en-US"/>
          </a:p>
        </c:txPr>
        <c:crossAx val="85259392"/>
        <c:crosses val="autoZero"/>
        <c:auto val="1"/>
        <c:lblAlgn val="ctr"/>
        <c:lblOffset val="100"/>
      </c:catAx>
      <c:valAx>
        <c:axId val="85259392"/>
        <c:scaling>
          <c:orientation val="minMax"/>
        </c:scaling>
        <c:axPos val="l"/>
        <c:majorGridlines/>
        <c:numFmt formatCode="0%" sourceLinked="1"/>
        <c:majorTickMark val="none"/>
        <c:tickLblPos val="nextTo"/>
        <c:txPr>
          <a:bodyPr/>
          <a:lstStyle/>
          <a:p>
            <a:pPr>
              <a:defRPr lang="en-GB"/>
            </a:pPr>
            <a:endParaRPr lang="en-US"/>
          </a:p>
        </c:txPr>
        <c:crossAx val="85129472"/>
        <c:crosses val="autoZero"/>
        <c:crossBetween val="between"/>
      </c:valAx>
    </c:plotArea>
    <c:legend>
      <c:legendPos val="r"/>
      <c:layout/>
      <c:txPr>
        <a:bodyPr/>
        <a:lstStyle/>
        <a:p>
          <a:pPr>
            <a:defRPr lang="en-GB"/>
          </a:pPr>
          <a:endParaRPr lang="en-US"/>
        </a:p>
      </c:txPr>
    </c:legend>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sz="1400" dirty="0"/>
              <a:t>User preference between referencing</a:t>
            </a:r>
            <a:r>
              <a:rPr lang="en-GB" sz="1400" baseline="0" dirty="0"/>
              <a:t> styles</a:t>
            </a:r>
            <a:endParaRPr lang="en-GB" sz="1400" dirty="0"/>
          </a:p>
        </c:rich>
      </c:tx>
      <c:layout/>
    </c:title>
    <c:view3D>
      <c:rAngAx val="1"/>
    </c:view3D>
    <c:plotArea>
      <c:layout/>
      <c:bar3DChart>
        <c:barDir val="col"/>
        <c:grouping val="percentStacked"/>
        <c:ser>
          <c:idx val="0"/>
          <c:order val="0"/>
          <c:tx>
            <c:v>Numerical</c:v>
          </c:tx>
          <c:cat>
            <c:strRef>
              <c:f>Sheet1!$A$143:$A$145</c:f>
              <c:strCache>
                <c:ptCount val="3"/>
                <c:pt idx="0">
                  <c:v>Iteration 1</c:v>
                </c:pt>
                <c:pt idx="1">
                  <c:v>Iteration 2</c:v>
                </c:pt>
                <c:pt idx="2">
                  <c:v>Iteration 3</c:v>
                </c:pt>
              </c:strCache>
            </c:strRef>
          </c:cat>
          <c:val>
            <c:numRef>
              <c:f>Sheet1!$C$143:$C$145</c:f>
              <c:numCache>
                <c:formatCode>General</c:formatCode>
                <c:ptCount val="3"/>
                <c:pt idx="0">
                  <c:v>4</c:v>
                </c:pt>
                <c:pt idx="1">
                  <c:v>1</c:v>
                </c:pt>
                <c:pt idx="2">
                  <c:v>3</c:v>
                </c:pt>
              </c:numCache>
            </c:numRef>
          </c:val>
        </c:ser>
        <c:ser>
          <c:idx val="1"/>
          <c:order val="1"/>
          <c:tx>
            <c:v>Link name</c:v>
          </c:tx>
          <c:cat>
            <c:strRef>
              <c:f>Sheet1!$A$143:$A$145</c:f>
              <c:strCache>
                <c:ptCount val="3"/>
                <c:pt idx="0">
                  <c:v>Iteration 1</c:v>
                </c:pt>
                <c:pt idx="1">
                  <c:v>Iteration 2</c:v>
                </c:pt>
                <c:pt idx="2">
                  <c:v>Iteration 3</c:v>
                </c:pt>
              </c:strCache>
            </c:strRef>
          </c:cat>
          <c:val>
            <c:numRef>
              <c:f>Sheet1!$D$143:$D$145</c:f>
              <c:numCache>
                <c:formatCode>General</c:formatCode>
                <c:ptCount val="3"/>
                <c:pt idx="0">
                  <c:v>2</c:v>
                </c:pt>
                <c:pt idx="1">
                  <c:v>1</c:v>
                </c:pt>
                <c:pt idx="2">
                  <c:v>3</c:v>
                </c:pt>
              </c:numCache>
            </c:numRef>
          </c:val>
        </c:ser>
        <c:ser>
          <c:idx val="2"/>
          <c:order val="2"/>
          <c:tx>
            <c:v>Both</c:v>
          </c:tx>
          <c:cat>
            <c:strRef>
              <c:f>Sheet1!$A$143:$A$145</c:f>
              <c:strCache>
                <c:ptCount val="3"/>
                <c:pt idx="0">
                  <c:v>Iteration 1</c:v>
                </c:pt>
                <c:pt idx="1">
                  <c:v>Iteration 2</c:v>
                </c:pt>
                <c:pt idx="2">
                  <c:v>Iteration 3</c:v>
                </c:pt>
              </c:strCache>
            </c:strRef>
          </c:cat>
          <c:val>
            <c:numRef>
              <c:f>Sheet1!$E$143:$E$145</c:f>
              <c:numCache>
                <c:formatCode>General</c:formatCode>
                <c:ptCount val="3"/>
                <c:pt idx="0">
                  <c:v>1</c:v>
                </c:pt>
                <c:pt idx="1">
                  <c:v>1</c:v>
                </c:pt>
                <c:pt idx="2">
                  <c:v>0</c:v>
                </c:pt>
              </c:numCache>
            </c:numRef>
          </c:val>
        </c:ser>
        <c:gapWidth val="55"/>
        <c:gapDepth val="55"/>
        <c:shape val="box"/>
        <c:axId val="85614592"/>
        <c:axId val="85616896"/>
        <c:axId val="0"/>
      </c:bar3DChart>
      <c:catAx>
        <c:axId val="85614592"/>
        <c:scaling>
          <c:orientation val="minMax"/>
        </c:scaling>
        <c:axPos val="b"/>
        <c:majorTickMark val="none"/>
        <c:tickLblPos val="nextTo"/>
        <c:txPr>
          <a:bodyPr/>
          <a:lstStyle/>
          <a:p>
            <a:pPr>
              <a:defRPr lang="en-GB"/>
            </a:pPr>
            <a:endParaRPr lang="en-US"/>
          </a:p>
        </c:txPr>
        <c:crossAx val="85616896"/>
        <c:crosses val="autoZero"/>
        <c:auto val="1"/>
        <c:lblAlgn val="ctr"/>
        <c:lblOffset val="100"/>
      </c:catAx>
      <c:valAx>
        <c:axId val="85616896"/>
        <c:scaling>
          <c:orientation val="minMax"/>
        </c:scaling>
        <c:axPos val="l"/>
        <c:majorGridlines/>
        <c:numFmt formatCode="0%" sourceLinked="1"/>
        <c:majorTickMark val="none"/>
        <c:tickLblPos val="nextTo"/>
        <c:txPr>
          <a:bodyPr/>
          <a:lstStyle/>
          <a:p>
            <a:pPr>
              <a:defRPr lang="en-GB"/>
            </a:pPr>
            <a:endParaRPr lang="en-US"/>
          </a:p>
        </c:txPr>
        <c:crossAx val="85614592"/>
        <c:crosses val="autoZero"/>
        <c:crossBetween val="between"/>
      </c:valAx>
    </c:plotArea>
    <c:legend>
      <c:legendPos val="r"/>
      <c:layout/>
      <c:txPr>
        <a:bodyPr/>
        <a:lstStyle/>
        <a:p>
          <a:pPr>
            <a:defRPr lang="en-GB"/>
          </a:pPr>
          <a:endParaRPr lang="en-US"/>
        </a:p>
      </c:txPr>
    </c:legend>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sz="1400" b="1" i="0" baseline="0" dirty="0" smtClean="0"/>
              <a:t>Average </a:t>
            </a:r>
            <a:r>
              <a:rPr lang="en-GB" sz="1400" b="1" i="0" baseline="0" dirty="0"/>
              <a:t>errors per person in age group</a:t>
            </a:r>
          </a:p>
        </c:rich>
      </c:tx>
      <c:layout/>
    </c:title>
    <c:view3D>
      <c:rAngAx val="1"/>
    </c:view3D>
    <c:plotArea>
      <c:layout>
        <c:manualLayout>
          <c:layoutTarget val="inner"/>
          <c:xMode val="edge"/>
          <c:yMode val="edge"/>
          <c:x val="0.28345765434775438"/>
          <c:y val="0.37759566678369078"/>
          <c:w val="0.65291566794737865"/>
          <c:h val="0.44736696925623237"/>
        </c:manualLayout>
      </c:layout>
      <c:bar3DChart>
        <c:barDir val="col"/>
        <c:grouping val="percentStacked"/>
        <c:ser>
          <c:idx val="0"/>
          <c:order val="0"/>
          <c:tx>
            <c:strRef>
              <c:f>Sheet1!$B$191</c:f>
              <c:strCache>
                <c:ptCount val="1"/>
                <c:pt idx="0">
                  <c:v>55-65</c:v>
                </c:pt>
              </c:strCache>
            </c:strRef>
          </c:tx>
          <c:cat>
            <c:strRef>
              <c:f>Sheet1!$C$190:$E$190</c:f>
              <c:strCache>
                <c:ptCount val="3"/>
                <c:pt idx="0">
                  <c:v>Iteration1</c:v>
                </c:pt>
                <c:pt idx="1">
                  <c:v>Iteration2</c:v>
                </c:pt>
                <c:pt idx="2">
                  <c:v>Iteration3 </c:v>
                </c:pt>
              </c:strCache>
            </c:strRef>
          </c:cat>
          <c:val>
            <c:numRef>
              <c:f>Sheet1!$C$191:$E$191</c:f>
              <c:numCache>
                <c:formatCode>General</c:formatCode>
                <c:ptCount val="3"/>
                <c:pt idx="0">
                  <c:v>5</c:v>
                </c:pt>
                <c:pt idx="1">
                  <c:v>0</c:v>
                </c:pt>
                <c:pt idx="2">
                  <c:v>17</c:v>
                </c:pt>
              </c:numCache>
            </c:numRef>
          </c:val>
        </c:ser>
        <c:ser>
          <c:idx val="1"/>
          <c:order val="1"/>
          <c:tx>
            <c:strRef>
              <c:f>Sheet1!$B$192</c:f>
              <c:strCache>
                <c:ptCount val="1"/>
                <c:pt idx="0">
                  <c:v>65-75</c:v>
                </c:pt>
              </c:strCache>
            </c:strRef>
          </c:tx>
          <c:cat>
            <c:strRef>
              <c:f>Sheet1!$C$190:$E$190</c:f>
              <c:strCache>
                <c:ptCount val="3"/>
                <c:pt idx="0">
                  <c:v>Iteration1</c:v>
                </c:pt>
                <c:pt idx="1">
                  <c:v>Iteration2</c:v>
                </c:pt>
                <c:pt idx="2">
                  <c:v>Iteration3 </c:v>
                </c:pt>
              </c:strCache>
            </c:strRef>
          </c:cat>
          <c:val>
            <c:numRef>
              <c:f>Sheet1!$C$192:$E$192</c:f>
              <c:numCache>
                <c:formatCode>General</c:formatCode>
                <c:ptCount val="3"/>
                <c:pt idx="0">
                  <c:v>14</c:v>
                </c:pt>
                <c:pt idx="1">
                  <c:v>10</c:v>
                </c:pt>
                <c:pt idx="2">
                  <c:v>19</c:v>
                </c:pt>
              </c:numCache>
            </c:numRef>
          </c:val>
        </c:ser>
        <c:ser>
          <c:idx val="2"/>
          <c:order val="2"/>
          <c:tx>
            <c:strRef>
              <c:f>Sheet1!$B$193</c:f>
              <c:strCache>
                <c:ptCount val="1"/>
                <c:pt idx="0">
                  <c:v>75-85</c:v>
                </c:pt>
              </c:strCache>
            </c:strRef>
          </c:tx>
          <c:cat>
            <c:strRef>
              <c:f>Sheet1!$C$190:$E$190</c:f>
              <c:strCache>
                <c:ptCount val="3"/>
                <c:pt idx="0">
                  <c:v>Iteration1</c:v>
                </c:pt>
                <c:pt idx="1">
                  <c:v>Iteration2</c:v>
                </c:pt>
                <c:pt idx="2">
                  <c:v>Iteration3 </c:v>
                </c:pt>
              </c:strCache>
            </c:strRef>
          </c:cat>
          <c:val>
            <c:numRef>
              <c:f>Sheet1!$C$193:$E$193</c:f>
              <c:numCache>
                <c:formatCode>General</c:formatCode>
                <c:ptCount val="3"/>
                <c:pt idx="0">
                  <c:v>17</c:v>
                </c:pt>
                <c:pt idx="1">
                  <c:v>13</c:v>
                </c:pt>
                <c:pt idx="2">
                  <c:v>11</c:v>
                </c:pt>
              </c:numCache>
            </c:numRef>
          </c:val>
        </c:ser>
        <c:gapWidth val="55"/>
        <c:gapDepth val="55"/>
        <c:shape val="box"/>
        <c:axId val="86791680"/>
        <c:axId val="86844160"/>
        <c:axId val="0"/>
      </c:bar3DChart>
      <c:catAx>
        <c:axId val="86791680"/>
        <c:scaling>
          <c:orientation val="minMax"/>
        </c:scaling>
        <c:axPos val="b"/>
        <c:majorTickMark val="none"/>
        <c:tickLblPos val="nextTo"/>
        <c:txPr>
          <a:bodyPr/>
          <a:lstStyle/>
          <a:p>
            <a:pPr>
              <a:defRPr lang="en-GB"/>
            </a:pPr>
            <a:endParaRPr lang="en-US"/>
          </a:p>
        </c:txPr>
        <c:crossAx val="86844160"/>
        <c:crosses val="autoZero"/>
        <c:auto val="1"/>
        <c:lblAlgn val="ctr"/>
        <c:lblOffset val="100"/>
      </c:catAx>
      <c:valAx>
        <c:axId val="86844160"/>
        <c:scaling>
          <c:orientation val="minMax"/>
        </c:scaling>
        <c:axPos val="l"/>
        <c:majorGridlines/>
        <c:numFmt formatCode="0%" sourceLinked="1"/>
        <c:majorTickMark val="none"/>
        <c:tickLblPos val="nextTo"/>
        <c:txPr>
          <a:bodyPr/>
          <a:lstStyle/>
          <a:p>
            <a:pPr>
              <a:defRPr lang="en-GB"/>
            </a:pPr>
            <a:endParaRPr lang="en-US"/>
          </a:p>
        </c:txPr>
        <c:crossAx val="86791680"/>
        <c:crosses val="autoZero"/>
        <c:crossBetween val="between"/>
      </c:valAx>
    </c:plotArea>
    <c:legend>
      <c:legendPos val="r"/>
      <c:layout/>
      <c:txPr>
        <a:bodyPr/>
        <a:lstStyle/>
        <a:p>
          <a:pPr>
            <a:defRPr lang="en-GB"/>
          </a:pPr>
          <a:endParaRPr lang="en-US"/>
        </a:p>
      </c:txPr>
    </c:legend>
    <c:plotVisOnly val="1"/>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lang="en-GB" sz="1800" b="1" i="0" u="none" strike="noStrike" kern="1200" baseline="0">
                <a:solidFill>
                  <a:sysClr val="windowText" lastClr="000000"/>
                </a:solidFill>
                <a:latin typeface="+mn-lt"/>
                <a:ea typeface="+mn-ea"/>
                <a:cs typeface="+mn-cs"/>
              </a:defRPr>
            </a:pPr>
            <a:r>
              <a:rPr lang="en-GB" sz="1400" b="1" i="0" baseline="0" dirty="0"/>
              <a:t>Average errors between male and female users</a:t>
            </a:r>
          </a:p>
          <a:p>
            <a:pPr marL="0" marR="0" indent="0" algn="ctr" defTabSz="914400" rtl="0" eaLnBrk="1" fontAlgn="auto" latinLnBrk="0" hangingPunct="1">
              <a:lnSpc>
                <a:spcPct val="100000"/>
              </a:lnSpc>
              <a:spcBef>
                <a:spcPts val="0"/>
              </a:spcBef>
              <a:spcAft>
                <a:spcPts val="0"/>
              </a:spcAft>
              <a:buClrTx/>
              <a:buSzTx/>
              <a:buFontTx/>
              <a:buNone/>
              <a:tabLst/>
              <a:defRPr lang="en-GB" sz="1800" b="1" i="0" u="none" strike="noStrike" kern="1200" baseline="0">
                <a:solidFill>
                  <a:sysClr val="windowText" lastClr="000000"/>
                </a:solidFill>
                <a:latin typeface="+mn-lt"/>
                <a:ea typeface="+mn-ea"/>
                <a:cs typeface="+mn-cs"/>
              </a:defRPr>
            </a:pPr>
            <a:endParaRPr lang="en-GB" dirty="0"/>
          </a:p>
        </c:rich>
      </c:tx>
      <c:layout/>
    </c:title>
    <c:view3D>
      <c:rAngAx val="1"/>
    </c:view3D>
    <c:plotArea>
      <c:layout/>
      <c:bar3DChart>
        <c:barDir val="col"/>
        <c:grouping val="percentStacked"/>
        <c:ser>
          <c:idx val="0"/>
          <c:order val="0"/>
          <c:tx>
            <c:v>Female</c:v>
          </c:tx>
          <c:val>
            <c:numRef>
              <c:f>Sheet1!$C$227:$C$229</c:f>
              <c:numCache>
                <c:formatCode>General</c:formatCode>
                <c:ptCount val="3"/>
                <c:pt idx="0">
                  <c:v>13</c:v>
                </c:pt>
                <c:pt idx="1">
                  <c:v>15</c:v>
                </c:pt>
                <c:pt idx="2">
                  <c:v>18</c:v>
                </c:pt>
              </c:numCache>
            </c:numRef>
          </c:val>
        </c:ser>
        <c:ser>
          <c:idx val="1"/>
          <c:order val="1"/>
          <c:tx>
            <c:v>Male</c:v>
          </c:tx>
          <c:val>
            <c:numRef>
              <c:f>Sheet1!$B$227:$B$229</c:f>
              <c:numCache>
                <c:formatCode>General</c:formatCode>
                <c:ptCount val="3"/>
                <c:pt idx="0">
                  <c:v>3</c:v>
                </c:pt>
                <c:pt idx="1">
                  <c:v>6</c:v>
                </c:pt>
                <c:pt idx="2">
                  <c:v>9</c:v>
                </c:pt>
              </c:numCache>
            </c:numRef>
          </c:val>
        </c:ser>
        <c:gapWidth val="55"/>
        <c:gapDepth val="55"/>
        <c:shape val="box"/>
        <c:axId val="88305664"/>
        <c:axId val="88307200"/>
        <c:axId val="0"/>
      </c:bar3DChart>
      <c:catAx>
        <c:axId val="88305664"/>
        <c:scaling>
          <c:orientation val="minMax"/>
        </c:scaling>
        <c:axPos val="b"/>
        <c:numFmt formatCode="General" sourceLinked="1"/>
        <c:majorTickMark val="none"/>
        <c:tickLblPos val="nextTo"/>
        <c:txPr>
          <a:bodyPr/>
          <a:lstStyle/>
          <a:p>
            <a:pPr>
              <a:defRPr lang="en-GB"/>
            </a:pPr>
            <a:endParaRPr lang="en-US"/>
          </a:p>
        </c:txPr>
        <c:crossAx val="88307200"/>
        <c:crosses val="autoZero"/>
        <c:auto val="1"/>
        <c:lblAlgn val="ctr"/>
        <c:lblOffset val="100"/>
      </c:catAx>
      <c:valAx>
        <c:axId val="88307200"/>
        <c:scaling>
          <c:orientation val="minMax"/>
        </c:scaling>
        <c:axPos val="l"/>
        <c:majorGridlines/>
        <c:numFmt formatCode="0%" sourceLinked="1"/>
        <c:majorTickMark val="none"/>
        <c:tickLblPos val="nextTo"/>
        <c:txPr>
          <a:bodyPr/>
          <a:lstStyle/>
          <a:p>
            <a:pPr>
              <a:defRPr lang="en-GB"/>
            </a:pPr>
            <a:endParaRPr lang="en-US"/>
          </a:p>
        </c:txPr>
        <c:crossAx val="88305664"/>
        <c:crosses val="autoZero"/>
        <c:crossBetween val="between"/>
      </c:valAx>
    </c:plotArea>
    <c:legend>
      <c:legendPos val="r"/>
      <c:layout/>
      <c:txPr>
        <a:bodyPr/>
        <a:lstStyle/>
        <a:p>
          <a:pPr>
            <a:defRPr lang="en-GB"/>
          </a:pPr>
          <a:endParaRPr lang="en-US"/>
        </a:p>
      </c:txPr>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fld id="{DB1E66FC-2998-4EEB-8BB3-1F4A6E48409A}" type="datetimeFigureOut">
              <a:rPr lang="en-US" smtClean="0"/>
              <a:pPr/>
              <a:t>10/19/2011</a:t>
            </a:fld>
            <a:endParaRPr lang="en-GB"/>
          </a:p>
        </p:txBody>
      </p:sp>
      <p:sp>
        <p:nvSpPr>
          <p:cNvPr id="4" name="Slide Image Placeholder 3"/>
          <p:cNvSpPr>
            <a:spLocks noGrp="1" noRot="1" noChangeAspect="1"/>
          </p:cNvSpPr>
          <p:nvPr>
            <p:ph type="sldImg" idx="2"/>
          </p:nvPr>
        </p:nvSpPr>
        <p:spPr>
          <a:xfrm>
            <a:off x="779463" y="741363"/>
            <a:ext cx="5238750" cy="37020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690269"/>
            <a:ext cx="5438140" cy="444341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C93322E5-6DC9-40DC-BA49-8C14A8B1C6E8}"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3322E5-6DC9-40DC-BA49-8C14A8B1C6E8}"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6643771"/>
            <a:ext cx="25737979" cy="4584300"/>
          </a:xfrm>
        </p:spPr>
        <p:txBody>
          <a:bodyPr/>
          <a:lstStyle/>
          <a:p>
            <a:r>
              <a:rPr lang="en-US" smtClean="0"/>
              <a:t>Click to edit Master title style</a:t>
            </a:r>
            <a:endParaRPr lang="en-GB"/>
          </a:p>
        </p:txBody>
      </p:sp>
      <p:sp>
        <p:nvSpPr>
          <p:cNvPr id="3" name="Subtitle 2"/>
          <p:cNvSpPr>
            <a:spLocks noGrp="1"/>
          </p:cNvSpPr>
          <p:nvPr>
            <p:ph type="subTitle" idx="1"/>
          </p:nvPr>
        </p:nvSpPr>
        <p:spPr>
          <a:xfrm>
            <a:off x="4541996" y="12119186"/>
            <a:ext cx="21195983" cy="54655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98227" y="2673351"/>
            <a:ext cx="22557528" cy="5690275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015123" y="2673351"/>
            <a:ext cx="67178439" cy="56902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909" y="13743001"/>
            <a:ext cx="25737979" cy="4247656"/>
          </a:xfrm>
        </p:spPr>
        <p:txBody>
          <a:bodyPr anchor="t"/>
          <a:lstStyle>
            <a:lvl1pPr algn="l">
              <a:defRPr sz="12900" b="1" cap="all"/>
            </a:lvl1pPr>
          </a:lstStyle>
          <a:p>
            <a:r>
              <a:rPr lang="en-US" smtClean="0"/>
              <a:t>Click to edit Master title style</a:t>
            </a:r>
            <a:endParaRPr lang="en-GB"/>
          </a:p>
        </p:txBody>
      </p:sp>
      <p:sp>
        <p:nvSpPr>
          <p:cNvPr id="3" name="Text Placeholder 2"/>
          <p:cNvSpPr>
            <a:spLocks noGrp="1"/>
          </p:cNvSpPr>
          <p:nvPr>
            <p:ph type="body" idx="1"/>
          </p:nvPr>
        </p:nvSpPr>
        <p:spPr>
          <a:xfrm>
            <a:off x="2391909" y="9064640"/>
            <a:ext cx="25737979" cy="4678361"/>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015123" y="15559889"/>
            <a:ext cx="44867985" cy="44016211"/>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0387773" y="15559889"/>
            <a:ext cx="44867982" cy="44016211"/>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99" y="856464"/>
            <a:ext cx="27251978" cy="3564467"/>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3999" y="4787278"/>
            <a:ext cx="13378914" cy="1995110"/>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4" name="Content Placeholder 3"/>
          <p:cNvSpPr>
            <a:spLocks noGrp="1"/>
          </p:cNvSpPr>
          <p:nvPr>
            <p:ph sz="half" idx="2"/>
          </p:nvPr>
        </p:nvSpPr>
        <p:spPr>
          <a:xfrm>
            <a:off x="1513999" y="6782388"/>
            <a:ext cx="13378914" cy="12322165"/>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15381808" y="4787278"/>
            <a:ext cx="13384170" cy="1995110"/>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6" name="Content Placeholder 5"/>
          <p:cNvSpPr>
            <a:spLocks noGrp="1"/>
          </p:cNvSpPr>
          <p:nvPr>
            <p:ph sz="quarter" idx="4"/>
          </p:nvPr>
        </p:nvSpPr>
        <p:spPr>
          <a:xfrm>
            <a:off x="15381808" y="6782388"/>
            <a:ext cx="13384170" cy="12322165"/>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000" y="851512"/>
            <a:ext cx="9961903" cy="3623874"/>
          </a:xfrm>
        </p:spPr>
        <p:txBody>
          <a:bodyPr anchor="b"/>
          <a:lstStyle>
            <a:lvl1pPr algn="l">
              <a:defRPr sz="6500" b="1"/>
            </a:lvl1pPr>
          </a:lstStyle>
          <a:p>
            <a:r>
              <a:rPr lang="en-US" smtClean="0"/>
              <a:t>Click to edit Master title style</a:t>
            </a:r>
            <a:endParaRPr lang="en-GB"/>
          </a:p>
        </p:txBody>
      </p:sp>
      <p:sp>
        <p:nvSpPr>
          <p:cNvPr id="3" name="Content Placeholder 2"/>
          <p:cNvSpPr>
            <a:spLocks noGrp="1"/>
          </p:cNvSpPr>
          <p:nvPr>
            <p:ph idx="1"/>
          </p:nvPr>
        </p:nvSpPr>
        <p:spPr>
          <a:xfrm>
            <a:off x="11838629" y="851513"/>
            <a:ext cx="16927347" cy="18253041"/>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4000" y="4475387"/>
            <a:ext cx="9961903" cy="14629167"/>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087" y="14970760"/>
            <a:ext cx="18167985" cy="1767383"/>
          </a:xfrm>
        </p:spPr>
        <p:txBody>
          <a:bodyPr anchor="b"/>
          <a:lstStyle>
            <a:lvl1pPr algn="l">
              <a:defRPr sz="6500" b="1"/>
            </a:lvl1pPr>
          </a:lstStyle>
          <a:p>
            <a:r>
              <a:rPr lang="en-US" smtClean="0"/>
              <a:t>Click to edit Master title style</a:t>
            </a:r>
            <a:endParaRPr lang="en-GB"/>
          </a:p>
        </p:txBody>
      </p:sp>
      <p:sp>
        <p:nvSpPr>
          <p:cNvPr id="3" name="Picture Placeholder 2"/>
          <p:cNvSpPr>
            <a:spLocks noGrp="1"/>
          </p:cNvSpPr>
          <p:nvPr>
            <p:ph type="pic" idx="1"/>
          </p:nvPr>
        </p:nvSpPr>
        <p:spPr>
          <a:xfrm>
            <a:off x="5935087" y="1910950"/>
            <a:ext cx="18167985" cy="12832080"/>
          </a:xfrm>
        </p:spPr>
        <p:txBody>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endParaRPr lang="en-GB"/>
          </a:p>
        </p:txBody>
      </p:sp>
      <p:sp>
        <p:nvSpPr>
          <p:cNvPr id="4" name="Text Placeholder 3"/>
          <p:cNvSpPr>
            <a:spLocks noGrp="1"/>
          </p:cNvSpPr>
          <p:nvPr>
            <p:ph type="body" sz="half" idx="2"/>
          </p:nvPr>
        </p:nvSpPr>
        <p:spPr>
          <a:xfrm>
            <a:off x="5935087" y="16738143"/>
            <a:ext cx="18167985" cy="2509977"/>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999" y="856464"/>
            <a:ext cx="27251978" cy="3564467"/>
          </a:xfrm>
          <a:prstGeom prst="rect">
            <a:avLst/>
          </a:prstGeom>
        </p:spPr>
        <p:txBody>
          <a:bodyPr vert="horz" lIns="295232" tIns="147616" rIns="295232" bIns="147616"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1513999" y="4990255"/>
            <a:ext cx="27251978" cy="14114299"/>
          </a:xfrm>
          <a:prstGeom prst="rect">
            <a:avLst/>
          </a:prstGeom>
        </p:spPr>
        <p:txBody>
          <a:bodyPr vert="horz" lIns="295232" tIns="147616" rIns="295232" bIns="14761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1513999" y="19822397"/>
            <a:ext cx="7065328" cy="1138649"/>
          </a:xfrm>
          <a:prstGeom prst="rect">
            <a:avLst/>
          </a:prstGeom>
        </p:spPr>
        <p:txBody>
          <a:bodyPr vert="horz" lIns="295232" tIns="147616" rIns="295232" bIns="147616" rtlCol="0" anchor="ctr"/>
          <a:lstStyle>
            <a:lvl1pPr algn="l">
              <a:defRPr sz="3900">
                <a:solidFill>
                  <a:schemeClr val="tx1">
                    <a:tint val="75000"/>
                  </a:schemeClr>
                </a:solidFill>
              </a:defRPr>
            </a:lvl1pPr>
          </a:lstStyle>
          <a:p>
            <a:fld id="{F68518BA-6EE0-4951-9D64-96CD5B83CBB1}" type="datetimeFigureOut">
              <a:rPr lang="en-US" smtClean="0"/>
              <a:pPr/>
              <a:t>10/19/2011</a:t>
            </a:fld>
            <a:endParaRPr lang="en-GB"/>
          </a:p>
        </p:txBody>
      </p:sp>
      <p:sp>
        <p:nvSpPr>
          <p:cNvPr id="5" name="Footer Placeholder 4"/>
          <p:cNvSpPr>
            <a:spLocks noGrp="1"/>
          </p:cNvSpPr>
          <p:nvPr>
            <p:ph type="ftr" sz="quarter" idx="3"/>
          </p:nvPr>
        </p:nvSpPr>
        <p:spPr>
          <a:xfrm>
            <a:off x="10345658" y="19822397"/>
            <a:ext cx="9588659" cy="1138649"/>
          </a:xfrm>
          <a:prstGeom prst="rect">
            <a:avLst/>
          </a:prstGeom>
        </p:spPr>
        <p:txBody>
          <a:bodyPr vert="horz" lIns="295232" tIns="147616" rIns="295232" bIns="147616" rtlCol="0" anchor="ctr"/>
          <a:lstStyle>
            <a:lvl1pPr algn="ctr">
              <a:defRPr sz="3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700649" y="19822397"/>
            <a:ext cx="7065328" cy="1138649"/>
          </a:xfrm>
          <a:prstGeom prst="rect">
            <a:avLst/>
          </a:prstGeom>
        </p:spPr>
        <p:txBody>
          <a:bodyPr vert="horz" lIns="295232" tIns="147616" rIns="295232" bIns="147616" rtlCol="0" anchor="ctr"/>
          <a:lstStyle>
            <a:lvl1pPr algn="r">
              <a:defRPr sz="3900">
                <a:solidFill>
                  <a:schemeClr val="tx1">
                    <a:tint val="75000"/>
                  </a:schemeClr>
                </a:solidFill>
              </a:defRPr>
            </a:lvl1pPr>
          </a:lstStyle>
          <a:p>
            <a:fld id="{E6299B68-D750-4445-8821-731C71B3D0BA}"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23" rtl="0" eaLnBrk="1" latinLnBrk="0" hangingPunct="1">
        <a:spcBef>
          <a:spcPct val="0"/>
        </a:spcBef>
        <a:buNone/>
        <a:defRPr sz="14200" kern="1200">
          <a:solidFill>
            <a:schemeClr val="tx1"/>
          </a:solidFill>
          <a:latin typeface="+mj-lt"/>
          <a:ea typeface="+mj-ea"/>
          <a:cs typeface="+mj-cs"/>
        </a:defRPr>
      </a:lvl1pPr>
    </p:titleStyle>
    <p:bodyStyle>
      <a:lvl1pPr marL="1107121" indent="-1107121" algn="l" defTabSz="2952323" rtl="0" eaLnBrk="1" latinLnBrk="0" hangingPunct="1">
        <a:spcBef>
          <a:spcPct val="20000"/>
        </a:spcBef>
        <a:buFont typeface="Arial" pitchFamily="34" charset="0"/>
        <a:buChar char="•"/>
        <a:defRPr sz="10300" kern="1200">
          <a:solidFill>
            <a:schemeClr val="tx1"/>
          </a:solidFill>
          <a:latin typeface="+mn-lt"/>
          <a:ea typeface="+mn-ea"/>
          <a:cs typeface="+mn-cs"/>
        </a:defRPr>
      </a:lvl1pPr>
      <a:lvl2pPr marL="2398763" indent="-922601" algn="l" defTabSz="2952323"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90404" indent="-738081" algn="l" defTabSz="2952323"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66566"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4pPr>
      <a:lvl5pPr marL="6642727"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5.xml"/><Relationship Id="rId13" Type="http://schemas.openxmlformats.org/officeDocument/2006/relationships/chart" Target="../charts/chart9.xml"/><Relationship Id="rId3" Type="http://schemas.openxmlformats.org/officeDocument/2006/relationships/image" Target="../media/image1.png"/><Relationship Id="rId7" Type="http://schemas.openxmlformats.org/officeDocument/2006/relationships/chart" Target="../charts/chart4.xml"/><Relationship Id="rId12" Type="http://schemas.openxmlformats.org/officeDocument/2006/relationships/chart" Target="../charts/chart8.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hart" Target="../charts/chart3.xml"/><Relationship Id="rId11" Type="http://schemas.openxmlformats.org/officeDocument/2006/relationships/chart" Target="../charts/chart7.xml"/><Relationship Id="rId5" Type="http://schemas.openxmlformats.org/officeDocument/2006/relationships/chart" Target="../charts/chart2.xml"/><Relationship Id="rId10" Type="http://schemas.openxmlformats.org/officeDocument/2006/relationships/chart" Target="../charts/chart6.xml"/><Relationship Id="rId4" Type="http://schemas.openxmlformats.org/officeDocument/2006/relationships/chart" Target="../charts/chart1.xml"/><Relationship Id="rId9" Type="http://schemas.openxmlformats.org/officeDocument/2006/relationships/image" Target="../media/image2.png"/><Relationship Id="rId14" Type="http://schemas.openxmlformats.org/officeDocument/2006/relationships/chart" Target="../charts/char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Block Arc 81"/>
          <p:cNvSpPr/>
          <p:nvPr/>
        </p:nvSpPr>
        <p:spPr>
          <a:xfrm>
            <a:off x="8732520" y="3154680"/>
            <a:ext cx="11430000" cy="4221480"/>
          </a:xfrm>
          <a:prstGeom prst="blockArc">
            <a:avLst>
              <a:gd name="adj1" fmla="val 11089201"/>
              <a:gd name="adj2" fmla="val 67560"/>
              <a:gd name="adj3" fmla="val 9337"/>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3" name="Block Arc 82"/>
          <p:cNvSpPr/>
          <p:nvPr/>
        </p:nvSpPr>
        <p:spPr>
          <a:xfrm>
            <a:off x="8915400" y="2377440"/>
            <a:ext cx="11064240" cy="3794760"/>
          </a:xfrm>
          <a:prstGeom prst="blockArc">
            <a:avLst>
              <a:gd name="adj1" fmla="val 10633275"/>
              <a:gd name="adj2" fmla="val 69616"/>
              <a:gd name="adj3" fmla="val 12927"/>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4" name="Block Arc 83"/>
          <p:cNvSpPr/>
          <p:nvPr/>
        </p:nvSpPr>
        <p:spPr>
          <a:xfrm rot="16444794">
            <a:off x="3546037" y="7512754"/>
            <a:ext cx="11858591" cy="4023360"/>
          </a:xfrm>
          <a:prstGeom prst="blockArc">
            <a:avLst>
              <a:gd name="adj1" fmla="val 10748422"/>
              <a:gd name="adj2" fmla="val 48654"/>
              <a:gd name="adj3" fmla="val 19128"/>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5" name="Rectangle 84"/>
          <p:cNvSpPr/>
          <p:nvPr/>
        </p:nvSpPr>
        <p:spPr>
          <a:xfrm rot="1089615">
            <a:off x="18176133" y="17157457"/>
            <a:ext cx="7050683" cy="66795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p:cNvSpPr/>
          <p:nvPr/>
        </p:nvSpPr>
        <p:spPr>
          <a:xfrm>
            <a:off x="8138160" y="13075920"/>
            <a:ext cx="4480560" cy="5532120"/>
          </a:xfrm>
          <a:prstGeom prst="ellipse">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p:cNvSpPr/>
          <p:nvPr/>
        </p:nvSpPr>
        <p:spPr>
          <a:xfrm>
            <a:off x="16428720" y="13228320"/>
            <a:ext cx="4480560" cy="5532120"/>
          </a:xfrm>
          <a:prstGeom prst="ellipse">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p:cNvSpPr/>
          <p:nvPr/>
        </p:nvSpPr>
        <p:spPr>
          <a:xfrm rot="1114632">
            <a:off x="23682959" y="17556481"/>
            <a:ext cx="2697480" cy="192024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Block Arc 88"/>
          <p:cNvSpPr/>
          <p:nvPr/>
        </p:nvSpPr>
        <p:spPr>
          <a:xfrm rot="5400000">
            <a:off x="13342143" y="7506186"/>
            <a:ext cx="11596689" cy="3657600"/>
          </a:xfrm>
          <a:prstGeom prst="blockArc">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2" name="Rectangle 61"/>
          <p:cNvSpPr/>
          <p:nvPr/>
        </p:nvSpPr>
        <p:spPr>
          <a:xfrm>
            <a:off x="1466850" y="12668249"/>
            <a:ext cx="8589645" cy="11334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TextBox 46"/>
          <p:cNvSpPr txBox="1"/>
          <p:nvPr/>
        </p:nvSpPr>
        <p:spPr>
          <a:xfrm>
            <a:off x="10877550" y="14360180"/>
            <a:ext cx="8572500" cy="5016758"/>
          </a:xfrm>
          <a:prstGeom prst="rect">
            <a:avLst/>
          </a:prstGeom>
          <a:noFill/>
          <a:ln w="63500">
            <a:solidFill>
              <a:schemeClr val="tx1"/>
            </a:solidFill>
          </a:ln>
        </p:spPr>
        <p:txBody>
          <a:bodyPr wrap="square" rtlCol="0">
            <a:spAutoFit/>
          </a:bodyPr>
          <a:lstStyle/>
          <a:p>
            <a:pPr algn="just"/>
            <a:r>
              <a:rPr lang="en-GB" sz="2000" dirty="0" smtClean="0">
                <a:latin typeface="Bookman Old Style" pitchFamily="18" charset="0"/>
              </a:rPr>
              <a:t>A facsimile of a news website was designed. Numerical and link name referencing styles were applied to the website to investigate the performance of these techniques on a more complex web application. </a:t>
            </a:r>
          </a:p>
          <a:p>
            <a:pPr algn="just"/>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 For complex websites there is no preference between referencing </a:t>
            </a:r>
          </a:p>
          <a:p>
            <a:pPr algn="just"/>
            <a:r>
              <a:rPr lang="en-GB" sz="2000" dirty="0" smtClean="0">
                <a:latin typeface="Bookman Old Style" pitchFamily="18" charset="0"/>
              </a:rPr>
              <a:t>  styles.</a:t>
            </a:r>
          </a:p>
          <a:p>
            <a:pPr algn="just"/>
            <a:endParaRPr lang="en-GB" sz="2000" dirty="0" smtClean="0">
              <a:latin typeface="Bookman Old Style" pitchFamily="18" charset="0"/>
            </a:endParaRPr>
          </a:p>
          <a:p>
            <a:pPr lvl="0" algn="just">
              <a:buFont typeface="Arial" pitchFamily="34" charset="0"/>
              <a:buChar char="•"/>
            </a:pPr>
            <a:r>
              <a:rPr lang="en-GB" sz="2000" dirty="0" smtClean="0">
                <a:latin typeface="Bookman Old Style" pitchFamily="18" charset="0"/>
              </a:rPr>
              <a:t> 67% of users felt it’s unreasonable to expect elderly users to press </a:t>
            </a:r>
          </a:p>
          <a:p>
            <a:pPr lvl="0" algn="just"/>
            <a:r>
              <a:rPr lang="en-GB" sz="2000" dirty="0" smtClean="0">
                <a:latin typeface="Bookman Old Style" pitchFamily="18" charset="0"/>
              </a:rPr>
              <a:t>  and hold a button to speak.</a:t>
            </a:r>
          </a:p>
          <a:p>
            <a:pPr lvl="0" algn="just"/>
            <a:endParaRPr lang="en-GB" sz="2000" dirty="0" smtClean="0">
              <a:latin typeface="Bookman Old Style" pitchFamily="18" charset="0"/>
            </a:endParaRPr>
          </a:p>
          <a:p>
            <a:pPr lvl="0" algn="just">
              <a:buFont typeface="Arial" pitchFamily="34" charset="0"/>
              <a:buChar char="•"/>
            </a:pPr>
            <a:r>
              <a:rPr lang="en-GB" sz="2000" dirty="0" smtClean="0">
                <a:latin typeface="Bookman Old Style" pitchFamily="18" charset="0"/>
              </a:rPr>
              <a:t> 83% of users liked the voice feedback and 67% prefer not to have </a:t>
            </a:r>
          </a:p>
          <a:p>
            <a:pPr lvl="0" algn="just"/>
            <a:r>
              <a:rPr lang="en-GB" sz="2000" dirty="0" smtClean="0">
                <a:latin typeface="Bookman Old Style" pitchFamily="18" charset="0"/>
              </a:rPr>
              <a:t>  any command confirmation. </a:t>
            </a:r>
          </a:p>
          <a:p>
            <a:pPr lvl="0" algn="just"/>
            <a:endParaRPr lang="en-GB" sz="2000" dirty="0" smtClean="0">
              <a:latin typeface="Bookman Old Style" pitchFamily="18" charset="0"/>
            </a:endParaRPr>
          </a:p>
          <a:p>
            <a:pPr lvl="0" algn="just">
              <a:buFont typeface="Arial" pitchFamily="34" charset="0"/>
              <a:buChar char="•"/>
            </a:pPr>
            <a:r>
              <a:rPr lang="en-GB" sz="2000" dirty="0" smtClean="0">
                <a:latin typeface="Bookman Old Style" pitchFamily="18" charset="0"/>
              </a:rPr>
              <a:t> 67% of the users would prefer an application that does not </a:t>
            </a:r>
            <a:endParaRPr lang="en-GB" sz="2000" dirty="0" smtClean="0">
              <a:latin typeface="Bookman Old Style" pitchFamily="18" charset="0"/>
            </a:endParaRPr>
          </a:p>
          <a:p>
            <a:pPr lvl="0" algn="just"/>
            <a:r>
              <a:rPr lang="en-GB" sz="2000" dirty="0" smtClean="0">
                <a:latin typeface="Bookman Old Style" pitchFamily="18" charset="0"/>
              </a:rPr>
              <a:t> </a:t>
            </a:r>
            <a:r>
              <a:rPr lang="en-GB" sz="2000" dirty="0" smtClean="0">
                <a:latin typeface="Bookman Old Style" pitchFamily="18" charset="0"/>
              </a:rPr>
              <a:t> </a:t>
            </a:r>
            <a:r>
              <a:rPr lang="en-GB" sz="2000" dirty="0" smtClean="0">
                <a:latin typeface="Bookman Old Style" pitchFamily="18" charset="0"/>
              </a:rPr>
              <a:t>require </a:t>
            </a:r>
            <a:r>
              <a:rPr lang="en-GB" sz="2000" dirty="0" smtClean="0">
                <a:latin typeface="Bookman Old Style" pitchFamily="18" charset="0"/>
              </a:rPr>
              <a:t> </a:t>
            </a:r>
            <a:r>
              <a:rPr lang="en-GB" sz="2000" dirty="0" smtClean="0">
                <a:latin typeface="Bookman Old Style" pitchFamily="18" charset="0"/>
              </a:rPr>
              <a:t>internet </a:t>
            </a:r>
            <a:r>
              <a:rPr lang="en-GB" sz="2000" dirty="0" smtClean="0">
                <a:latin typeface="Bookman Old Style" pitchFamily="18" charset="0"/>
              </a:rPr>
              <a:t>access. </a:t>
            </a:r>
          </a:p>
        </p:txBody>
      </p:sp>
      <p:sp>
        <p:nvSpPr>
          <p:cNvPr id="42" name="TextBox 41"/>
          <p:cNvSpPr txBox="1"/>
          <p:nvPr/>
        </p:nvSpPr>
        <p:spPr>
          <a:xfrm>
            <a:off x="1504950" y="13767241"/>
            <a:ext cx="8534400" cy="3785652"/>
          </a:xfrm>
          <a:prstGeom prst="rect">
            <a:avLst/>
          </a:prstGeom>
          <a:noFill/>
        </p:spPr>
        <p:txBody>
          <a:bodyPr wrap="square" rtlCol="0">
            <a:spAutoFit/>
          </a:bodyPr>
          <a:lstStyle/>
          <a:p>
            <a:pPr algn="just"/>
            <a:r>
              <a:rPr lang="en-GB" sz="2000" dirty="0" smtClean="0">
                <a:latin typeface="Bookman Old Style" pitchFamily="18" charset="0"/>
              </a:rPr>
              <a:t>A simple website composed of questions and answers was designed. The website was used to investigate the performance of numerical and link name referencing techniques. Verbal and visual feedback sections were also included to determine which feedback techniques users prefer.</a:t>
            </a:r>
          </a:p>
          <a:p>
            <a:pPr algn="just"/>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 57% of users preferred numerical referencing and found it easier </a:t>
            </a:r>
          </a:p>
          <a:p>
            <a:pPr algn="just"/>
            <a:r>
              <a:rPr lang="en-GB" sz="2000" dirty="0" smtClean="0">
                <a:latin typeface="Bookman Old Style" pitchFamily="18" charset="0"/>
              </a:rPr>
              <a:t>  to use (Figure 1). </a:t>
            </a:r>
          </a:p>
          <a:p>
            <a:pPr lvl="0" algn="just">
              <a:buFont typeface="Arial" pitchFamily="34" charset="0"/>
              <a:buChar char="•"/>
            </a:pPr>
            <a:r>
              <a:rPr lang="en-GB" sz="2000" dirty="0" smtClean="0">
                <a:latin typeface="Bookman Old Style" pitchFamily="18" charset="0"/>
              </a:rPr>
              <a:t> However the results in figure 2 indicated that link name </a:t>
            </a:r>
          </a:p>
          <a:p>
            <a:pPr lvl="0" algn="just"/>
            <a:r>
              <a:rPr lang="en-GB" sz="2000" dirty="0" smtClean="0">
                <a:latin typeface="Bookman Old Style" pitchFamily="18" charset="0"/>
              </a:rPr>
              <a:t>  referencing exhibited a higher level of perceived performance. </a:t>
            </a:r>
          </a:p>
          <a:p>
            <a:pPr lvl="0" algn="just">
              <a:buFont typeface="Arial" pitchFamily="34" charset="0"/>
              <a:buChar char="•"/>
            </a:pPr>
            <a:r>
              <a:rPr lang="en-GB" sz="2000" dirty="0" smtClean="0">
                <a:latin typeface="Bookman Old Style" pitchFamily="18" charset="0"/>
              </a:rPr>
              <a:t> Figure 3 indicated that users prefer link highlighting as a visual</a:t>
            </a:r>
          </a:p>
          <a:p>
            <a:pPr lvl="0" algn="just"/>
            <a:r>
              <a:rPr lang="en-GB" sz="2000" dirty="0" smtClean="0">
                <a:latin typeface="Bookman Old Style" pitchFamily="18" charset="0"/>
              </a:rPr>
              <a:t>  feedback method.</a:t>
            </a:r>
            <a:r>
              <a:rPr lang="en-GB" sz="2000" b="1" dirty="0" smtClean="0">
                <a:latin typeface="Bookman Old Style" pitchFamily="18" charset="0"/>
              </a:rPr>
              <a:t> </a:t>
            </a:r>
          </a:p>
        </p:txBody>
      </p:sp>
      <p:sp>
        <p:nvSpPr>
          <p:cNvPr id="4" name="TextBox 3"/>
          <p:cNvSpPr txBox="1"/>
          <p:nvPr/>
        </p:nvSpPr>
        <p:spPr>
          <a:xfrm>
            <a:off x="4060159" y="1006448"/>
            <a:ext cx="21804347" cy="2554545"/>
          </a:xfrm>
          <a:prstGeom prst="rect">
            <a:avLst/>
          </a:prstGeom>
          <a:noFill/>
          <a:ln w="25400" cap="sq" cmpd="sng">
            <a:noFill/>
          </a:ln>
          <a:effectLst>
            <a:outerShdw blurRad="50800" dist="50800" dir="5400000" algn="ctr" rotWithShape="0">
              <a:schemeClr val="bg1"/>
            </a:outerShdw>
          </a:effectLst>
        </p:spPr>
        <p:txBody>
          <a:bodyPr wrap="square" rtlCol="0">
            <a:spAutoFit/>
          </a:bodyPr>
          <a:lstStyle/>
          <a:p>
            <a:pPr algn="ctr"/>
            <a:r>
              <a:rPr lang="en-ZA" sz="8000" b="1" dirty="0" smtClean="0">
                <a:latin typeface="Verdana" pitchFamily="34" charset="0"/>
                <a:ea typeface="Verdana" pitchFamily="34" charset="0"/>
                <a:cs typeface="Verdana" pitchFamily="34" charset="0"/>
              </a:rPr>
              <a:t>An investigation into voice-controlled web browsing for the elderly</a:t>
            </a:r>
            <a:endParaRPr lang="en-GB" sz="8000" b="1" dirty="0">
              <a:latin typeface="Verdana" pitchFamily="34" charset="0"/>
              <a:ea typeface="Verdana" pitchFamily="34" charset="0"/>
              <a:cs typeface="Verdana" pitchFamily="34" charset="0"/>
            </a:endParaRPr>
          </a:p>
        </p:txBody>
      </p:sp>
      <p:pic>
        <p:nvPicPr>
          <p:cNvPr id="6" name="Picture 2"/>
          <p:cNvPicPr>
            <a:picLocks noChangeAspect="1" noChangeArrowheads="1"/>
          </p:cNvPicPr>
          <p:nvPr/>
        </p:nvPicPr>
        <p:blipFill>
          <a:blip r:embed="rId3"/>
          <a:srcRect/>
          <a:stretch>
            <a:fillRect/>
          </a:stretch>
        </p:blipFill>
        <p:spPr bwMode="auto">
          <a:xfrm>
            <a:off x="26192223" y="868679"/>
            <a:ext cx="2937150" cy="2930525"/>
          </a:xfrm>
          <a:prstGeom prst="rect">
            <a:avLst/>
          </a:prstGeom>
          <a:noFill/>
          <a:ln w="9525">
            <a:noFill/>
            <a:miter lim="800000"/>
            <a:headEnd/>
            <a:tailEnd/>
          </a:ln>
          <a:effectLst/>
        </p:spPr>
      </p:pic>
      <p:sp>
        <p:nvSpPr>
          <p:cNvPr id="18" name="Rectangle 17"/>
          <p:cNvSpPr/>
          <p:nvPr/>
        </p:nvSpPr>
        <p:spPr>
          <a:xfrm>
            <a:off x="0" y="0"/>
            <a:ext cx="725467" cy="21386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29554508" y="0"/>
            <a:ext cx="725467" cy="21386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0" y="1"/>
            <a:ext cx="29554507" cy="6032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0" y="20783564"/>
            <a:ext cx="29554507" cy="6032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20256500" y="16822421"/>
            <a:ext cx="8470900" cy="1016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p:cNvSpPr txBox="1"/>
          <p:nvPr/>
        </p:nvSpPr>
        <p:spPr>
          <a:xfrm>
            <a:off x="20521627" y="16943411"/>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Conclusion</a:t>
            </a:r>
            <a:endParaRPr lang="en-GB" sz="4400" b="1" dirty="0">
              <a:solidFill>
                <a:schemeClr val="bg1"/>
              </a:solidFill>
              <a:latin typeface="Verdana" pitchFamily="34" charset="0"/>
              <a:ea typeface="Verdana" pitchFamily="34" charset="0"/>
              <a:cs typeface="Verdana" pitchFamily="34" charset="0"/>
            </a:endParaRPr>
          </a:p>
        </p:txBody>
      </p:sp>
      <p:sp>
        <p:nvSpPr>
          <p:cNvPr id="43" name="TextBox 42"/>
          <p:cNvSpPr txBox="1"/>
          <p:nvPr/>
        </p:nvSpPr>
        <p:spPr>
          <a:xfrm>
            <a:off x="10877550" y="5067929"/>
            <a:ext cx="8496300" cy="4401205"/>
          </a:xfrm>
          <a:prstGeom prst="rect">
            <a:avLst/>
          </a:prstGeom>
          <a:noFill/>
        </p:spPr>
        <p:txBody>
          <a:bodyPr wrap="square" rtlCol="0">
            <a:spAutoFit/>
          </a:bodyPr>
          <a:lstStyle/>
          <a:p>
            <a:pPr algn="just"/>
            <a:r>
              <a:rPr lang="en-GB" sz="2000" dirty="0" smtClean="0">
                <a:latin typeface="Bookman Old Style" pitchFamily="18" charset="0"/>
              </a:rPr>
              <a:t>The large error rate observed for numerical referencing (see Analysis) in iteration one could largely be contributed to the user </a:t>
            </a:r>
            <a:r>
              <a:rPr lang="en-GB" sz="2000" dirty="0" err="1" smtClean="0">
                <a:latin typeface="Bookman Old Style" pitchFamily="18" charset="0"/>
              </a:rPr>
              <a:t>accustomization</a:t>
            </a:r>
            <a:r>
              <a:rPr lang="en-GB" sz="2000" dirty="0" smtClean="0">
                <a:latin typeface="Bookman Old Style" pitchFamily="18" charset="0"/>
              </a:rPr>
              <a:t> period, wherein the numerical referencing technique was first tested. Subsequently the test was restructured. Feedback techniques were eliminated and a warm-up period (tutorial) for both numerical and spoken link name testing was provided.</a:t>
            </a:r>
          </a:p>
          <a:p>
            <a:pPr algn="just"/>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 As illustrated in figures 4 and 5, neither technique was perceived </a:t>
            </a:r>
          </a:p>
          <a:p>
            <a:pPr algn="just"/>
            <a:r>
              <a:rPr lang="en-GB" sz="2000" dirty="0" smtClean="0">
                <a:latin typeface="Bookman Old Style" pitchFamily="18" charset="0"/>
              </a:rPr>
              <a:t>  as easier to use and referencing by spoken link names was </a:t>
            </a:r>
          </a:p>
          <a:p>
            <a:pPr algn="just"/>
            <a:r>
              <a:rPr lang="en-GB" sz="2000" dirty="0" smtClean="0">
                <a:latin typeface="Bookman Old Style" pitchFamily="18" charset="0"/>
              </a:rPr>
              <a:t>  perceived to have performed the best. </a:t>
            </a:r>
          </a:p>
          <a:p>
            <a:pPr algn="just"/>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 100% of users preferred saying a particular word rather than </a:t>
            </a:r>
          </a:p>
          <a:p>
            <a:pPr algn="just"/>
            <a:r>
              <a:rPr lang="en-GB" sz="2000" dirty="0" smtClean="0">
                <a:latin typeface="Bookman Old Style" pitchFamily="18" charset="0"/>
              </a:rPr>
              <a:t>  part of a link sentence or a whole link name.</a:t>
            </a:r>
          </a:p>
        </p:txBody>
      </p:sp>
      <p:sp>
        <p:nvSpPr>
          <p:cNvPr id="33" name="Rectangle 32"/>
          <p:cNvSpPr/>
          <p:nvPr/>
        </p:nvSpPr>
        <p:spPr>
          <a:xfrm>
            <a:off x="1524000" y="3930014"/>
            <a:ext cx="8496300" cy="11334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p:cNvSpPr txBox="1"/>
          <p:nvPr/>
        </p:nvSpPr>
        <p:spPr>
          <a:xfrm>
            <a:off x="1816089" y="4112561"/>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Introduction</a:t>
            </a:r>
            <a:endParaRPr lang="en-GB" sz="4400" b="1" dirty="0">
              <a:solidFill>
                <a:schemeClr val="bg1"/>
              </a:solidFill>
              <a:latin typeface="Verdana" pitchFamily="34" charset="0"/>
              <a:ea typeface="Verdana" pitchFamily="34" charset="0"/>
              <a:cs typeface="Verdana" pitchFamily="34" charset="0"/>
            </a:endParaRPr>
          </a:p>
        </p:txBody>
      </p:sp>
      <p:sp>
        <p:nvSpPr>
          <p:cNvPr id="46" name="TextBox 45"/>
          <p:cNvSpPr txBox="1"/>
          <p:nvPr/>
        </p:nvSpPr>
        <p:spPr>
          <a:xfrm>
            <a:off x="1835139" y="12861591"/>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Iteration 1</a:t>
            </a:r>
            <a:endParaRPr lang="en-GB" sz="4400" b="1" dirty="0">
              <a:solidFill>
                <a:schemeClr val="bg1"/>
              </a:solidFill>
              <a:latin typeface="Verdana" pitchFamily="34" charset="0"/>
              <a:ea typeface="Verdana" pitchFamily="34" charset="0"/>
              <a:cs typeface="Verdana" pitchFamily="34" charset="0"/>
            </a:endParaRPr>
          </a:p>
        </p:txBody>
      </p:sp>
      <p:sp>
        <p:nvSpPr>
          <p:cNvPr id="48" name="Rectangle 47"/>
          <p:cNvSpPr/>
          <p:nvPr/>
        </p:nvSpPr>
        <p:spPr>
          <a:xfrm>
            <a:off x="10858500" y="3922394"/>
            <a:ext cx="8553449" cy="11334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p:cNvSpPr txBox="1"/>
          <p:nvPr/>
        </p:nvSpPr>
        <p:spPr>
          <a:xfrm>
            <a:off x="11198214" y="4104941"/>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Iteration 2</a:t>
            </a:r>
            <a:endParaRPr lang="en-GB" sz="4400" b="1" dirty="0">
              <a:solidFill>
                <a:schemeClr val="bg1"/>
              </a:solidFill>
              <a:latin typeface="Verdana" pitchFamily="34" charset="0"/>
              <a:ea typeface="Verdana" pitchFamily="34" charset="0"/>
              <a:cs typeface="Verdana" pitchFamily="34" charset="0"/>
            </a:endParaRPr>
          </a:p>
        </p:txBody>
      </p:sp>
      <p:sp>
        <p:nvSpPr>
          <p:cNvPr id="50" name="Rectangle 49"/>
          <p:cNvSpPr/>
          <p:nvPr/>
        </p:nvSpPr>
        <p:spPr>
          <a:xfrm>
            <a:off x="20221576" y="3922394"/>
            <a:ext cx="8562974" cy="11334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p:cNvSpPr txBox="1"/>
          <p:nvPr/>
        </p:nvSpPr>
        <p:spPr>
          <a:xfrm>
            <a:off x="20580339" y="4104941"/>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Analysis</a:t>
            </a:r>
            <a:endParaRPr lang="en-GB" sz="4400" b="1" dirty="0">
              <a:solidFill>
                <a:schemeClr val="bg1"/>
              </a:solidFill>
              <a:latin typeface="Verdana" pitchFamily="34" charset="0"/>
              <a:ea typeface="Verdana" pitchFamily="34" charset="0"/>
              <a:cs typeface="Verdana" pitchFamily="34" charset="0"/>
            </a:endParaRPr>
          </a:p>
        </p:txBody>
      </p:sp>
      <p:sp>
        <p:nvSpPr>
          <p:cNvPr id="52" name="Rectangle 51"/>
          <p:cNvSpPr/>
          <p:nvPr/>
        </p:nvSpPr>
        <p:spPr>
          <a:xfrm>
            <a:off x="10858500" y="13205459"/>
            <a:ext cx="8589645" cy="11334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Box 52"/>
          <p:cNvSpPr txBox="1"/>
          <p:nvPr/>
        </p:nvSpPr>
        <p:spPr>
          <a:xfrm>
            <a:off x="11186784" y="13388006"/>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Iteration 3</a:t>
            </a:r>
            <a:endParaRPr lang="en-GB" sz="4400" b="1" dirty="0">
              <a:solidFill>
                <a:schemeClr val="bg1"/>
              </a:solidFill>
              <a:latin typeface="Verdana" pitchFamily="34" charset="0"/>
              <a:ea typeface="Verdana" pitchFamily="34" charset="0"/>
              <a:cs typeface="Verdana" pitchFamily="34" charset="0"/>
            </a:endParaRPr>
          </a:p>
        </p:txBody>
      </p:sp>
      <p:graphicFrame>
        <p:nvGraphicFramePr>
          <p:cNvPr id="54" name="Chart 53"/>
          <p:cNvGraphicFramePr/>
          <p:nvPr/>
        </p:nvGraphicFramePr>
        <p:xfrm>
          <a:off x="11635784" y="9467850"/>
          <a:ext cx="3432766" cy="2592432"/>
        </p:xfrm>
        <a:graphic>
          <a:graphicData uri="http://schemas.openxmlformats.org/drawingml/2006/chart">
            <c:chart xmlns:c="http://schemas.openxmlformats.org/drawingml/2006/chart" xmlns:r="http://schemas.openxmlformats.org/officeDocument/2006/relationships" r:id="rId4"/>
          </a:graphicData>
        </a:graphic>
      </p:graphicFrame>
      <p:sp>
        <p:nvSpPr>
          <p:cNvPr id="55" name="TextBox 54"/>
          <p:cNvSpPr txBox="1"/>
          <p:nvPr/>
        </p:nvSpPr>
        <p:spPr>
          <a:xfrm>
            <a:off x="12092668" y="11909697"/>
            <a:ext cx="3502932" cy="1538883"/>
          </a:xfrm>
          <a:prstGeom prst="rect">
            <a:avLst/>
          </a:prstGeom>
          <a:noFill/>
        </p:spPr>
        <p:txBody>
          <a:bodyPr wrap="square" rtlCol="0">
            <a:spAutoFit/>
          </a:bodyPr>
          <a:lstStyle/>
          <a:p>
            <a:r>
              <a:rPr lang="en-GB" sz="1800" dirty="0" smtClean="0">
                <a:latin typeface="Bookman Old Style" pitchFamily="18" charset="0"/>
              </a:rPr>
              <a:t>Figure 4: Ease of use between techniques  </a:t>
            </a:r>
          </a:p>
          <a:p>
            <a:endParaRPr lang="en-GB" dirty="0"/>
          </a:p>
        </p:txBody>
      </p:sp>
      <p:graphicFrame>
        <p:nvGraphicFramePr>
          <p:cNvPr id="56" name="Chart 55"/>
          <p:cNvGraphicFramePr/>
          <p:nvPr/>
        </p:nvGraphicFramePr>
        <p:xfrm>
          <a:off x="15356794" y="9258301"/>
          <a:ext cx="3597956" cy="27559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7" name="Chart 56"/>
          <p:cNvGraphicFramePr/>
          <p:nvPr/>
        </p:nvGraphicFramePr>
        <p:xfrm>
          <a:off x="15328901" y="7296150"/>
          <a:ext cx="177800" cy="5746750"/>
        </p:xfrm>
        <a:graphic>
          <a:graphicData uri="http://schemas.openxmlformats.org/drawingml/2006/chart">
            <c:chart xmlns:c="http://schemas.openxmlformats.org/drawingml/2006/chart" xmlns:r="http://schemas.openxmlformats.org/officeDocument/2006/relationships" r:id="rId6"/>
          </a:graphicData>
        </a:graphic>
      </p:graphicFrame>
      <p:sp>
        <p:nvSpPr>
          <p:cNvPr id="58" name="TextBox 57"/>
          <p:cNvSpPr txBox="1"/>
          <p:nvPr/>
        </p:nvSpPr>
        <p:spPr>
          <a:xfrm>
            <a:off x="15589250" y="11883845"/>
            <a:ext cx="4013200" cy="646331"/>
          </a:xfrm>
          <a:prstGeom prst="rect">
            <a:avLst/>
          </a:prstGeom>
          <a:noFill/>
        </p:spPr>
        <p:txBody>
          <a:bodyPr wrap="square" rtlCol="0">
            <a:spAutoFit/>
          </a:bodyPr>
          <a:lstStyle/>
          <a:p>
            <a:r>
              <a:rPr lang="en-GB" sz="1800" dirty="0" smtClean="0">
                <a:latin typeface="Bookman Old Style" pitchFamily="18" charset="0"/>
              </a:rPr>
              <a:t>Figure 5: Perceived Performance of techniques</a:t>
            </a:r>
            <a:endParaRPr lang="en-GB" sz="1800" dirty="0">
              <a:latin typeface="Bookman Old Style" pitchFamily="18" charset="0"/>
            </a:endParaRPr>
          </a:p>
        </p:txBody>
      </p:sp>
      <p:graphicFrame>
        <p:nvGraphicFramePr>
          <p:cNvPr id="60" name="Chart 59"/>
          <p:cNvGraphicFramePr/>
          <p:nvPr/>
        </p:nvGraphicFramePr>
        <p:xfrm>
          <a:off x="1333500" y="17467932"/>
          <a:ext cx="3524250" cy="232501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61" name="Chart 60"/>
          <p:cNvGraphicFramePr/>
          <p:nvPr/>
        </p:nvGraphicFramePr>
        <p:xfrm>
          <a:off x="3924301" y="17177465"/>
          <a:ext cx="3086099" cy="2558335"/>
        </p:xfrm>
        <a:graphic>
          <a:graphicData uri="http://schemas.openxmlformats.org/drawingml/2006/chart">
            <c:chart xmlns:c="http://schemas.openxmlformats.org/drawingml/2006/chart" xmlns:r="http://schemas.openxmlformats.org/officeDocument/2006/relationships" r:id="rId8"/>
          </a:graphicData>
        </a:graphic>
      </p:graphicFrame>
      <p:sp>
        <p:nvSpPr>
          <p:cNvPr id="63" name="TextBox 62"/>
          <p:cNvSpPr txBox="1"/>
          <p:nvPr/>
        </p:nvSpPr>
        <p:spPr>
          <a:xfrm>
            <a:off x="1905000" y="19705854"/>
            <a:ext cx="2419350" cy="646331"/>
          </a:xfrm>
          <a:prstGeom prst="rect">
            <a:avLst/>
          </a:prstGeom>
          <a:noFill/>
        </p:spPr>
        <p:txBody>
          <a:bodyPr wrap="square" rtlCol="0">
            <a:spAutoFit/>
          </a:bodyPr>
          <a:lstStyle/>
          <a:p>
            <a:r>
              <a:rPr lang="en-GB" sz="1800" dirty="0" smtClean="0">
                <a:latin typeface="Bookman Old Style" pitchFamily="18" charset="0"/>
              </a:rPr>
              <a:t>Figure 1: Ease of use</a:t>
            </a:r>
          </a:p>
        </p:txBody>
      </p:sp>
      <p:sp>
        <p:nvSpPr>
          <p:cNvPr id="64" name="TextBox 63"/>
          <p:cNvSpPr txBox="1"/>
          <p:nvPr/>
        </p:nvSpPr>
        <p:spPr>
          <a:xfrm>
            <a:off x="4419600" y="19676826"/>
            <a:ext cx="3028950" cy="646331"/>
          </a:xfrm>
          <a:prstGeom prst="rect">
            <a:avLst/>
          </a:prstGeom>
          <a:noFill/>
        </p:spPr>
        <p:txBody>
          <a:bodyPr wrap="square" rtlCol="0">
            <a:spAutoFit/>
          </a:bodyPr>
          <a:lstStyle/>
          <a:p>
            <a:r>
              <a:rPr lang="en-GB" sz="1800" dirty="0" smtClean="0">
                <a:latin typeface="Bookman Old Style" pitchFamily="18" charset="0"/>
              </a:rPr>
              <a:t>Figure 2:  Referencing style performance </a:t>
            </a:r>
          </a:p>
        </p:txBody>
      </p:sp>
      <p:sp>
        <p:nvSpPr>
          <p:cNvPr id="65" name="TextBox 64"/>
          <p:cNvSpPr txBox="1"/>
          <p:nvPr/>
        </p:nvSpPr>
        <p:spPr>
          <a:xfrm>
            <a:off x="7315200" y="19638726"/>
            <a:ext cx="2552700" cy="646331"/>
          </a:xfrm>
          <a:prstGeom prst="rect">
            <a:avLst/>
          </a:prstGeom>
          <a:noFill/>
        </p:spPr>
        <p:txBody>
          <a:bodyPr wrap="square" rtlCol="0">
            <a:spAutoFit/>
          </a:bodyPr>
          <a:lstStyle/>
          <a:p>
            <a:r>
              <a:rPr lang="en-GB" sz="1800" dirty="0" smtClean="0">
                <a:latin typeface="Bookman Old Style" pitchFamily="18" charset="0"/>
              </a:rPr>
              <a:t>Figure 3: Visual feedback preference</a:t>
            </a:r>
          </a:p>
        </p:txBody>
      </p:sp>
      <p:pic>
        <p:nvPicPr>
          <p:cNvPr id="1027" name="Picture 3"/>
          <p:cNvPicPr>
            <a:picLocks noChangeAspect="1" noChangeArrowheads="1"/>
          </p:cNvPicPr>
          <p:nvPr/>
        </p:nvPicPr>
        <p:blipFill>
          <a:blip r:embed="rId9"/>
          <a:srcRect/>
          <a:stretch>
            <a:fillRect/>
          </a:stretch>
        </p:blipFill>
        <p:spPr bwMode="auto">
          <a:xfrm>
            <a:off x="1049608" y="804090"/>
            <a:ext cx="3202351" cy="3039520"/>
          </a:xfrm>
          <a:prstGeom prst="rect">
            <a:avLst/>
          </a:prstGeom>
          <a:noFill/>
          <a:ln w="9525">
            <a:noFill/>
            <a:miter lim="800000"/>
            <a:headEnd/>
            <a:tailEnd/>
          </a:ln>
          <a:effectLst/>
        </p:spPr>
      </p:pic>
      <p:sp>
        <p:nvSpPr>
          <p:cNvPr id="68" name="TextBox 67"/>
          <p:cNvSpPr txBox="1"/>
          <p:nvPr/>
        </p:nvSpPr>
        <p:spPr>
          <a:xfrm>
            <a:off x="1504950" y="5048405"/>
            <a:ext cx="8515350" cy="7478970"/>
          </a:xfrm>
          <a:prstGeom prst="rect">
            <a:avLst/>
          </a:prstGeom>
          <a:noFill/>
          <a:ln w="63500">
            <a:solidFill>
              <a:schemeClr val="tx1"/>
            </a:solidFill>
          </a:ln>
        </p:spPr>
        <p:txBody>
          <a:bodyPr wrap="square" rtlCol="0">
            <a:spAutoFit/>
          </a:bodyPr>
          <a:lstStyle/>
          <a:p>
            <a:pPr algn="just"/>
            <a:r>
              <a:rPr lang="en-ZA" sz="2000" dirty="0" smtClean="0">
                <a:latin typeface="Bookman Old Style" pitchFamily="18" charset="0"/>
              </a:rPr>
              <a:t>An investigation was undertaken to determine methods which can be employed to improve the usability of computers by the elderly.</a:t>
            </a:r>
            <a:r>
              <a:rPr lang="en-GB" sz="2000" dirty="0" smtClean="0">
                <a:latin typeface="Bookman Old Style" pitchFamily="18" charset="0"/>
              </a:rPr>
              <a:t> </a:t>
            </a:r>
            <a:r>
              <a:rPr lang="en-ZA" sz="2000" dirty="0" smtClean="0">
                <a:latin typeface="Bookman Old Style" pitchFamily="18" charset="0"/>
              </a:rPr>
              <a:t>The investigation narrowed down the scope of computer usage to web-browsing. The techniques required to make web-browsing simpler can be extrapolated from tasks which make computers more usable for the elderly in general.</a:t>
            </a:r>
            <a:r>
              <a:rPr lang="en-GB" sz="2000" dirty="0" smtClean="0">
                <a:latin typeface="Bookman Old Style" pitchFamily="18" charset="0"/>
              </a:rPr>
              <a:t> </a:t>
            </a:r>
            <a:r>
              <a:rPr lang="en-ZA" sz="2000" dirty="0" smtClean="0">
                <a:latin typeface="Bookman Old Style" pitchFamily="18" charset="0"/>
              </a:rPr>
              <a:t>Voice recognition was perceived as one of these tasks. Thus methods of voice referencing and visual annotations were specifically investigated.</a:t>
            </a:r>
          </a:p>
          <a:p>
            <a:pPr algn="just"/>
            <a:endParaRPr lang="en-ZA" sz="2000" dirty="0" smtClean="0">
              <a:latin typeface="Bookman Old Style" pitchFamily="18" charset="0"/>
            </a:endParaRPr>
          </a:p>
          <a:p>
            <a:pPr algn="just"/>
            <a:r>
              <a:rPr lang="en-ZA" sz="2000" b="1" dirty="0" smtClean="0">
                <a:latin typeface="Bookman Old Style" pitchFamily="18" charset="0"/>
              </a:rPr>
              <a:t>Primary aim:</a:t>
            </a:r>
            <a:endParaRPr lang="en-GB" sz="2000" b="1" dirty="0" smtClean="0">
              <a:latin typeface="Bookman Old Style" pitchFamily="18" charset="0"/>
            </a:endParaRPr>
          </a:p>
          <a:p>
            <a:pPr algn="just"/>
            <a:r>
              <a:rPr lang="en-ZA" sz="2000" dirty="0" smtClean="0">
                <a:latin typeface="Bookman Old Style" pitchFamily="18" charset="0"/>
              </a:rPr>
              <a:t>Determine which of the two voice referencing techniques perform better as a means of referencing links (accuracy). The referencing  techniques are:</a:t>
            </a:r>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 </a:t>
            </a:r>
            <a:r>
              <a:rPr lang="en-ZA" sz="2000" i="1" dirty="0" smtClean="0">
                <a:latin typeface="Bookman Old Style" pitchFamily="18" charset="0"/>
              </a:rPr>
              <a:t>Numerical voice referencing: </a:t>
            </a:r>
            <a:r>
              <a:rPr lang="en-ZA" sz="2000" dirty="0" smtClean="0">
                <a:latin typeface="Bookman Old Style" pitchFamily="18" charset="0"/>
              </a:rPr>
              <a:t>Assigning a sequential number to </a:t>
            </a:r>
          </a:p>
          <a:p>
            <a:pPr algn="just"/>
            <a:r>
              <a:rPr lang="en-ZA" sz="2000" dirty="0" smtClean="0">
                <a:latin typeface="Bookman Old Style" pitchFamily="18" charset="0"/>
              </a:rPr>
              <a:t>  each link on a page and allowing users to access links by saying</a:t>
            </a:r>
          </a:p>
          <a:p>
            <a:pPr algn="just"/>
            <a:r>
              <a:rPr lang="en-ZA" sz="2000" dirty="0" smtClean="0">
                <a:latin typeface="Bookman Old Style" pitchFamily="18" charset="0"/>
              </a:rPr>
              <a:t>  specific numbers.</a:t>
            </a:r>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 </a:t>
            </a:r>
            <a:r>
              <a:rPr lang="en-ZA" sz="2000" i="1" dirty="0" smtClean="0">
                <a:latin typeface="Bookman Old Style" pitchFamily="18" charset="0"/>
              </a:rPr>
              <a:t>Spoken link name referencing: </a:t>
            </a:r>
            <a:r>
              <a:rPr lang="en-ZA" sz="2000" dirty="0" smtClean="0">
                <a:latin typeface="Bookman Old Style" pitchFamily="18" charset="0"/>
              </a:rPr>
              <a:t>Links are referenced by  a specified </a:t>
            </a:r>
          </a:p>
          <a:p>
            <a:pPr algn="just"/>
            <a:r>
              <a:rPr lang="en-ZA" sz="2000" dirty="0" smtClean="0">
                <a:latin typeface="Bookman Old Style" pitchFamily="18" charset="0"/>
              </a:rPr>
              <a:t>  word within the link name.</a:t>
            </a:r>
            <a:endParaRPr lang="en-GB" sz="2000" dirty="0" smtClean="0">
              <a:latin typeface="Bookman Old Style" pitchFamily="18" charset="0"/>
            </a:endParaRPr>
          </a:p>
          <a:p>
            <a:pPr algn="just"/>
            <a:r>
              <a:rPr lang="en-ZA" sz="2000" dirty="0" smtClean="0">
                <a:latin typeface="Bookman Old Style" pitchFamily="18" charset="0"/>
              </a:rPr>
              <a:t>In addition</a:t>
            </a:r>
            <a:r>
              <a:rPr lang="en-ZA" sz="2000" dirty="0" smtClean="0">
                <a:latin typeface="Bookman Old Style" pitchFamily="18" charset="0"/>
              </a:rPr>
              <a:t>, determine which technique is predominantly  preferred by users.</a:t>
            </a:r>
          </a:p>
          <a:p>
            <a:pPr algn="just">
              <a:buFont typeface="Arial" pitchFamily="34" charset="0"/>
              <a:buChar char="•"/>
            </a:pPr>
            <a:endParaRPr lang="en-GB" sz="2000" dirty="0" smtClean="0">
              <a:latin typeface="Bookman Old Style" pitchFamily="18" charset="0"/>
            </a:endParaRPr>
          </a:p>
          <a:p>
            <a:pPr algn="just"/>
            <a:r>
              <a:rPr lang="en-ZA" sz="2000" b="1" dirty="0" smtClean="0">
                <a:latin typeface="Bookman Old Style" pitchFamily="18" charset="0"/>
              </a:rPr>
              <a:t>Secondary aim: </a:t>
            </a:r>
            <a:endParaRPr lang="en-GB" sz="2000" b="1" dirty="0" smtClean="0">
              <a:latin typeface="Bookman Old Style" pitchFamily="18" charset="0"/>
            </a:endParaRPr>
          </a:p>
          <a:p>
            <a:pPr algn="just"/>
            <a:r>
              <a:rPr lang="en-ZA" sz="2000" dirty="0" smtClean="0">
                <a:latin typeface="Bookman Old Style" pitchFamily="18" charset="0"/>
              </a:rPr>
              <a:t>Determine what types of visual techniques can be used to improve the usability of the internet.</a:t>
            </a:r>
            <a:endParaRPr lang="en-GB" sz="2000" dirty="0" smtClean="0">
              <a:latin typeface="Bookman Old Style" pitchFamily="18" charset="0"/>
            </a:endParaRPr>
          </a:p>
        </p:txBody>
      </p:sp>
      <p:graphicFrame>
        <p:nvGraphicFramePr>
          <p:cNvPr id="69" name="Chart 68"/>
          <p:cNvGraphicFramePr/>
          <p:nvPr/>
        </p:nvGraphicFramePr>
        <p:xfrm>
          <a:off x="20518891" y="6711949"/>
          <a:ext cx="4004809" cy="1943101"/>
        </p:xfrm>
        <a:graphic>
          <a:graphicData uri="http://schemas.openxmlformats.org/drawingml/2006/chart">
            <c:chart xmlns:c="http://schemas.openxmlformats.org/drawingml/2006/chart" xmlns:r="http://schemas.openxmlformats.org/officeDocument/2006/relationships" r:id="rId10"/>
          </a:graphicData>
        </a:graphic>
      </p:graphicFrame>
      <p:sp>
        <p:nvSpPr>
          <p:cNvPr id="70" name="TextBox 69"/>
          <p:cNvSpPr txBox="1"/>
          <p:nvPr/>
        </p:nvSpPr>
        <p:spPr>
          <a:xfrm>
            <a:off x="20256500" y="5094518"/>
            <a:ext cx="8509000" cy="1631216"/>
          </a:xfrm>
          <a:prstGeom prst="rect">
            <a:avLst/>
          </a:prstGeom>
          <a:noFill/>
        </p:spPr>
        <p:txBody>
          <a:bodyPr wrap="square" rtlCol="0">
            <a:spAutoFit/>
          </a:bodyPr>
          <a:lstStyle/>
          <a:p>
            <a:pPr algn="just"/>
            <a:r>
              <a:rPr lang="en-ZA" sz="2000" b="1" dirty="0" smtClean="0">
                <a:latin typeface="Bookman Old Style" pitchFamily="18" charset="0"/>
              </a:rPr>
              <a:t>Performance of referencing styles:</a:t>
            </a:r>
            <a:endParaRPr lang="en-ZA" sz="2000" dirty="0" smtClean="0">
              <a:latin typeface="Bookman Old Style" pitchFamily="18" charset="0"/>
            </a:endParaRPr>
          </a:p>
          <a:p>
            <a:pPr lvl="0" algn="just">
              <a:buFont typeface="Arial" pitchFamily="34" charset="0"/>
              <a:buChar char="•"/>
            </a:pPr>
            <a:r>
              <a:rPr lang="en-ZA" sz="2000" dirty="0" smtClean="0">
                <a:latin typeface="Bookman Old Style" pitchFamily="18" charset="0"/>
              </a:rPr>
              <a:t> In iteration three, numerical referencing performed better than </a:t>
            </a:r>
          </a:p>
          <a:p>
            <a:pPr lvl="0" algn="just"/>
            <a:r>
              <a:rPr lang="en-ZA" sz="2000" dirty="0" smtClean="0">
                <a:latin typeface="Bookman Old Style" pitchFamily="18" charset="0"/>
              </a:rPr>
              <a:t>  spoken link name referencing. This indicated that having a </a:t>
            </a:r>
          </a:p>
          <a:p>
            <a:pPr lvl="0" algn="just"/>
            <a:r>
              <a:rPr lang="en-ZA" sz="2000" dirty="0" smtClean="0">
                <a:latin typeface="Bookman Old Style" pitchFamily="18" charset="0"/>
              </a:rPr>
              <a:t>  predefined, familiar, vocabulary (i.e. set numbers) contributes to </a:t>
            </a:r>
          </a:p>
          <a:p>
            <a:pPr lvl="0" algn="just"/>
            <a:r>
              <a:rPr lang="en-ZA" sz="2000" dirty="0" smtClean="0">
                <a:latin typeface="Bookman Old Style" pitchFamily="18" charset="0"/>
              </a:rPr>
              <a:t>  improved performance of speech recognition (see Figure 6).</a:t>
            </a:r>
            <a:endParaRPr lang="en-ZA" dirty="0">
              <a:latin typeface="Bookman Old Style" pitchFamily="18" charset="0"/>
            </a:endParaRPr>
          </a:p>
        </p:txBody>
      </p:sp>
      <p:sp>
        <p:nvSpPr>
          <p:cNvPr id="71" name="TextBox 70"/>
          <p:cNvSpPr txBox="1"/>
          <p:nvPr/>
        </p:nvSpPr>
        <p:spPr>
          <a:xfrm>
            <a:off x="20243801" y="8978901"/>
            <a:ext cx="8483600" cy="2246769"/>
          </a:xfrm>
          <a:prstGeom prst="rect">
            <a:avLst/>
          </a:prstGeom>
          <a:noFill/>
        </p:spPr>
        <p:txBody>
          <a:bodyPr wrap="square" rtlCol="0">
            <a:spAutoFit/>
          </a:bodyPr>
          <a:lstStyle/>
          <a:p>
            <a:pPr lvl="0" algn="just">
              <a:buFont typeface="Arial" pitchFamily="34" charset="0"/>
              <a:buChar char="•"/>
            </a:pPr>
            <a:r>
              <a:rPr lang="en-ZA" sz="2000" dirty="0" smtClean="0">
                <a:latin typeface="Bookman Old Style" pitchFamily="18" charset="0"/>
              </a:rPr>
              <a:t> The previous two iterations show no strong inclination towards a </a:t>
            </a:r>
          </a:p>
          <a:p>
            <a:pPr lvl="0" algn="just"/>
            <a:r>
              <a:rPr lang="en-ZA" sz="2000" dirty="0" smtClean="0">
                <a:latin typeface="Bookman Old Style" pitchFamily="18" charset="0"/>
              </a:rPr>
              <a:t>  particular referencing technique. This illustrated that on more </a:t>
            </a:r>
          </a:p>
          <a:p>
            <a:pPr lvl="0" algn="just"/>
            <a:r>
              <a:rPr lang="en-ZA" sz="2000" dirty="0" smtClean="0">
                <a:latin typeface="Bookman Old Style" pitchFamily="18" charset="0"/>
              </a:rPr>
              <a:t>  complicated sites, either technique would suffice. However </a:t>
            </a:r>
          </a:p>
          <a:p>
            <a:pPr lvl="0" algn="just"/>
            <a:r>
              <a:rPr lang="en-ZA" sz="2000" dirty="0" smtClean="0">
                <a:latin typeface="Bookman Old Style" pitchFamily="18" charset="0"/>
              </a:rPr>
              <a:t>  iteration one’s results could infer that numerical referencing  is </a:t>
            </a:r>
          </a:p>
          <a:p>
            <a:pPr lvl="0" algn="just"/>
            <a:r>
              <a:rPr lang="en-ZA" sz="2000" dirty="0" smtClean="0">
                <a:latin typeface="Bookman Old Style" pitchFamily="18" charset="0"/>
              </a:rPr>
              <a:t>  more suited for simple web-pages.  </a:t>
            </a:r>
          </a:p>
          <a:p>
            <a:pPr lvl="0" algn="just">
              <a:buFont typeface="Arial" pitchFamily="34" charset="0"/>
              <a:buChar char="•"/>
            </a:pPr>
            <a:endParaRPr lang="en-ZA" sz="2000" dirty="0" smtClean="0"/>
          </a:p>
          <a:p>
            <a:r>
              <a:rPr lang="en-ZA" sz="2000" b="1" dirty="0" smtClean="0"/>
              <a:t>Additional observed results:</a:t>
            </a:r>
            <a:endParaRPr lang="en-ZA" sz="2000" dirty="0"/>
          </a:p>
        </p:txBody>
      </p:sp>
      <p:graphicFrame>
        <p:nvGraphicFramePr>
          <p:cNvPr id="72" name="Chart 71"/>
          <p:cNvGraphicFramePr/>
          <p:nvPr/>
        </p:nvGraphicFramePr>
        <p:xfrm>
          <a:off x="24701500" y="6699250"/>
          <a:ext cx="3924300" cy="19812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73" name="Chart 72"/>
          <p:cNvGraphicFramePr/>
          <p:nvPr/>
        </p:nvGraphicFramePr>
        <p:xfrm>
          <a:off x="20510499" y="13938250"/>
          <a:ext cx="3657601" cy="19939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74" name="Chart 73"/>
          <p:cNvGraphicFramePr/>
          <p:nvPr/>
        </p:nvGraphicFramePr>
        <p:xfrm>
          <a:off x="24345900" y="13912850"/>
          <a:ext cx="3708400" cy="2044700"/>
        </p:xfrm>
        <a:graphic>
          <a:graphicData uri="http://schemas.openxmlformats.org/drawingml/2006/chart">
            <c:chart xmlns:c="http://schemas.openxmlformats.org/drawingml/2006/chart" xmlns:r="http://schemas.openxmlformats.org/officeDocument/2006/relationships" r:id="rId13"/>
          </a:graphicData>
        </a:graphic>
      </p:graphicFrame>
      <p:sp>
        <p:nvSpPr>
          <p:cNvPr id="75" name="TextBox 74"/>
          <p:cNvSpPr txBox="1"/>
          <p:nvPr/>
        </p:nvSpPr>
        <p:spPr>
          <a:xfrm>
            <a:off x="20332700" y="11112501"/>
            <a:ext cx="8305800" cy="2862322"/>
          </a:xfrm>
          <a:prstGeom prst="rect">
            <a:avLst/>
          </a:prstGeom>
          <a:noFill/>
        </p:spPr>
        <p:txBody>
          <a:bodyPr wrap="square" rtlCol="0">
            <a:spAutoFit/>
          </a:bodyPr>
          <a:lstStyle/>
          <a:p>
            <a:pPr algn="just">
              <a:buFont typeface="Arial" pitchFamily="34" charset="0"/>
              <a:buChar char="•"/>
            </a:pPr>
            <a:r>
              <a:rPr lang="en-ZA" sz="2000" dirty="0" smtClean="0">
                <a:latin typeface="Bookman Old Style" pitchFamily="18" charset="0"/>
              </a:rPr>
              <a:t> The error rate was expected to increase with age. This generally </a:t>
            </a:r>
          </a:p>
          <a:p>
            <a:pPr algn="just"/>
            <a:r>
              <a:rPr lang="en-ZA" sz="2000" dirty="0" smtClean="0">
                <a:latin typeface="Bookman Old Style" pitchFamily="18" charset="0"/>
              </a:rPr>
              <a:t>  did occur in all iterations as indicated in figure 8. However  a </a:t>
            </a:r>
          </a:p>
          <a:p>
            <a:pPr algn="just"/>
            <a:r>
              <a:rPr lang="en-ZA" sz="2000" dirty="0" smtClean="0">
                <a:latin typeface="Bookman Old Style" pitchFamily="18" charset="0"/>
              </a:rPr>
              <a:t>  few anomalies were noted. </a:t>
            </a:r>
          </a:p>
          <a:p>
            <a:pPr algn="just">
              <a:buFont typeface="Arial" pitchFamily="34" charset="0"/>
              <a:buChar char="•"/>
            </a:pPr>
            <a:endParaRPr lang="en-ZA" sz="2000" dirty="0" smtClean="0">
              <a:latin typeface="Bookman Old Style" pitchFamily="18" charset="0"/>
            </a:endParaRPr>
          </a:p>
          <a:p>
            <a:pPr algn="just">
              <a:buFont typeface="Arial" pitchFamily="34" charset="0"/>
              <a:buChar char="•"/>
            </a:pPr>
            <a:r>
              <a:rPr lang="en-ZA" sz="2000" dirty="0" smtClean="0">
                <a:latin typeface="Bookman Old Style" pitchFamily="18" charset="0"/>
              </a:rPr>
              <a:t> The average errors per gender were recorded for each iteration </a:t>
            </a:r>
          </a:p>
          <a:p>
            <a:pPr algn="just"/>
            <a:r>
              <a:rPr lang="en-ZA" sz="2000" dirty="0" smtClean="0">
                <a:latin typeface="Bookman Old Style" pitchFamily="18" charset="0"/>
              </a:rPr>
              <a:t>  (See Figure 9). There was a significant difference in voice </a:t>
            </a:r>
          </a:p>
          <a:p>
            <a:pPr algn="just"/>
            <a:r>
              <a:rPr lang="en-ZA" sz="2000" dirty="0" smtClean="0">
                <a:latin typeface="Bookman Old Style" pitchFamily="18" charset="0"/>
              </a:rPr>
              <a:t>  recognition performance between males and females. This </a:t>
            </a:r>
          </a:p>
          <a:p>
            <a:pPr algn="just"/>
            <a:r>
              <a:rPr lang="en-ZA" sz="2000" dirty="0" smtClean="0">
                <a:latin typeface="Bookman Old Style" pitchFamily="18" charset="0"/>
              </a:rPr>
              <a:t>  indicated that speech engines may need special training for </a:t>
            </a:r>
          </a:p>
          <a:p>
            <a:pPr algn="just"/>
            <a:r>
              <a:rPr lang="en-ZA" sz="2000" dirty="0" smtClean="0">
                <a:latin typeface="Bookman Old Style" pitchFamily="18" charset="0"/>
              </a:rPr>
              <a:t>  female subjects. </a:t>
            </a:r>
          </a:p>
        </p:txBody>
      </p:sp>
      <p:sp>
        <p:nvSpPr>
          <p:cNvPr id="76" name="TextBox 75"/>
          <p:cNvSpPr txBox="1"/>
          <p:nvPr/>
        </p:nvSpPr>
        <p:spPr>
          <a:xfrm>
            <a:off x="20269200" y="17854930"/>
            <a:ext cx="8496300" cy="2554545"/>
          </a:xfrm>
          <a:prstGeom prst="rect">
            <a:avLst/>
          </a:prstGeom>
          <a:noFill/>
          <a:ln w="63500">
            <a:solidFill>
              <a:schemeClr val="tx1"/>
            </a:solidFill>
          </a:ln>
        </p:spPr>
        <p:txBody>
          <a:bodyPr wrap="square" rtlCol="0">
            <a:spAutoFit/>
          </a:bodyPr>
          <a:lstStyle/>
          <a:p>
            <a:pPr>
              <a:buFont typeface="Arial" pitchFamily="34" charset="0"/>
              <a:buChar char="•"/>
            </a:pPr>
            <a:r>
              <a:rPr lang="en-ZA" sz="2000" dirty="0" smtClean="0"/>
              <a:t> Numerical referencing performs poorly on less complex pages but has greater </a:t>
            </a:r>
          </a:p>
          <a:p>
            <a:r>
              <a:rPr lang="en-ZA" sz="2000" dirty="0" smtClean="0"/>
              <a:t>   performance than spoken link names on more complex pages.</a:t>
            </a:r>
          </a:p>
          <a:p>
            <a:endParaRPr lang="en-ZA" sz="2000" dirty="0" smtClean="0"/>
          </a:p>
          <a:p>
            <a:pPr>
              <a:buFont typeface="Arial" pitchFamily="34" charset="0"/>
              <a:buChar char="•"/>
            </a:pPr>
            <a:r>
              <a:rPr lang="en-ZA" sz="2000" dirty="0" smtClean="0"/>
              <a:t> Numerical referencing is preferred on smaller pages but has no preferential </a:t>
            </a:r>
          </a:p>
          <a:p>
            <a:r>
              <a:rPr lang="en-ZA" sz="2000" dirty="0" smtClean="0"/>
              <a:t>  advantage over spoken link names on more complex pages.</a:t>
            </a:r>
          </a:p>
          <a:p>
            <a:endParaRPr lang="en-ZA" sz="2000" dirty="0" smtClean="0"/>
          </a:p>
          <a:p>
            <a:pPr>
              <a:buFont typeface="Arial" pitchFamily="34" charset="0"/>
              <a:buChar char="•"/>
            </a:pPr>
            <a:r>
              <a:rPr lang="en-ZA" sz="2000" dirty="0" smtClean="0"/>
              <a:t> Age and gender have significant affects on voice recognition performance. </a:t>
            </a:r>
          </a:p>
          <a:p>
            <a:endParaRPr lang="en-ZA" sz="2000" dirty="0">
              <a:latin typeface="Bookman Old Style" pitchFamily="18" charset="0"/>
            </a:endParaRPr>
          </a:p>
        </p:txBody>
      </p:sp>
      <p:graphicFrame>
        <p:nvGraphicFramePr>
          <p:cNvPr id="66" name="Chart 65"/>
          <p:cNvGraphicFramePr/>
          <p:nvPr/>
        </p:nvGraphicFramePr>
        <p:xfrm>
          <a:off x="6229350" y="17360900"/>
          <a:ext cx="4102099" cy="2387600"/>
        </p:xfrm>
        <a:graphic>
          <a:graphicData uri="http://schemas.openxmlformats.org/drawingml/2006/chart">
            <c:chart xmlns:c="http://schemas.openxmlformats.org/drawingml/2006/chart" xmlns:r="http://schemas.openxmlformats.org/officeDocument/2006/relationships" r:id="rId14"/>
          </a:graphicData>
        </a:graphic>
      </p:graphicFrame>
      <p:sp>
        <p:nvSpPr>
          <p:cNvPr id="67" name="TextBox 66"/>
          <p:cNvSpPr txBox="1"/>
          <p:nvPr/>
        </p:nvSpPr>
        <p:spPr>
          <a:xfrm>
            <a:off x="20931868" y="8537847"/>
            <a:ext cx="3502932" cy="369332"/>
          </a:xfrm>
          <a:prstGeom prst="rect">
            <a:avLst/>
          </a:prstGeom>
          <a:noFill/>
        </p:spPr>
        <p:txBody>
          <a:bodyPr wrap="square" rtlCol="0">
            <a:spAutoFit/>
          </a:bodyPr>
          <a:lstStyle/>
          <a:p>
            <a:r>
              <a:rPr lang="en-GB" sz="1800" dirty="0" smtClean="0">
                <a:latin typeface="Bookman Old Style" pitchFamily="18" charset="0"/>
              </a:rPr>
              <a:t>Figure 6: Error rates</a:t>
            </a:r>
            <a:endParaRPr lang="en-GB" dirty="0"/>
          </a:p>
        </p:txBody>
      </p:sp>
      <p:sp>
        <p:nvSpPr>
          <p:cNvPr id="77" name="TextBox 76"/>
          <p:cNvSpPr txBox="1"/>
          <p:nvPr/>
        </p:nvSpPr>
        <p:spPr>
          <a:xfrm>
            <a:off x="24498300" y="8525147"/>
            <a:ext cx="4064000" cy="369332"/>
          </a:xfrm>
          <a:prstGeom prst="rect">
            <a:avLst/>
          </a:prstGeom>
          <a:noFill/>
        </p:spPr>
        <p:txBody>
          <a:bodyPr wrap="square" rtlCol="0">
            <a:spAutoFit/>
          </a:bodyPr>
          <a:lstStyle/>
          <a:p>
            <a:r>
              <a:rPr lang="en-GB" sz="1800" dirty="0" smtClean="0">
                <a:latin typeface="Bookman Old Style" pitchFamily="18" charset="0"/>
              </a:rPr>
              <a:t>Figure 7: Preference summary</a:t>
            </a:r>
            <a:endParaRPr lang="en-GB" dirty="0"/>
          </a:p>
        </p:txBody>
      </p:sp>
      <p:sp>
        <p:nvSpPr>
          <p:cNvPr id="78" name="TextBox 77"/>
          <p:cNvSpPr txBox="1"/>
          <p:nvPr/>
        </p:nvSpPr>
        <p:spPr>
          <a:xfrm>
            <a:off x="20969968" y="15891147"/>
            <a:ext cx="3502932" cy="369332"/>
          </a:xfrm>
          <a:prstGeom prst="rect">
            <a:avLst/>
          </a:prstGeom>
          <a:noFill/>
        </p:spPr>
        <p:txBody>
          <a:bodyPr wrap="square" rtlCol="0">
            <a:spAutoFit/>
          </a:bodyPr>
          <a:lstStyle/>
          <a:p>
            <a:r>
              <a:rPr lang="en-GB" sz="1800" dirty="0" smtClean="0">
                <a:latin typeface="Bookman Old Style" pitchFamily="18" charset="0"/>
              </a:rPr>
              <a:t>Figure 8: Error rates for ages</a:t>
            </a:r>
            <a:endParaRPr lang="en-GB" dirty="0"/>
          </a:p>
        </p:txBody>
      </p:sp>
      <p:sp>
        <p:nvSpPr>
          <p:cNvPr id="79" name="TextBox 78"/>
          <p:cNvSpPr txBox="1"/>
          <p:nvPr/>
        </p:nvSpPr>
        <p:spPr>
          <a:xfrm>
            <a:off x="24523700" y="15865747"/>
            <a:ext cx="4064000" cy="369332"/>
          </a:xfrm>
          <a:prstGeom prst="rect">
            <a:avLst/>
          </a:prstGeom>
          <a:noFill/>
        </p:spPr>
        <p:txBody>
          <a:bodyPr wrap="square" rtlCol="0">
            <a:spAutoFit/>
          </a:bodyPr>
          <a:lstStyle/>
          <a:p>
            <a:r>
              <a:rPr lang="en-GB" sz="1800" dirty="0" smtClean="0">
                <a:latin typeface="Bookman Old Style" pitchFamily="18" charset="0"/>
              </a:rPr>
              <a:t>Figure 9: Error rates for sexes</a:t>
            </a:r>
            <a:endParaRPr lang="en-GB" dirty="0"/>
          </a:p>
        </p:txBody>
      </p:sp>
      <p:sp>
        <p:nvSpPr>
          <p:cNvPr id="59" name="Rectangle 58"/>
          <p:cNvSpPr/>
          <p:nvPr/>
        </p:nvSpPr>
        <p:spPr>
          <a:xfrm>
            <a:off x="1485900" y="13811250"/>
            <a:ext cx="8534400" cy="666750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79"/>
          <p:cNvSpPr/>
          <p:nvPr/>
        </p:nvSpPr>
        <p:spPr>
          <a:xfrm>
            <a:off x="10904220" y="5048250"/>
            <a:ext cx="8496300" cy="771525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Rectangle 80"/>
          <p:cNvSpPr/>
          <p:nvPr/>
        </p:nvSpPr>
        <p:spPr>
          <a:xfrm>
            <a:off x="20250150" y="5067300"/>
            <a:ext cx="8515350" cy="1141095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483</TotalTime>
  <Words>879</Words>
  <Application>Microsoft Office PowerPoint</Application>
  <PresentationFormat>Custom</PresentationFormat>
  <Paragraphs>100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kirti</dc:creator>
  <cp:lastModifiedBy>kirti</cp:lastModifiedBy>
  <cp:revision>67</cp:revision>
  <dcterms:created xsi:type="dcterms:W3CDTF">2011-10-18T15:22:20Z</dcterms:created>
  <dcterms:modified xsi:type="dcterms:W3CDTF">2011-10-19T18:15:16Z</dcterms:modified>
</cp:coreProperties>
</file>