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7"/>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84" r:id="rId16"/>
    <p:sldId id="285" r:id="rId17"/>
    <p:sldId id="286" r:id="rId18"/>
    <p:sldId id="287" r:id="rId19"/>
    <p:sldId id="288" r:id="rId20"/>
    <p:sldId id="289" r:id="rId21"/>
    <p:sldId id="290" r:id="rId22"/>
    <p:sldId id="291" r:id="rId23"/>
    <p:sldId id="270" r:id="rId24"/>
    <p:sldId id="271" r:id="rId25"/>
    <p:sldId id="275" r:id="rId26"/>
    <p:sldId id="272" r:id="rId27"/>
    <p:sldId id="276" r:id="rId28"/>
    <p:sldId id="273" r:id="rId29"/>
    <p:sldId id="266" r:id="rId30"/>
    <p:sldId id="274" r:id="rId31"/>
    <p:sldId id="267" r:id="rId32"/>
    <p:sldId id="278" r:id="rId33"/>
    <p:sldId id="268" r:id="rId34"/>
    <p:sldId id="279" r:id="rId35"/>
    <p:sldId id="26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2294" autoAdjust="0"/>
  </p:normalViewPr>
  <p:slideViewPr>
    <p:cSldViewPr snapToGrid="0">
      <p:cViewPr varScale="1">
        <p:scale>
          <a:sx n="63" d="100"/>
          <a:sy n="63" d="100"/>
        </p:scale>
        <p:origin x="-1518" y="-108"/>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53548A"/>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87826432"/>
        <c:axId val="87828352"/>
        <c:axId val="0"/>
      </c:bar3DChart>
      <c:catAx>
        <c:axId val="87826432"/>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7828352"/>
        <c:crosses val="autoZero"/>
        <c:auto val="1"/>
        <c:lblAlgn val="ctr"/>
        <c:lblOffset val="100"/>
      </c:catAx>
      <c:valAx>
        <c:axId val="87828352"/>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87826432"/>
        <c:crosses val="autoZero"/>
        <c:crossBetween val="between"/>
      </c:valAx>
    </c:plotArea>
    <c:legend>
      <c:legendPos val="r"/>
      <c:layout/>
      <c:txPr>
        <a:bodyPr/>
        <a:lstStyle/>
        <a:p>
          <a:pPr>
            <a:defRPr lang="en-GB"/>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a:pPr>
            <a:r>
              <a:rPr lang="en-GB"/>
              <a:t>User preference of feedback techniques</a:t>
            </a:r>
          </a:p>
        </c:rich>
      </c:tx>
      <c:layout/>
    </c:title>
    <c:view3D>
      <c:rAngAx val="1"/>
    </c:view3D>
    <c:plotArea>
      <c:layout/>
      <c:bar3DChart>
        <c:barDir val="col"/>
        <c:grouping val="clustered"/>
        <c:ser>
          <c:idx val="0"/>
          <c:order val="0"/>
          <c:tx>
            <c:v>series 1</c:v>
          </c:tx>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84644992"/>
        <c:axId val="84646912"/>
        <c:axId val="0"/>
      </c:bar3DChart>
      <c:catAx>
        <c:axId val="84644992"/>
        <c:scaling>
          <c:orientation val="minMax"/>
        </c:scaling>
        <c:axPos val="b"/>
        <c:title>
          <c:tx>
            <c:rich>
              <a:bodyPr/>
              <a:lstStyle/>
              <a:p>
                <a:pPr>
                  <a:defRPr/>
                </a:pPr>
                <a:r>
                  <a:rPr lang="en-GB"/>
                  <a:t>Referencing</a:t>
                </a:r>
                <a:r>
                  <a:rPr lang="en-GB" baseline="0"/>
                  <a:t> techniques</a:t>
                </a:r>
                <a:endParaRPr lang="en-GB"/>
              </a:p>
            </c:rich>
          </c:tx>
          <c:layout/>
        </c:title>
        <c:majorTickMark val="none"/>
        <c:tickLblPos val="nextTo"/>
        <c:crossAx val="84646912"/>
        <c:crosses val="autoZero"/>
        <c:auto val="1"/>
        <c:lblAlgn val="ctr"/>
        <c:lblOffset val="100"/>
      </c:catAx>
      <c:valAx>
        <c:axId val="84646912"/>
        <c:scaling>
          <c:orientation val="minMax"/>
        </c:scaling>
        <c:axPos val="l"/>
        <c:majorGridlines/>
        <c:title>
          <c:tx>
            <c:rich>
              <a:bodyPr/>
              <a:lstStyle/>
              <a:p>
                <a:pPr>
                  <a:defRPr/>
                </a:pPr>
                <a:r>
                  <a:rPr lang="en-GB"/>
                  <a:t>Percentage</a:t>
                </a:r>
                <a:r>
                  <a:rPr lang="en-GB" baseline="0"/>
                  <a:t> of users</a:t>
                </a:r>
                <a:endParaRPr lang="en-GB"/>
              </a:p>
            </c:rich>
          </c:tx>
          <c:layout/>
        </c:title>
        <c:numFmt formatCode="General" sourceLinked="1"/>
        <c:tickLblPos val="nextTo"/>
        <c:crossAx val="84644992"/>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a:pPr>
            <a:r>
              <a:rPr lang="en-GB"/>
              <a:t>User preference</a:t>
            </a:r>
          </a:p>
        </c:rich>
      </c:tx>
      <c:layout/>
    </c:title>
    <c:view3D>
      <c:rAngAx val="1"/>
    </c:view3D>
    <c:plotArea>
      <c:layout/>
      <c:bar3DChart>
        <c:barDir val="col"/>
        <c:grouping val="clustered"/>
        <c:ser>
          <c:idx val="0"/>
          <c:order val="0"/>
          <c:tx>
            <c:v>series 1</c:v>
          </c:tx>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87078016"/>
        <c:axId val="87079936"/>
        <c:axId val="0"/>
      </c:bar3DChart>
      <c:catAx>
        <c:axId val="87078016"/>
        <c:scaling>
          <c:orientation val="minMax"/>
        </c:scaling>
        <c:axPos val="b"/>
        <c:title>
          <c:tx>
            <c:rich>
              <a:bodyPr/>
              <a:lstStyle/>
              <a:p>
                <a:pPr>
                  <a:defRPr/>
                </a:pPr>
                <a:r>
                  <a:rPr lang="en-GB"/>
                  <a:t>Techniques</a:t>
                </a:r>
              </a:p>
            </c:rich>
          </c:tx>
          <c:layout/>
        </c:title>
        <c:majorTickMark val="none"/>
        <c:tickLblPos val="nextTo"/>
        <c:crossAx val="87079936"/>
        <c:crosses val="autoZero"/>
        <c:auto val="1"/>
        <c:lblAlgn val="ctr"/>
        <c:lblOffset val="100"/>
      </c:catAx>
      <c:valAx>
        <c:axId val="87079936"/>
        <c:scaling>
          <c:orientation val="minMax"/>
        </c:scaling>
        <c:axPos val="l"/>
        <c:majorGridlines/>
        <c:title>
          <c:tx>
            <c:rich>
              <a:bodyPr/>
              <a:lstStyle/>
              <a:p>
                <a:pPr>
                  <a:defRPr/>
                </a:pPr>
                <a:r>
                  <a:rPr lang="en-GB"/>
                  <a:t>Percentage</a:t>
                </a:r>
                <a:r>
                  <a:rPr lang="en-GB" baseline="0"/>
                  <a:t> of users</a:t>
                </a:r>
                <a:endParaRPr lang="en-GB"/>
              </a:p>
            </c:rich>
          </c:tx>
          <c:layout/>
        </c:title>
        <c:numFmt formatCode="General" sourceLinked="1"/>
        <c:tickLblPos val="nextTo"/>
        <c:crossAx val="87078016"/>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val>
            <c:numRef>
              <c:f>Sheet1!$B$228:$B$230</c:f>
              <c:numCache>
                <c:formatCode>General</c:formatCode>
                <c:ptCount val="3"/>
                <c:pt idx="0">
                  <c:v>3</c:v>
                </c:pt>
                <c:pt idx="1">
                  <c:v>6</c:v>
                </c:pt>
                <c:pt idx="2">
                  <c:v>12</c:v>
                </c:pt>
              </c:numCache>
            </c:numRef>
          </c:val>
        </c:ser>
        <c:ser>
          <c:idx val="1"/>
          <c:order val="1"/>
          <c:tx>
            <c:v>Female</c:v>
          </c:tx>
          <c:val>
            <c:numRef>
              <c:f>Sheet1!$C$228:$C$230</c:f>
              <c:numCache>
                <c:formatCode>General</c:formatCode>
                <c:ptCount val="3"/>
                <c:pt idx="0">
                  <c:v>13</c:v>
                </c:pt>
                <c:pt idx="1">
                  <c:v>15</c:v>
                </c:pt>
                <c:pt idx="2">
                  <c:v>18</c:v>
                </c:pt>
              </c:numCache>
            </c:numRef>
          </c:val>
        </c:ser>
        <c:shape val="box"/>
        <c:axId val="87546112"/>
        <c:axId val="87429504"/>
        <c:axId val="0"/>
      </c:bar3DChart>
      <c:catAx>
        <c:axId val="87546112"/>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7429504"/>
        <c:crosses val="autoZero"/>
        <c:auto val="1"/>
        <c:lblAlgn val="ctr"/>
        <c:lblOffset val="100"/>
      </c:catAx>
      <c:valAx>
        <c:axId val="87429504"/>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7546112"/>
        <c:crosses val="autoZero"/>
        <c:crossBetween val="between"/>
      </c:valAx>
    </c:plotArea>
    <c:legend>
      <c:legendPos val="r"/>
      <c:layout/>
      <c:txPr>
        <a:bodyPr/>
        <a:lstStyle/>
        <a:p>
          <a:pPr rtl="0">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87489536"/>
        <c:axId val="87626880"/>
        <c:axId val="0"/>
      </c:bar3DChart>
      <c:catAx>
        <c:axId val="87489536"/>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7626880"/>
        <c:crosses val="autoZero"/>
        <c:auto val="1"/>
        <c:lblAlgn val="ctr"/>
        <c:lblOffset val="100"/>
      </c:catAx>
      <c:valAx>
        <c:axId val="87626880"/>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7489536"/>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val>
            <c:numRef>
              <c:f>Sheet1!$C$108:$C$110</c:f>
              <c:numCache>
                <c:formatCode>General</c:formatCode>
                <c:ptCount val="3"/>
                <c:pt idx="0">
                  <c:v>34</c:v>
                </c:pt>
                <c:pt idx="1">
                  <c:v>30</c:v>
                </c:pt>
                <c:pt idx="2">
                  <c:v>57</c:v>
                </c:pt>
              </c:numCache>
            </c:numRef>
          </c:val>
        </c:ser>
        <c:ser>
          <c:idx val="1"/>
          <c:order val="1"/>
          <c:tx>
            <c:v>Link name</c:v>
          </c:tx>
          <c:val>
            <c:numRef>
              <c:f>Sheet1!$D$108:$D$110</c:f>
              <c:numCache>
                <c:formatCode>General</c:formatCode>
                <c:ptCount val="3"/>
                <c:pt idx="0">
                  <c:v>14</c:v>
                </c:pt>
                <c:pt idx="1">
                  <c:v>14</c:v>
                </c:pt>
                <c:pt idx="2">
                  <c:v>69</c:v>
                </c:pt>
              </c:numCache>
            </c:numRef>
          </c:val>
        </c:ser>
        <c:shape val="box"/>
        <c:axId val="87669760"/>
        <c:axId val="87561344"/>
        <c:axId val="0"/>
      </c:bar3DChart>
      <c:catAx>
        <c:axId val="87669760"/>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87561344"/>
        <c:crosses val="autoZero"/>
        <c:auto val="1"/>
        <c:lblAlgn val="ctr"/>
        <c:lblOffset val="100"/>
      </c:catAx>
      <c:valAx>
        <c:axId val="87561344"/>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87669760"/>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11/2/2011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simple website composed of questions and answers has been developed and used to investigate the performance of numerical and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on simple websites.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the space bar button on the keyboard must first be pressed and released. After answering a question the button must be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Each question is based on an animal fact. To answer a question, the correct animal category must first be selected. Upon selecting the category, four facts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are listed and only one fact is the correct answer.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Questions in the numerical referencing section are answered by saying the corresponding number of the animal category and fact number.</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To answer questions in the link name referencing section, the green highlighted text must be said.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To remain unbiased to a particular referencing style, the website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in iteration one was restructured and tested again to determine the performance of referencing techniques on simple websites. In this instance all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A facsimile of a local news website has been designed for iteration three.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wherein links are accessed by saying the associated number. 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Navigation commands such as up, down, home and backwards have been included. Verbal feedback has been incorporated where commands spoken by the user are verbally repeated back to the user. User confirmation has been integrated into the application for complex navigation methods such as selecting a link or going backwards. After an action is selected by the user, yes or no verbal confirmation must be provided. In the event of recognition errors, users are requested to repeat the command. Link highlighting has been provided as visual feedback. Upon selecting a link, the colour of the selected link changes to red to notify the user that the element is selected.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r>
              <a:rPr lang="en-GB" sz="1200" kern="1200" dirty="0" smtClean="0">
                <a:solidFill>
                  <a:schemeClr val="tx1"/>
                </a:solidFill>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62.5% of users felt that it was not necessary. The remaining 37.5%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Even though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US" sz="1200" dirty="0" smtClean="0">
                <a:latin typeface="Arial" pitchFamily="34" charset="0"/>
                <a:cs typeface="Arial" pitchFamily="34" charset="0"/>
              </a:rPr>
              <a:t>Indicates that compound 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Kirti.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11/2/2011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11/2/2011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11/2/2011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11/2/2011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11/2/2011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techniques</a:t>
            </a:r>
            <a:endParaRPr lang="en-GB" sz="2800" dirty="0">
              <a:latin typeface="Arial" pitchFamily="34" charset="0"/>
              <a:cs typeface="Arial" pitchFamily="34" charset="0"/>
            </a:endParaRPr>
          </a:p>
        </p:txBody>
      </p:sp>
      <p:sp>
        <p:nvSpPr>
          <p:cNvPr id="10" name="TextBox 9"/>
          <p:cNvSpPr txBox="1"/>
          <p:nvPr/>
        </p:nvSpPr>
        <p:spPr>
          <a:xfrm>
            <a:off x="3932416" y="3587651"/>
            <a:ext cx="203366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techniques</a:t>
            </a:r>
            <a:endParaRPr lang="en-GB" sz="2800" dirty="0">
              <a:latin typeface="Arial" pitchFamily="34" charset="0"/>
              <a:cs typeface="Arial" pitchFamily="34" charset="0"/>
            </a:endParaRPr>
          </a:p>
        </p:txBody>
      </p:sp>
      <p:sp>
        <p:nvSpPr>
          <p:cNvPr id="11" name="Rectangle 10"/>
          <p:cNvSpPr/>
          <p:nvPr/>
        </p:nvSpPr>
        <p:spPr>
          <a:xfrm>
            <a:off x="1109269" y="3222887"/>
            <a:ext cx="7360169" cy="21435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1289163" y="239841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03504" y="2385921"/>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and Verbal feedback techniques</a:t>
            </a:r>
            <a:endParaRPr lang="en-GB" sz="2800" dirty="0">
              <a:latin typeface="Arial" pitchFamily="34" charset="0"/>
              <a:cs typeface="Arial" pitchFamily="34" charset="0"/>
            </a:endParaRPr>
          </a:p>
        </p:txBody>
      </p:sp>
      <p:sp>
        <p:nvSpPr>
          <p:cNvPr id="10" name="TextBox 9"/>
          <p:cNvSpPr txBox="1"/>
          <p:nvPr/>
        </p:nvSpPr>
        <p:spPr>
          <a:xfrm>
            <a:off x="3797516" y="2373433"/>
            <a:ext cx="2168577"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tutorial section</a:t>
            </a:r>
            <a:endParaRPr lang="en-GB" sz="2800" dirty="0">
              <a:latin typeface="Arial" pitchFamily="34" charset="0"/>
              <a:cs typeface="Arial" pitchFamily="34" charset="0"/>
            </a:endParaRPr>
          </a:p>
        </p:txBody>
      </p:sp>
      <p:sp>
        <p:nvSpPr>
          <p:cNvPr id="11" name="Rectangle 10"/>
          <p:cNvSpPr/>
          <p:nvPr/>
        </p:nvSpPr>
        <p:spPr>
          <a:xfrm>
            <a:off x="1049321" y="2023659"/>
            <a:ext cx="7360169" cy="40623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1336625" y="418475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Techniques for link name referencing</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309833" y="4269898"/>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268992" y="775326"/>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5" name="Rectangle 3"/>
          <p:cNvSpPr txBox="1">
            <a:spLocks noChangeArrowheads="1"/>
          </p:cNvSpPr>
          <p:nvPr/>
        </p:nvSpPr>
        <p:spPr>
          <a:xfrm>
            <a:off x="388912" y="183983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a:t>
            </a:r>
            <a:r>
              <a:rPr lang="en-US" sz="3200" dirty="0" smtClean="0">
                <a:latin typeface="Arial" pitchFamily="34" charset="0"/>
                <a:cs typeface="Arial" pitchFamily="34" charset="0"/>
              </a:rPr>
              <a:t>– Numerical Referencing</a:t>
            </a:r>
            <a:endParaRPr lang="en-US" sz="3200" dirty="0" smtClean="0">
              <a:latin typeface="Arial" pitchFamily="34" charset="0"/>
              <a:cs typeface="Arial" pitchFamily="34" charset="0"/>
            </a:endParaRP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77236" y="263219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a:t>
            </a:r>
            <a:r>
              <a:rPr lang="en-US" sz="3200" dirty="0" smtClean="0">
                <a:latin typeface="Arial" pitchFamily="34" charset="0"/>
                <a:cs typeface="Arial" pitchFamily="34" charset="0"/>
              </a:rPr>
              <a:t>– Numerical Referencing</a:t>
            </a:r>
            <a:endParaRPr lang="en-US" sz="3200" dirty="0" smtClean="0">
              <a:latin typeface="Arial" pitchFamily="34" charset="0"/>
              <a:cs typeface="Arial" pitchFamily="34" charset="0"/>
            </a:endParaRP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a:t>
            </a:r>
            <a:r>
              <a:rPr lang="en-US" sz="3200" dirty="0" smtClean="0">
                <a:latin typeface="Arial" pitchFamily="34" charset="0"/>
                <a:cs typeface="Arial" pitchFamily="34" charset="0"/>
              </a:rPr>
              <a:t>N</a:t>
            </a:r>
            <a:r>
              <a:rPr lang="en-US" sz="3200" dirty="0" smtClean="0">
                <a:latin typeface="Arial" pitchFamily="34" charset="0"/>
                <a:cs typeface="Arial" pitchFamily="34" charset="0"/>
              </a:rPr>
              <a:t>ame </a:t>
            </a:r>
            <a:r>
              <a:rPr lang="en-US" sz="3200" dirty="0" smtClean="0">
                <a:latin typeface="Arial" pitchFamily="34" charset="0"/>
                <a:cs typeface="Arial" pitchFamily="34" charset="0"/>
              </a:rPr>
              <a:t>Referencing </a:t>
            </a:r>
            <a:endParaRPr lang="en-US" sz="3200" dirty="0" smtClean="0">
              <a:latin typeface="Arial" pitchFamily="34" charset="0"/>
              <a:cs typeface="Arial" pitchFamily="34" charset="0"/>
            </a:endParaRP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a:t>
            </a:r>
            <a:r>
              <a:rPr lang="en-US" sz="3200" dirty="0" smtClean="0">
                <a:latin typeface="Arial" pitchFamily="34" charset="0"/>
                <a:cs typeface="Arial" pitchFamily="34" charset="0"/>
              </a:rPr>
              <a:t>Name Referencing</a:t>
            </a:r>
            <a:endParaRPr lang="en-US" sz="3200" dirty="0" smtClean="0">
              <a:latin typeface="Arial" pitchFamily="34" charset="0"/>
              <a:cs typeface="Arial" pitchFamily="34" charset="0"/>
            </a:endParaRP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2 -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a:t>
            </a:r>
            <a:r>
              <a:rPr lang="en-US" sz="3200" dirty="0" smtClean="0">
                <a:latin typeface="Arial" pitchFamily="34" charset="0"/>
                <a:cs typeface="Arial" pitchFamily="34" charset="0"/>
              </a:rPr>
              <a:t>Numerical Referencing </a:t>
            </a:r>
            <a:endParaRPr lang="en-US" sz="3200" dirty="0" smtClean="0">
              <a:latin typeface="Arial" pitchFamily="34" charset="0"/>
              <a:cs typeface="Arial" pitchFamily="34" charset="0"/>
            </a:endParaRP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a:t>
            </a:r>
            <a:r>
              <a:rPr lang="en-US" sz="3200" dirty="0" smtClean="0">
                <a:latin typeface="Arial" pitchFamily="34" charset="0"/>
                <a:cs typeface="Arial" pitchFamily="34" charset="0"/>
              </a:rPr>
              <a:t>Name Referencing</a:t>
            </a:r>
            <a:endParaRPr lang="en-US" sz="3200" dirty="0" smtClean="0">
              <a:latin typeface="Arial" pitchFamily="34" charset="0"/>
              <a:cs typeface="Arial" pitchFamily="34" charset="0"/>
            </a:endParaRP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70.3%.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29.16%.</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82256" y="3641860"/>
          <a:ext cx="4422098" cy="284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24840" y="339852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3395270" y="1200212"/>
          <a:ext cx="4654447" cy="2881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92774" y="393192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68.18%.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31.18%.</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069580" y="364685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369631" y="101183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279691" y="390493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54.76%.</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45.23%.</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r>
              <a:rPr lang="en-US" sz="3200" dirty="0" smtClean="0">
                <a:latin typeface="Arial" pitchFamily="34" charset="0"/>
                <a:cs typeface="Arial" pitchFamily="34" charset="0"/>
              </a:rPr>
              <a:t>.</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2301240" y="245364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8853" y="6254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64788" y="158949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300" dirty="0" smtClean="0">
                <a:latin typeface="Arial" pitchFamily="34" charset="0"/>
                <a:cs typeface="Arial" pitchFamily="34" charset="0"/>
              </a:rPr>
              <a:t>Numerical referencing:</a:t>
            </a:r>
          </a:p>
          <a:p>
            <a:pPr marL="1572768" lvl="3" indent="-246888">
              <a:spcBef>
                <a:spcPts val="300"/>
              </a:spcBef>
              <a:buFont typeface="Arial" pitchFamily="34" charset="0"/>
              <a:buChar char="•"/>
            </a:pPr>
            <a:r>
              <a:rPr lang="en-US" sz="3300" dirty="0" smtClean="0">
                <a:latin typeface="Arial" pitchFamily="34" charset="0"/>
                <a:cs typeface="Arial" pitchFamily="34" charset="0"/>
              </a:rPr>
              <a:t>Performs better in complex websites.</a:t>
            </a:r>
          </a:p>
          <a:p>
            <a:pPr marL="1572768" lvl="3" indent="-246888">
              <a:spcBef>
                <a:spcPts val="300"/>
              </a:spcBef>
              <a:buFont typeface="Arial" pitchFamily="34" charset="0"/>
              <a:buChar char="•"/>
            </a:pPr>
            <a:r>
              <a:rPr lang="en-US" sz="3300" dirty="0" smtClean="0">
                <a:latin typeface="Arial" pitchFamily="34" charset="0"/>
                <a:cs typeface="Arial" pitchFamily="34" charset="0"/>
              </a:rPr>
              <a:t>Used to improve voice recognition errors.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48786" y="54570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852612" y="345948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674558" y="930645"/>
            <a:ext cx="9818558" cy="1234084"/>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498184" y="4728119"/>
            <a:ext cx="10523095" cy="1439217"/>
          </a:xfrm>
          <a:prstGeom prst="rect">
            <a:avLst/>
          </a:prstGeom>
        </p:spPr>
        <p:txBody>
          <a:bodyPr vert="horz">
            <a:normAutofit/>
          </a:bodyPr>
          <a:lstStyle/>
          <a:p>
            <a:pPr marL="1115568" lvl="2" indent="-246888">
              <a:spcBef>
                <a:spcPts val="300"/>
              </a:spcBef>
              <a:buFont typeface="Arial" pitchFamily="34" charset="0"/>
              <a:buChar char="•"/>
            </a:pPr>
            <a:r>
              <a:rPr lang="en-US" sz="3400" dirty="0" smtClean="0">
                <a:latin typeface="Arial" pitchFamily="34" charset="0"/>
                <a:cs typeface="Arial" pitchFamily="34" charset="0"/>
              </a:rPr>
              <a:t>Combinations of Numerical and Link name referencing techniques.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980456" y="203682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9%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663</TotalTime>
  <Words>3401</Words>
  <Application>Microsoft Office PowerPoint</Application>
  <PresentationFormat>On-screen Show (4:3)</PresentationFormat>
  <Paragraphs>352</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Testing and Results</vt:lpstr>
      <vt:lpstr>Iteration 1</vt:lpstr>
      <vt:lpstr>Slide 25</vt:lpstr>
      <vt:lpstr>Iteration 2</vt:lpstr>
      <vt:lpstr>Slide 27</vt:lpstr>
      <vt:lpstr>Iteration 3</vt:lpstr>
      <vt:lpstr>Secondary Results</vt:lpstr>
      <vt:lpstr>Slide 30</vt:lpstr>
      <vt:lpstr>Analysis</vt:lpstr>
      <vt:lpstr>Slide 32</vt:lpstr>
      <vt:lpstr>Team Work</vt:lpstr>
      <vt:lpstr>Conclusion</vt:lpstr>
      <vt:lpstr>Future Work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70</cp:revision>
  <dcterms:created xsi:type="dcterms:W3CDTF">2011-10-31T08:15:04Z</dcterms:created>
  <dcterms:modified xsi:type="dcterms:W3CDTF">2011-11-02T17:08:59Z</dcterms:modified>
</cp:coreProperties>
</file>