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000"/>
            </a:lvl1pPr>
            <a:lvl2pPr marL="541338" indent="-274638">
              <a:defRPr sz="1800"/>
            </a:lvl2pPr>
            <a:lvl3pPr marL="808038" indent="-266700">
              <a:defRPr sz="1600"/>
            </a:lvl3pPr>
            <a:lvl4pPr marL="1074738" indent="-266700">
              <a:defRPr sz="1400"/>
            </a:lvl4pPr>
            <a:lvl5pPr marL="1257300" indent="-1825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A448DC-CF9E-427F-B6EC-67318A408C0C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 i="1">
                <a:solidFill>
                  <a:srgbClr val="000000"/>
                </a:solidFill>
                <a:effectLst/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  <a:cs typeface="+mn-cs"/>
              </a:defRPr>
            </a:lvl1pPr>
          </a:lstStyle>
          <a:p>
            <a:fld id="{87CCB0FF-A6DD-46E1-BE7D-086C552D6F7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4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63" y="6359525"/>
            <a:ext cx="2509837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Wingdings" pitchFamily="2" charset="2"/>
        <a:buChar char="n"/>
        <a:defRPr lang="en-US" sz="3600" dirty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lang="en-US" sz="3200" dirty="0">
          <a:solidFill>
            <a:schemeClr val="tx1"/>
          </a:solidFill>
          <a:latin typeface="Calibri" pitchFamily="34" charset="0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Wingdings" pitchFamily="2" charset="2"/>
        <a:buChar char="¡"/>
        <a:defRPr lang="en-US" sz="2800" dirty="0">
          <a:solidFill>
            <a:schemeClr val="tx1"/>
          </a:solidFill>
          <a:latin typeface="Calibri" pitchFamily="34" charset="0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Altera</a:t>
            </a:r>
            <a:r>
              <a:rPr lang="fi-FI" dirty="0" smtClean="0"/>
              <a:t> DE 2 demo </a:t>
            </a:r>
            <a:r>
              <a:rPr lang="fi-FI" dirty="0" err="1" smtClean="0"/>
              <a:t>instructions</a:t>
            </a:r>
            <a:r>
              <a:rPr lang="fi-FI" dirty="0" smtClean="0"/>
              <a:t> for </a:t>
            </a:r>
            <a:r>
              <a:rPr lang="fi-FI" dirty="0" err="1" smtClean="0"/>
              <a:t>Kactus</a:t>
            </a:r>
            <a:r>
              <a:rPr lang="fi-FI" dirty="0" smtClean="0"/>
              <a:t> 2 Design </a:t>
            </a:r>
            <a:r>
              <a:rPr lang="fi-FI" dirty="0" err="1" smtClean="0"/>
              <a:t>environment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755576" y="4509120"/>
            <a:ext cx="7772400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600" b="1" i="0" u="none" strike="noStrike" kern="0" cap="none" spc="0" normalizeH="0" baseline="0" noProof="0" smtClean="0">
                <a:ln>
                  <a:noFill/>
                </a:ln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Juha Arvio, Lauri Matilainen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Tampere University of Technology</a:t>
            </a:r>
            <a:endParaRPr kumimoji="0" lang="fi-FI" sz="1600" b="1" i="0" u="none" strike="noStrike" kern="0" cap="none" spc="0" normalizeH="0" baseline="0" noProof="0" smtClean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600" b="1" kern="0" smtClean="0">
                <a:solidFill>
                  <a:srgbClr val="0000D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rPr>
              <a:t>November 2011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D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This</a:t>
            </a:r>
            <a:r>
              <a:rPr lang="fi-FI" dirty="0" smtClean="0"/>
              <a:t> demo </a:t>
            </a:r>
            <a:r>
              <a:rPr lang="fi-FI" dirty="0" err="1" smtClean="0"/>
              <a:t>describes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step</a:t>
            </a:r>
            <a:r>
              <a:rPr lang="fi-FI" dirty="0" smtClean="0"/>
              <a:t> </a:t>
            </a:r>
            <a:r>
              <a:rPr lang="fi-FI" dirty="0" err="1" smtClean="0"/>
              <a:t>how</a:t>
            </a:r>
            <a:r>
              <a:rPr lang="fi-FI" dirty="0" smtClean="0"/>
              <a:t> to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and </a:t>
            </a:r>
            <a:r>
              <a:rPr lang="fi-FI" dirty="0" err="1" smtClean="0"/>
              <a:t>Quartus</a:t>
            </a:r>
            <a:r>
              <a:rPr lang="fi-FI" dirty="0" smtClean="0"/>
              <a:t>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Kactus2 DE</a:t>
            </a:r>
          </a:p>
          <a:p>
            <a:r>
              <a:rPr lang="en-US" dirty="0" smtClean="0"/>
              <a:t>This very simple demo is designed for </a:t>
            </a:r>
            <a:r>
              <a:rPr lang="en-US" dirty="0" err="1" smtClean="0"/>
              <a:t>Altera</a:t>
            </a:r>
            <a:r>
              <a:rPr lang="en-US" dirty="0" smtClean="0"/>
              <a:t> DE2 development board. </a:t>
            </a:r>
            <a:r>
              <a:rPr lang="en-US" dirty="0" err="1" smtClean="0"/>
              <a:t>SoC</a:t>
            </a:r>
            <a:r>
              <a:rPr lang="en-US" dirty="0" smtClean="0"/>
              <a:t> instantiates two components: </a:t>
            </a:r>
            <a:r>
              <a:rPr lang="en-US" dirty="0" err="1" smtClean="0"/>
              <a:t>sig_gen</a:t>
            </a:r>
            <a:r>
              <a:rPr lang="en-US" dirty="0" smtClean="0"/>
              <a:t> and port blinker. </a:t>
            </a:r>
            <a:r>
              <a:rPr lang="en-US" dirty="0" err="1" smtClean="0"/>
              <a:t>Sig_gen</a:t>
            </a:r>
            <a:r>
              <a:rPr lang="en-US" dirty="0" smtClean="0"/>
              <a:t> reads switch[17] from DE2 board and activates port_ blinker to blink </a:t>
            </a:r>
            <a:r>
              <a:rPr lang="en-US" dirty="0" err="1" smtClean="0"/>
              <a:t>ledr</a:t>
            </a:r>
            <a:r>
              <a:rPr lang="en-US" dirty="0" smtClean="0"/>
              <a:t>[0] in DE2 Board. Reset is located in SW[0]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1. </a:t>
            </a:r>
            <a:r>
              <a:rPr lang="fi-FI" dirty="0" err="1" smtClean="0"/>
              <a:t>Open</a:t>
            </a:r>
            <a:r>
              <a:rPr lang="fi-FI" dirty="0" smtClean="0"/>
              <a:t> demo design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9210" r="86230" b="43858"/>
          <a:stretch>
            <a:fillRect/>
          </a:stretch>
        </p:blipFill>
        <p:spPr bwMode="auto">
          <a:xfrm>
            <a:off x="2195736" y="1124744"/>
            <a:ext cx="4752528" cy="531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2.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top-level</a:t>
            </a:r>
            <a:r>
              <a:rPr lang="fi-FI" dirty="0" smtClean="0"/>
              <a:t> VHDL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38497" b="59676"/>
          <a:stretch>
            <a:fillRect/>
          </a:stretch>
        </p:blipFill>
        <p:spPr bwMode="auto">
          <a:xfrm>
            <a:off x="251520" y="1412776"/>
            <a:ext cx="87033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 bwMode="auto">
          <a:xfrm>
            <a:off x="7956376" y="3068960"/>
            <a:ext cx="1008112" cy="792088"/>
          </a:xfrm>
          <a:prstGeom prst="wedgeRectCallout">
            <a:avLst>
              <a:gd name="adj1" fmla="val 6881"/>
              <a:gd name="adj2" fmla="val -15235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err="1" smtClean="0">
                <a:latin typeface="Times"/>
                <a:cs typeface="Arial" pitchFamily="34" charset="0"/>
              </a:rPr>
              <a:t>Remember</a:t>
            </a:r>
            <a:r>
              <a:rPr lang="fi-FI" sz="1400" dirty="0" smtClean="0">
                <a:latin typeface="Times"/>
                <a:cs typeface="Arial" pitchFamily="34" charset="0"/>
              </a:rPr>
              <a:t> to </a:t>
            </a:r>
            <a:r>
              <a:rPr lang="fi-FI" sz="1400" dirty="0" err="1" smtClean="0">
                <a:latin typeface="Times"/>
                <a:cs typeface="Arial" pitchFamily="34" charset="0"/>
              </a:rPr>
              <a:t>unlock</a:t>
            </a:r>
            <a:r>
              <a:rPr lang="fi-FI" sz="1400" dirty="0" smtClean="0">
                <a:latin typeface="Times"/>
                <a:cs typeface="Arial" pitchFamily="34" charset="0"/>
              </a:rPr>
              <a:t> the design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3. </a:t>
            </a:r>
            <a:r>
              <a:rPr lang="fi-FI" dirty="0" err="1" smtClean="0"/>
              <a:t>Generate</a:t>
            </a:r>
            <a:r>
              <a:rPr lang="fi-FI" dirty="0" smtClean="0"/>
              <a:t> </a:t>
            </a:r>
            <a:r>
              <a:rPr lang="fi-FI" dirty="0" err="1" smtClean="0"/>
              <a:t>Quartus</a:t>
            </a:r>
            <a:r>
              <a:rPr lang="fi-FI" dirty="0" smtClean="0"/>
              <a:t>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8025" b="59033"/>
          <a:stretch>
            <a:fillRect/>
          </a:stretch>
        </p:blipFill>
        <p:spPr bwMode="auto">
          <a:xfrm>
            <a:off x="467544" y="1628800"/>
            <a:ext cx="848333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smtClean="0"/>
              <a:t>4. Compile and synthesize </a:t>
            </a:r>
            <a:r>
              <a:rPr lang="fi-FI" smtClean="0"/>
              <a:t>created </a:t>
            </a:r>
            <a:r>
              <a:rPr lang="fi-FI" smtClean="0"/>
              <a:t>project with Quartus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31" y="1052736"/>
            <a:ext cx="8852069" cy="540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404664"/>
            <a:ext cx="7921625" cy="863600"/>
          </a:xfrm>
        </p:spPr>
        <p:txBody>
          <a:bodyPr>
            <a:normAutofit/>
          </a:bodyPr>
          <a:lstStyle/>
          <a:p>
            <a:r>
              <a:rPr lang="fi-FI" smtClean="0"/>
              <a:t>5. Program the FPGA</a:t>
            </a:r>
            <a:endParaRPr lang="en-US" dirty="0"/>
          </a:p>
        </p:txBody>
      </p:sp>
      <p:pic>
        <p:nvPicPr>
          <p:cNvPr id="4098" name="Picture 2" descr="http://users.ece.gatech.edu/~hamblen/DE2/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58112"/>
            <a:ext cx="6048672" cy="4760154"/>
          </a:xfrm>
          <a:prstGeom prst="rect">
            <a:avLst/>
          </a:prstGeom>
          <a:noFill/>
        </p:spPr>
      </p:pic>
      <p:sp>
        <p:nvSpPr>
          <p:cNvPr id="6" name="Rectangular Callout 5"/>
          <p:cNvSpPr/>
          <p:nvPr/>
        </p:nvSpPr>
        <p:spPr bwMode="auto">
          <a:xfrm>
            <a:off x="1151620" y="4833156"/>
            <a:ext cx="1872208" cy="900100"/>
          </a:xfrm>
          <a:prstGeom prst="wedgeRectCallout">
            <a:avLst>
              <a:gd name="adj1" fmla="val 71761"/>
              <a:gd name="adj2" fmla="val 924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TOGGLE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smtClean="0">
                <a:latin typeface="Times"/>
                <a:cs typeface="Arial" pitchFamily="34" charset="0"/>
              </a:rPr>
              <a:t>(sig_gen will detect rising edges in this switch)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164288" y="4509120"/>
            <a:ext cx="1440160" cy="720080"/>
          </a:xfrm>
          <a:prstGeom prst="wedgeRectCallout">
            <a:avLst>
              <a:gd name="adj1" fmla="val -75507"/>
              <a:gd name="adj2" fmla="val 15597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RESET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12060" y="4221088"/>
            <a:ext cx="1440160" cy="720080"/>
          </a:xfrm>
          <a:prstGeom prst="wedgeRectCallout">
            <a:avLst>
              <a:gd name="adj1" fmla="val 57651"/>
              <a:gd name="adj2" fmla="val 1489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400" dirty="0" smtClean="0">
                <a:latin typeface="Times"/>
                <a:cs typeface="Arial" pitchFamily="34" charset="0"/>
              </a:rPr>
              <a:t>BLINKING LED</a:t>
            </a:r>
            <a:endParaRPr lang="en-US" sz="1400" dirty="0" smtClean="0">
              <a:latin typeface="Times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09380" y="5668868"/>
            <a:ext cx="72008" cy="14401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Times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" y="1160747"/>
            <a:ext cx="4067944" cy="27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Summary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66108"/>
            <a:ext cx="6668802" cy="305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9" y="1196975"/>
            <a:ext cx="7175720" cy="2304033"/>
          </a:xfrm>
        </p:spPr>
        <p:txBody>
          <a:bodyPr>
            <a:normAutofit fontScale="92500" lnSpcReduction="20000"/>
          </a:bodyPr>
          <a:lstStyle/>
          <a:p>
            <a:r>
              <a:rPr lang="fi-FI" smtClean="0"/>
              <a:t>Everything should go smoothly all the way to FPGA</a:t>
            </a:r>
          </a:p>
          <a:p>
            <a:r>
              <a:rPr lang="fi-FI" smtClean="0"/>
              <a:t>You may edit generator’s model parameter SIGNAL_VAL to change blinking period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To learn more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smtClean="0"/>
              <a:t>Browse </a:t>
            </a:r>
            <a:r>
              <a:rPr lang="fi-FI" smtClean="0"/>
              <a:t>through the Kactus menus</a:t>
            </a:r>
          </a:p>
          <a:p>
            <a:pPr lvl="1"/>
            <a:r>
              <a:rPr lang="fi-FI" smtClean="0"/>
              <a:t>E.g. Open the component view  altera_de_ii_demo and</a:t>
            </a:r>
          </a:p>
          <a:p>
            <a:pPr lvl="1"/>
            <a:r>
              <a:rPr lang="fi-FI" smtClean="0"/>
              <a:t>You’ll see the general description, definitions for files, ports etc.</a:t>
            </a:r>
          </a:p>
          <a:p>
            <a:pPr lvl="1"/>
            <a:r>
              <a:rPr lang="fi-FI" smtClean="0"/>
              <a:t>You might need to unlock </a:t>
            </a:r>
            <a:r>
              <a:rPr lang="fi-FI" smtClean="0"/>
              <a:t>the </a:t>
            </a:r>
            <a:r>
              <a:rPr lang="fi-FI" smtClean="0"/>
              <a:t>components</a:t>
            </a:r>
          </a:p>
          <a:p>
            <a:r>
              <a:rPr lang="fi-FI" smtClean="0"/>
              <a:t>Open the XML files. They are human-readable (although may seem cryptic at first look)</a:t>
            </a:r>
          </a:p>
          <a:p>
            <a:pPr lvl="1"/>
            <a:r>
              <a:rPr lang="fi-FI" smtClean="0"/>
              <a:t>altera_de_II_demo.1.0.xml</a:t>
            </a:r>
          </a:p>
          <a:p>
            <a:pPr lvl="1"/>
            <a:r>
              <a:rPr lang="fi-FI" smtClean="0"/>
              <a:t>altera_de_II_demo.design.1.0.xml</a:t>
            </a:r>
            <a:endParaRPr lang="fi-FI" smtClean="0"/>
          </a:p>
          <a:p>
            <a:pPr lvl="1"/>
            <a:endParaRPr lang="fi-FI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med" len="med"/>
        </a:ln>
        <a:effectLst/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 smtClean="0">
            <a:latin typeface="Times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 ABB meeting Funbase and Kactus2 10.11.2011</Template>
  <TotalTime>231</TotalTime>
  <Words>206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Altera DE 2 demo instructions for Kactus 2 Design environment</vt:lpstr>
      <vt:lpstr>Intro </vt:lpstr>
      <vt:lpstr> 1. Open demo design</vt:lpstr>
      <vt:lpstr>2. Generate top-level VHDL </vt:lpstr>
      <vt:lpstr>3. Generate Quartus Project</vt:lpstr>
      <vt:lpstr>4. Compile and synthesize created project with Quartus</vt:lpstr>
      <vt:lpstr>5. Program the FPGA</vt:lpstr>
      <vt:lpstr>Summary</vt:lpstr>
      <vt:lpstr>To learn more</vt:lpstr>
    </vt:vector>
  </TitlesOfParts>
  <Company>TST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 DE 2 demo instructions for Kactus 2 Design environment</dc:title>
  <dc:creator>Lauri Matilainen</dc:creator>
  <cp:lastModifiedBy>ege</cp:lastModifiedBy>
  <cp:revision>12</cp:revision>
  <dcterms:created xsi:type="dcterms:W3CDTF">2011-11-16T12:45:21Z</dcterms:created>
  <dcterms:modified xsi:type="dcterms:W3CDTF">2011-11-30T12:24:20Z</dcterms:modified>
</cp:coreProperties>
</file>