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75" r:id="rId1"/>
    <p:sldMasterId id="2147483687" r:id="rId2"/>
  </p:sldMasterIdLst>
  <p:notesMasterIdLst>
    <p:notesMasterId r:id="rId86"/>
  </p:notesMasterIdLst>
  <p:handoutMasterIdLst>
    <p:handoutMasterId r:id="rId87"/>
  </p:handoutMasterIdLst>
  <p:sldIdLst>
    <p:sldId id="486" r:id="rId3"/>
    <p:sldId id="524" r:id="rId4"/>
    <p:sldId id="544" r:id="rId5"/>
    <p:sldId id="545" r:id="rId6"/>
    <p:sldId id="534" r:id="rId7"/>
    <p:sldId id="423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51" r:id="rId16"/>
    <p:sldId id="634" r:id="rId17"/>
    <p:sldId id="635" r:id="rId18"/>
    <p:sldId id="636" r:id="rId19"/>
    <p:sldId id="571" r:id="rId20"/>
    <p:sldId id="565" r:id="rId21"/>
    <p:sldId id="566" r:id="rId22"/>
    <p:sldId id="570" r:id="rId23"/>
    <p:sldId id="568" r:id="rId24"/>
    <p:sldId id="605" r:id="rId25"/>
    <p:sldId id="580" r:id="rId26"/>
    <p:sldId id="581" r:id="rId27"/>
    <p:sldId id="650" r:id="rId28"/>
    <p:sldId id="592" r:id="rId29"/>
    <p:sldId id="593" r:id="rId30"/>
    <p:sldId id="594" r:id="rId31"/>
    <p:sldId id="590" r:id="rId32"/>
    <p:sldId id="591" r:id="rId33"/>
    <p:sldId id="567" r:id="rId34"/>
    <p:sldId id="572" r:id="rId35"/>
    <p:sldId id="504" r:id="rId36"/>
    <p:sldId id="517" r:id="rId37"/>
    <p:sldId id="604" r:id="rId38"/>
    <p:sldId id="595" r:id="rId39"/>
    <p:sldId id="512" r:id="rId40"/>
    <p:sldId id="510" r:id="rId41"/>
    <p:sldId id="514" r:id="rId42"/>
    <p:sldId id="513" r:id="rId43"/>
    <p:sldId id="527" r:id="rId44"/>
    <p:sldId id="529" r:id="rId45"/>
    <p:sldId id="530" r:id="rId46"/>
    <p:sldId id="537" r:id="rId47"/>
    <p:sldId id="538" r:id="rId48"/>
    <p:sldId id="511" r:id="rId49"/>
    <p:sldId id="507" r:id="rId50"/>
    <p:sldId id="535" r:id="rId51"/>
    <p:sldId id="596" r:id="rId52"/>
    <p:sldId id="603" r:id="rId53"/>
    <p:sldId id="602" r:id="rId54"/>
    <p:sldId id="599" r:id="rId55"/>
    <p:sldId id="600" r:id="rId56"/>
    <p:sldId id="509" r:id="rId57"/>
    <p:sldId id="652" r:id="rId58"/>
    <p:sldId id="653" r:id="rId59"/>
    <p:sldId id="654" r:id="rId60"/>
    <p:sldId id="655" r:id="rId61"/>
    <p:sldId id="656" r:id="rId62"/>
    <p:sldId id="657" r:id="rId63"/>
    <p:sldId id="658" r:id="rId64"/>
    <p:sldId id="659" r:id="rId65"/>
    <p:sldId id="660" r:id="rId66"/>
    <p:sldId id="551" r:id="rId67"/>
    <p:sldId id="552" r:id="rId68"/>
    <p:sldId id="550" r:id="rId69"/>
    <p:sldId id="606" r:id="rId70"/>
    <p:sldId id="542" r:id="rId71"/>
    <p:sldId id="541" r:id="rId72"/>
    <p:sldId id="637" r:id="rId73"/>
    <p:sldId id="638" r:id="rId74"/>
    <p:sldId id="639" r:id="rId75"/>
    <p:sldId id="640" r:id="rId76"/>
    <p:sldId id="641" r:id="rId77"/>
    <p:sldId id="642" r:id="rId78"/>
    <p:sldId id="643" r:id="rId79"/>
    <p:sldId id="644" r:id="rId80"/>
    <p:sldId id="645" r:id="rId81"/>
    <p:sldId id="646" r:id="rId82"/>
    <p:sldId id="647" r:id="rId83"/>
    <p:sldId id="648" r:id="rId84"/>
    <p:sldId id="649" r:id="rId85"/>
  </p:sldIdLst>
  <p:sldSz cx="9906000" cy="6858000" type="A4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CCFF"/>
    <a:srgbClr val="0066FF"/>
    <a:srgbClr val="FF0000"/>
    <a:srgbClr val="FF9966"/>
    <a:srgbClr val="FFCC66"/>
    <a:srgbClr val="33CC33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1717" autoAdjust="0"/>
  </p:normalViewPr>
  <p:slideViewPr>
    <p:cSldViewPr snapToObjects="1">
      <p:cViewPr>
        <p:scale>
          <a:sx n="75" d="100"/>
          <a:sy n="75" d="100"/>
        </p:scale>
        <p:origin x="-828" y="-216"/>
      </p:cViewPr>
      <p:guideLst>
        <p:guide orient="horz" pos="4110"/>
        <p:guide pos="2893"/>
      </p:guideLst>
    </p:cSldViewPr>
  </p:slideViewPr>
  <p:outlineViewPr>
    <p:cViewPr>
      <p:scale>
        <a:sx n="33" d="100"/>
        <a:sy n="33" d="100"/>
      </p:scale>
      <p:origin x="0" y="30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notesViewPr>
    <p:cSldViewPr snapToObjects="1">
      <p:cViewPr varScale="1">
        <p:scale>
          <a:sx n="46" d="100"/>
          <a:sy n="46" d="100"/>
        </p:scale>
        <p:origin x="-1278" y="-96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1"/>
          <c:order val="0"/>
          <c:tx>
            <c:v>HIBI transfer time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Sheet1!$E$6:$E$15</c:f>
              <c:numCache>
                <c:formatCode>General</c:formatCode>
                <c:ptCount val="10"/>
                <c:pt idx="0">
                  <c:v>1847</c:v>
                </c:pt>
                <c:pt idx="1">
                  <c:v>1600</c:v>
                </c:pt>
                <c:pt idx="2">
                  <c:v>1185</c:v>
                </c:pt>
                <c:pt idx="3">
                  <c:v>1168</c:v>
                </c:pt>
                <c:pt idx="4">
                  <c:v>1181</c:v>
                </c:pt>
                <c:pt idx="5">
                  <c:v>1180</c:v>
                </c:pt>
                <c:pt idx="6">
                  <c:v>1167</c:v>
                </c:pt>
                <c:pt idx="7">
                  <c:v>1175</c:v>
                </c:pt>
                <c:pt idx="8">
                  <c:v>1114</c:v>
                </c:pt>
                <c:pt idx="9">
                  <c:v>1077</c:v>
                </c:pt>
              </c:numCache>
            </c:numRef>
          </c:yVal>
        </c:ser>
        <c:axId val="140367744"/>
        <c:axId val="140538624"/>
      </c:scatterChart>
      <c:valAx>
        <c:axId val="140367744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140538624"/>
        <c:crosses val="autoZero"/>
        <c:crossBetween val="midCat"/>
      </c:valAx>
      <c:valAx>
        <c:axId val="140538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Transfer</a:t>
                </a:r>
                <a:r>
                  <a:rPr lang="en-US" baseline="0"/>
                  <a:t> time / cycles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403677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HIBI throughput @ 200 MHz</a:t>
            </a:r>
          </a:p>
        </c:rich>
      </c:tx>
      <c:layout/>
    </c:title>
    <c:plotArea>
      <c:layout/>
      <c:scatterChart>
        <c:scatterStyle val="lineMarker"/>
        <c:ser>
          <c:idx val="1"/>
          <c:order val="0"/>
          <c:tx>
            <c:v>HIBI throughput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Sheet1!$G$6:$G$15</c:f>
              <c:numCache>
                <c:formatCode>#,##0</c:formatCode>
                <c:ptCount val="10"/>
                <c:pt idx="0">
                  <c:v>443530048.7276665</c:v>
                </c:pt>
                <c:pt idx="1">
                  <c:v>512000000</c:v>
                </c:pt>
                <c:pt idx="2">
                  <c:v>691308016.87763715</c:v>
                </c:pt>
                <c:pt idx="3">
                  <c:v>701369863.01369858</c:v>
                </c:pt>
                <c:pt idx="4">
                  <c:v>693649449.61896694</c:v>
                </c:pt>
                <c:pt idx="5">
                  <c:v>694237288.13559318</c:v>
                </c:pt>
                <c:pt idx="6">
                  <c:v>701970865.46700871</c:v>
                </c:pt>
                <c:pt idx="7">
                  <c:v>697191489.36170208</c:v>
                </c:pt>
                <c:pt idx="8">
                  <c:v>735368043.08797133</c:v>
                </c:pt>
                <c:pt idx="9">
                  <c:v>760631383.47260892</c:v>
                </c:pt>
              </c:numCache>
            </c:numRef>
          </c:yVal>
        </c:ser>
        <c:axId val="95756288"/>
        <c:axId val="95758592"/>
      </c:scatterChart>
      <c:valAx>
        <c:axId val="95756288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95758592"/>
        <c:crosses val="autoZero"/>
        <c:crossBetween val="midCat"/>
      </c:valAx>
      <c:valAx>
        <c:axId val="957585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</a:t>
                </a:r>
                <a:r>
                  <a:rPr lang="en-US" baseline="0"/>
                  <a:t> / bytes/s</a:t>
                </a:r>
                <a:endParaRPr lang="en-US"/>
              </a:p>
            </c:rich>
          </c:tx>
          <c:layout/>
        </c:title>
        <c:numFmt formatCode="#,##0" sourceLinked="1"/>
        <c:tickLblPos val="nextTo"/>
        <c:crossAx val="9575628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8813" cy="51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3063" y="0"/>
            <a:ext cx="3114675" cy="51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9238"/>
            <a:ext cx="3198813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3063" y="9139238"/>
            <a:ext cx="3114675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31F71D6-91C6-41D1-A0C7-3E1F46D40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19138"/>
            <a:ext cx="520382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7713"/>
            <a:ext cx="5365750" cy="4322762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354F7D8-427F-4351-9349-B41276844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B7C09-6726-4978-9E9D-129CA281F532}" type="slidenum">
              <a:rPr lang="en-GB"/>
              <a:pPr/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07D04-08BE-4DE7-B777-256DCF644A41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B1F4B-28B3-4D7C-A553-89C55FD54CCD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2242A-AA35-4991-832C-C511A7482130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719138"/>
            <a:ext cx="5202237" cy="36036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153E-4AC5-40C7-8E46-9630B556E0EF}" type="slidenum">
              <a:rPr lang="en-GB">
                <a:solidFill>
                  <a:prstClr val="black"/>
                </a:solidFill>
              </a:rPr>
              <a:pPr/>
              <a:t>72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9F268-715C-400D-BE3C-3859CDC7CCA5}" type="slidenum">
              <a:rPr lang="en-GB">
                <a:solidFill>
                  <a:prstClr val="black"/>
                </a:solidFill>
              </a:rPr>
              <a:pPr/>
              <a:t>73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153E-4AC5-40C7-8E46-9630B556E0EF}" type="slidenum">
              <a:rPr lang="en-GB">
                <a:solidFill>
                  <a:prstClr val="black"/>
                </a:solidFill>
              </a:rPr>
              <a:pPr/>
              <a:t>74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5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3201749-DC01-4B1F-B34E-C1A291A180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7784" y="1052514"/>
            <a:ext cx="9009989" cy="52720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7784" y="6505575"/>
            <a:ext cx="9009989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TKT-3541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" y="6505575"/>
            <a:ext cx="361156" cy="236538"/>
          </a:xfrm>
        </p:spPr>
        <p:txBody>
          <a:bodyPr/>
          <a:lstStyle>
            <a:lvl1pPr>
              <a:defRPr/>
            </a:lvl1pPr>
          </a:lstStyle>
          <a:p>
            <a:fld id="{820EB2D1-7813-4DD6-A5E4-1EA232933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5172D0-ACC6-46ED-8EC5-D75C2F1AA3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0EBC70-C76E-4BD4-918B-3FD417B6CE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DCA9FE-E725-4902-A7F7-4FCC818F38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461" y="1285861"/>
            <a:ext cx="4375150" cy="5026029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11" y="1285861"/>
            <a:ext cx="4375150" cy="5026029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C7D687E-F786-4BBC-A008-FAA06B84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0" y="1196976"/>
            <a:ext cx="8549113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78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196975"/>
            <a:ext cx="85820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90525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90525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90525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5350" y="188913"/>
            <a:ext cx="85820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5350" y="6505575"/>
            <a:ext cx="85820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>
              <a:defRPr/>
            </a:pPr>
            <a:fld id="{CA2CAD28-1B58-49D5-97D3-36C3395C39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588" y="6359525"/>
            <a:ext cx="27193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ED6963-E2CA-4D8D-AA71-33C823474DD6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Calibri" pitchFamily="34" charset="0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>
              <a:defRPr/>
            </a:pPr>
            <a:r>
              <a:rPr lang="en-US" noProof="0" smtClean="0">
                <a:solidFill>
                  <a:srgbClr val="00009C"/>
                </a:solidFill>
              </a:rPr>
              <a:t>HIBI Datasheet Presentation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Heterogeneous IP Block Interconnection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Tampere University of </a:t>
            </a: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Techonology</a:t>
            </a:r>
            <a:endParaRPr lang="en-US" sz="2100" noProof="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Erno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Salminen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November 2009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dirty="0" smtClean="0"/>
              <a:t>Update March 2010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CA9FE-E725-4902-A7F7-4FCC818F38E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Basic Transaction Logics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8" name="Picture 7" descr="HIBI communication.jpg"/>
          <p:cNvPicPr>
            <a:picLocks noChangeAspect="1"/>
          </p:cNvPicPr>
          <p:nvPr/>
        </p:nvPicPr>
        <p:blipFill>
          <a:blip r:embed="rId2" cstate="print"/>
          <a:srcRect l="20593" t="7407" r="24622" b="60116"/>
          <a:stretch>
            <a:fillRect/>
          </a:stretch>
        </p:blipFill>
        <p:spPr>
          <a:xfrm>
            <a:off x="0" y="1347759"/>
            <a:ext cx="9850130" cy="4418073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4035463" y="1023629"/>
            <a:ext cx="5184846" cy="2738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895350" y="1019142"/>
            <a:ext cx="3140113" cy="2738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HIBI Destinations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95350" y="1023629"/>
            <a:ext cx="144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9354" y="1576848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19353" y="2092274"/>
            <a:ext cx="1463837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Port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337609" y="2567362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B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337609" y="2990844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Port B</a:t>
            </a:r>
          </a:p>
        </p:txBody>
      </p:sp>
      <p:sp>
        <p:nvSpPr>
          <p:cNvPr id="18" name="Trapezoid 17"/>
          <p:cNvSpPr/>
          <p:nvPr/>
        </p:nvSpPr>
        <p:spPr bwMode="auto">
          <a:xfrm rot="10800000">
            <a:off x="4584817" y="2944679"/>
            <a:ext cx="4531054" cy="338269"/>
          </a:xfrm>
          <a:prstGeom prst="trapezoid">
            <a:avLst>
              <a:gd name="adj" fmla="val 9821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84817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110934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640326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35463" y="102362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84817" y="2335472"/>
            <a:ext cx="1463837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location 0 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10934" y="2335472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location 1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640326" y="2335472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location N </a:t>
            </a:r>
          </a:p>
        </p:txBody>
      </p:sp>
      <p:cxnSp>
        <p:nvCxnSpPr>
          <p:cNvPr id="37" name="Elbow Connector 36"/>
          <p:cNvCxnSpPr>
            <a:stCxn id="13" idx="3"/>
            <a:endCxn id="18" idx="0"/>
          </p:cNvCxnSpPr>
          <p:nvPr/>
        </p:nvCxnSpPr>
        <p:spPr bwMode="auto">
          <a:xfrm>
            <a:off x="3783190" y="2242571"/>
            <a:ext cx="3067154" cy="1040377"/>
          </a:xfrm>
          <a:prstGeom prst="bentConnector4">
            <a:avLst>
              <a:gd name="adj1" fmla="val 13068"/>
              <a:gd name="adj2" fmla="val 121973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</p:cNvCxnSpPr>
          <p:nvPr/>
        </p:nvCxnSpPr>
        <p:spPr bwMode="auto">
          <a:xfrm rot="5400000">
            <a:off x="5162430" y="2790371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6696037" y="2790372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8229644" y="2790373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079560" y="1917780"/>
            <a:ext cx="598566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cxnSp>
        <p:nvCxnSpPr>
          <p:cNvPr id="50" name="Elbow Connector 36"/>
          <p:cNvCxnSpPr>
            <a:stCxn id="49" idx="0"/>
            <a:endCxn id="12" idx="1"/>
          </p:cNvCxnSpPr>
          <p:nvPr/>
        </p:nvCxnSpPr>
        <p:spPr bwMode="auto">
          <a:xfrm rot="5400000" flipH="1" flipV="1">
            <a:off x="1753781" y="1352208"/>
            <a:ext cx="190635" cy="940511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2530175" y="2031748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Elbow Connector 36"/>
          <p:cNvCxnSpPr>
            <a:stCxn id="49" idx="2"/>
            <a:endCxn id="14" idx="1"/>
          </p:cNvCxnSpPr>
          <p:nvPr/>
        </p:nvCxnSpPr>
        <p:spPr bwMode="auto">
          <a:xfrm rot="16200000" flipH="1">
            <a:off x="1783078" y="2163127"/>
            <a:ext cx="150297" cy="958766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36"/>
          <p:cNvCxnSpPr>
            <a:stCxn id="49" idx="3"/>
            <a:endCxn id="15" idx="1"/>
          </p:cNvCxnSpPr>
          <p:nvPr/>
        </p:nvCxnSpPr>
        <p:spPr bwMode="auto">
          <a:xfrm>
            <a:off x="1678126" y="2242571"/>
            <a:ext cx="659483" cy="8985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2530175" y="3022262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Elbow Connector 36"/>
          <p:cNvCxnSpPr>
            <a:stCxn id="12" idx="3"/>
            <a:endCxn id="25" idx="1"/>
          </p:cNvCxnSpPr>
          <p:nvPr/>
        </p:nvCxnSpPr>
        <p:spPr bwMode="auto">
          <a:xfrm flipV="1">
            <a:off x="3783190" y="1587729"/>
            <a:ext cx="763455" cy="1394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5400000">
            <a:off x="4760152" y="1863964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6293698" y="1863965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>
            <a:off x="7827244" y="1879925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46645" y="1403368"/>
            <a:ext cx="4569226" cy="3687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Address logic (e.g. increment)</a:t>
            </a:r>
          </a:p>
        </p:txBody>
      </p:sp>
      <p:cxnSp>
        <p:nvCxnSpPr>
          <p:cNvPr id="82" name="Straight Connector 81"/>
          <p:cNvCxnSpPr>
            <a:stCxn id="49" idx="1"/>
          </p:cNvCxnSpPr>
          <p:nvPr/>
        </p:nvCxnSpPr>
        <p:spPr bwMode="auto">
          <a:xfrm rot="10800000" flipV="1">
            <a:off x="895350" y="2242571"/>
            <a:ext cx="18421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/>
          </a:ln>
          <a:effectLst/>
        </p:spPr>
      </p:cxn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717492" y="3867156"/>
            <a:ext cx="8760281" cy="2638419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HIBI destination addresses are</a:t>
            </a:r>
          </a:p>
          <a:p>
            <a:pPr lvl="1"/>
            <a:r>
              <a:rPr lang="en-US" noProof="0" dirty="0" smtClean="0"/>
              <a:t>internal registers</a:t>
            </a:r>
          </a:p>
          <a:p>
            <a:pPr lvl="1"/>
            <a:r>
              <a:rPr lang="en-US" noProof="0" dirty="0" smtClean="0"/>
              <a:t>ports (to/from IPs internal logic)</a:t>
            </a:r>
          </a:p>
          <a:p>
            <a:pPr lvl="1"/>
            <a:r>
              <a:rPr lang="en-US" noProof="0" dirty="0" smtClean="0"/>
              <a:t>IPs memory locations transparent to outside</a:t>
            </a:r>
          </a:p>
          <a:p>
            <a:r>
              <a:rPr lang="en-US" noProof="0" dirty="0" smtClean="0"/>
              <a:t>Burst transfers use ports and IP block must perform addressing (increment) internally since all data is sent to one address</a:t>
            </a:r>
          </a:p>
          <a:p>
            <a:r>
              <a:rPr lang="en-US" noProof="0" dirty="0" smtClean="0"/>
              <a:t>If IPs memory is transparent, the address seen outside includes also IP-block address (e.g. 0xB100, of which internal memory is 0x100)</a:t>
            </a:r>
          </a:p>
        </p:txBody>
      </p:sp>
      <p:cxnSp>
        <p:nvCxnSpPr>
          <p:cNvPr id="53" name="Elbow Connector 36"/>
          <p:cNvCxnSpPr>
            <a:stCxn id="49" idx="3"/>
            <a:endCxn id="13" idx="1"/>
          </p:cNvCxnSpPr>
          <p:nvPr/>
        </p:nvCxnSpPr>
        <p:spPr bwMode="auto">
          <a:xfrm>
            <a:off x="1678126" y="2242571"/>
            <a:ext cx="641227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Channels</a:t>
            </a:r>
            <a:endParaRPr lang="en-US" noProof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571441" y="1196975"/>
            <a:ext cx="3734340" cy="5080039"/>
          </a:xfrm>
        </p:spPr>
        <p:txBody>
          <a:bodyPr>
            <a:normAutofit fontScale="70000" lnSpcReduction="20000"/>
          </a:bodyPr>
          <a:lstStyle/>
          <a:p>
            <a:r>
              <a:rPr lang="en-US" noProof="0" smtClean="0"/>
              <a:t>HIBI transfers can be abstracted as channels at IP-block side (but not formally specified how)</a:t>
            </a:r>
          </a:p>
          <a:p>
            <a:r>
              <a:rPr lang="en-US" noProof="0" smtClean="0"/>
              <a:t>Easiest way to separate channels is to use unique HIBI addresses</a:t>
            </a:r>
          </a:p>
          <a:p>
            <a:r>
              <a:rPr lang="en-US" noProof="0" smtClean="0"/>
              <a:t>IP/System level design issue is to give meaning to the channels</a:t>
            </a:r>
          </a:p>
          <a:p>
            <a:r>
              <a:rPr lang="en-US" noProof="0" smtClean="0"/>
              <a:t>Basic HIBI transactions are used to handle possible flow control and handshaking in addition to transfers</a:t>
            </a:r>
          </a:p>
          <a:p>
            <a:endParaRPr lang="en-US" noProof="0" smtClean="0"/>
          </a:p>
          <a:p>
            <a:endParaRPr lang="en-US" noProof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grpSp>
        <p:nvGrpSpPr>
          <p:cNvPr id="5" name="Group 79"/>
          <p:cNvGrpSpPr/>
          <p:nvPr/>
        </p:nvGrpSpPr>
        <p:grpSpPr>
          <a:xfrm>
            <a:off x="4946843" y="809514"/>
            <a:ext cx="4971925" cy="2984616"/>
            <a:chOff x="4695862" y="1028592"/>
            <a:chExt cx="4971925" cy="2984616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6080847" y="2621979"/>
              <a:ext cx="2548437" cy="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>
              <a:off x="7005970" y="1039982"/>
              <a:ext cx="11396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5066" y="1569814"/>
              <a:ext cx="18240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write/read transfers</a:t>
              </a:r>
              <a:endParaRPr lang="fi-FI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5400000">
              <a:off x="7968674" y="2626076"/>
              <a:ext cx="2540238" cy="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528180" y="1039982"/>
              <a:ext cx="11396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04248" y="2771206"/>
              <a:ext cx="16748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read/write transfers</a:t>
              </a:r>
              <a:endParaRPr lang="fi-FI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7355061" y="2093034"/>
              <a:ext cx="1883730" cy="1171592"/>
              <a:chOff x="1301700" y="2465638"/>
              <a:chExt cx="2117753" cy="1171592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1301700" y="2465638"/>
                <a:ext cx="2117753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rot="10800000" flipV="1">
                <a:off x="1301700" y="3635642"/>
                <a:ext cx="2117752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21" name="Rectangle 20"/>
            <p:cNvSpPr/>
            <p:nvPr/>
          </p:nvSpPr>
          <p:spPr bwMode="auto">
            <a:xfrm>
              <a:off x="6750379" y="1874792"/>
              <a:ext cx="511182" cy="6495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1400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FIFO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750379" y="3129422"/>
              <a:ext cx="511182" cy="6495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Rx FIFO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7668" y="1597101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1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27668" y="2045694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2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7668" y="2456699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3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rot="5400000">
              <a:off x="4991703" y="2621977"/>
              <a:ext cx="2548437" cy="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stCxn id="35" idx="3"/>
            </p:cNvCxnSpPr>
            <p:nvPr/>
          </p:nvCxnSpPr>
          <p:spPr bwMode="auto">
            <a:xfrm>
              <a:off x="5641701" y="1750990"/>
              <a:ext cx="1108678" cy="3420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>
            <a:xfrm>
              <a:off x="5682268" y="1028592"/>
              <a:ext cx="1167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IP block “IP1”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36" idx="3"/>
              <a:endCxn id="21" idx="1"/>
            </p:cNvCxnSpPr>
            <p:nvPr/>
          </p:nvCxnSpPr>
          <p:spPr bwMode="auto">
            <a:xfrm>
              <a:off x="5641701" y="2199583"/>
              <a:ext cx="1108678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37" idx="3"/>
            </p:cNvCxnSpPr>
            <p:nvPr/>
          </p:nvCxnSpPr>
          <p:spPr bwMode="auto">
            <a:xfrm flipV="1">
              <a:off x="5641701" y="2353472"/>
              <a:ext cx="1108678" cy="2571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Rectangle 60"/>
            <p:cNvSpPr/>
            <p:nvPr/>
          </p:nvSpPr>
          <p:spPr>
            <a:xfrm>
              <a:off x="4695862" y="2845833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4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95862" y="3294426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5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95862" y="3705431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6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22" idx="1"/>
              <a:endCxn id="61" idx="3"/>
            </p:cNvCxnSpPr>
            <p:nvPr/>
          </p:nvCxnSpPr>
          <p:spPr bwMode="auto">
            <a:xfrm rot="10800000">
              <a:off x="5609895" y="2999723"/>
              <a:ext cx="1140484" cy="45449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>
              <a:stCxn id="22" idx="1"/>
              <a:endCxn id="62" idx="3"/>
            </p:cNvCxnSpPr>
            <p:nvPr/>
          </p:nvCxnSpPr>
          <p:spPr bwMode="auto">
            <a:xfrm rot="10800000">
              <a:off x="5609895" y="3448315"/>
              <a:ext cx="1140484" cy="589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>
              <a:stCxn id="22" idx="1"/>
              <a:endCxn id="63" idx="3"/>
            </p:cNvCxnSpPr>
            <p:nvPr/>
          </p:nvCxnSpPr>
          <p:spPr bwMode="auto">
            <a:xfrm rot="10800000" flipV="1">
              <a:off x="5609895" y="3454212"/>
              <a:ext cx="1140484" cy="40510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4305781" y="3890759"/>
          <a:ext cx="5391157" cy="2386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230"/>
                <a:gridCol w="831128"/>
                <a:gridCol w="671296"/>
                <a:gridCol w="671296"/>
                <a:gridCol w="2482207"/>
              </a:tblGrid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Channel #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Global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address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Destination</a:t>
                      </a:r>
                      <a:r>
                        <a:rPr lang="fi-FI" sz="1100" dirty="0" smtClean="0"/>
                        <a:t> </a:t>
                      </a:r>
                      <a:r>
                        <a:rPr lang="fi-FI" sz="1100" dirty="0" err="1" smtClean="0"/>
                        <a:t>IP-block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Source</a:t>
                      </a:r>
                      <a:r>
                        <a:rPr lang="fi-FI" sz="1100" dirty="0" smtClean="0"/>
                        <a:t> </a:t>
                      </a:r>
                      <a:r>
                        <a:rPr lang="fi-FI" sz="1100" dirty="0" err="1" smtClean="0"/>
                        <a:t>IP-block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Meaning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0427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0xA01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Processed</a:t>
                      </a:r>
                      <a:r>
                        <a:rPr lang="fi-FI" sz="1100" baseline="0" dirty="0" smtClean="0"/>
                        <a:t> data out to IP3”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0xB01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Control</a:t>
                      </a:r>
                      <a:r>
                        <a:rPr lang="fi-FI" sz="1100" dirty="0" smtClean="0"/>
                        <a:t> output to IP2”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0xB02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”Status output to IPX”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4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Raw</a:t>
                      </a:r>
                      <a:r>
                        <a:rPr lang="fi-FI" sz="1100" dirty="0" smtClean="0"/>
                        <a:t> data input </a:t>
                      </a:r>
                      <a:r>
                        <a:rPr lang="fi-FI" sz="1100" dirty="0" err="1" smtClean="0"/>
                        <a:t>from</a:t>
                      </a:r>
                      <a:r>
                        <a:rPr lang="fi-FI" sz="1100" dirty="0" smtClean="0"/>
                        <a:t> IP2”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264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5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”Status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messages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from</a:t>
                      </a:r>
                      <a:r>
                        <a:rPr lang="fi-FI" sz="1100" baseline="0" dirty="0" smtClean="0"/>
                        <a:t> IP3”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6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IPX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Control</a:t>
                      </a:r>
                      <a:r>
                        <a:rPr lang="fi-FI" sz="1100" dirty="0" smtClean="0"/>
                        <a:t> input </a:t>
                      </a:r>
                      <a:r>
                        <a:rPr lang="fi-FI" sz="1100" dirty="0" err="1" smtClean="0"/>
                        <a:t>from</a:t>
                      </a:r>
                      <a:r>
                        <a:rPr lang="fi-FI" sz="1100" dirty="0" smtClean="0"/>
                        <a:t> IPX”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Implementing Flow control</a:t>
            </a:r>
            <a:endParaRPr lang="en-US" noProof="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790518" y="1196975"/>
            <a:ext cx="8687255" cy="5127625"/>
          </a:xfrm>
        </p:spPr>
        <p:txBody>
          <a:bodyPr>
            <a:normAutofit fontScale="62500" lnSpcReduction="20000"/>
          </a:bodyPr>
          <a:lstStyle/>
          <a:p>
            <a:r>
              <a:rPr lang="en-US" noProof="0" smtClean="0"/>
              <a:t>Missing flow control and handshaking must be implemented in IP-blocks</a:t>
            </a:r>
          </a:p>
          <a:p>
            <a:pPr lvl="1"/>
            <a:r>
              <a:rPr lang="en-US" noProof="0" smtClean="0"/>
              <a:t>In practise leads to IP-block specific methods</a:t>
            </a:r>
          </a:p>
          <a:p>
            <a:r>
              <a:rPr lang="en-US" noProof="0" smtClean="0"/>
              <a:t>All transfers without flow control must be carefully specified at design time</a:t>
            </a:r>
          </a:p>
          <a:p>
            <a:pPr lvl="1"/>
            <a:r>
              <a:rPr lang="en-US" noProof="0" smtClean="0"/>
              <a:t>Plug-and-play integration gets complicated</a:t>
            </a:r>
          </a:p>
          <a:p>
            <a:r>
              <a:rPr lang="en-US" noProof="0" smtClean="0"/>
              <a:t>Minimum issues to be agreed</a:t>
            </a:r>
          </a:p>
          <a:p>
            <a:pPr lvl="1"/>
            <a:r>
              <a:rPr lang="en-US" noProof="0" smtClean="0"/>
              <a:t>Sender identification (e.g. unique channel address ties Ip block and purpose together)</a:t>
            </a:r>
          </a:p>
          <a:p>
            <a:pPr lvl="1"/>
            <a:r>
              <a:rPr lang="en-US" noProof="0" smtClean="0"/>
              <a:t>Burst size</a:t>
            </a:r>
          </a:p>
          <a:p>
            <a:pPr lvl="1"/>
            <a:r>
              <a:rPr lang="en-US" noProof="0" smtClean="0"/>
              <a:t>Size unit (bytes/words)</a:t>
            </a:r>
          </a:p>
          <a:p>
            <a:pPr lvl="1"/>
            <a:r>
              <a:rPr lang="en-US" noProof="0" smtClean="0"/>
              <a:t>Byte enables</a:t>
            </a:r>
          </a:p>
          <a:p>
            <a:pPr lvl="1"/>
            <a:r>
              <a:rPr lang="en-US" noProof="0" smtClean="0"/>
              <a:t>Messages for non-posted transactions (Acknowledgements to write/read)</a:t>
            </a:r>
          </a:p>
          <a:p>
            <a:r>
              <a:rPr lang="en-US" noProof="0" smtClean="0"/>
              <a:t>Recommended</a:t>
            </a:r>
          </a:p>
          <a:p>
            <a:pPr lvl="1"/>
            <a:r>
              <a:rPr lang="en-US" noProof="0" smtClean="0"/>
              <a:t>Messages for exclusive accesses</a:t>
            </a:r>
          </a:p>
          <a:p>
            <a:pPr lvl="1"/>
            <a:r>
              <a:rPr lang="en-US" noProof="0" smtClean="0"/>
              <a:t>See OCP-IP commands for reference</a:t>
            </a:r>
          </a:p>
          <a:p>
            <a:pPr lvl="1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layers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Data transfer principles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All IP-blocks have unique address and register space defined at design time</a:t>
            </a:r>
          </a:p>
          <a:p>
            <a:r>
              <a:rPr lang="en-US" noProof="0" smtClean="0"/>
              <a:t>Every transfer starts with single destination address</a:t>
            </a:r>
          </a:p>
          <a:p>
            <a:r>
              <a:rPr lang="en-US" noProof="0" smtClean="0"/>
              <a:t>Source identification not included in basic transfer: must be designed at design time</a:t>
            </a:r>
          </a:p>
          <a:p>
            <a:pPr lvl="1"/>
            <a:r>
              <a:rPr lang="en-US" noProof="0" smtClean="0"/>
              <a:t>Use data payload to define source, e.g. first world in a data packet</a:t>
            </a:r>
          </a:p>
          <a:p>
            <a:pPr lvl="1"/>
            <a:r>
              <a:rPr lang="en-US" noProof="0" smtClean="0"/>
              <a:t>Use unique address inside IP block for each source (IP knows from the destination address the sender)</a:t>
            </a:r>
          </a:p>
          <a:p>
            <a:pPr lvl="1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Example: use source specific addresses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9596" y="1052513"/>
            <a:ext cx="3833865" cy="50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0" smtClean="0"/>
              <a:t>“HW IP-block A should send data to CPU after initialization”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In CPU: Set rx buffer address to {</a:t>
            </a:r>
            <a:r>
              <a:rPr lang="en-US" sz="2000" i="1" noProof="0" smtClean="0"/>
              <a:t>N2H2_0}</a:t>
            </a:r>
            <a:r>
              <a:rPr lang="en-US" sz="2000" noProof="0" smtClean="0"/>
              <a:t> for IP-block 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CPU writes the address {</a:t>
            </a:r>
            <a:r>
              <a:rPr lang="en-US" sz="2000" i="1" noProof="0" smtClean="0"/>
              <a:t>N2H2_0}</a:t>
            </a:r>
            <a:r>
              <a:rPr lang="en-US" sz="2000" noProof="0" smtClean="0"/>
              <a:t> to A’s IP-block specific configuration register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A knows now to where send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CPU knows from where data is coming to address {</a:t>
            </a:r>
            <a:r>
              <a:rPr lang="en-US" sz="2000" i="1" noProof="0" smtClean="0"/>
              <a:t>N2H2_0}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4438619" y="3535364"/>
            <a:ext cx="299724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556371" y="3535363"/>
            <a:ext cx="2997245" cy="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37239" y="3344861"/>
            <a:ext cx="2117753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283924" y="2255820"/>
            <a:ext cx="1241442" cy="7828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Times"/>
                <a:cs typeface="Arial" pitchFamily="34" charset="0"/>
              </a:rPr>
              <a:t>Set </a:t>
            </a:r>
            <a:r>
              <a:rPr lang="en-US" dirty="0" smtClean="0"/>
              <a:t>{</a:t>
            </a:r>
            <a:r>
              <a:rPr lang="en-US" i="1" dirty="0" smtClean="0"/>
              <a:t>N2H2_0} as </a:t>
            </a:r>
            <a:r>
              <a:rPr lang="en-US" i="1" dirty="0" err="1" smtClean="0"/>
              <a:t>rx</a:t>
            </a:r>
            <a:r>
              <a:rPr lang="en-US" i="1" dirty="0" smtClean="0"/>
              <a:t> address</a:t>
            </a:r>
            <a:r>
              <a:rPr lang="en-US" sz="1400" dirty="0" smtClean="0">
                <a:latin typeface="Times"/>
                <a:cs typeface="Arial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4645" y="3038672"/>
            <a:ext cx="1962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Times"/>
                <a:cs typeface="Arial" pitchFamily="34" charset="0"/>
              </a:rPr>
              <a:t>Write </a:t>
            </a:r>
            <a:r>
              <a:rPr lang="en-US" dirty="0" err="1" smtClean="0">
                <a:latin typeface="Times"/>
                <a:cs typeface="Arial" pitchFamily="34" charset="0"/>
              </a:rPr>
              <a:t>config</a:t>
            </a:r>
            <a:r>
              <a:rPr lang="en-US" dirty="0" smtClean="0">
                <a:latin typeface="Times"/>
                <a:cs typeface="Arial" pitchFamily="34" charset="0"/>
              </a:rPr>
              <a:t> </a:t>
            </a:r>
            <a:r>
              <a:rPr lang="en-US" dirty="0" smtClean="0"/>
              <a:t>{</a:t>
            </a:r>
            <a:r>
              <a:rPr lang="en-US" i="1" dirty="0" smtClean="0"/>
              <a:t>N2H2_0}</a:t>
            </a:r>
            <a:r>
              <a:rPr lang="en-US" dirty="0" smtClean="0">
                <a:latin typeface="Times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434271" y="3476827"/>
            <a:ext cx="1241442" cy="8971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Times"/>
                <a:cs typeface="Arial" pitchFamily="34" charset="0"/>
              </a:rPr>
              <a:t>Set </a:t>
            </a:r>
            <a:r>
              <a:rPr lang="en-US" dirty="0" smtClean="0"/>
              <a:t>{</a:t>
            </a:r>
            <a:r>
              <a:rPr lang="en-US" i="1" dirty="0" smtClean="0"/>
              <a:t>N2H2_0} as destination address</a:t>
            </a:r>
            <a:r>
              <a:rPr lang="en-US" sz="1400" dirty="0" smtClean="0">
                <a:latin typeface="Times"/>
                <a:cs typeface="Arial" pitchFamily="34" charset="0"/>
              </a:rPr>
              <a:t> 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 flipV="1">
            <a:off x="5937240" y="4681757"/>
            <a:ext cx="2117752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831032" y="4375569"/>
            <a:ext cx="2367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Times"/>
                <a:cs typeface="Arial" pitchFamily="34" charset="0"/>
              </a:rPr>
              <a:t>Write data to </a:t>
            </a:r>
            <a:r>
              <a:rPr lang="en-US" dirty="0" err="1" smtClean="0">
                <a:latin typeface="Times"/>
                <a:cs typeface="Arial" pitchFamily="34" charset="0"/>
              </a:rPr>
              <a:t>addr</a:t>
            </a:r>
            <a:r>
              <a:rPr lang="en-US" dirty="0" smtClean="0">
                <a:latin typeface="Times"/>
                <a:cs typeface="Arial" pitchFamily="34" charset="0"/>
              </a:rPr>
              <a:t> {N2H2_0}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25295" y="1694040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65274" y="1728965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IP block 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5"/>
          <p:cNvSpPr>
            <a:spLocks noGrp="1"/>
          </p:cNvSpPr>
          <p:nvPr>
            <p:ph type="title"/>
          </p:nvPr>
        </p:nvSpPr>
        <p:spPr>
          <a:xfrm>
            <a:off x="479290" y="188913"/>
            <a:ext cx="7035935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noProof="0" smtClean="0"/>
              <a:t>Overlapping and breaking transfers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5350" y="1052513"/>
            <a:ext cx="6619875" cy="1609714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Data is transferred in order through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If tx is interrupted in bus, wrapper re-sends address and continues tx of rest of data to destination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Sender tx FIFO can not be cleared once written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Receiver can identify to which channel data is coming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20485" name="Line 14"/>
          <p:cNvSpPr>
            <a:spLocks noChangeShapeType="1"/>
          </p:cNvSpPr>
          <p:nvPr/>
        </p:nvSpPr>
        <p:spPr bwMode="auto">
          <a:xfrm flipV="1">
            <a:off x="2036763" y="6269038"/>
            <a:ext cx="577215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6" name="Line 15"/>
          <p:cNvSpPr>
            <a:spLocks noChangeShapeType="1"/>
          </p:cNvSpPr>
          <p:nvPr/>
        </p:nvSpPr>
        <p:spPr bwMode="auto">
          <a:xfrm>
            <a:off x="2036763" y="5307013"/>
            <a:ext cx="0" cy="966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281113" y="5589588"/>
            <a:ext cx="1944687" cy="4841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3422650" y="5969000"/>
            <a:ext cx="778075" cy="30995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bus side</a:t>
            </a:r>
            <a:endParaRPr lang="en-US">
              <a:latin typeface="Calibri" pitchFamily="34" charset="0"/>
            </a:endParaRPr>
          </a:p>
        </p:txBody>
      </p:sp>
      <p:sp>
        <p:nvSpPr>
          <p:cNvPr id="20489" name="Line 18"/>
          <p:cNvSpPr>
            <a:spLocks noChangeShapeType="1"/>
          </p:cNvSpPr>
          <p:nvPr/>
        </p:nvSpPr>
        <p:spPr bwMode="auto">
          <a:xfrm>
            <a:off x="4953000" y="5459413"/>
            <a:ext cx="0" cy="814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4376738" y="5589588"/>
            <a:ext cx="1944687" cy="4841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91" name="Text Box 23"/>
          <p:cNvSpPr txBox="1">
            <a:spLocks noChangeArrowheads="1"/>
          </p:cNvSpPr>
          <p:nvPr/>
        </p:nvSpPr>
        <p:spPr bwMode="auto">
          <a:xfrm>
            <a:off x="6537325" y="5358946"/>
            <a:ext cx="571288" cy="71006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4000" dirty="0">
                <a:latin typeface="Calibri" pitchFamily="34" charset="0"/>
              </a:rPr>
              <a:t>...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0492" name="Line 18"/>
          <p:cNvSpPr>
            <a:spLocks noChangeShapeType="1"/>
          </p:cNvSpPr>
          <p:nvPr/>
        </p:nvSpPr>
        <p:spPr bwMode="auto">
          <a:xfrm>
            <a:off x="7808913" y="5459413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3" name="Rectangle 19"/>
          <p:cNvSpPr>
            <a:spLocks noChangeArrowheads="1"/>
          </p:cNvSpPr>
          <p:nvPr/>
        </p:nvSpPr>
        <p:spPr bwMode="auto">
          <a:xfrm>
            <a:off x="7232650" y="5584825"/>
            <a:ext cx="1944688" cy="4841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376738" y="5089525"/>
            <a:ext cx="1944687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495" name="Rectangle 13"/>
          <p:cNvSpPr>
            <a:spLocks noChangeArrowheads="1"/>
          </p:cNvSpPr>
          <p:nvPr/>
        </p:nvSpPr>
        <p:spPr bwMode="auto">
          <a:xfrm>
            <a:off x="7232650" y="5094288"/>
            <a:ext cx="1944688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496" name="Rectangle 13"/>
          <p:cNvSpPr>
            <a:spLocks noChangeArrowheads="1"/>
          </p:cNvSpPr>
          <p:nvPr/>
        </p:nvSpPr>
        <p:spPr bwMode="auto">
          <a:xfrm>
            <a:off x="1281113" y="5089525"/>
            <a:ext cx="194468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30317" y="2765440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4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30317" y="3130565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630317" y="3495690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30317" y="3860815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509" name="Down Arrow 37"/>
          <p:cNvSpPr>
            <a:spLocks noChangeArrowheads="1"/>
          </p:cNvSpPr>
          <p:nvPr/>
        </p:nvSpPr>
        <p:spPr bwMode="auto">
          <a:xfrm>
            <a:off x="2017713" y="4605360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20510" name="Down Arrow 38"/>
          <p:cNvSpPr>
            <a:spLocks noChangeArrowheads="1"/>
          </p:cNvSpPr>
          <p:nvPr/>
        </p:nvSpPr>
        <p:spPr bwMode="auto">
          <a:xfrm>
            <a:off x="5113338" y="4605360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20511" name="Down Arrow 40"/>
          <p:cNvSpPr>
            <a:spLocks noChangeArrowheads="1"/>
          </p:cNvSpPr>
          <p:nvPr/>
        </p:nvSpPr>
        <p:spPr bwMode="auto">
          <a:xfrm rot="10800000">
            <a:off x="8042275" y="4605359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630317" y="4195777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770435" y="2765441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D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70435" y="3130566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C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770435" y="3495691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B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0435" y="3860816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A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70435" y="419577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618449" y="22385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618449" y="588983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618449" y="954108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618449" y="1319233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618449" y="1684358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A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618449" y="2049483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B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618449" y="241460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618449" y="2779734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618449" y="3144858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618449" y="3509983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618449" y="3875109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C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618449" y="4240234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29724" y="2765440"/>
            <a:ext cx="98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writes to wrapper </a:t>
            </a:r>
            <a:r>
              <a:rPr lang="en-US" dirty="0" err="1" smtClean="0"/>
              <a:t>tx</a:t>
            </a:r>
            <a:r>
              <a:rPr lang="en-US" dirty="0" smtClean="0"/>
              <a:t> FIFO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56930" y="419577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256930" y="388800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56930" y="35099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256930" y="314485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256930" y="277973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376738" y="422594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376738" y="391816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376738" y="3540145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376738" y="317502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376738" y="280989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20149" y="2541583"/>
            <a:ext cx="985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receives  data from its wrapper </a:t>
            </a:r>
            <a:r>
              <a:rPr lang="en-US" dirty="0" err="1" smtClean="0"/>
              <a:t>rx</a:t>
            </a:r>
            <a:r>
              <a:rPr lang="en-US" dirty="0" smtClean="0"/>
              <a:t> FIFO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843999" y="22385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856416" y="5889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856416" y="95410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843999" y="131923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831582" y="168435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14874" y="3933806"/>
            <a:ext cx="98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specific address for IP 3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  <a:endCxn id="41" idx="3"/>
          </p:cNvCxnSpPr>
          <p:nvPr/>
        </p:nvCxnSpPr>
        <p:spPr bwMode="auto">
          <a:xfrm rot="10800000">
            <a:off x="2855868" y="4378340"/>
            <a:ext cx="359007" cy="325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479290" y="509428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574915" y="509428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502001" y="5151636"/>
            <a:ext cx="730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Target </a:t>
            </a:r>
            <a:endParaRPr lang="en-US" dirty="0"/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 side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680075" y="3027357"/>
            <a:ext cx="3889375" cy="2374900"/>
            <a:chOff x="3478" y="1283"/>
            <a:chExt cx="2450" cy="149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25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/>
                    <a:t>HIBI</a:t>
                  </a:r>
                </a:p>
                <a:p>
                  <a:pPr algn="ctr"/>
                  <a:r>
                    <a:rPr lang="fi-FI" sz="1200" b="1" dirty="0" err="1"/>
                    <a:t>Wrapper</a:t>
                  </a:r>
                  <a:endParaRPr lang="en-GB" sz="1200" b="1" dirty="0"/>
                </a:p>
              </p:txBody>
            </p:sp>
            <p:sp>
              <p:nvSpPr>
                <p:cNvPr id="26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23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4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21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2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9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0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7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8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wrapper structure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5538" y="1420621"/>
            <a:ext cx="8580437" cy="4411127"/>
            <a:chOff x="839" y="1152"/>
            <a:chExt cx="4270" cy="2190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839" y="1700"/>
              <a:ext cx="4270" cy="1366"/>
            </a:xfrm>
            <a:prstGeom prst="rect">
              <a:avLst/>
            </a:prstGeom>
            <a:solidFill>
              <a:srgbClr val="A9BD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2238" y="2534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Configuration</a:t>
              </a:r>
              <a:endParaRPr lang="fi-FI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memory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1133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2081" y="3142"/>
              <a:ext cx="874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bus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out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4070" y="3142"/>
              <a:ext cx="792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bus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in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1337" y="1152"/>
              <a:ext cx="818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IP’s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3329" y="1168"/>
              <a:ext cx="790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IP’s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/>
          </p:nvSpPr>
          <p:spPr bwMode="auto">
            <a:xfrm>
              <a:off x="1208" y="2610"/>
              <a:ext cx="957" cy="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state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machine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9" name="AutoShape 12"/>
            <p:cNvSpPr>
              <a:spLocks noChangeArrowheads="1"/>
            </p:cNvSpPr>
            <p:nvPr/>
          </p:nvSpPr>
          <p:spPr bwMode="auto">
            <a:xfrm>
              <a:off x="2017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0" name="AutoShape 13"/>
            <p:cNvSpPr>
              <a:spLocks noChangeArrowheads="1"/>
            </p:cNvSpPr>
            <p:nvPr/>
          </p:nvSpPr>
          <p:spPr bwMode="auto">
            <a:xfrm>
              <a:off x="1650" y="3142"/>
              <a:ext cx="367" cy="199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28" name="Rectangle 14"/>
            <p:cNvSpPr>
              <a:spLocks noChangeArrowheads="1"/>
            </p:cNvSpPr>
            <p:nvPr/>
          </p:nvSpPr>
          <p:spPr bwMode="auto">
            <a:xfrm>
              <a:off x="912" y="1851"/>
              <a:ext cx="664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Message</a:t>
              </a:r>
              <a:endParaRPr lang="fi-FI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FIFO</a:t>
              </a:r>
              <a:endPara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eaLnBrk="0" hangingPunct="0">
                <a:defRPr/>
              </a:pP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high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) </a:t>
              </a:r>
              <a:endParaRPr lang="fi-FI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/>
          </p:nvSpPr>
          <p:spPr bwMode="auto">
            <a:xfrm>
              <a:off x="1723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FIFO</a:t>
              </a:r>
            </a:p>
            <a:p>
              <a:pPr algn="ctr" eaLnBrk="0" hangingPunct="0"/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normal</a:t>
              </a:r>
              <a:endParaRPr lang="fi-FI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0" name="Rectangle 16"/>
            <p:cNvSpPr>
              <a:spLocks noChangeArrowheads="1"/>
            </p:cNvSpPr>
            <p:nvPr/>
          </p:nvSpPr>
          <p:spPr bwMode="auto">
            <a:xfrm>
              <a:off x="3061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lvl="0"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Message</a:t>
              </a:r>
              <a:endParaRPr lang="fi-FI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FIFO</a:t>
              </a:r>
              <a:endPara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>
                <a:defRPr/>
              </a:pP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high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) </a:t>
              </a:r>
              <a:endParaRPr lang="fi-FI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/>
          </p:nvSpPr>
          <p:spPr bwMode="auto">
            <a:xfrm>
              <a:off x="3870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lvl="0" algn="ctr" eaLnBrk="0" hangingPunct="0"/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FIFO</a:t>
              </a:r>
            </a:p>
            <a:p>
              <a:pPr lvl="0" algn="ctr" eaLnBrk="0" hangingPunct="0"/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normal</a:t>
              </a:r>
              <a:endParaRPr lang="fi-FI" sz="16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/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GB" sz="16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2" name="AutoShape 18"/>
            <p:cNvSpPr>
              <a:spLocks noChangeArrowheads="1"/>
            </p:cNvSpPr>
            <p:nvPr/>
          </p:nvSpPr>
          <p:spPr bwMode="auto">
            <a:xfrm>
              <a:off x="987" y="2307"/>
              <a:ext cx="1399" cy="227"/>
            </a:xfrm>
            <a:custGeom>
              <a:avLst/>
              <a:gdLst>
                <a:gd name="T0" fmla="*/ 1224 w 21600"/>
                <a:gd name="T1" fmla="*/ 114 h 21600"/>
                <a:gd name="T2" fmla="*/ 700 w 21600"/>
                <a:gd name="T3" fmla="*/ 227 h 21600"/>
                <a:gd name="T4" fmla="*/ 175 w 21600"/>
                <a:gd name="T5" fmla="*/ 114 h 21600"/>
                <a:gd name="T6" fmla="*/ 7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3 w 21600"/>
                <a:gd name="T13" fmla="*/ 4472 h 21600"/>
                <a:gd name="T14" fmla="*/ 17107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i-FI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Mux</a:t>
              </a:r>
              <a:endParaRPr lang="en-GB" sz="2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3" name="AutoShape 19"/>
            <p:cNvSpPr>
              <a:spLocks noChangeArrowheads="1"/>
            </p:cNvSpPr>
            <p:nvPr/>
          </p:nvSpPr>
          <p:spPr bwMode="auto">
            <a:xfrm>
              <a:off x="3061" y="2307"/>
              <a:ext cx="1472" cy="227"/>
            </a:xfrm>
            <a:custGeom>
              <a:avLst/>
              <a:gdLst>
                <a:gd name="T0" fmla="*/ 1288 w 21600"/>
                <a:gd name="T1" fmla="*/ 114 h 21600"/>
                <a:gd name="T2" fmla="*/ 736 w 21600"/>
                <a:gd name="T3" fmla="*/ 227 h 21600"/>
                <a:gd name="T4" fmla="*/ 184 w 21600"/>
                <a:gd name="T5" fmla="*/ 114 h 21600"/>
                <a:gd name="T6" fmla="*/ 7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5 w 21600"/>
                <a:gd name="T13" fmla="*/ 4472 h 21600"/>
                <a:gd name="T14" fmla="*/ 17095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i-FI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Demux</a:t>
              </a:r>
              <a:endParaRPr lang="en-GB" sz="2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7" name="AutoShape 20"/>
            <p:cNvSpPr>
              <a:spLocks noChangeArrowheads="1"/>
            </p:cNvSpPr>
            <p:nvPr/>
          </p:nvSpPr>
          <p:spPr bwMode="auto">
            <a:xfrm rot="10800000">
              <a:off x="3195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8" name="AutoShape 21"/>
            <p:cNvSpPr>
              <a:spLocks noChangeArrowheads="1"/>
            </p:cNvSpPr>
            <p:nvPr/>
          </p:nvSpPr>
          <p:spPr bwMode="auto">
            <a:xfrm rot="10800000">
              <a:off x="3858" y="1368"/>
              <a:ext cx="367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4373" y="2534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Address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fi-FI" sz="1600" b="1" dirty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>
                  <a:latin typeface="Calibri" pitchFamily="34" charset="0"/>
                  <a:cs typeface="Calibri" pitchFamily="34" charset="0"/>
                </a:rPr>
                <a:t>decoder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3343" y="2610"/>
              <a:ext cx="957" cy="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state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machine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81" name="AutoShape 24"/>
            <p:cNvSpPr>
              <a:spLocks noChangeArrowheads="1"/>
            </p:cNvSpPr>
            <p:nvPr/>
          </p:nvSpPr>
          <p:spPr bwMode="auto">
            <a:xfrm rot="10800000">
              <a:off x="3637" y="3142"/>
              <a:ext cx="367" cy="199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460" name="AutoShape 25"/>
          <p:cNvSpPr>
            <a:spLocks noChangeArrowheads="1"/>
          </p:cNvSpPr>
          <p:nvPr/>
        </p:nvSpPr>
        <p:spPr bwMode="auto">
          <a:xfrm>
            <a:off x="188118" y="1755774"/>
            <a:ext cx="1414463" cy="917141"/>
          </a:xfrm>
          <a:prstGeom prst="wedgeRectCallout">
            <a:avLst>
              <a:gd name="adj1" fmla="val 78620"/>
              <a:gd name="adj2" fmla="val -17269"/>
            </a:avLst>
          </a:prstGeom>
          <a:solidFill>
            <a:srgbClr val="0066FF"/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fi-FI" sz="16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prior</a:t>
            </a:r>
            <a:r>
              <a:rPr lang="fi-FI" sz="16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data is </a:t>
            </a: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optional</a:t>
            </a:r>
            <a:endParaRPr lang="en-US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Contents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Objectives</a:t>
            </a:r>
          </a:p>
          <a:p>
            <a:pPr eaLnBrk="1" hangingPunct="1"/>
            <a:r>
              <a:rPr lang="en-US" noProof="0" dirty="0" smtClean="0"/>
              <a:t>Basic HIBI Transactions</a:t>
            </a:r>
          </a:p>
          <a:p>
            <a:pPr eaLnBrk="1" hangingPunct="1"/>
            <a:r>
              <a:rPr lang="en-US" noProof="0" dirty="0" smtClean="0"/>
              <a:t>HIBI bus side signals, arbitration, commands, addressing, transfers</a:t>
            </a:r>
          </a:p>
          <a:p>
            <a:pPr eaLnBrk="1" hangingPunct="1"/>
            <a:r>
              <a:rPr lang="en-US" noProof="0" dirty="0" smtClean="0"/>
              <a:t>IP side signals, timing, wrapper types, VHDL notes</a:t>
            </a:r>
          </a:p>
          <a:p>
            <a:pPr eaLnBrk="1" hangingPunct="1"/>
            <a:r>
              <a:rPr lang="en-US" noProof="0" dirty="0" smtClean="0"/>
              <a:t>Configuration of HIBI</a:t>
            </a:r>
          </a:p>
          <a:p>
            <a:pPr eaLnBrk="1" hangingPunct="1"/>
            <a:r>
              <a:rPr lang="en-US" noProof="0" dirty="0" smtClean="0"/>
              <a:t>Using HIBI in </a:t>
            </a:r>
            <a:r>
              <a:rPr lang="en-US" noProof="0" dirty="0" err="1" smtClean="0"/>
              <a:t>Kactus</a:t>
            </a:r>
            <a:endParaRPr lang="en-US" noProof="0" dirty="0" smtClean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Bus side signals of HIBI wrapper</a:t>
            </a:r>
          </a:p>
        </p:txBody>
      </p:sp>
      <p:graphicFrame>
        <p:nvGraphicFramePr>
          <p:cNvPr id="847876" name="Group 4"/>
          <p:cNvGraphicFramePr>
            <a:graphicFrameLocks noGrp="1"/>
          </p:cNvGraphicFramePr>
          <p:nvPr>
            <p:ph idx="1"/>
          </p:nvPr>
        </p:nvGraphicFramePr>
        <p:xfrm>
          <a:off x="271463" y="1177925"/>
          <a:ext cx="9634538" cy="3996056"/>
        </p:xfrm>
        <a:graphic>
          <a:graphicData uri="http://schemas.openxmlformats.org/drawingml/2006/table">
            <a:tbl>
              <a:tblPr/>
              <a:tblGrid>
                <a:gridCol w="1857375"/>
                <a:gridCol w="1079500"/>
                <a:gridCol w="862013"/>
                <a:gridCol w="5835650"/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Dir.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generic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and address are multiplexed into single set of wires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Notifies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transmitted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data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etc.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wrapper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accept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data.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repeated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later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reserved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1544" name="Rectangle 41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5175250"/>
            <a:ext cx="9010650" cy="1149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All outputs from wrappers are ”</a:t>
            </a:r>
            <a:r>
              <a:rPr lang="en-US" sz="2500" noProof="0" dirty="0" err="1" smtClean="0"/>
              <a:t>ORed</a:t>
            </a:r>
            <a:r>
              <a:rPr lang="en-US" sz="2500" noProof="0" dirty="0" smtClean="0"/>
              <a:t>” together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OR-gates’ outputs are connected to all wrappers’ inputs</a:t>
            </a:r>
          </a:p>
        </p:txBody>
      </p:sp>
      <p:sp>
        <p:nvSpPr>
          <p:cNvPr id="21545" name="Slide Number Placeholder 5"/>
          <p:cNvSpPr txBox="1">
            <a:spLocks noGrp="1"/>
          </p:cNvSpPr>
          <p:nvPr/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tabLst>
                <a:tab pos="2481263" algn="l"/>
              </a:tabLst>
            </a:pPr>
            <a:fld id="{3E3BC57C-307B-43F3-B3B7-453DA053D30A}" type="slidenum">
              <a:rPr lang="en-US" sz="800">
                <a:solidFill>
                  <a:schemeClr val="bg1"/>
                </a:solidFill>
                <a:latin typeface="Lucida Sans Unicode" pitchFamily="34" charset="0"/>
              </a:rPr>
              <a:pPr algn="ctr" eaLnBrk="0" hangingPunct="0">
                <a:tabLst>
                  <a:tab pos="2481263" algn="l"/>
                </a:tabLst>
              </a:pPr>
              <a:t>20</a:t>
            </a:fld>
            <a:endParaRPr lang="en-US" sz="80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270" y="1196976"/>
            <a:ext cx="8434503" cy="1136634"/>
          </a:xfrm>
        </p:spPr>
        <p:txBody>
          <a:bodyPr/>
          <a:lstStyle/>
          <a:p>
            <a:r>
              <a:rPr lang="en-US" noProof="0" smtClean="0"/>
              <a:t>Implemented as OR-gate network</a:t>
            </a:r>
          </a:p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270" y="2333610"/>
            <a:ext cx="8434503" cy="375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764501" y="3270910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OR-gate</a:t>
            </a:r>
            <a:endParaRPr lang="fi-FI" dirty="0" smtClean="0"/>
          </a:p>
          <a:p>
            <a:r>
              <a:rPr lang="fi-FI" dirty="0" err="1" smtClean="0"/>
              <a:t>network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Arbitration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046163" y="1196975"/>
            <a:ext cx="8431212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Arbitration decides current bus owner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Totally distributed: all wrappers decides by themselves, when to access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No req/grant signalling or central arbiter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Bus is ”offered” to one wrapper on each cycle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Multiple policies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Fixed priority, Round-robin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Dynamically adaptive arbitration (DAA)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Time-division multiple access (TDMA)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Random, Combination of above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21BCDE-12D2-4EA0-A1AF-9A599399500E}" type="slidenum">
              <a:rPr lang="en-US"/>
              <a:pPr/>
              <a:t>23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noProof="0" smtClean="0"/>
              <a:t>TDMA, Priority and Round-robin arbitration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485" y="1143000"/>
            <a:ext cx="8418380" cy="2285999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noProof="0" smtClean="0"/>
              <a:t>Priority/round robin: If agent does not use, turn to next agent in next clock cycle</a:t>
            </a:r>
          </a:p>
          <a:p>
            <a:pPr marL="819150" lvl="1" indent="-342900" eaLnBrk="1" hangingPunct="1">
              <a:lnSpc>
                <a:spcPct val="90000"/>
              </a:lnSpc>
            </a:pPr>
            <a:r>
              <a:rPr lang="en-US" noProof="0" smtClean="0"/>
              <a:t>Fixed arbitration delay to each agent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056" y="2942321"/>
            <a:ext cx="9518891" cy="2967042"/>
            <a:chOff x="385" y="2016"/>
            <a:chExt cx="4990" cy="168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11" y="2932"/>
              <a:ext cx="718" cy="720"/>
              <a:chOff x="4909" y="2256"/>
              <a:chExt cx="718" cy="768"/>
            </a:xfrm>
          </p:grpSpPr>
          <p:sp>
            <p:nvSpPr>
              <p:cNvPr id="11336" name="AutoShape 6"/>
              <p:cNvSpPr>
                <a:spLocks noChangeArrowheads="1"/>
              </p:cNvSpPr>
              <p:nvPr/>
            </p:nvSpPr>
            <p:spPr bwMode="auto">
              <a:xfrm>
                <a:off x="4918" y="2256"/>
                <a:ext cx="709" cy="768"/>
              </a:xfrm>
              <a:custGeom>
                <a:avLst/>
                <a:gdLst>
                  <a:gd name="T0" fmla="*/ 355 w 21600"/>
                  <a:gd name="T1" fmla="*/ 0 h 21600"/>
                  <a:gd name="T2" fmla="*/ 104 w 21600"/>
                  <a:gd name="T3" fmla="*/ 112 h 21600"/>
                  <a:gd name="T4" fmla="*/ 0 w 21600"/>
                  <a:gd name="T5" fmla="*/ 384 h 21600"/>
                  <a:gd name="T6" fmla="*/ 104 w 21600"/>
                  <a:gd name="T7" fmla="*/ 656 h 21600"/>
                  <a:gd name="T8" fmla="*/ 355 w 21600"/>
                  <a:gd name="T9" fmla="*/ 768 h 21600"/>
                  <a:gd name="T10" fmla="*/ 605 w 21600"/>
                  <a:gd name="T11" fmla="*/ 656 h 21600"/>
                  <a:gd name="T12" fmla="*/ 709 w 21600"/>
                  <a:gd name="T13" fmla="*/ 384 h 21600"/>
                  <a:gd name="T14" fmla="*/ 605 w 21600"/>
                  <a:gd name="T15" fmla="*/ 112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50 h 21600"/>
                  <a:gd name="T26" fmla="*/ 18432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7" name="AutoShape 7"/>
              <p:cNvSpPr>
                <a:spLocks noChangeArrowheads="1"/>
              </p:cNvSpPr>
              <p:nvPr/>
            </p:nvSpPr>
            <p:spPr bwMode="auto">
              <a:xfrm flipH="1" flipV="1">
                <a:off x="5140" y="2544"/>
                <a:ext cx="266" cy="192"/>
              </a:xfrm>
              <a:custGeom>
                <a:avLst/>
                <a:gdLst>
                  <a:gd name="T0" fmla="*/ 21 w 21600"/>
                  <a:gd name="T1" fmla="*/ 45 h 21600"/>
                  <a:gd name="T2" fmla="*/ 185 w 21600"/>
                  <a:gd name="T3" fmla="*/ 176 h 21600"/>
                  <a:gd name="T4" fmla="*/ 39 w 21600"/>
                  <a:gd name="T5" fmla="*/ 53 h 21600"/>
                  <a:gd name="T6" fmla="*/ 299 w 21600"/>
                  <a:gd name="T7" fmla="*/ 96 h 21600"/>
                  <a:gd name="T8" fmla="*/ 255 w 21600"/>
                  <a:gd name="T9" fmla="*/ 128 h 21600"/>
                  <a:gd name="T10" fmla="*/ 211 w 21600"/>
                  <a:gd name="T11" fmla="*/ 9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7 w 21600"/>
                  <a:gd name="T19" fmla="*/ 3150 h 21600"/>
                  <a:gd name="T20" fmla="*/ 18433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845" y="10800"/>
                    </a:moveTo>
                    <a:cubicBezTo>
                      <a:pt x="19845" y="5804"/>
                      <a:pt x="15795" y="1755"/>
                      <a:pt x="10800" y="1755"/>
                    </a:cubicBezTo>
                    <a:cubicBezTo>
                      <a:pt x="5804" y="1755"/>
                      <a:pt x="1755" y="5804"/>
                      <a:pt x="1755" y="10800"/>
                    </a:cubicBezTo>
                    <a:cubicBezTo>
                      <a:pt x="1755" y="15795"/>
                      <a:pt x="5804" y="19845"/>
                      <a:pt x="10800" y="19845"/>
                    </a:cubicBezTo>
                    <a:cubicBezTo>
                      <a:pt x="12143" y="19845"/>
                      <a:pt x="13470" y="19545"/>
                      <a:pt x="14684" y="18968"/>
                    </a:cubicBezTo>
                    <a:lnTo>
                      <a:pt x="15438" y="20553"/>
                    </a:lnTo>
                    <a:cubicBezTo>
                      <a:pt x="13989" y="21242"/>
                      <a:pt x="12404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-1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20723" y="14378"/>
                    </a:lnTo>
                    <a:lnTo>
                      <a:pt x="17145" y="10800"/>
                    </a:lnTo>
                    <a:lnTo>
                      <a:pt x="19845" y="108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8" name="Line 8"/>
              <p:cNvSpPr>
                <a:spLocks noChangeShapeType="1"/>
              </p:cNvSpPr>
              <p:nvPr/>
            </p:nvSpPr>
            <p:spPr bwMode="auto">
              <a:xfrm>
                <a:off x="5273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9" name="Line 9"/>
              <p:cNvSpPr>
                <a:spLocks noChangeShapeType="1"/>
              </p:cNvSpPr>
              <p:nvPr/>
            </p:nvSpPr>
            <p:spPr bwMode="auto">
              <a:xfrm>
                <a:off x="5450" y="2640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0" name="Line 10"/>
              <p:cNvSpPr>
                <a:spLocks noChangeShapeType="1"/>
              </p:cNvSpPr>
              <p:nvPr/>
            </p:nvSpPr>
            <p:spPr bwMode="auto">
              <a:xfrm>
                <a:off x="5273" y="2832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1" name="Freeform 11"/>
              <p:cNvSpPr>
                <a:spLocks/>
              </p:cNvSpPr>
              <p:nvPr/>
            </p:nvSpPr>
            <p:spPr bwMode="auto">
              <a:xfrm>
                <a:off x="5394" y="2400"/>
                <a:ext cx="144" cy="111"/>
              </a:xfrm>
              <a:custGeom>
                <a:avLst/>
                <a:gdLst>
                  <a:gd name="T0" fmla="*/ 0 w 156"/>
                  <a:gd name="T1" fmla="*/ 111 h 111"/>
                  <a:gd name="T2" fmla="*/ 156 w 156"/>
                  <a:gd name="T3" fmla="*/ 0 h 111"/>
                  <a:gd name="T4" fmla="*/ 0 60000 65536"/>
                  <a:gd name="T5" fmla="*/ 0 60000 65536"/>
                  <a:gd name="T6" fmla="*/ 0 w 156"/>
                  <a:gd name="T7" fmla="*/ 0 h 111"/>
                  <a:gd name="T8" fmla="*/ 156 w 156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11">
                    <a:moveTo>
                      <a:pt x="0" y="111"/>
                    </a:moveTo>
                    <a:lnTo>
                      <a:pt x="156" y="0"/>
                    </a:lnTo>
                  </a:path>
                </a:pathLst>
              </a:cu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2" name="Freeform 12"/>
              <p:cNvSpPr>
                <a:spLocks/>
              </p:cNvSpPr>
              <p:nvPr/>
            </p:nvSpPr>
            <p:spPr bwMode="auto">
              <a:xfrm>
                <a:off x="5007" y="2781"/>
                <a:ext cx="138" cy="99"/>
              </a:xfrm>
              <a:custGeom>
                <a:avLst/>
                <a:gdLst>
                  <a:gd name="T0" fmla="*/ 150 w 150"/>
                  <a:gd name="T1" fmla="*/ 0 h 99"/>
                  <a:gd name="T2" fmla="*/ 0 w 150"/>
                  <a:gd name="T3" fmla="*/ 99 h 99"/>
                  <a:gd name="T4" fmla="*/ 0 60000 65536"/>
                  <a:gd name="T5" fmla="*/ 0 60000 65536"/>
                  <a:gd name="T6" fmla="*/ 0 w 150"/>
                  <a:gd name="T7" fmla="*/ 0 h 99"/>
                  <a:gd name="T8" fmla="*/ 150 w 150"/>
                  <a:gd name="T9" fmla="*/ 99 h 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0" h="99">
                    <a:moveTo>
                      <a:pt x="150" y="0"/>
                    </a:moveTo>
                    <a:lnTo>
                      <a:pt x="0" y="99"/>
                    </a:lnTo>
                  </a:path>
                </a:pathLst>
              </a:cu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3" name="Text Box 13"/>
              <p:cNvSpPr txBox="1">
                <a:spLocks noChangeArrowheads="1"/>
              </p:cNvSpPr>
              <p:nvPr/>
            </p:nvSpPr>
            <p:spPr bwMode="auto">
              <a:xfrm>
                <a:off x="5352" y="2728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44" name="Text Box 14"/>
              <p:cNvSpPr txBox="1">
                <a:spLocks noChangeArrowheads="1"/>
              </p:cNvSpPr>
              <p:nvPr/>
            </p:nvSpPr>
            <p:spPr bwMode="auto">
              <a:xfrm>
                <a:off x="5042" y="2776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45" name="Text Box 15"/>
              <p:cNvSpPr txBox="1">
                <a:spLocks noChangeArrowheads="1"/>
              </p:cNvSpPr>
              <p:nvPr/>
            </p:nvSpPr>
            <p:spPr bwMode="auto">
              <a:xfrm>
                <a:off x="4909" y="2392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46" name="Text Box 16"/>
              <p:cNvSpPr txBox="1">
                <a:spLocks noChangeArrowheads="1"/>
              </p:cNvSpPr>
              <p:nvPr/>
            </p:nvSpPr>
            <p:spPr bwMode="auto">
              <a:xfrm>
                <a:off x="5263" y="2296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</p:grpSp>
        <p:sp>
          <p:nvSpPr>
            <p:cNvPr id="11272" name="Text Box 17"/>
            <p:cNvSpPr txBox="1">
              <a:spLocks noChangeArrowheads="1"/>
            </p:cNvSpPr>
            <p:nvPr/>
          </p:nvSpPr>
          <p:spPr bwMode="auto">
            <a:xfrm>
              <a:off x="1742" y="2562"/>
              <a:ext cx="1179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allocated time slot</a:t>
              </a:r>
            </a:p>
          </p:txBody>
        </p:sp>
        <p:sp>
          <p:nvSpPr>
            <p:cNvPr id="11273" name="Rectangle 18"/>
            <p:cNvSpPr>
              <a:spLocks noChangeArrowheads="1"/>
            </p:cNvSpPr>
            <p:nvPr/>
          </p:nvSpPr>
          <p:spPr bwMode="auto">
            <a:xfrm>
              <a:off x="3409" y="2016"/>
              <a:ext cx="1860" cy="313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100000">
                  <a:srgbClr val="3399FF"/>
                </a:gs>
              </a:gsLst>
              <a:lin ang="0" scaled="1"/>
            </a:gradFill>
            <a:ln w="12700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4" name="Rectangle 19"/>
            <p:cNvSpPr>
              <a:spLocks noChangeArrowheads="1"/>
            </p:cNvSpPr>
            <p:nvPr/>
          </p:nvSpPr>
          <p:spPr bwMode="auto">
            <a:xfrm>
              <a:off x="479" y="2016"/>
              <a:ext cx="2911" cy="313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50000">
                  <a:srgbClr val="3399FF"/>
                </a:gs>
                <a:gs pos="100000">
                  <a:srgbClr val="18477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5" name="Line 20"/>
            <p:cNvSpPr>
              <a:spLocks noChangeShapeType="1"/>
            </p:cNvSpPr>
            <p:nvPr/>
          </p:nvSpPr>
          <p:spPr bwMode="auto">
            <a:xfrm>
              <a:off x="385" y="2315"/>
              <a:ext cx="49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6" name="Text Box 21"/>
            <p:cNvSpPr txBox="1">
              <a:spLocks noChangeArrowheads="1"/>
            </p:cNvSpPr>
            <p:nvPr/>
          </p:nvSpPr>
          <p:spPr bwMode="auto">
            <a:xfrm>
              <a:off x="555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A1</a:t>
              </a:r>
            </a:p>
          </p:txBody>
        </p:sp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680" y="2562"/>
              <a:ext cx="792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competition</a:t>
              </a:r>
            </a:p>
          </p:txBody>
        </p:sp>
        <p:sp>
          <p:nvSpPr>
            <p:cNvPr id="11278" name="Text Box 23"/>
            <p:cNvSpPr txBox="1">
              <a:spLocks noChangeArrowheads="1"/>
            </p:cNvSpPr>
            <p:nvPr/>
          </p:nvSpPr>
          <p:spPr bwMode="auto">
            <a:xfrm>
              <a:off x="153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sp>
          <p:nvSpPr>
            <p:cNvPr id="11279" name="Text Box 24"/>
            <p:cNvSpPr txBox="1">
              <a:spLocks noChangeArrowheads="1"/>
            </p:cNvSpPr>
            <p:nvPr/>
          </p:nvSpPr>
          <p:spPr bwMode="auto">
            <a:xfrm>
              <a:off x="215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A2</a:t>
              </a:r>
            </a:p>
          </p:txBody>
        </p:sp>
        <p:sp>
          <p:nvSpPr>
            <p:cNvPr id="11280" name="Text Box 25"/>
            <p:cNvSpPr txBox="1">
              <a:spLocks noChangeArrowheads="1"/>
            </p:cNvSpPr>
            <p:nvPr/>
          </p:nvSpPr>
          <p:spPr bwMode="auto">
            <a:xfrm>
              <a:off x="277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79" y="2327"/>
              <a:ext cx="4608" cy="277"/>
              <a:chOff x="436" y="2495"/>
              <a:chExt cx="4608" cy="192"/>
            </a:xfrm>
          </p:grpSpPr>
          <p:sp>
            <p:nvSpPr>
              <p:cNvPr id="11327" name="Line 27"/>
              <p:cNvSpPr>
                <a:spLocks noChangeShapeType="1"/>
              </p:cNvSpPr>
              <p:nvPr/>
            </p:nvSpPr>
            <p:spPr bwMode="auto">
              <a:xfrm>
                <a:off x="436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8" name="Line 28"/>
              <p:cNvSpPr>
                <a:spLocks noChangeShapeType="1"/>
              </p:cNvSpPr>
              <p:nvPr/>
            </p:nvSpPr>
            <p:spPr bwMode="auto">
              <a:xfrm>
                <a:off x="880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9" name="Line 29"/>
              <p:cNvSpPr>
                <a:spLocks noChangeShapeType="1"/>
              </p:cNvSpPr>
              <p:nvPr/>
            </p:nvSpPr>
            <p:spPr bwMode="auto">
              <a:xfrm>
                <a:off x="1278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0" name="Line 30"/>
              <p:cNvSpPr>
                <a:spLocks noChangeShapeType="1"/>
              </p:cNvSpPr>
              <p:nvPr/>
            </p:nvSpPr>
            <p:spPr bwMode="auto">
              <a:xfrm>
                <a:off x="2120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1" name="Line 31"/>
              <p:cNvSpPr>
                <a:spLocks noChangeShapeType="1"/>
              </p:cNvSpPr>
              <p:nvPr/>
            </p:nvSpPr>
            <p:spPr bwMode="auto">
              <a:xfrm>
                <a:off x="2519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2" name="Line 32"/>
              <p:cNvSpPr>
                <a:spLocks noChangeShapeType="1"/>
              </p:cNvSpPr>
              <p:nvPr/>
            </p:nvSpPr>
            <p:spPr bwMode="auto">
              <a:xfrm>
                <a:off x="3361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3" name="Line 33"/>
              <p:cNvSpPr>
                <a:spLocks noChangeShapeType="1"/>
              </p:cNvSpPr>
              <p:nvPr/>
            </p:nvSpPr>
            <p:spPr bwMode="auto">
              <a:xfrm>
                <a:off x="3805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4" name="Line 34"/>
              <p:cNvSpPr>
                <a:spLocks noChangeShapeType="1"/>
              </p:cNvSpPr>
              <p:nvPr/>
            </p:nvSpPr>
            <p:spPr bwMode="auto">
              <a:xfrm>
                <a:off x="4202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5" name="Line 35"/>
              <p:cNvSpPr>
                <a:spLocks noChangeShapeType="1"/>
              </p:cNvSpPr>
              <p:nvPr/>
            </p:nvSpPr>
            <p:spPr bwMode="auto">
              <a:xfrm>
                <a:off x="5044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11282" name="Text Box 36"/>
            <p:cNvSpPr txBox="1">
              <a:spLocks noChangeArrowheads="1"/>
            </p:cNvSpPr>
            <p:nvPr/>
          </p:nvSpPr>
          <p:spPr bwMode="auto">
            <a:xfrm>
              <a:off x="3479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A1</a:t>
              </a:r>
            </a:p>
          </p:txBody>
        </p:sp>
        <p:sp>
          <p:nvSpPr>
            <p:cNvPr id="11283" name="Text Box 37"/>
            <p:cNvSpPr txBox="1">
              <a:spLocks noChangeArrowheads="1"/>
            </p:cNvSpPr>
            <p:nvPr/>
          </p:nvSpPr>
          <p:spPr bwMode="auto">
            <a:xfrm>
              <a:off x="4454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1530" y="2040"/>
              <a:ext cx="868" cy="2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 frame</a:t>
              </a:r>
            </a:p>
          </p:txBody>
        </p:sp>
        <p:sp>
          <p:nvSpPr>
            <p:cNvPr id="11285" name="Text Box 39"/>
            <p:cNvSpPr txBox="1">
              <a:spLocks noChangeArrowheads="1"/>
            </p:cNvSpPr>
            <p:nvPr/>
          </p:nvSpPr>
          <p:spPr bwMode="auto">
            <a:xfrm>
              <a:off x="5208" y="2314"/>
              <a:ext cx="155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t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445" y="2882"/>
              <a:ext cx="3961" cy="819"/>
              <a:chOff x="443" y="1870"/>
              <a:chExt cx="3961" cy="819"/>
            </a:xfrm>
          </p:grpSpPr>
          <p:sp>
            <p:nvSpPr>
              <p:cNvPr id="11291" name="Line 41"/>
              <p:cNvSpPr>
                <a:spLocks noChangeShapeType="1"/>
              </p:cNvSpPr>
              <p:nvPr/>
            </p:nvSpPr>
            <p:spPr bwMode="auto">
              <a:xfrm>
                <a:off x="443" y="2016"/>
                <a:ext cx="3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2" name="Line 42"/>
              <p:cNvSpPr>
                <a:spLocks noChangeShapeType="1"/>
              </p:cNvSpPr>
              <p:nvPr/>
            </p:nvSpPr>
            <p:spPr bwMode="auto">
              <a:xfrm>
                <a:off x="443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3" name="Line 43"/>
              <p:cNvSpPr>
                <a:spLocks noChangeShapeType="1"/>
              </p:cNvSpPr>
              <p:nvPr/>
            </p:nvSpPr>
            <p:spPr bwMode="auto">
              <a:xfrm>
                <a:off x="798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4" name="Line 44"/>
              <p:cNvSpPr>
                <a:spLocks noChangeShapeType="1"/>
              </p:cNvSpPr>
              <p:nvPr/>
            </p:nvSpPr>
            <p:spPr bwMode="auto">
              <a:xfrm>
                <a:off x="132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5" name="Line 45"/>
              <p:cNvSpPr>
                <a:spLocks noChangeShapeType="1"/>
              </p:cNvSpPr>
              <p:nvPr/>
            </p:nvSpPr>
            <p:spPr bwMode="auto">
              <a:xfrm>
                <a:off x="1684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6" name="Line 46"/>
              <p:cNvSpPr>
                <a:spLocks noChangeShapeType="1"/>
              </p:cNvSpPr>
              <p:nvPr/>
            </p:nvSpPr>
            <p:spPr bwMode="auto">
              <a:xfrm>
                <a:off x="2038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7" name="Text Box 47"/>
              <p:cNvSpPr txBox="1">
                <a:spLocks noChangeArrowheads="1"/>
              </p:cNvSpPr>
              <p:nvPr/>
            </p:nvSpPr>
            <p:spPr bwMode="auto">
              <a:xfrm>
                <a:off x="522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298" name="Text Box 48"/>
              <p:cNvSpPr txBox="1">
                <a:spLocks noChangeArrowheads="1"/>
              </p:cNvSpPr>
              <p:nvPr/>
            </p:nvSpPr>
            <p:spPr bwMode="auto">
              <a:xfrm>
                <a:off x="96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299" name="Text Box 49"/>
              <p:cNvSpPr txBox="1">
                <a:spLocks noChangeArrowheads="1"/>
              </p:cNvSpPr>
              <p:nvPr/>
            </p:nvSpPr>
            <p:spPr bwMode="auto">
              <a:xfrm>
                <a:off x="136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0" name="Text Box 50"/>
              <p:cNvSpPr txBox="1">
                <a:spLocks noChangeArrowheads="1"/>
              </p:cNvSpPr>
              <p:nvPr/>
            </p:nvSpPr>
            <p:spPr bwMode="auto">
              <a:xfrm>
                <a:off x="1719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01" name="Text Box 51"/>
              <p:cNvSpPr txBox="1">
                <a:spLocks noChangeArrowheads="1"/>
              </p:cNvSpPr>
              <p:nvPr/>
            </p:nvSpPr>
            <p:spPr bwMode="auto">
              <a:xfrm>
                <a:off x="2206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2" name="Line 52"/>
              <p:cNvSpPr>
                <a:spLocks noChangeShapeType="1"/>
              </p:cNvSpPr>
              <p:nvPr/>
            </p:nvSpPr>
            <p:spPr bwMode="auto">
              <a:xfrm>
                <a:off x="2614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3" name="Line 53"/>
              <p:cNvSpPr>
                <a:spLocks noChangeShapeType="1"/>
              </p:cNvSpPr>
              <p:nvPr/>
            </p:nvSpPr>
            <p:spPr bwMode="auto">
              <a:xfrm>
                <a:off x="443" y="2448"/>
                <a:ext cx="32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4" name="Line 54"/>
              <p:cNvSpPr>
                <a:spLocks noChangeShapeType="1"/>
              </p:cNvSpPr>
              <p:nvPr/>
            </p:nvSpPr>
            <p:spPr bwMode="auto">
              <a:xfrm>
                <a:off x="443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5" name="Line 55"/>
              <p:cNvSpPr>
                <a:spLocks noChangeShapeType="1"/>
              </p:cNvSpPr>
              <p:nvPr/>
            </p:nvSpPr>
            <p:spPr bwMode="auto">
              <a:xfrm>
                <a:off x="1108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6" name="Line 56"/>
              <p:cNvSpPr>
                <a:spLocks noChangeShapeType="1"/>
              </p:cNvSpPr>
              <p:nvPr/>
            </p:nvSpPr>
            <p:spPr bwMode="auto">
              <a:xfrm>
                <a:off x="1639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7" name="Text Box 57"/>
              <p:cNvSpPr txBox="1">
                <a:spLocks noChangeArrowheads="1"/>
              </p:cNvSpPr>
              <p:nvPr/>
            </p:nvSpPr>
            <p:spPr bwMode="auto">
              <a:xfrm>
                <a:off x="655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8" name="Text Box 58"/>
              <p:cNvSpPr txBox="1">
                <a:spLocks noChangeArrowheads="1"/>
              </p:cNvSpPr>
              <p:nvPr/>
            </p:nvSpPr>
            <p:spPr bwMode="auto">
              <a:xfrm>
                <a:off x="1276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09" name="Text Box 59"/>
              <p:cNvSpPr txBox="1">
                <a:spLocks noChangeArrowheads="1"/>
              </p:cNvSpPr>
              <p:nvPr/>
            </p:nvSpPr>
            <p:spPr bwMode="auto">
              <a:xfrm>
                <a:off x="1763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10" name="Text Box 60"/>
              <p:cNvSpPr txBox="1">
                <a:spLocks noChangeArrowheads="1"/>
              </p:cNvSpPr>
              <p:nvPr/>
            </p:nvSpPr>
            <p:spPr bwMode="auto">
              <a:xfrm>
                <a:off x="3790" y="1870"/>
                <a:ext cx="471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Priority</a:t>
                </a:r>
              </a:p>
            </p:txBody>
          </p:sp>
          <p:sp>
            <p:nvSpPr>
              <p:cNvPr id="11311" name="Text Box 61"/>
              <p:cNvSpPr txBox="1">
                <a:spLocks noChangeArrowheads="1"/>
              </p:cNvSpPr>
              <p:nvPr/>
            </p:nvSpPr>
            <p:spPr bwMode="auto">
              <a:xfrm>
                <a:off x="3675" y="2302"/>
                <a:ext cx="729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Round-robin</a:t>
                </a:r>
              </a:p>
            </p:txBody>
          </p:sp>
          <p:sp>
            <p:nvSpPr>
              <p:cNvPr id="11312" name="Line 62"/>
              <p:cNvSpPr>
                <a:spLocks noChangeShapeType="1"/>
              </p:cNvSpPr>
              <p:nvPr/>
            </p:nvSpPr>
            <p:spPr bwMode="auto">
              <a:xfrm>
                <a:off x="212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3" name="Text Box 63"/>
              <p:cNvSpPr txBox="1">
                <a:spLocks noChangeArrowheads="1"/>
              </p:cNvSpPr>
              <p:nvPr/>
            </p:nvSpPr>
            <p:spPr bwMode="auto">
              <a:xfrm>
                <a:off x="2162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14" name="Text Box 64"/>
              <p:cNvSpPr txBox="1">
                <a:spLocks noChangeArrowheads="1"/>
              </p:cNvSpPr>
              <p:nvPr/>
            </p:nvSpPr>
            <p:spPr bwMode="auto">
              <a:xfrm>
                <a:off x="2649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15" name="Text Box 65"/>
              <p:cNvSpPr txBox="1">
                <a:spLocks noChangeArrowheads="1"/>
              </p:cNvSpPr>
              <p:nvPr/>
            </p:nvSpPr>
            <p:spPr bwMode="auto">
              <a:xfrm>
                <a:off x="3137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16" name="Line 66"/>
              <p:cNvSpPr>
                <a:spLocks noChangeShapeType="1"/>
              </p:cNvSpPr>
              <p:nvPr/>
            </p:nvSpPr>
            <p:spPr bwMode="auto">
              <a:xfrm>
                <a:off x="243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7" name="Line 67"/>
              <p:cNvSpPr>
                <a:spLocks noChangeShapeType="1"/>
              </p:cNvSpPr>
              <p:nvPr/>
            </p:nvSpPr>
            <p:spPr bwMode="auto">
              <a:xfrm>
                <a:off x="305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8" name="Line 68"/>
              <p:cNvSpPr>
                <a:spLocks noChangeShapeType="1"/>
              </p:cNvSpPr>
              <p:nvPr/>
            </p:nvSpPr>
            <p:spPr bwMode="auto">
              <a:xfrm>
                <a:off x="3500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9" name="Text Box 69"/>
              <p:cNvSpPr txBox="1">
                <a:spLocks noChangeArrowheads="1"/>
              </p:cNvSpPr>
              <p:nvPr/>
            </p:nvSpPr>
            <p:spPr bwMode="auto">
              <a:xfrm>
                <a:off x="3628" y="2494"/>
                <a:ext cx="140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t</a:t>
                </a:r>
              </a:p>
            </p:txBody>
          </p:sp>
          <p:sp>
            <p:nvSpPr>
              <p:cNvPr id="11320" name="Text Box 70"/>
              <p:cNvSpPr txBox="1">
                <a:spLocks noChangeArrowheads="1"/>
              </p:cNvSpPr>
              <p:nvPr/>
            </p:nvSpPr>
            <p:spPr bwMode="auto">
              <a:xfrm>
                <a:off x="3716" y="2062"/>
                <a:ext cx="140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t</a:t>
                </a:r>
              </a:p>
            </p:txBody>
          </p:sp>
          <p:sp>
            <p:nvSpPr>
              <p:cNvPr id="11321" name="Text Box 71"/>
              <p:cNvSpPr txBox="1">
                <a:spLocks noChangeArrowheads="1"/>
              </p:cNvSpPr>
              <p:nvPr/>
            </p:nvSpPr>
            <p:spPr bwMode="auto">
              <a:xfrm>
                <a:off x="2649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22" name="Line 72"/>
              <p:cNvSpPr>
                <a:spLocks noChangeShapeType="1"/>
              </p:cNvSpPr>
              <p:nvPr/>
            </p:nvSpPr>
            <p:spPr bwMode="auto">
              <a:xfrm>
                <a:off x="296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3" name="Text Box 73"/>
              <p:cNvSpPr txBox="1">
                <a:spLocks noChangeArrowheads="1"/>
              </p:cNvSpPr>
              <p:nvPr/>
            </p:nvSpPr>
            <p:spPr bwMode="auto">
              <a:xfrm>
                <a:off x="300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24" name="Line 74"/>
              <p:cNvSpPr>
                <a:spLocks noChangeShapeType="1"/>
              </p:cNvSpPr>
              <p:nvPr/>
            </p:nvSpPr>
            <p:spPr bwMode="auto">
              <a:xfrm>
                <a:off x="327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5" name="Text Box 75"/>
              <p:cNvSpPr txBox="1">
                <a:spLocks noChangeArrowheads="1"/>
              </p:cNvSpPr>
              <p:nvPr/>
            </p:nvSpPr>
            <p:spPr bwMode="auto">
              <a:xfrm>
                <a:off x="3358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26" name="Line 76"/>
              <p:cNvSpPr>
                <a:spLocks noChangeShapeType="1"/>
              </p:cNvSpPr>
              <p:nvPr/>
            </p:nvSpPr>
            <p:spPr bwMode="auto">
              <a:xfrm>
                <a:off x="3633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231501" name="Text Box 77"/>
            <p:cNvSpPr txBox="1">
              <a:spLocks noChangeArrowheads="1"/>
            </p:cNvSpPr>
            <p:nvPr/>
          </p:nvSpPr>
          <p:spPr bwMode="auto">
            <a:xfrm>
              <a:off x="3960" y="2040"/>
              <a:ext cx="808" cy="2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 frame</a:t>
              </a:r>
            </a:p>
          </p:txBody>
        </p:sp>
        <p:sp>
          <p:nvSpPr>
            <p:cNvPr id="11288" name="Text Box 78"/>
            <p:cNvSpPr txBox="1">
              <a:spLocks noChangeArrowheads="1"/>
            </p:cNvSpPr>
            <p:nvPr/>
          </p:nvSpPr>
          <p:spPr bwMode="auto">
            <a:xfrm>
              <a:off x="3661" y="2562"/>
              <a:ext cx="792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competition</a:t>
              </a:r>
            </a:p>
          </p:txBody>
        </p:sp>
        <p:sp>
          <p:nvSpPr>
            <p:cNvPr id="11289" name="Rectangle 79"/>
            <p:cNvSpPr>
              <a:spLocks noChangeArrowheads="1"/>
            </p:cNvSpPr>
            <p:nvPr/>
          </p:nvSpPr>
          <p:spPr bwMode="auto">
            <a:xfrm>
              <a:off x="936" y="2327"/>
              <a:ext cx="372" cy="277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90" name="Rectangle 80"/>
            <p:cNvSpPr>
              <a:spLocks noChangeArrowheads="1"/>
            </p:cNvSpPr>
            <p:nvPr/>
          </p:nvSpPr>
          <p:spPr bwMode="auto">
            <a:xfrm>
              <a:off x="3862" y="2329"/>
              <a:ext cx="372" cy="277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 w="12700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commands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Source IP sets the command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Most commands are forwarded to the receiving IP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Most common: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Write data - regular send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Read request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noProof="0" dirty="0" smtClean="0"/>
              <a:t>Split-transaction, the requested data is returned later with regular write command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noProof="0" dirty="0" smtClean="0"/>
              <a:t>Read request is always: 1 </a:t>
            </a:r>
            <a:r>
              <a:rPr lang="en-US" noProof="0" dirty="0" err="1" smtClean="0"/>
              <a:t>dst</a:t>
            </a:r>
            <a:r>
              <a:rPr lang="en-US" noProof="0" dirty="0" smtClean="0"/>
              <a:t> address + 1 address where to return the requested data 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commands (2)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Less common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Idle – IPs never use this command, but this appears on the bus when no-one sends anything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Write message (=high priority data) – bypasses normal data in the wrappers, otherwise just like regular send operation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Write config, read config – access the configuration memories inside the wrappers. Not forwarded to the IP at the receiving end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Multicast data, multicast hi-prior data – send the same data to multiple targets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66" y="1201707"/>
            <a:ext cx="8969310" cy="4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Addressing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smtClean="0"/>
              <a:t>Every wrappers has a set of addresses</a:t>
            </a:r>
          </a:p>
          <a:p>
            <a:pPr lvl="1"/>
            <a:r>
              <a:rPr lang="en-US" noProof="0" smtClean="0"/>
              <a:t>Set with a VHDL generic (automatic by Kactus)</a:t>
            </a:r>
          </a:p>
          <a:p>
            <a:pPr lvl="1"/>
            <a:r>
              <a:rPr lang="en-US" noProof="0" smtClean="0"/>
              <a:t>Wrappers may have varying address space sizes</a:t>
            </a:r>
          </a:p>
          <a:p>
            <a:pPr lvl="1"/>
            <a:r>
              <a:rPr lang="en-US" noProof="0" smtClean="0"/>
              <a:t>E.g. UART has only 2 addresses, memory has 16K addresses</a:t>
            </a:r>
          </a:p>
          <a:p>
            <a:r>
              <a:rPr lang="en-US" noProof="0" smtClean="0"/>
              <a:t>Addresses go through the receiving wrapper to the receiving IP</a:t>
            </a:r>
          </a:p>
          <a:p>
            <a:pPr lvl="1"/>
            <a:r>
              <a:rPr lang="en-US" noProof="0" smtClean="0"/>
              <a:t>IP can identify the incoming data by its address</a:t>
            </a:r>
          </a:p>
          <a:p>
            <a:r>
              <a:rPr lang="en-US" noProof="0" smtClean="0"/>
              <a:t>Two ways to set addresses</a:t>
            </a:r>
          </a:p>
          <a:p>
            <a:pPr lvl="1"/>
            <a:r>
              <a:rPr lang="en-US" noProof="0" smtClean="0"/>
              <a:t>manually</a:t>
            </a:r>
          </a:p>
          <a:p>
            <a:pPr lvl="1"/>
            <a:r>
              <a:rPr lang="en-US" noProof="0" smtClean="0"/>
              <a:t>Kactus generator does this automatically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(2)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27066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Based on </a:t>
            </a:r>
            <a:r>
              <a:rPr lang="en-US" i="1" noProof="0" smtClean="0"/>
              <a:t>bit masks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Wrappers compare only the uppermost bits of the incoming address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Number of mask bits is wrapper-specific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More mask bits, less addresses and vice versa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The size of the mask defines </a:t>
            </a:r>
            <a:r>
              <a:rPr lang="en-US" i="1" noProof="0" smtClean="0"/>
              <a:t>the lowermost ’1’-bit</a:t>
            </a:r>
            <a:r>
              <a:rPr lang="en-US" noProof="0" smtClean="0"/>
              <a:t> on wrapper’s own address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3152775" y="4365625"/>
            <a:ext cx="2305050" cy="22669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/>
              <a:t>HIBI wrapper</a:t>
            </a:r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332163" y="4833938"/>
            <a:ext cx="19812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0xF000</a:t>
            </a:r>
            <a:endParaRPr lang="en-US">
              <a:latin typeface="Courier" pitchFamily="49" charset="0"/>
            </a:endParaRP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109788" y="49053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565775" y="49053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57375" y="4616450"/>
            <a:ext cx="8413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bus side</a:t>
            </a:r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695950" y="4616450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IP side</a:t>
            </a:r>
            <a:endParaRPr lang="en-US"/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 flipH="1">
            <a:off x="2109788" y="57689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 flipH="1">
            <a:off x="5565775" y="57689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815138" y="3565525"/>
            <a:ext cx="2886075" cy="2711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2000"/>
              <a:t>IP gets only the data that are preceeded by an address within range 0xF000-0XFFF.</a:t>
            </a:r>
          </a:p>
          <a:p>
            <a:pPr eaLnBrk="0" hangingPunct="0">
              <a:spcBef>
                <a:spcPct val="50000"/>
              </a:spcBef>
            </a:pPr>
            <a:r>
              <a:rPr lang="fi-FI" sz="2000"/>
              <a:t>Hence, this IP’s address space is 12 bits, 0xFFF = 4096 addresses</a:t>
            </a:r>
            <a:endParaRPr lang="en-US" sz="2000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332163" y="5192713"/>
            <a:ext cx="2052637" cy="10175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200" b="1"/>
              <a:t>Address bits are </a:t>
            </a:r>
          </a:p>
          <a:p>
            <a:pPr eaLnBrk="0" hangingPunct="0">
              <a:spcBef>
                <a:spcPct val="50000"/>
              </a:spcBef>
            </a:pPr>
            <a:r>
              <a:rPr lang="fi-FI" sz="1200" b="1"/>
              <a:t>0b1111 00...0. </a:t>
            </a:r>
          </a:p>
          <a:p>
            <a:pPr eaLnBrk="0" hangingPunct="0">
              <a:spcBef>
                <a:spcPct val="50000"/>
              </a:spcBef>
            </a:pPr>
            <a:r>
              <a:rPr lang="fi-FI" sz="1200" b="1"/>
              <a:t>Hence, the 4 uppermost bits are compared</a:t>
            </a:r>
            <a:endParaRPr lang="en-US" sz="1200" b="1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85800" y="4148138"/>
            <a:ext cx="969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/>
              <a:t>Example:</a:t>
            </a:r>
            <a:endParaRPr lang="en-US" b="1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3111500" y="2649538"/>
            <a:ext cx="2019300" cy="923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i-FI"/>
              <a:t>HIBI bridge</a:t>
            </a:r>
            <a:endParaRPr lang="en-US"/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example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17725" y="3081338"/>
            <a:ext cx="1009650" cy="1512887"/>
            <a:chOff x="574" y="1827"/>
            <a:chExt cx="636" cy="953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574" y="2236"/>
              <a:ext cx="636" cy="544"/>
              <a:chOff x="580" y="2886"/>
              <a:chExt cx="467" cy="454"/>
            </a:xfrm>
          </p:grpSpPr>
          <p:sp>
            <p:nvSpPr>
              <p:cNvPr id="33" name="AutoShape 18"/>
              <p:cNvSpPr>
                <a:spLocks noChangeArrowheads="1"/>
              </p:cNvSpPr>
              <p:nvPr/>
            </p:nvSpPr>
            <p:spPr bwMode="auto">
              <a:xfrm>
                <a:off x="580" y="2886"/>
                <a:ext cx="467" cy="227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HIBI</a:t>
                </a:r>
              </a:p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Wrapper</a:t>
                </a:r>
                <a:endParaRPr lang="en-GB" sz="1200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>
                <a:off x="580" y="3113"/>
                <a:ext cx="467" cy="22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IP BLOCK</a:t>
                </a:r>
                <a:endPara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7137" name="Line 20"/>
            <p:cNvSpPr>
              <a:spLocks noChangeShapeType="1"/>
            </p:cNvSpPr>
            <p:nvPr/>
          </p:nvSpPr>
          <p:spPr bwMode="auto">
            <a:xfrm flipV="1">
              <a:off x="848" y="1827"/>
              <a:ext cx="1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2117725" y="4160838"/>
            <a:ext cx="1006475" cy="4318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IP BLOCK</a:t>
            </a:r>
            <a:endParaRPr lang="en-GB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24" name="Line 58"/>
          <p:cNvSpPr>
            <a:spLocks noChangeShapeType="1"/>
          </p:cNvSpPr>
          <p:nvPr/>
        </p:nvSpPr>
        <p:spPr bwMode="auto">
          <a:xfrm flipH="1" flipV="1">
            <a:off x="7273925" y="3081338"/>
            <a:ext cx="0" cy="6477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AutoShape 61"/>
          <p:cNvSpPr>
            <a:spLocks noChangeArrowheads="1"/>
          </p:cNvSpPr>
          <p:nvPr/>
        </p:nvSpPr>
        <p:spPr bwMode="auto">
          <a:xfrm>
            <a:off x="4121150" y="3141663"/>
            <a:ext cx="1009650" cy="431800"/>
          </a:xfrm>
          <a:prstGeom prst="flowChartProcess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HIBI</a:t>
            </a:r>
          </a:p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Wrapper</a:t>
            </a:r>
            <a:endParaRPr lang="en-GB" sz="1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770688" y="3729038"/>
            <a:ext cx="1008062" cy="863600"/>
            <a:chOff x="580" y="2886"/>
            <a:chExt cx="467" cy="454"/>
          </a:xfrm>
        </p:grpSpPr>
        <p:sp>
          <p:nvSpPr>
            <p:cNvPr id="82" name="AutoShape 63"/>
            <p:cNvSpPr>
              <a:spLocks noChangeArrowheads="1"/>
            </p:cNvSpPr>
            <p:nvPr/>
          </p:nvSpPr>
          <p:spPr bwMode="auto">
            <a:xfrm>
              <a:off x="580" y="2886"/>
              <a:ext cx="467" cy="227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3" name="AutoShape 64"/>
            <p:cNvSpPr>
              <a:spLocks noChangeArrowheads="1"/>
            </p:cNvSpPr>
            <p:nvPr/>
          </p:nvSpPr>
          <p:spPr bwMode="auto">
            <a:xfrm>
              <a:off x="580" y="3113"/>
              <a:ext cx="467" cy="227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770688" y="2217738"/>
            <a:ext cx="1008062" cy="862012"/>
            <a:chOff x="444" y="981"/>
            <a:chExt cx="467" cy="453"/>
          </a:xfrm>
        </p:grpSpPr>
        <p:sp>
          <p:nvSpPr>
            <p:cNvPr id="80" name="AutoShape 66"/>
            <p:cNvSpPr>
              <a:spLocks noChangeArrowheads="1"/>
            </p:cNvSpPr>
            <p:nvPr/>
          </p:nvSpPr>
          <p:spPr bwMode="auto">
            <a:xfrm>
              <a:off x="444" y="1207"/>
              <a:ext cx="467" cy="227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1" name="AutoShape 67"/>
            <p:cNvSpPr>
              <a:spLocks noChangeArrowheads="1"/>
            </p:cNvSpPr>
            <p:nvPr/>
          </p:nvSpPr>
          <p:spPr bwMode="auto">
            <a:xfrm>
              <a:off x="444" y="981"/>
              <a:ext cx="467" cy="227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7131" name="Line 68"/>
          <p:cNvSpPr>
            <a:spLocks noChangeShapeType="1"/>
          </p:cNvSpPr>
          <p:nvPr/>
        </p:nvSpPr>
        <p:spPr bwMode="auto">
          <a:xfrm>
            <a:off x="5130800" y="3363913"/>
            <a:ext cx="2143125" cy="79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046288" y="2217738"/>
            <a:ext cx="1009650" cy="862012"/>
            <a:chOff x="529" y="1283"/>
            <a:chExt cx="636" cy="543"/>
          </a:xfrm>
        </p:grpSpPr>
        <p:sp>
          <p:nvSpPr>
            <p:cNvPr id="85" name="AutoShape 71"/>
            <p:cNvSpPr>
              <a:spLocks noChangeArrowheads="1"/>
            </p:cNvSpPr>
            <p:nvPr/>
          </p:nvSpPr>
          <p:spPr bwMode="auto">
            <a:xfrm>
              <a:off x="529" y="1283"/>
              <a:ext cx="636" cy="27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" name="AutoShape 72"/>
            <p:cNvSpPr>
              <a:spLocks noChangeArrowheads="1"/>
            </p:cNvSpPr>
            <p:nvPr/>
          </p:nvSpPr>
          <p:spPr bwMode="auto">
            <a:xfrm>
              <a:off x="529" y="1554"/>
              <a:ext cx="636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7924800" y="3730625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0x5000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7924800" y="2649538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0x3000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3" name="Rectangle 5"/>
          <p:cNvSpPr>
            <a:spLocks noChangeArrowheads="1"/>
          </p:cNvSpPr>
          <p:nvPr/>
        </p:nvSpPr>
        <p:spPr bwMode="auto">
          <a:xfrm>
            <a:off x="4378325" y="3730625"/>
            <a:ext cx="21590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0x2000 (inv)</a:t>
            </a:r>
            <a:endParaRPr lang="en-US">
              <a:latin typeface="Courier" pitchFamily="49" charset="0"/>
            </a:endParaRPr>
          </a:p>
        </p:txBody>
      </p:sp>
      <p:sp>
        <p:nvSpPr>
          <p:cNvPr id="47114" name="Rectangle 5"/>
          <p:cNvSpPr>
            <a:spLocks noChangeArrowheads="1"/>
          </p:cNvSpPr>
          <p:nvPr/>
        </p:nvSpPr>
        <p:spPr bwMode="auto">
          <a:xfrm>
            <a:off x="65088" y="3738563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0x7000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5" name="Rectangle 5"/>
          <p:cNvSpPr>
            <a:spLocks noChangeArrowheads="1"/>
          </p:cNvSpPr>
          <p:nvPr/>
        </p:nvSpPr>
        <p:spPr bwMode="auto">
          <a:xfrm>
            <a:off x="0" y="2649538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0x5000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4556125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0x4000 – 0xFFFF</a:t>
            </a:r>
            <a:endParaRPr lang="en-US">
              <a:latin typeface="Courier" pitchFamily="49" charset="0"/>
            </a:endParaRPr>
          </a:p>
        </p:txBody>
      </p:sp>
      <p:sp>
        <p:nvSpPr>
          <p:cNvPr id="47117" name="Rectangle 5"/>
          <p:cNvSpPr>
            <a:spLocks noChangeArrowheads="1"/>
          </p:cNvSpPr>
          <p:nvPr/>
        </p:nvSpPr>
        <p:spPr bwMode="auto">
          <a:xfrm>
            <a:off x="7924800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 smtClean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0x1000 </a:t>
            </a:r>
            <a:r>
              <a:rPr lang="fi-FI" dirty="0">
                <a:latin typeface="Courier" pitchFamily="49" charset="0"/>
              </a:rPr>
              <a:t>– 0X1FFF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18" name="Rectangle 5"/>
          <p:cNvSpPr>
            <a:spLocks noChangeArrowheads="1"/>
          </p:cNvSpPr>
          <p:nvPr/>
        </p:nvSpPr>
        <p:spPr bwMode="auto">
          <a:xfrm>
            <a:off x="7924800" y="12017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>
                <a:latin typeface="Courier" pitchFamily="49" charset="0"/>
              </a:rPr>
              <a:t> 0x3000 – 0x3FFF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0" y="12017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0x5000 </a:t>
            </a:r>
            <a:r>
              <a:rPr lang="fi-FI" dirty="0">
                <a:latin typeface="Courier" pitchFamily="49" charset="0"/>
              </a:rPr>
              <a:t>– 0x5FFF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20" name="Rectangle 5"/>
          <p:cNvSpPr>
            <a:spLocks noChangeArrowheads="1"/>
          </p:cNvSpPr>
          <p:nvPr/>
        </p:nvSpPr>
        <p:spPr bwMode="auto">
          <a:xfrm>
            <a:off x="65088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 smtClean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0x7000 </a:t>
            </a:r>
            <a:r>
              <a:rPr lang="fi-FI" dirty="0">
                <a:latin typeface="Courier" pitchFamily="49" charset="0"/>
              </a:rPr>
              <a:t>– 0x7FFF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568450" y="3371850"/>
            <a:ext cx="154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H="1">
            <a:off x="1246188" y="33639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AutoShape 61"/>
          <p:cNvSpPr>
            <a:spLocks noChangeArrowheads="1"/>
          </p:cNvSpPr>
          <p:nvPr/>
        </p:nvSpPr>
        <p:spPr bwMode="auto">
          <a:xfrm>
            <a:off x="3111500" y="3141663"/>
            <a:ext cx="1009650" cy="431800"/>
          </a:xfrm>
          <a:prstGeom prst="flowChartProcess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HIBI</a:t>
            </a:r>
          </a:p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Wrapper</a:t>
            </a:r>
            <a:endParaRPr lang="en-GB" sz="1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145" name="Rectangle 5"/>
          <p:cNvSpPr>
            <a:spLocks noChangeArrowheads="1"/>
          </p:cNvSpPr>
          <p:nvPr/>
        </p:nvSpPr>
        <p:spPr bwMode="auto">
          <a:xfrm>
            <a:off x="2397125" y="4799013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0x2000</a:t>
            </a:r>
            <a:endParaRPr lang="en-US">
              <a:latin typeface="Courier" pitchFamily="49" charset="0"/>
            </a:endParaRPr>
          </a:p>
        </p:txBody>
      </p:sp>
      <p:sp>
        <p:nvSpPr>
          <p:cNvPr id="47146" name="Rectangle 5"/>
          <p:cNvSpPr>
            <a:spLocks noChangeArrowheads="1"/>
          </p:cNvSpPr>
          <p:nvPr/>
        </p:nvSpPr>
        <p:spPr bwMode="auto">
          <a:xfrm>
            <a:off x="2397125" y="5229225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0x2000 </a:t>
            </a:r>
            <a:r>
              <a:rPr lang="fi-FI" dirty="0">
                <a:latin typeface="Courier" pitchFamily="49" charset="0"/>
              </a:rPr>
              <a:t>– 0x3FFF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 flipH="1" flipV="1">
            <a:off x="3513138" y="357346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 flipV="1">
            <a:off x="4881563" y="354806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5"/>
          <p:cNvSpPr>
            <a:spLocks noGrp="1"/>
          </p:cNvSpPr>
          <p:nvPr>
            <p:ph type="title"/>
          </p:nvPr>
        </p:nvSpPr>
        <p:spPr>
          <a:xfrm>
            <a:off x="619125" y="188913"/>
            <a:ext cx="8858250" cy="954087"/>
          </a:xfrm>
        </p:spPr>
        <p:txBody>
          <a:bodyPr/>
          <a:lstStyle/>
          <a:p>
            <a:pPr eaLnBrk="1" hangingPunct="1"/>
            <a:r>
              <a:rPr lang="en-US" noProof="0" smtClean="0"/>
              <a:t>What is System-on-Chip on FPGA?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913" y="1143000"/>
            <a:ext cx="5262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noProof="0" smtClean="0"/>
              <a:t>IP-block granularity for functional units</a:t>
            </a:r>
          </a:p>
          <a:p>
            <a:pPr eaLnBrk="1" hangingPunct="1">
              <a:defRPr/>
            </a:pPr>
            <a:r>
              <a:rPr lang="en-US" noProof="0" smtClean="0"/>
              <a:t>Application independent interface to allow re-use of processors and IP-blocks</a:t>
            </a:r>
          </a:p>
          <a:p>
            <a:pPr eaLnBrk="1" hangingPunct="1">
              <a:defRPr/>
            </a:pPr>
            <a:r>
              <a:rPr lang="en-US" noProof="0" smtClean="0"/>
              <a:t>Communication and computation separated</a:t>
            </a:r>
          </a:p>
          <a:p>
            <a:pPr eaLnBrk="1" hangingPunct="1">
              <a:defRPr/>
            </a:pPr>
            <a:r>
              <a:rPr lang="en-US" noProof="0" smtClean="0"/>
              <a:t>Communication network used in all transfers, no ad-hoc wires between IPs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12293" name="Group 46"/>
          <p:cNvGrpSpPr>
            <a:grpSpLocks/>
          </p:cNvGrpSpPr>
          <p:nvPr/>
        </p:nvGrpSpPr>
        <p:grpSpPr bwMode="auto">
          <a:xfrm>
            <a:off x="5959475" y="2276872"/>
            <a:ext cx="3868738" cy="2104891"/>
            <a:chOff x="6076553" y="1803344"/>
            <a:chExt cx="2857520" cy="2970960"/>
          </a:xfrm>
        </p:grpSpPr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7990342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IP-BLOCK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7143768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CPU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6309923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MEMORY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309923" y="2294701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7143768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7990342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309923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CPU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6309923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7143768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IP-block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7990342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MEMORY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143768" y="2285992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990342" y="2292345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330" name="Straight Connector 37"/>
            <p:cNvCxnSpPr>
              <a:cxnSpLocks noChangeShapeType="1"/>
            </p:cNvCxnSpPr>
            <p:nvPr/>
          </p:nvCxnSpPr>
          <p:spPr bwMode="auto">
            <a:xfrm rot="5400000">
              <a:off x="6135694" y="3272205"/>
              <a:ext cx="1110458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31" name="Straight Connector 38"/>
            <p:cNvCxnSpPr>
              <a:cxnSpLocks noChangeShapeType="1"/>
            </p:cNvCxnSpPr>
            <p:nvPr/>
          </p:nvCxnSpPr>
          <p:spPr bwMode="auto">
            <a:xfrm rot="5400000">
              <a:off x="6965185" y="3267850"/>
              <a:ext cx="1119167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32" name="Straight Connector 41"/>
            <p:cNvCxnSpPr>
              <a:cxnSpLocks noChangeShapeType="1"/>
            </p:cNvCxnSpPr>
            <p:nvPr/>
          </p:nvCxnSpPr>
          <p:spPr bwMode="auto">
            <a:xfrm rot="5400000">
              <a:off x="7814935" y="3271027"/>
              <a:ext cx="1112814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Cloud 35"/>
            <p:cNvSpPr/>
            <p:nvPr/>
          </p:nvSpPr>
          <p:spPr bwMode="auto">
            <a:xfrm>
              <a:off x="6076553" y="2803476"/>
              <a:ext cx="2857520" cy="928694"/>
            </a:xfrm>
            <a:prstGeom prst="cloud">
              <a:avLst/>
            </a:prstGeom>
            <a:ln w="12700"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On-Chip network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and bursts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IP may write arbitrarily long bursts to wrapper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Perhaps only one address in the beginning followed by arbitrary number of data words.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writes data in arbitrary pace to wrapper. There can be any number of idle cycles between data words.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Bursts that wrappper sends to bus do not necessarily have the same length as those from IP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Wrapper may send many short IP-transfers consecutively at one turn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Wrapper may split long IP-transfer into multiple bus transfers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Addressing and bursts (2)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smtClean="0"/>
              <a:t>Consequence1:</a:t>
            </a:r>
          </a:p>
          <a:p>
            <a:pPr lvl="1"/>
            <a:r>
              <a:rPr lang="en-US" noProof="0" smtClean="0"/>
              <a:t>Bursts from multiple source IP will be interleaved</a:t>
            </a:r>
          </a:p>
          <a:p>
            <a:r>
              <a:rPr lang="en-US" noProof="0" smtClean="0"/>
              <a:t>Consequence2: </a:t>
            </a:r>
          </a:p>
          <a:p>
            <a:pPr lvl="1"/>
            <a:r>
              <a:rPr lang="en-US" noProof="0" smtClean="0"/>
              <a:t>Destination may get different number of addresses than sender</a:t>
            </a:r>
          </a:p>
          <a:p>
            <a:r>
              <a:rPr lang="en-US" noProof="0" smtClean="0"/>
              <a:t>Due to multiplexed addr/data lines, it is beneficial to send many data into single address</a:t>
            </a:r>
          </a:p>
          <a:p>
            <a:pPr lvl="1"/>
            <a:r>
              <a:rPr lang="en-US" noProof="0" smtClean="0"/>
              <a:t>In contrast to ”traditional” memory accesses, with address and data at the same time</a:t>
            </a:r>
          </a:p>
          <a:p>
            <a:pPr lvl="1"/>
            <a:r>
              <a:rPr lang="en-US" noProof="0" smtClean="0"/>
              <a:t>The destination IP should keep track of received data count</a:t>
            </a:r>
          </a:p>
          <a:p>
            <a:pPr lvl="2"/>
            <a:r>
              <a:rPr lang="en-US" noProof="0" smtClean="0"/>
              <a:t>E.g. TUT’s SDRAM controller can do this to avoid excess transmitting addr + data pairs</a:t>
            </a:r>
          </a:p>
          <a:p>
            <a:r>
              <a:rPr lang="en-US" noProof="0" smtClean="0"/>
              <a:t>Destination does not know the sender unless it is separately encoded into data or address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Basic transfer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052513"/>
            <a:ext cx="8582025" cy="2844800"/>
          </a:xfrm>
        </p:spPr>
        <p:txBody>
          <a:bodyPr/>
          <a:lstStyle/>
          <a:p>
            <a:pPr eaLnBrk="1" hangingPunct="1"/>
            <a:r>
              <a:rPr lang="en-US" sz="2500" noProof="0" smtClean="0"/>
              <a:t>Burst transfers: 1 address + </a:t>
            </a:r>
            <a:r>
              <a:rPr lang="en-US" sz="2500" i="1" noProof="0" smtClean="0"/>
              <a:t>n</a:t>
            </a:r>
            <a:r>
              <a:rPr lang="en-US" sz="2500" noProof="0" smtClean="0"/>
              <a:t> data words</a:t>
            </a:r>
          </a:p>
          <a:p>
            <a:pPr lvl="1" eaLnBrk="1" hangingPunct="1"/>
            <a:r>
              <a:rPr lang="en-US" sz="2100" noProof="0" smtClean="0"/>
              <a:t>Max. </a:t>
            </a:r>
            <a:r>
              <a:rPr lang="en-US" sz="2100" i="1" noProof="0" smtClean="0"/>
              <a:t>n</a:t>
            </a:r>
            <a:r>
              <a:rPr lang="en-US" sz="2100" noProof="0" smtClean="0"/>
              <a:t> is wrapper-specific</a:t>
            </a:r>
          </a:p>
          <a:p>
            <a:pPr eaLnBrk="1" hangingPunct="1"/>
            <a:r>
              <a:rPr lang="en-US" sz="2500" noProof="0" smtClean="0"/>
              <a:t>No wait cycles allowed in the bus, but IP can write data in any pace it wishes</a:t>
            </a:r>
          </a:p>
          <a:p>
            <a:pPr eaLnBrk="1" hangingPunct="1"/>
            <a:r>
              <a:rPr lang="en-US" sz="2500" noProof="0" smtClean="0"/>
              <a:t>Transfer is pipelined with arbitration</a:t>
            </a:r>
          </a:p>
          <a:p>
            <a:pPr eaLnBrk="1" hangingPunct="1"/>
            <a:r>
              <a:rPr lang="en-US" sz="2500" noProof="0" smtClean="0"/>
              <a:t>Split-transactions: separate request and response</a:t>
            </a:r>
          </a:p>
          <a:p>
            <a:pPr eaLnBrk="1" hangingPunct="1"/>
            <a:endParaRPr lang="en-US" sz="2500" noProof="0" smtClean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92075" y="4221163"/>
            <a:ext cx="1146175" cy="14652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fi-FI" sz="1800"/>
              <a:t>av</a:t>
            </a:r>
          </a:p>
          <a:p>
            <a:pPr algn="r"/>
            <a:endParaRPr lang="fi-FI" sz="1800"/>
          </a:p>
          <a:p>
            <a:pPr algn="r"/>
            <a:r>
              <a:rPr lang="fi-FI" sz="1800"/>
              <a:t>cmd</a:t>
            </a:r>
          </a:p>
          <a:p>
            <a:pPr algn="r"/>
            <a:endParaRPr lang="fi-FI" sz="1800"/>
          </a:p>
          <a:p>
            <a:pPr algn="r"/>
            <a:r>
              <a:rPr lang="fi-FI" sz="1800"/>
              <a:t>data/addr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268413" y="6027738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953500" y="5975350"/>
            <a:ext cx="244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t</a:t>
            </a:r>
            <a:endParaRPr lang="en-US" sz="1800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268413" y="5330825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rq addr</a:t>
            </a:r>
            <a:endParaRPr lang="en-US" sz="180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132013" y="5330825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ret addr</a:t>
            </a:r>
            <a:endParaRPr lang="en-US" sz="180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 flipV="1">
            <a:off x="1268413" y="4040188"/>
            <a:ext cx="9525" cy="198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860800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data</a:t>
            </a:r>
            <a:endParaRPr lang="en-US" sz="1800"/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2995613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addr</a:t>
            </a:r>
            <a:endParaRPr lang="en-US" sz="1800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5594350" y="5330825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ret addr</a:t>
            </a:r>
            <a:endParaRPr lang="en-US" sz="1800"/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6451600" y="5330825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rq data</a:t>
            </a:r>
            <a:endParaRPr lang="en-US" sz="1800"/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7577138" y="5330825"/>
            <a:ext cx="371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...</a:t>
            </a:r>
            <a:endParaRPr lang="en-US" sz="1800"/>
          </a:p>
        </p:txBody>
      </p:sp>
      <p:sp>
        <p:nvSpPr>
          <p:cNvPr id="22543" name="Text Box 24"/>
          <p:cNvSpPr txBox="1">
            <a:spLocks noChangeArrowheads="1"/>
          </p:cNvSpPr>
          <p:nvPr/>
        </p:nvSpPr>
        <p:spPr bwMode="auto">
          <a:xfrm>
            <a:off x="3121025" y="6157913"/>
            <a:ext cx="17684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split transaction</a:t>
            </a:r>
            <a:endParaRPr lang="en-US" sz="1800"/>
          </a:p>
        </p:txBody>
      </p:sp>
      <p:cxnSp>
        <p:nvCxnSpPr>
          <p:cNvPr id="22544" name="AutoShape 25"/>
          <p:cNvCxnSpPr>
            <a:cxnSpLocks noChangeShapeType="1"/>
            <a:stCxn id="22543" idx="3"/>
            <a:endCxn id="22540" idx="2"/>
          </p:cNvCxnSpPr>
          <p:nvPr/>
        </p:nvCxnSpPr>
        <p:spPr bwMode="auto">
          <a:xfrm flipV="1">
            <a:off x="4889500" y="5776913"/>
            <a:ext cx="1136650" cy="5651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2545" name="AutoShape 26"/>
          <p:cNvCxnSpPr>
            <a:cxnSpLocks noChangeShapeType="1"/>
            <a:stCxn id="22543" idx="1"/>
            <a:endCxn id="22535" idx="2"/>
          </p:cNvCxnSpPr>
          <p:nvPr/>
        </p:nvCxnSpPr>
        <p:spPr bwMode="auto">
          <a:xfrm rot="10800000">
            <a:off x="1700213" y="5776913"/>
            <a:ext cx="1420812" cy="5651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2546" name="Rectangle 27"/>
          <p:cNvSpPr>
            <a:spLocks noChangeArrowheads="1"/>
          </p:cNvSpPr>
          <p:nvPr/>
        </p:nvSpPr>
        <p:spPr bwMode="auto">
          <a:xfrm>
            <a:off x="4724400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data</a:t>
            </a:r>
            <a:endParaRPr lang="en-US" sz="1800"/>
          </a:p>
        </p:txBody>
      </p:sp>
      <p:sp>
        <p:nvSpPr>
          <p:cNvPr id="22547" name="Freeform 28"/>
          <p:cNvSpPr>
            <a:spLocks/>
          </p:cNvSpPr>
          <p:nvPr/>
        </p:nvSpPr>
        <p:spPr bwMode="auto">
          <a:xfrm>
            <a:off x="1277938" y="4140200"/>
            <a:ext cx="5967412" cy="376238"/>
          </a:xfrm>
          <a:custGeom>
            <a:avLst/>
            <a:gdLst>
              <a:gd name="T0" fmla="*/ 0 w 3759"/>
              <a:gd name="T1" fmla="*/ 0 h 237"/>
              <a:gd name="T2" fmla="*/ 862013 w 3759"/>
              <a:gd name="T3" fmla="*/ 0 h 237"/>
              <a:gd name="T4" fmla="*/ 871538 w 3759"/>
              <a:gd name="T5" fmla="*/ 366713 h 237"/>
              <a:gd name="T6" fmla="*/ 1724025 w 3759"/>
              <a:gd name="T7" fmla="*/ 371475 h 237"/>
              <a:gd name="T8" fmla="*/ 1724025 w 3759"/>
              <a:gd name="T9" fmla="*/ 0 h 237"/>
              <a:gd name="T10" fmla="*/ 2571750 w 3759"/>
              <a:gd name="T11" fmla="*/ 9525 h 237"/>
              <a:gd name="T12" fmla="*/ 2581275 w 3759"/>
              <a:gd name="T13" fmla="*/ 371475 h 237"/>
              <a:gd name="T14" fmla="*/ 4324350 w 3759"/>
              <a:gd name="T15" fmla="*/ 376238 h 237"/>
              <a:gd name="T16" fmla="*/ 4338638 w 3759"/>
              <a:gd name="T17" fmla="*/ 14288 h 237"/>
              <a:gd name="T18" fmla="*/ 5111750 w 3759"/>
              <a:gd name="T19" fmla="*/ 7938 h 237"/>
              <a:gd name="T20" fmla="*/ 5119687 w 3759"/>
              <a:gd name="T21" fmla="*/ 376238 h 237"/>
              <a:gd name="T22" fmla="*/ 5967412 w 3759"/>
              <a:gd name="T23" fmla="*/ 371475 h 2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59"/>
              <a:gd name="T37" fmla="*/ 0 h 237"/>
              <a:gd name="T38" fmla="*/ 3759 w 3759"/>
              <a:gd name="T39" fmla="*/ 237 h 2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59" h="237">
                <a:moveTo>
                  <a:pt x="0" y="0"/>
                </a:moveTo>
                <a:lnTo>
                  <a:pt x="543" y="0"/>
                </a:lnTo>
                <a:lnTo>
                  <a:pt x="549" y="231"/>
                </a:lnTo>
                <a:lnTo>
                  <a:pt x="1086" y="234"/>
                </a:lnTo>
                <a:lnTo>
                  <a:pt x="1086" y="0"/>
                </a:lnTo>
                <a:lnTo>
                  <a:pt x="1620" y="6"/>
                </a:lnTo>
                <a:lnTo>
                  <a:pt x="1626" y="234"/>
                </a:lnTo>
                <a:lnTo>
                  <a:pt x="2724" y="237"/>
                </a:lnTo>
                <a:lnTo>
                  <a:pt x="2733" y="9"/>
                </a:lnTo>
                <a:lnTo>
                  <a:pt x="3220" y="5"/>
                </a:lnTo>
                <a:lnTo>
                  <a:pt x="3225" y="237"/>
                </a:lnTo>
                <a:lnTo>
                  <a:pt x="3759" y="23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2548" name="Rectangle 31"/>
          <p:cNvSpPr>
            <a:spLocks noChangeArrowheads="1"/>
          </p:cNvSpPr>
          <p:nvPr/>
        </p:nvSpPr>
        <p:spPr bwMode="auto">
          <a:xfrm>
            <a:off x="1268413" y="4724400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rd</a:t>
            </a:r>
            <a:endParaRPr lang="en-US" sz="1800"/>
          </a:p>
        </p:txBody>
      </p:sp>
      <p:sp>
        <p:nvSpPr>
          <p:cNvPr id="22549" name="Rectangle 32"/>
          <p:cNvSpPr>
            <a:spLocks noChangeArrowheads="1"/>
          </p:cNvSpPr>
          <p:nvPr/>
        </p:nvSpPr>
        <p:spPr bwMode="auto">
          <a:xfrm>
            <a:off x="2132013" y="4724400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rd</a:t>
            </a:r>
            <a:endParaRPr lang="en-US" sz="1800"/>
          </a:p>
        </p:txBody>
      </p:sp>
      <p:sp>
        <p:nvSpPr>
          <p:cNvPr id="22550" name="Rectangle 33"/>
          <p:cNvSpPr>
            <a:spLocks noChangeArrowheads="1"/>
          </p:cNvSpPr>
          <p:nvPr/>
        </p:nvSpPr>
        <p:spPr bwMode="auto">
          <a:xfrm>
            <a:off x="3860800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1" name="Rectangle 34"/>
          <p:cNvSpPr>
            <a:spLocks noChangeArrowheads="1"/>
          </p:cNvSpPr>
          <p:nvPr/>
        </p:nvSpPr>
        <p:spPr bwMode="auto">
          <a:xfrm>
            <a:off x="2995613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2" name="Rectangle 35"/>
          <p:cNvSpPr>
            <a:spLocks noChangeArrowheads="1"/>
          </p:cNvSpPr>
          <p:nvPr/>
        </p:nvSpPr>
        <p:spPr bwMode="auto">
          <a:xfrm>
            <a:off x="5594350" y="4724400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3" name="Rectangle 36"/>
          <p:cNvSpPr>
            <a:spLocks noChangeArrowheads="1"/>
          </p:cNvSpPr>
          <p:nvPr/>
        </p:nvSpPr>
        <p:spPr bwMode="auto">
          <a:xfrm>
            <a:off x="6451600" y="4724400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4" name="Text Box 37"/>
          <p:cNvSpPr txBox="1">
            <a:spLocks noChangeArrowheads="1"/>
          </p:cNvSpPr>
          <p:nvPr/>
        </p:nvSpPr>
        <p:spPr bwMode="auto">
          <a:xfrm>
            <a:off x="7577138" y="4724400"/>
            <a:ext cx="371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...</a:t>
            </a:r>
            <a:endParaRPr lang="en-US" sz="1800"/>
          </a:p>
        </p:txBody>
      </p:sp>
      <p:sp>
        <p:nvSpPr>
          <p:cNvPr id="22555" name="Rectangle 38"/>
          <p:cNvSpPr>
            <a:spLocks noChangeArrowheads="1"/>
          </p:cNvSpPr>
          <p:nvPr/>
        </p:nvSpPr>
        <p:spPr bwMode="auto">
          <a:xfrm>
            <a:off x="4724400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6" name="Text Box 39"/>
          <p:cNvSpPr txBox="1">
            <a:spLocks noChangeArrowheads="1"/>
          </p:cNvSpPr>
          <p:nvPr/>
        </p:nvSpPr>
        <p:spPr bwMode="auto">
          <a:xfrm>
            <a:off x="8078788" y="3781425"/>
            <a:ext cx="1806575" cy="21129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 u="sng"/>
              <a:t>Legend: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Colors denote different IP blocks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rd =read request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rq = request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ret =return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wr= write</a:t>
            </a:r>
            <a:endParaRPr lang="en-US"/>
          </a:p>
        </p:txBody>
      </p:sp>
      <p:sp>
        <p:nvSpPr>
          <p:cNvPr id="22557" name="Text Box 40"/>
          <p:cNvSpPr txBox="1">
            <a:spLocks noChangeArrowheads="1"/>
          </p:cNvSpPr>
          <p:nvPr/>
        </p:nvSpPr>
        <p:spPr bwMode="auto">
          <a:xfrm>
            <a:off x="128588" y="3675063"/>
            <a:ext cx="1831975" cy="36671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/>
              <a:t>HIBI bus signals</a:t>
            </a:r>
            <a:endParaRPr lang="en-US" sz="180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IP side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521325" y="2898776"/>
            <a:ext cx="3889375" cy="2374900"/>
            <a:chOff x="3478" y="1283"/>
            <a:chExt cx="2450" cy="149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25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23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21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9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7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</p:grp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Signals at IP interface</a:t>
            </a:r>
          </a:p>
        </p:txBody>
      </p:sp>
      <p:sp>
        <p:nvSpPr>
          <p:cNvPr id="20517" name="Rectangle 3"/>
          <p:cNvSpPr>
            <a:spLocks noGrp="1" noChangeArrowheads="1"/>
          </p:cNvSpPr>
          <p:nvPr>
            <p:ph idx="1"/>
          </p:nvPr>
        </p:nvSpPr>
        <p:spPr>
          <a:xfrm>
            <a:off x="1520825" y="1052513"/>
            <a:ext cx="7956550" cy="10033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Mostly the same signals at IP (=agent) and bus side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All output signals of the wrapper come from registers 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Interface signals are connected to FIFO buffers inside the wrapper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520825" y="2443163"/>
            <a:ext cx="1949449" cy="40814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 sz="2000" b="1" dirty="0">
                <a:latin typeface="Calibri" pitchFamily="34" charset="0"/>
                <a:cs typeface="Calibri" pitchFamily="34" charset="0"/>
              </a:rPr>
              <a:t>IP (= </a:t>
            </a:r>
            <a:r>
              <a:rPr lang="fi-FI" sz="2000" b="1" dirty="0" err="1">
                <a:latin typeface="Calibri" pitchFamily="34" charset="0"/>
                <a:cs typeface="Calibri" pitchFamily="34" charset="0"/>
              </a:rPr>
              <a:t>agent</a:t>
            </a:r>
            <a:r>
              <a:rPr lang="fi-FI" sz="2000" b="1" dirty="0">
                <a:latin typeface="Calibri" pitchFamily="34" charset="0"/>
                <a:cs typeface="Calibri" pitchFamily="34" charset="0"/>
              </a:rPr>
              <a:t>)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5811839" y="2419350"/>
            <a:ext cx="1805457" cy="4178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 sz="2000" b="1" dirty="0">
                <a:latin typeface="Calibri" pitchFamily="34" charset="0"/>
                <a:cs typeface="Calibri" pitchFamily="34" charset="0"/>
              </a:rPr>
              <a:t>HIBI </a:t>
            </a:r>
            <a:r>
              <a:rPr lang="fi-FI" sz="2000" b="1" dirty="0" err="1">
                <a:latin typeface="Calibri" pitchFamily="34" charset="0"/>
                <a:cs typeface="Calibri" pitchFamily="34" charset="0"/>
              </a:rPr>
              <a:t>wrapper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470275" y="297815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75348" y="2646363"/>
            <a:ext cx="138869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Data (/ 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470275" y="370363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326005" y="3371850"/>
            <a:ext cx="14000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address valid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470275" y="4064000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32209" y="3748088"/>
            <a:ext cx="136067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write enable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470275" y="444658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874968" y="4130675"/>
            <a:ext cx="47991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full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470275" y="5381625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446608" y="5049838"/>
            <a:ext cx="1331624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Data (/addr)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3470275" y="574198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56861" y="5410200"/>
            <a:ext cx="14000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address valid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470275" y="6102350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545356" y="5786438"/>
            <a:ext cx="12976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read enable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470275" y="648493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536539" y="6169025"/>
            <a:ext cx="783462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empty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1" name="AutoShape 24"/>
          <p:cNvSpPr>
            <a:spLocks/>
          </p:cNvSpPr>
          <p:nvPr/>
        </p:nvSpPr>
        <p:spPr bwMode="auto">
          <a:xfrm flipH="1">
            <a:off x="2925763" y="4295775"/>
            <a:ext cx="388937" cy="2193925"/>
          </a:xfrm>
          <a:prstGeom prst="rightBrace">
            <a:avLst>
              <a:gd name="adj1" fmla="val 33949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1520825" y="2892425"/>
            <a:ext cx="1404937" cy="9255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Tx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IP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sends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data </a:t>
            </a:r>
            <a:r>
              <a:rPr lang="fi-FI" sz="1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en-US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1520825" y="4913313"/>
            <a:ext cx="1404937" cy="12025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Rx signals: IP receives data </a:t>
            </a:r>
            <a:r>
              <a:rPr lang="fi-FI" sz="1800" b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fi-FI" sz="180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network</a:t>
            </a:r>
            <a:endParaRPr lang="en-US" sz="180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674" name="Group 32"/>
          <p:cNvGrpSpPr>
            <a:grpSpLocks/>
          </p:cNvGrpSpPr>
          <p:nvPr/>
        </p:nvGrpSpPr>
        <p:grpSpPr bwMode="auto">
          <a:xfrm>
            <a:off x="6276975" y="2841625"/>
            <a:ext cx="1168400" cy="692150"/>
            <a:chOff x="5234" y="2226"/>
            <a:chExt cx="736" cy="436"/>
          </a:xfrm>
        </p:grpSpPr>
        <p:sp>
          <p:nvSpPr>
            <p:cNvPr id="27707" name="Rectangle 27"/>
            <p:cNvSpPr>
              <a:spLocks noChangeArrowheads="1"/>
            </p:cNvSpPr>
            <p:nvPr/>
          </p:nvSpPr>
          <p:spPr bwMode="auto">
            <a:xfrm>
              <a:off x="5774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8" name="Rectangle 28"/>
            <p:cNvSpPr>
              <a:spLocks noChangeArrowheads="1"/>
            </p:cNvSpPr>
            <p:nvPr/>
          </p:nvSpPr>
          <p:spPr bwMode="auto">
            <a:xfrm>
              <a:off x="5578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9" name="Rectangle 29"/>
            <p:cNvSpPr>
              <a:spLocks noChangeArrowheads="1"/>
            </p:cNvSpPr>
            <p:nvPr/>
          </p:nvSpPr>
          <p:spPr bwMode="auto">
            <a:xfrm>
              <a:off x="5382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10" name="Line 30"/>
            <p:cNvSpPr>
              <a:spLocks noChangeShapeType="1"/>
            </p:cNvSpPr>
            <p:nvPr/>
          </p:nvSpPr>
          <p:spPr bwMode="auto">
            <a:xfrm>
              <a:off x="5234" y="2226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11" name="Line 31"/>
            <p:cNvSpPr>
              <a:spLocks noChangeShapeType="1"/>
            </p:cNvSpPr>
            <p:nvPr/>
          </p:nvSpPr>
          <p:spPr bwMode="auto">
            <a:xfrm>
              <a:off x="5234" y="2662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675" name="Group 33"/>
          <p:cNvGrpSpPr>
            <a:grpSpLocks/>
          </p:cNvGrpSpPr>
          <p:nvPr/>
        </p:nvGrpSpPr>
        <p:grpSpPr bwMode="auto">
          <a:xfrm rot="10800000">
            <a:off x="5967413" y="5180013"/>
            <a:ext cx="1168400" cy="692150"/>
            <a:chOff x="5234" y="2226"/>
            <a:chExt cx="736" cy="436"/>
          </a:xfrm>
        </p:grpSpPr>
        <p:sp>
          <p:nvSpPr>
            <p:cNvPr id="27702" name="Rectangle 34"/>
            <p:cNvSpPr>
              <a:spLocks noChangeArrowheads="1"/>
            </p:cNvSpPr>
            <p:nvPr/>
          </p:nvSpPr>
          <p:spPr bwMode="auto">
            <a:xfrm>
              <a:off x="5774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3" name="Rectangle 35"/>
            <p:cNvSpPr>
              <a:spLocks noChangeArrowheads="1"/>
            </p:cNvSpPr>
            <p:nvPr/>
          </p:nvSpPr>
          <p:spPr bwMode="auto">
            <a:xfrm>
              <a:off x="5578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4" name="Rectangle 36"/>
            <p:cNvSpPr>
              <a:spLocks noChangeArrowheads="1"/>
            </p:cNvSpPr>
            <p:nvPr/>
          </p:nvSpPr>
          <p:spPr bwMode="auto">
            <a:xfrm>
              <a:off x="5382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5" name="Line 37"/>
            <p:cNvSpPr>
              <a:spLocks noChangeShapeType="1"/>
            </p:cNvSpPr>
            <p:nvPr/>
          </p:nvSpPr>
          <p:spPr bwMode="auto">
            <a:xfrm>
              <a:off x="5234" y="2226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6" name="Line 38"/>
            <p:cNvSpPr>
              <a:spLocks noChangeShapeType="1"/>
            </p:cNvSpPr>
            <p:nvPr/>
          </p:nvSpPr>
          <p:spPr bwMode="auto">
            <a:xfrm>
              <a:off x="5234" y="2662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676" name="AutoShape 39"/>
          <p:cNvSpPr>
            <a:spLocks/>
          </p:cNvSpPr>
          <p:nvPr/>
        </p:nvSpPr>
        <p:spPr bwMode="auto">
          <a:xfrm flipH="1">
            <a:off x="2925763" y="2490788"/>
            <a:ext cx="388937" cy="1735137"/>
          </a:xfrm>
          <a:prstGeom prst="rightBrace">
            <a:avLst>
              <a:gd name="adj1" fmla="val 33955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7" name="Line 40"/>
          <p:cNvSpPr>
            <a:spLocks noChangeShapeType="1"/>
          </p:cNvSpPr>
          <p:nvPr/>
        </p:nvSpPr>
        <p:spPr bwMode="auto">
          <a:xfrm>
            <a:off x="7796944" y="3284984"/>
            <a:ext cx="0" cy="24717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8" name="Line 41"/>
          <p:cNvSpPr>
            <a:spLocks noChangeShapeType="1"/>
          </p:cNvSpPr>
          <p:nvPr/>
        </p:nvSpPr>
        <p:spPr bwMode="auto">
          <a:xfrm flipV="1">
            <a:off x="7617296" y="4429571"/>
            <a:ext cx="179648" cy="11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9" name="Line 42"/>
          <p:cNvSpPr>
            <a:spLocks noChangeShapeType="1"/>
          </p:cNvSpPr>
          <p:nvPr/>
        </p:nvSpPr>
        <p:spPr bwMode="auto">
          <a:xfrm>
            <a:off x="7796944" y="3456434"/>
            <a:ext cx="0" cy="20891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0" name="Text Box 43"/>
          <p:cNvSpPr txBox="1">
            <a:spLocks noChangeArrowheads="1"/>
          </p:cNvSpPr>
          <p:nvPr/>
        </p:nvSpPr>
        <p:spPr bwMode="auto">
          <a:xfrm>
            <a:off x="7635018" y="2897188"/>
            <a:ext cx="4667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dirty="0" err="1"/>
              <a:t>bus</a:t>
            </a:r>
            <a:endParaRPr lang="en-US" dirty="0"/>
          </a:p>
        </p:txBody>
      </p:sp>
      <p:sp>
        <p:nvSpPr>
          <p:cNvPr id="27681" name="Line 44"/>
          <p:cNvSpPr>
            <a:spLocks noChangeShapeType="1"/>
          </p:cNvSpPr>
          <p:nvPr/>
        </p:nvSpPr>
        <p:spPr bwMode="auto">
          <a:xfrm flipH="1">
            <a:off x="3908425" y="289718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2" name="Text Box 45"/>
          <p:cNvSpPr txBox="1">
            <a:spLocks noChangeArrowheads="1"/>
          </p:cNvSpPr>
          <p:nvPr/>
        </p:nvSpPr>
        <p:spPr bwMode="auto">
          <a:xfrm>
            <a:off x="3817938" y="2628900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3" name="Line 46"/>
          <p:cNvSpPr>
            <a:spLocks noChangeShapeType="1"/>
          </p:cNvSpPr>
          <p:nvPr/>
        </p:nvSpPr>
        <p:spPr bwMode="auto">
          <a:xfrm flipH="1">
            <a:off x="5000625" y="5318125"/>
            <a:ext cx="14446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4" name="Text Box 47"/>
          <p:cNvSpPr txBox="1">
            <a:spLocks noChangeArrowheads="1"/>
          </p:cNvSpPr>
          <p:nvPr/>
        </p:nvSpPr>
        <p:spPr bwMode="auto">
          <a:xfrm>
            <a:off x="4910138" y="5049838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5" name="Line 6"/>
          <p:cNvSpPr>
            <a:spLocks noChangeShapeType="1"/>
          </p:cNvSpPr>
          <p:nvPr/>
        </p:nvSpPr>
        <p:spPr bwMode="auto">
          <a:xfrm>
            <a:off x="3492500" y="259715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6" name="Line 44"/>
          <p:cNvSpPr>
            <a:spLocks noChangeShapeType="1"/>
          </p:cNvSpPr>
          <p:nvPr/>
        </p:nvSpPr>
        <p:spPr bwMode="auto">
          <a:xfrm flipH="1">
            <a:off x="3930650" y="251618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7" name="Text Box 45"/>
          <p:cNvSpPr txBox="1">
            <a:spLocks noChangeArrowheads="1"/>
          </p:cNvSpPr>
          <p:nvPr/>
        </p:nvSpPr>
        <p:spPr bwMode="auto">
          <a:xfrm>
            <a:off x="3821113" y="2260600"/>
            <a:ext cx="298778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3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8" name="Rectangle 50"/>
          <p:cNvSpPr>
            <a:spLocks noChangeArrowheads="1"/>
          </p:cNvSpPr>
          <p:nvPr/>
        </p:nvSpPr>
        <p:spPr bwMode="auto">
          <a:xfrm>
            <a:off x="4910138" y="2260600"/>
            <a:ext cx="588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cmd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3492500" y="3340100"/>
            <a:ext cx="2341563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0" name="Line 44"/>
          <p:cNvSpPr>
            <a:spLocks noChangeShapeType="1"/>
          </p:cNvSpPr>
          <p:nvPr/>
        </p:nvSpPr>
        <p:spPr bwMode="auto">
          <a:xfrm flipH="1">
            <a:off x="3930650" y="325913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1" name="Text Box 45"/>
          <p:cNvSpPr txBox="1">
            <a:spLocks noChangeArrowheads="1"/>
          </p:cNvSpPr>
          <p:nvPr/>
        </p:nvSpPr>
        <p:spPr bwMode="auto">
          <a:xfrm>
            <a:off x="3840163" y="2990850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4801395" y="3027363"/>
            <a:ext cx="75723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(addr)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3" name="Line 6"/>
          <p:cNvSpPr>
            <a:spLocks noChangeShapeType="1"/>
          </p:cNvSpPr>
          <p:nvPr/>
        </p:nvSpPr>
        <p:spPr bwMode="auto">
          <a:xfrm>
            <a:off x="3454400" y="478790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4" name="Line 44"/>
          <p:cNvSpPr>
            <a:spLocks noChangeShapeType="1"/>
          </p:cNvSpPr>
          <p:nvPr/>
        </p:nvSpPr>
        <p:spPr bwMode="auto">
          <a:xfrm flipH="1">
            <a:off x="5073650" y="470693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5" name="Text Box 45"/>
          <p:cNvSpPr txBox="1">
            <a:spLocks noChangeArrowheads="1"/>
          </p:cNvSpPr>
          <p:nvPr/>
        </p:nvSpPr>
        <p:spPr bwMode="auto">
          <a:xfrm>
            <a:off x="4964113" y="4451350"/>
            <a:ext cx="298778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3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6" name="Rectangle 58"/>
          <p:cNvSpPr>
            <a:spLocks noChangeArrowheads="1"/>
          </p:cNvSpPr>
          <p:nvPr/>
        </p:nvSpPr>
        <p:spPr bwMode="auto">
          <a:xfrm>
            <a:off x="3636963" y="4430713"/>
            <a:ext cx="588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cmd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3492500" y="5064125"/>
            <a:ext cx="2341563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none" w="med" len="med"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8" name="Line 44"/>
          <p:cNvSpPr>
            <a:spLocks noChangeShapeType="1"/>
          </p:cNvSpPr>
          <p:nvPr/>
        </p:nvSpPr>
        <p:spPr bwMode="auto">
          <a:xfrm flipH="1">
            <a:off x="5037138" y="4983163"/>
            <a:ext cx="144462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9" name="Text Box 45"/>
          <p:cNvSpPr txBox="1">
            <a:spLocks noChangeArrowheads="1"/>
          </p:cNvSpPr>
          <p:nvPr/>
        </p:nvSpPr>
        <p:spPr bwMode="auto">
          <a:xfrm>
            <a:off x="4946650" y="4799013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00" name="Text Box 7"/>
          <p:cNvSpPr txBox="1">
            <a:spLocks noChangeArrowheads="1"/>
          </p:cNvSpPr>
          <p:nvPr/>
        </p:nvSpPr>
        <p:spPr bwMode="auto">
          <a:xfrm>
            <a:off x="3498852" y="4762500"/>
            <a:ext cx="75723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(addr)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13" name="AutoShape 65"/>
          <p:cNvSpPr>
            <a:spLocks noChangeArrowheads="1"/>
          </p:cNvSpPr>
          <p:nvPr/>
        </p:nvSpPr>
        <p:spPr bwMode="auto">
          <a:xfrm rot="16200000">
            <a:off x="5653088" y="3068638"/>
            <a:ext cx="931862" cy="3159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57929" y="3748087"/>
            <a:ext cx="1287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Optional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see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wrapper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types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rot="10800000">
            <a:off x="5527675" y="3340102"/>
            <a:ext cx="630254" cy="565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>
            <a:off x="5422016" y="4313926"/>
            <a:ext cx="993972" cy="4778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Slide Number Placeholder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signals on IP side</a:t>
            </a:r>
          </a:p>
        </p:txBody>
      </p:sp>
      <p:graphicFrame>
        <p:nvGraphicFramePr>
          <p:cNvPr id="848970" name="Group 74"/>
          <p:cNvGraphicFramePr>
            <a:graphicFrameLocks noGrp="1"/>
          </p:cNvGraphicFramePr>
          <p:nvPr>
            <p:ph idx="1"/>
          </p:nvPr>
        </p:nvGraphicFramePr>
        <p:xfrm>
          <a:off x="0" y="982663"/>
          <a:ext cx="9905999" cy="5166995"/>
        </p:xfrm>
        <a:graphic>
          <a:graphicData uri="http://schemas.openxmlformats.org/drawingml/2006/table">
            <a:tbl>
              <a:tblPr/>
              <a:tblGrid>
                <a:gridCol w="1428202"/>
                <a:gridCol w="998924"/>
                <a:gridCol w="925473"/>
                <a:gridCol w="6553400"/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 [bits]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Dir.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rst_n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 low reset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clk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Clock, active on rising edge. Same for all wrappers inside one segment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gen.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and address are multiplexed into single set of wires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Notifies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transmitted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cmd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etc.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RX FIFO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IP to TX FIFO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one_p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almost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one_d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almost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data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8742" name="Slide Number Placeholder 5"/>
          <p:cNvSpPr txBox="1">
            <a:spLocks noGrp="1"/>
          </p:cNvSpPr>
          <p:nvPr/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tabLst>
                <a:tab pos="2481263" algn="l"/>
              </a:tabLst>
            </a:pPr>
            <a:fld id="{D9685B8E-4235-4B45-87E7-97C2545248D9}" type="slidenum">
              <a:rPr lang="en-US" sz="800">
                <a:solidFill>
                  <a:schemeClr val="bg1"/>
                </a:solidFill>
                <a:latin typeface="Lucida Sans Unicode" pitchFamily="34" charset="0"/>
              </a:rPr>
              <a:pPr algn="ctr" eaLnBrk="0" hangingPunct="0">
                <a:tabLst>
                  <a:tab pos="2481263" algn="l"/>
                </a:tabLst>
              </a:pPr>
              <a:t>35</a:t>
            </a:fld>
            <a:endParaRPr lang="en-US" sz="80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28743" name="Text Box 75"/>
          <p:cNvSpPr txBox="1">
            <a:spLocks noChangeArrowheads="1"/>
          </p:cNvSpPr>
          <p:nvPr/>
        </p:nvSpPr>
        <p:spPr bwMode="auto">
          <a:xfrm>
            <a:off x="644525" y="6196013"/>
            <a:ext cx="7935913" cy="3095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 dirty="0" err="1"/>
              <a:t>Direction</a:t>
            </a:r>
            <a:r>
              <a:rPr lang="fi-FI" b="1" dirty="0"/>
              <a:t> is </a:t>
            </a:r>
            <a:r>
              <a:rPr lang="fi-FI" b="1" dirty="0" err="1"/>
              <a:t>w.r.t</a:t>
            </a:r>
            <a:r>
              <a:rPr lang="fi-FI" b="1" dirty="0"/>
              <a:t>. </a:t>
            </a:r>
            <a:r>
              <a:rPr lang="fi-FI" b="1" dirty="0" err="1"/>
              <a:t>HIBi</a:t>
            </a:r>
            <a:r>
              <a:rPr lang="fi-FI" b="1" dirty="0"/>
              <a:t> </a:t>
            </a:r>
            <a:r>
              <a:rPr lang="fi-FI" b="1" dirty="0" err="1"/>
              <a:t>wrapper</a:t>
            </a:r>
            <a:r>
              <a:rPr lang="fi-FI" b="1" dirty="0"/>
              <a:t>. I.e. input </a:t>
            </a:r>
            <a:r>
              <a:rPr lang="fi-FI" b="1" dirty="0" err="1"/>
              <a:t>signals</a:t>
            </a:r>
            <a:r>
              <a:rPr lang="fi-FI" b="1" dirty="0"/>
              <a:t> (i) </a:t>
            </a:r>
            <a:r>
              <a:rPr lang="fi-FI" b="1" dirty="0" err="1"/>
              <a:t>come</a:t>
            </a:r>
            <a:r>
              <a:rPr lang="fi-FI" b="1" dirty="0"/>
              <a:t> </a:t>
            </a:r>
            <a:r>
              <a:rPr lang="fi-FI" b="1" dirty="0" err="1"/>
              <a:t>from</a:t>
            </a:r>
            <a:r>
              <a:rPr lang="fi-FI" b="1" dirty="0"/>
              <a:t> IP, output </a:t>
            </a:r>
            <a:r>
              <a:rPr lang="fi-FI" b="1" dirty="0" err="1"/>
              <a:t>signals</a:t>
            </a:r>
            <a:r>
              <a:rPr lang="fi-FI" b="1" dirty="0"/>
              <a:t> (o) </a:t>
            </a:r>
            <a:r>
              <a:rPr lang="fi-FI" b="1" dirty="0" err="1"/>
              <a:t>go</a:t>
            </a:r>
            <a:r>
              <a:rPr lang="fi-FI" b="1" dirty="0"/>
              <a:t> to IP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Signals at IP interface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70000" lnSpcReduction="20000"/>
          </a:bodyPr>
          <a:lstStyle/>
          <a:p>
            <a:pPr marL="552450" indent="-552450" eaLnBrk="1" hangingPunct="1">
              <a:defRPr/>
            </a:pPr>
            <a:r>
              <a:rPr lang="en-US" noProof="0" smtClean="0"/>
              <a:t>Driven by both IP and wrapper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Command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Address / Address valid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Data</a:t>
            </a:r>
          </a:p>
          <a:p>
            <a:pPr marL="1449388" lvl="2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May have high (message) and low (data) priotities (depends on wrapper type)</a:t>
            </a:r>
          </a:p>
          <a:p>
            <a:pPr marL="552450" lvl="1" indent="-552450" eaLnBrk="1" hangingPunct="1">
              <a:buSzPct val="90000"/>
              <a:buFont typeface="Monotype Sorts" pitchFamily="2" charset="2"/>
              <a:buChar char="n"/>
              <a:defRPr/>
            </a:pPr>
            <a:r>
              <a:rPr lang="en-US" sz="3600" noProof="0" smtClean="0">
                <a:ea typeface="+mn-ea"/>
                <a:cs typeface="+mn-cs"/>
              </a:rPr>
              <a:t>Driven by IP-block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FIFO access control signals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Write enable, Read enable</a:t>
            </a:r>
          </a:p>
          <a:p>
            <a:pPr marL="552450" lvl="1" indent="-552450" eaLnBrk="1" hangingPunct="1">
              <a:buSzPct val="90000"/>
              <a:buFont typeface="Monotype Sorts" pitchFamily="2" charset="2"/>
              <a:buChar char="n"/>
              <a:defRPr/>
            </a:pPr>
            <a:r>
              <a:rPr lang="en-US" sz="3600" noProof="0" smtClean="0">
                <a:ea typeface="+mn-ea"/>
                <a:cs typeface="+mn-cs"/>
              </a:rPr>
              <a:t>Driven by wrapper 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Status signals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Always used: FIFO full and FIFO empty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Can be used: one data left at FIFO, one place left at FIFO 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 Naming at HIBI Wrapper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1046109" y="1152922"/>
            <a:ext cx="3870378" cy="326192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All signals are unidirectional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The </a:t>
            </a:r>
            <a:r>
              <a:rPr lang="en-US" sz="2500" noProof="0" dirty="0" smtClean="0">
                <a:solidFill>
                  <a:srgbClr val="0066FF"/>
                </a:solidFill>
              </a:rPr>
              <a:t>side</a:t>
            </a:r>
            <a:r>
              <a:rPr lang="en-US" sz="2500" noProof="0" dirty="0" smtClean="0"/>
              <a:t> and </a:t>
            </a:r>
            <a:r>
              <a:rPr lang="en-US" sz="2500" noProof="0" dirty="0" smtClean="0">
                <a:solidFill>
                  <a:srgbClr val="008000"/>
                </a:solidFill>
              </a:rPr>
              <a:t>direction </a:t>
            </a:r>
            <a:r>
              <a:rPr lang="en-US" sz="2500" noProof="0" dirty="0" smtClean="0"/>
              <a:t>are marked into signal name in HIBI wrapper 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noProof="0" dirty="0" err="1" smtClean="0">
                <a:solidFill>
                  <a:srgbClr val="0066FF"/>
                </a:solidFill>
              </a:rPr>
              <a:t>agent_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_in</a:t>
            </a:r>
            <a:r>
              <a:rPr lang="en-US" sz="2100" noProof="0" dirty="0" smtClean="0"/>
              <a:t>, </a:t>
            </a:r>
            <a:r>
              <a:rPr lang="en-US" sz="2100" noProof="0" dirty="0" err="1" smtClean="0">
                <a:solidFill>
                  <a:srgbClr val="0066FF"/>
                </a:solidFill>
              </a:rPr>
              <a:t>agent_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_out</a:t>
            </a:r>
            <a:r>
              <a:rPr lang="en-US" sz="2100" noProof="0" dirty="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noProof="0" dirty="0" err="1" smtClean="0">
                <a:solidFill>
                  <a:srgbClr val="0066FF"/>
                </a:solidFill>
              </a:rPr>
              <a:t>bus_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_in</a:t>
            </a:r>
            <a:r>
              <a:rPr lang="en-US" sz="2100" noProof="0" dirty="0" smtClean="0"/>
              <a:t>, </a:t>
            </a:r>
            <a:r>
              <a:rPr lang="en-US" sz="2100" noProof="0" dirty="0" err="1" smtClean="0">
                <a:solidFill>
                  <a:srgbClr val="0066FF"/>
                </a:solidFill>
              </a:rPr>
              <a:t>bus_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_out</a:t>
            </a:r>
            <a:endParaRPr lang="en-US" sz="2100" noProof="0" dirty="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100" noProof="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91667" y="2276873"/>
            <a:ext cx="4004261" cy="3162797"/>
            <a:chOff x="6594312" y="2649470"/>
            <a:chExt cx="3166188" cy="2500838"/>
          </a:xfrm>
        </p:grpSpPr>
        <p:sp>
          <p:nvSpPr>
            <p:cNvPr id="25604" name="Rectangle 13"/>
            <p:cNvSpPr>
              <a:spLocks noChangeArrowheads="1"/>
            </p:cNvSpPr>
            <p:nvPr/>
          </p:nvSpPr>
          <p:spPr bwMode="auto">
            <a:xfrm>
              <a:off x="6594313" y="2649470"/>
              <a:ext cx="2727385" cy="41421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fi-FI" sz="2000" b="1" dirty="0">
                  <a:latin typeface="Calibri" pitchFamily="34" charset="0"/>
                </a:rPr>
                <a:t>IP (=</a:t>
              </a:r>
              <a:r>
                <a:rPr lang="fi-FI" sz="2000" b="1" dirty="0" err="1">
                  <a:latin typeface="Calibri" pitchFamily="34" charset="0"/>
                </a:rPr>
                <a:t>agent</a:t>
              </a:r>
              <a:r>
                <a:rPr lang="fi-FI" sz="2000" b="1" dirty="0">
                  <a:latin typeface="Calibri" pitchFamily="34" charset="0"/>
                </a:rPr>
                <a:t>)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6594312" y="3594699"/>
              <a:ext cx="2727386" cy="97155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fi-FI" sz="2000" b="1" dirty="0" err="1" smtClean="0">
                  <a:latin typeface="Calibri" pitchFamily="34" charset="0"/>
                </a:rPr>
                <a:t>hibi_wrapper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5608" name="Text Box 16"/>
            <p:cNvSpPr txBox="1">
              <a:spLocks noChangeArrowheads="1"/>
            </p:cNvSpPr>
            <p:nvPr/>
          </p:nvSpPr>
          <p:spPr bwMode="auto">
            <a:xfrm>
              <a:off x="7491614" y="4748017"/>
              <a:ext cx="1032953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fi-FI" sz="2000" dirty="0" err="1">
                  <a:latin typeface="Calibri" pitchFamily="34" charset="0"/>
                </a:rPr>
                <a:t>bus</a:t>
              </a:r>
              <a:r>
                <a:rPr lang="fi-FI" sz="2000" dirty="0">
                  <a:latin typeface="Calibri" pitchFamily="34" charset="0"/>
                </a:rPr>
                <a:t> side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5609" name="Text Box 17"/>
            <p:cNvSpPr txBox="1">
              <a:spLocks noChangeArrowheads="1"/>
            </p:cNvSpPr>
            <p:nvPr/>
          </p:nvSpPr>
          <p:spPr bwMode="auto">
            <a:xfrm>
              <a:off x="7548944" y="3124405"/>
              <a:ext cx="859829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fi-FI" sz="2000" dirty="0" smtClean="0">
                  <a:latin typeface="Calibri" pitchFamily="34" charset="0"/>
                </a:rPr>
                <a:t>IP side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4312" y="3586762"/>
              <a:ext cx="16862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agent_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_in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810790" y="3325221"/>
              <a:ext cx="523081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7912302" y="3586762"/>
              <a:ext cx="18481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agent_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_out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 bwMode="auto">
            <a:xfrm rot="5400000" flipH="1" flipV="1">
              <a:off x="8575261" y="3325622"/>
              <a:ext cx="522282" cy="12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8162406" y="4258471"/>
              <a:ext cx="14679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bus_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_in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H="1" flipV="1">
              <a:off x="8576285" y="4826993"/>
              <a:ext cx="523079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5400000">
              <a:off x="6812378" y="4826993"/>
              <a:ext cx="523081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6594312" y="4258469"/>
              <a:ext cx="16298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bus_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_out</a:t>
              </a:r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noProof="0" dirty="0" smtClean="0"/>
              <a:t>Basic signal timing when IP transmitting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929562" cy="1331912"/>
          </a:xfrm>
        </p:spPr>
        <p:txBody>
          <a:bodyPr/>
          <a:lstStyle/>
          <a:p>
            <a:pPr eaLnBrk="1" hangingPunct="1"/>
            <a:r>
              <a:rPr lang="en-US" sz="2500" noProof="0" dirty="0" smtClean="0"/>
              <a:t>IP checks that </a:t>
            </a:r>
            <a:r>
              <a:rPr lang="en-US" sz="2500" noProof="0" dirty="0" err="1" smtClean="0"/>
              <a:t>tx</a:t>
            </a:r>
            <a:r>
              <a:rPr lang="en-US" sz="2500" noProof="0" dirty="0" smtClean="0"/>
              <a:t> FIFO is not full </a:t>
            </a:r>
          </a:p>
          <a:p>
            <a:pPr eaLnBrk="1" hangingPunct="1"/>
            <a:r>
              <a:rPr lang="en-US" sz="2500" noProof="0" dirty="0" smtClean="0"/>
              <a:t>IP sets data, command, </a:t>
            </a:r>
            <a:r>
              <a:rPr lang="en-US" sz="2500" noProof="0" dirty="0" err="1" smtClean="0"/>
              <a:t>addr</a:t>
            </a:r>
            <a:r>
              <a:rPr lang="en-US" sz="2500" noProof="0" dirty="0" smtClean="0"/>
              <a:t>/</a:t>
            </a:r>
            <a:r>
              <a:rPr lang="en-US" sz="2500" noProof="0" dirty="0" err="1" smtClean="0"/>
              <a:t>av</a:t>
            </a:r>
            <a:r>
              <a:rPr lang="en-US" sz="2500" noProof="0" dirty="0" smtClean="0"/>
              <a:t>, and </a:t>
            </a:r>
            <a:r>
              <a:rPr lang="en-US" sz="2500" noProof="0" dirty="0" err="1" smtClean="0"/>
              <a:t>write_enable</a:t>
            </a:r>
            <a:r>
              <a:rPr lang="en-US" sz="2500" noProof="0" dirty="0" smtClean="0"/>
              <a:t>=1 for one </a:t>
            </a:r>
            <a:r>
              <a:rPr lang="en-US" sz="2500" noProof="0" dirty="0" err="1" smtClean="0"/>
              <a:t>clk</a:t>
            </a:r>
            <a:r>
              <a:rPr lang="en-US" sz="2500" noProof="0" dirty="0" smtClean="0"/>
              <a:t> cycle</a:t>
            </a:r>
          </a:p>
          <a:p>
            <a:pPr lvl="1" eaLnBrk="1" hangingPunct="1"/>
            <a:endParaRPr lang="en-US" sz="2100" noProof="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29700" name="Picture 4" descr="hibi_wr_ti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2889250"/>
            <a:ext cx="8407400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900363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92138" y="6029325"/>
            <a:ext cx="2308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written to TX FIFO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953000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198813" y="6237288"/>
            <a:ext cx="265430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2nd data written to TX FIFO, FIFO becomes full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6069013" y="3033713"/>
            <a:ext cx="360362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699125" y="6334125"/>
            <a:ext cx="2663825" cy="3048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FF0000"/>
                </a:solidFill>
              </a:rPr>
              <a:t>FIFO is now full, nothing written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7040563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7470775" y="5940425"/>
            <a:ext cx="23272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3rd data written to TX FIFO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41313" y="2384425"/>
            <a:ext cx="2949575" cy="623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Signal names refer to HIBI wrapper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Addr/AV not shown in figure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dirty="0" smtClean="0"/>
              <a:t>Basic signal timing when IP receiving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929562" cy="1331912"/>
          </a:xfrm>
        </p:spPr>
        <p:txBody>
          <a:bodyPr/>
          <a:lstStyle/>
          <a:p>
            <a:pPr eaLnBrk="1" hangingPunct="1"/>
            <a:r>
              <a:rPr lang="en-US" sz="2500" noProof="0" dirty="0" smtClean="0"/>
              <a:t>IP checks that </a:t>
            </a:r>
            <a:r>
              <a:rPr lang="en-US" sz="2500" noProof="0" dirty="0" err="1" smtClean="0"/>
              <a:t>rx</a:t>
            </a:r>
            <a:r>
              <a:rPr lang="en-US" sz="2500" noProof="0" dirty="0" smtClean="0"/>
              <a:t> FIFO is not empty</a:t>
            </a:r>
          </a:p>
          <a:p>
            <a:pPr eaLnBrk="1" hangingPunct="1"/>
            <a:r>
              <a:rPr lang="en-US" sz="2500" noProof="0" dirty="0" smtClean="0"/>
              <a:t>IP captures data, command, and </a:t>
            </a:r>
            <a:r>
              <a:rPr lang="en-US" sz="2500" noProof="0" dirty="0" err="1" smtClean="0"/>
              <a:t>addr</a:t>
            </a:r>
            <a:r>
              <a:rPr lang="en-US" sz="2500" noProof="0" dirty="0" smtClean="0"/>
              <a:t>/</a:t>
            </a:r>
            <a:r>
              <a:rPr lang="en-US" sz="2500" noProof="0" dirty="0" err="1" smtClean="0"/>
              <a:t>av</a:t>
            </a:r>
            <a:endParaRPr lang="en-US" sz="2500" noProof="0" dirty="0" smtClean="0"/>
          </a:p>
          <a:p>
            <a:pPr eaLnBrk="1" hangingPunct="1"/>
            <a:r>
              <a:rPr lang="en-US" sz="2500" noProof="0" dirty="0" smtClean="0"/>
              <a:t>IP sets </a:t>
            </a:r>
            <a:r>
              <a:rPr lang="en-US" sz="2500" noProof="0" dirty="0" err="1" smtClean="0"/>
              <a:t>read_enable</a:t>
            </a:r>
            <a:r>
              <a:rPr lang="en-US" sz="2500" noProof="0" dirty="0" smtClean="0"/>
              <a:t>=1 for one </a:t>
            </a:r>
            <a:r>
              <a:rPr lang="en-US" sz="2500" noProof="0" dirty="0" err="1" smtClean="0"/>
              <a:t>clk</a:t>
            </a:r>
            <a:r>
              <a:rPr lang="en-US" sz="2500" noProof="0" dirty="0" smtClean="0"/>
              <a:t> cycle</a:t>
            </a:r>
          </a:p>
          <a:p>
            <a:pPr eaLnBrk="1" hangingPunct="1"/>
            <a:endParaRPr lang="en-US" sz="2500" noProof="0" dirty="0" smtClean="0"/>
          </a:p>
          <a:p>
            <a:pPr eaLnBrk="1" hangingPunct="1"/>
            <a:endParaRPr lang="en-US" sz="2500" noProof="0" dirty="0" smtClean="0"/>
          </a:p>
          <a:p>
            <a:pPr lvl="1" eaLnBrk="1" hangingPunct="1"/>
            <a:endParaRPr lang="en-US" sz="2100" noProof="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30724" name="Picture 14" descr="hibi_rd_ti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2708275"/>
            <a:ext cx="79565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16"/>
          <p:cNvSpPr txBox="1">
            <a:spLocks noChangeArrowheads="1"/>
          </p:cNvSpPr>
          <p:nvPr/>
        </p:nvSpPr>
        <p:spPr bwMode="auto">
          <a:xfrm>
            <a:off x="1400175" y="5948363"/>
            <a:ext cx="13922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arrives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6" name="AutoShape 17"/>
          <p:cNvSpPr>
            <a:spLocks noChangeArrowheads="1"/>
          </p:cNvSpPr>
          <p:nvPr/>
        </p:nvSpPr>
        <p:spPr bwMode="auto">
          <a:xfrm>
            <a:off x="4592638" y="2960688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2613025" y="6253163"/>
            <a:ext cx="255270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removed from rxFIFO, FIFO becomes empty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5165725" y="6111875"/>
            <a:ext cx="2379663" cy="5175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2nd data arrives and IP sets </a:t>
            </a:r>
            <a:r>
              <a:rPr lang="fi-FI">
                <a:solidFill>
                  <a:srgbClr val="008000"/>
                </a:solidFill>
                <a:latin typeface="Courier" pitchFamily="49" charset="0"/>
              </a:rPr>
              <a:t>re</a:t>
            </a:r>
            <a:r>
              <a:rPr lang="fi-FI">
                <a:solidFill>
                  <a:srgbClr val="008000"/>
                </a:solidFill>
              </a:rPr>
              <a:t> combinatorially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9" name="AutoShape 19"/>
          <p:cNvSpPr>
            <a:spLocks noChangeArrowheads="1"/>
          </p:cNvSpPr>
          <p:nvPr/>
        </p:nvSpPr>
        <p:spPr bwMode="auto">
          <a:xfrm>
            <a:off x="5961063" y="2960688"/>
            <a:ext cx="1116012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30" name="Text Box 23"/>
          <p:cNvSpPr txBox="1">
            <a:spLocks noChangeArrowheads="1"/>
          </p:cNvSpPr>
          <p:nvPr/>
        </p:nvSpPr>
        <p:spPr bwMode="auto">
          <a:xfrm>
            <a:off x="7254875" y="6111875"/>
            <a:ext cx="2379663" cy="7302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3rd data arrives and it is read immediately, FIFO is now empty again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31" name="AutoShape 22"/>
          <p:cNvSpPr>
            <a:spLocks noChangeArrowheads="1"/>
          </p:cNvSpPr>
          <p:nvPr/>
        </p:nvSpPr>
        <p:spPr bwMode="auto">
          <a:xfrm>
            <a:off x="7077075" y="2946400"/>
            <a:ext cx="1152525" cy="31829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32" name="Line 24"/>
          <p:cNvSpPr>
            <a:spLocks noChangeShapeType="1"/>
          </p:cNvSpPr>
          <p:nvPr/>
        </p:nvSpPr>
        <p:spPr bwMode="auto">
          <a:xfrm flipH="1">
            <a:off x="4413250" y="6111875"/>
            <a:ext cx="179388" cy="2127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30733" name="Text Box 26"/>
          <p:cNvSpPr txBox="1">
            <a:spLocks noChangeArrowheads="1"/>
          </p:cNvSpPr>
          <p:nvPr/>
        </p:nvSpPr>
        <p:spPr bwMode="auto">
          <a:xfrm>
            <a:off x="341313" y="2384425"/>
            <a:ext cx="2949575" cy="6238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Signal names refer to HIBI wrapper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Addr/AV not shown in figure</a:t>
            </a:r>
            <a:endParaRPr lang="en-US"/>
          </a:p>
        </p:txBody>
      </p:sp>
      <p:sp>
        <p:nvSpPr>
          <p:cNvPr id="30734" name="AutoShape 15"/>
          <p:cNvSpPr>
            <a:spLocks noChangeArrowheads="1"/>
          </p:cNvSpPr>
          <p:nvPr/>
        </p:nvSpPr>
        <p:spPr bwMode="auto">
          <a:xfrm>
            <a:off x="2792413" y="2960688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Special requirements on FPGAs</a:t>
            </a:r>
          </a:p>
        </p:txBody>
      </p:sp>
      <p:sp>
        <p:nvSpPr>
          <p:cNvPr id="14338" name="Content Placeholder 6"/>
          <p:cNvSpPr>
            <a:spLocks noGrp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/>
            <a:r>
              <a:rPr lang="en-US" noProof="0" smtClean="0"/>
              <a:t>Interconnection networks for FPGAs must</a:t>
            </a:r>
          </a:p>
          <a:p>
            <a:pPr lvl="1" eaLnBrk="1" hangingPunct="1"/>
            <a:r>
              <a:rPr lang="en-US" noProof="0" smtClean="0"/>
              <a:t>keep the number of wires low</a:t>
            </a:r>
          </a:p>
          <a:p>
            <a:pPr lvl="1" eaLnBrk="1" hangingPunct="1"/>
            <a:r>
              <a:rPr lang="en-US" noProof="0" smtClean="0"/>
              <a:t>avoid global connections</a:t>
            </a:r>
          </a:p>
          <a:p>
            <a:pPr lvl="1" eaLnBrk="1" hangingPunct="1"/>
            <a:r>
              <a:rPr lang="en-US" noProof="0" smtClean="0"/>
              <a:t>avoid 3-state wires</a:t>
            </a:r>
          </a:p>
          <a:p>
            <a:pPr lvl="1" eaLnBrk="1" hangingPunct="1"/>
            <a:r>
              <a:rPr lang="en-US" noProof="0" smtClean="0"/>
              <a:t>support local clock domains for IP granularity</a:t>
            </a:r>
          </a:p>
          <a:p>
            <a:pPr eaLnBrk="1" hangingPunct="1"/>
            <a:endParaRPr lang="en-US" noProof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Notes on signal timing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Very easy to write/read on every other cycle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Almost as easy to write/read on every cycle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Needs more care with checking empty and full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See VHDL example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Signal FIFO full comes from register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It goes high on the </a:t>
            </a:r>
            <a:r>
              <a:rPr lang="en-US" u="sng" noProof="0" smtClean="0"/>
              <a:t>next cycle after the write</a:t>
            </a:r>
            <a:r>
              <a:rPr lang="en-US" noProof="0" smtClean="0"/>
              <a:t>, if at all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For example, writing 0xacdc filled the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Setting we=1 when FIFO is full has no effect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Setting re=1 when FIFO is empty has no effect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Notes on signal timing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Received data, addr/av and command appear to interface, if FIFO was empty before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can use them directly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They are removed only when read enable is activated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Checking empty==0 ensures validity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Data and command values are undefined when FIFO is empty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Most likely the old values remain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IP may keep we=1 and re=1 continuously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Change/store data according to full/empty</a:t>
            </a:r>
          </a:p>
          <a:p>
            <a:pPr eaLnBrk="1" hangingPunct="1">
              <a:buFont typeface="Monotype Sorts"/>
              <a:buChar char="n"/>
              <a:defRPr/>
            </a:pPr>
            <a:endParaRPr lang="en-US" noProof="0" smtClean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0825" y="1052513"/>
            <a:ext cx="7956550" cy="3384550"/>
          </a:xfrm>
        </p:spPr>
        <p:txBody>
          <a:bodyPr/>
          <a:lstStyle/>
          <a:p>
            <a:pPr marL="400050" indent="-400050" eaLnBrk="1" hangingPunct="1"/>
            <a:r>
              <a:rPr lang="en-US" sz="2500" noProof="0" smtClean="0"/>
              <a:t>Simple example code can be found in SVN</a:t>
            </a:r>
          </a:p>
          <a:p>
            <a:pPr marL="838200" lvl="1" indent="-361950" eaLnBrk="1" hangingPunct="1"/>
            <a:r>
              <a:rPr lang="en-US" sz="2100" noProof="0" smtClean="0"/>
              <a:t>/release_1/lib/hw_lib/ips/computation/image_xor/tb/tb_image_xor_linemaker.vhd</a:t>
            </a:r>
          </a:p>
          <a:p>
            <a:pPr marL="400050" indent="-400050" eaLnBrk="1" hangingPunct="1"/>
            <a:r>
              <a:rPr lang="en-US" sz="2500" noProof="0" smtClean="0"/>
              <a:t>It shows how to </a:t>
            </a:r>
          </a:p>
          <a:p>
            <a:pPr marL="838200" lvl="1" indent="-361950" eaLnBrk="1" hangingPunct="1">
              <a:buFont typeface="Monotype Sorts" pitchFamily="2" charset="2"/>
              <a:buAutoNum type="arabicPeriod"/>
            </a:pPr>
            <a:r>
              <a:rPr lang="en-US" sz="2100" noProof="0" smtClean="0"/>
              <a:t>send address and data</a:t>
            </a:r>
          </a:p>
          <a:p>
            <a:pPr marL="1276350" lvl="2" indent="-323850" eaLnBrk="1" hangingPunct="1"/>
            <a:r>
              <a:rPr lang="en-US" sz="1900" noProof="0" smtClean="0"/>
              <a:t>However, address sending does not check FIFO full</a:t>
            </a:r>
          </a:p>
          <a:p>
            <a:pPr marL="838200" lvl="1" indent="-361950" eaLnBrk="1" hangingPunct="1">
              <a:buFont typeface="Monotype Sorts" pitchFamily="2" charset="2"/>
              <a:buAutoNum type="arabicPeriod"/>
            </a:pPr>
            <a:r>
              <a:rPr lang="en-US" sz="2100" noProof="0" smtClean="0"/>
              <a:t>read the received data</a:t>
            </a:r>
          </a:p>
          <a:p>
            <a:pPr marL="400050" indent="-400050" eaLnBrk="1" hangingPunct="1"/>
            <a:r>
              <a:rPr lang="en-US" sz="2500" noProof="0" smtClean="0"/>
              <a:t>Figure shows the simple FSM of the example</a:t>
            </a:r>
          </a:p>
          <a:p>
            <a:pPr marL="400050" indent="-400050" eaLnBrk="1" hangingPunct="1"/>
            <a:endParaRPr lang="en-US" sz="2500" noProof="0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757238" y="5183188"/>
            <a:ext cx="744537" cy="720725"/>
          </a:xfrm>
          <a:prstGeom prst="ellipse">
            <a:avLst/>
          </a:prstGeom>
          <a:noFill/>
          <a:ln w="38100" cmpd="dbl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start</a:t>
            </a:r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937250" y="5183188"/>
            <a:ext cx="1066800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verify_result</a:t>
            </a:r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178175" y="5183188"/>
            <a:ext cx="1066800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send_lines</a:t>
            </a:r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8828088" y="5183188"/>
            <a:ext cx="719137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done</a:t>
            </a:r>
            <a:endParaRPr lang="en-US"/>
          </a:p>
        </p:txBody>
      </p:sp>
      <p:cxnSp>
        <p:nvCxnSpPr>
          <p:cNvPr id="34824" name="AutoShape 8"/>
          <p:cNvCxnSpPr>
            <a:cxnSpLocks noChangeShapeType="1"/>
            <a:stCxn id="34822" idx="6"/>
            <a:endCxn id="34821" idx="2"/>
          </p:cNvCxnSpPr>
          <p:nvPr/>
        </p:nvCxnSpPr>
        <p:spPr bwMode="auto">
          <a:xfrm>
            <a:off x="4259263" y="5543550"/>
            <a:ext cx="16637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5" name="AutoShape 9"/>
          <p:cNvCxnSpPr>
            <a:cxnSpLocks noChangeShapeType="1"/>
            <a:stCxn id="34821" idx="6"/>
            <a:endCxn id="34823" idx="2"/>
          </p:cNvCxnSpPr>
          <p:nvPr/>
        </p:nvCxnSpPr>
        <p:spPr bwMode="auto">
          <a:xfrm>
            <a:off x="7018338" y="5543550"/>
            <a:ext cx="17954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6" name="AutoShape 10"/>
          <p:cNvCxnSpPr>
            <a:cxnSpLocks noChangeShapeType="1"/>
            <a:stCxn id="34823" idx="0"/>
            <a:endCxn id="34823" idx="7"/>
          </p:cNvCxnSpPr>
          <p:nvPr/>
        </p:nvCxnSpPr>
        <p:spPr bwMode="auto">
          <a:xfrm rot="5400000" flipV="1">
            <a:off x="9263062" y="5094288"/>
            <a:ext cx="104775" cy="254000"/>
          </a:xfrm>
          <a:prstGeom prst="curvedConnector3">
            <a:avLst>
              <a:gd name="adj1" fmla="val -2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7" name="AutoShape 11"/>
          <p:cNvCxnSpPr>
            <a:cxnSpLocks noChangeShapeType="1"/>
            <a:stCxn id="34821" idx="7"/>
            <a:endCxn id="34821" idx="0"/>
          </p:cNvCxnSpPr>
          <p:nvPr/>
        </p:nvCxnSpPr>
        <p:spPr bwMode="auto">
          <a:xfrm rot="5400000" flipH="1">
            <a:off x="6607175" y="5032375"/>
            <a:ext cx="104775" cy="377825"/>
          </a:xfrm>
          <a:prstGeom prst="curvedConnector3">
            <a:avLst>
              <a:gd name="adj1" fmla="val 3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8" name="AutoShape 12"/>
          <p:cNvCxnSpPr>
            <a:cxnSpLocks noChangeShapeType="1"/>
            <a:stCxn id="34822" idx="0"/>
            <a:endCxn id="34822" idx="1"/>
          </p:cNvCxnSpPr>
          <p:nvPr/>
        </p:nvCxnSpPr>
        <p:spPr bwMode="auto">
          <a:xfrm rot="-5400000" flipH="1" flipV="1">
            <a:off x="3470275" y="5032375"/>
            <a:ext cx="104775" cy="377825"/>
          </a:xfrm>
          <a:prstGeom prst="curvedConnector3">
            <a:avLst>
              <a:gd name="adj1" fmla="val -2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9" name="AutoShape 13"/>
          <p:cNvCxnSpPr>
            <a:cxnSpLocks noChangeShapeType="1"/>
            <a:stCxn id="34820" idx="6"/>
            <a:endCxn id="34822" idx="2"/>
          </p:cNvCxnSpPr>
          <p:nvPr/>
        </p:nvCxnSpPr>
        <p:spPr bwMode="auto">
          <a:xfrm>
            <a:off x="1520825" y="5543550"/>
            <a:ext cx="16430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15925" y="5861050"/>
            <a:ext cx="2497138" cy="3095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Write the destination address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913063" y="5861050"/>
            <a:ext cx="2786573" cy="30995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dirty="0" err="1">
                <a:solidFill>
                  <a:srgbClr val="0066FF"/>
                </a:solidFill>
              </a:rPr>
              <a:t>Send</a:t>
            </a:r>
            <a:r>
              <a:rPr lang="fi-FI" dirty="0">
                <a:solidFill>
                  <a:srgbClr val="0066FF"/>
                </a:solidFill>
              </a:rPr>
              <a:t> </a:t>
            </a:r>
            <a:r>
              <a:rPr lang="fi-FI" dirty="0" err="1">
                <a:solidFill>
                  <a:srgbClr val="0066FF"/>
                </a:solidFill>
              </a:rPr>
              <a:t>test</a:t>
            </a:r>
            <a:r>
              <a:rPr lang="fi-FI" dirty="0">
                <a:solidFill>
                  <a:srgbClr val="0066FF"/>
                </a:solidFill>
              </a:rPr>
              <a:t> data to </a:t>
            </a:r>
            <a:r>
              <a:rPr lang="fi-FI" dirty="0" smtClean="0">
                <a:solidFill>
                  <a:srgbClr val="0066FF"/>
                </a:solidFill>
              </a:rPr>
              <a:t>”XOR”-IP </a:t>
            </a:r>
            <a:r>
              <a:rPr lang="fi-FI" dirty="0" err="1" smtClean="0">
                <a:solidFill>
                  <a:srgbClr val="0066FF"/>
                </a:solidFill>
              </a:rPr>
              <a:t>block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789613" y="5861050"/>
            <a:ext cx="14716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Read the results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724025" y="5275263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always</a:t>
            </a:r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8909050" y="4664075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always</a:t>
            </a:r>
            <a:endParaRPr lang="en-US"/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2279650" y="4664075"/>
            <a:ext cx="17668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not (two_lines_sent)</a:t>
            </a:r>
            <a:endParaRPr lang="en-US"/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7629525" y="5238750"/>
            <a:ext cx="850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not (OK)</a:t>
            </a:r>
            <a:endParaRPr lang="en-US"/>
          </a:p>
        </p:txBody>
      </p:sp>
      <p:sp>
        <p:nvSpPr>
          <p:cNvPr id="34837" name="Text Box 24"/>
          <p:cNvSpPr txBox="1">
            <a:spLocks noChangeArrowheads="1"/>
          </p:cNvSpPr>
          <p:nvPr/>
        </p:nvSpPr>
        <p:spPr bwMode="auto">
          <a:xfrm>
            <a:off x="8751888" y="5861050"/>
            <a:ext cx="1038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Do nothing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8" name="Text Box 25"/>
          <p:cNvSpPr txBox="1">
            <a:spLocks noChangeArrowheads="1"/>
          </p:cNvSpPr>
          <p:nvPr/>
        </p:nvSpPr>
        <p:spPr bwMode="auto">
          <a:xfrm>
            <a:off x="4435475" y="5275263"/>
            <a:ext cx="13541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two_lines_sent</a:t>
            </a:r>
            <a:endParaRPr lang="en-US"/>
          </a:p>
        </p:txBody>
      </p:sp>
      <p:sp>
        <p:nvSpPr>
          <p:cNvPr id="34839" name="Text Box 26"/>
          <p:cNvSpPr txBox="1">
            <a:spLocks noChangeArrowheads="1"/>
          </p:cNvSpPr>
          <p:nvPr/>
        </p:nvSpPr>
        <p:spPr bwMode="auto">
          <a:xfrm>
            <a:off x="6137275" y="4664075"/>
            <a:ext cx="21034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OK and not (all read)</a:t>
            </a:r>
            <a:endParaRPr lang="en-US"/>
          </a:p>
        </p:txBody>
      </p:sp>
      <p:cxnSp>
        <p:nvCxnSpPr>
          <p:cNvPr id="34840" name="AutoShape 27"/>
          <p:cNvCxnSpPr>
            <a:cxnSpLocks noChangeShapeType="1"/>
            <a:stCxn id="34821" idx="1"/>
            <a:endCxn id="34822" idx="7"/>
          </p:cNvCxnSpPr>
          <p:nvPr/>
        </p:nvCxnSpPr>
        <p:spPr bwMode="auto">
          <a:xfrm rot="-5400000" flipH="1" flipV="1">
            <a:off x="5090319" y="4272756"/>
            <a:ext cx="1588" cy="2003425"/>
          </a:xfrm>
          <a:prstGeom prst="curvedConnector3">
            <a:avLst>
              <a:gd name="adj1" fmla="val -201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41" name="Text Box 28"/>
          <p:cNvSpPr txBox="1">
            <a:spLocks noChangeArrowheads="1"/>
          </p:cNvSpPr>
          <p:nvPr/>
        </p:nvSpPr>
        <p:spPr bwMode="auto">
          <a:xfrm>
            <a:off x="4332288" y="4635500"/>
            <a:ext cx="17605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OK and all_read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 (2)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Sometimes the output registers of the IP may cause unexpected behavior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Even if FIFO is not full, IP cannot necesarily write new data. That happens if it is already writing and there is only one place left at the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Remember to check if IP is already writing!</a:t>
            </a:r>
          </a:p>
          <a:p>
            <a:pPr lvl="1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if (</a:t>
            </a:r>
            <a:r>
              <a:rPr lang="en-US" sz="1900" b="1" noProof="0" smtClean="0">
                <a:solidFill>
                  <a:srgbClr val="0066FF"/>
                </a:solidFill>
                <a:latin typeface="Courier" pitchFamily="49" charset="0"/>
              </a:rPr>
              <a:t>we_r =’1’ and one_p_in=’1’</a:t>
            </a:r>
            <a:r>
              <a:rPr lang="en-US" sz="1900" b="1" noProof="0" smtClean="0">
                <a:latin typeface="Courier" pitchFamily="49" charset="0"/>
              </a:rPr>
              <a:t>) or full_in =’0’ then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we_r   &lt;= ’0’; //FIFO becoming or already full</a:t>
            </a:r>
          </a:p>
          <a:p>
            <a:pPr lvl="1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else 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we_r   &lt;= ’1’; // There is room in FIFO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data_r &lt;= </a:t>
            </a:r>
            <a:r>
              <a:rPr lang="en-US" sz="1900" b="1" i="1" noProof="0" smtClean="0">
                <a:latin typeface="Courier" pitchFamily="49" charset="0"/>
              </a:rPr>
              <a:t>new_value;</a:t>
            </a:r>
            <a:endParaRPr lang="en-US" b="1" i="1" noProof="0" smtClean="0">
              <a:latin typeface="Courier" pitchFamily="49" charset="0"/>
            </a:endParaRPr>
          </a:p>
          <a:p>
            <a:pPr eaLnBrk="1" hangingPunct="1">
              <a:buFont typeface="Monotype Sorts"/>
              <a:buChar char="n"/>
              <a:defRPr/>
            </a:pPr>
            <a:endParaRPr lang="en-US" sz="2500" b="1" i="1" noProof="0" smtClean="0">
              <a:latin typeface="Courier" pitchFamily="49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 (3)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noProof="0" smtClean="0"/>
              <a:t>HIBI wrapper shows the data as soon as it comes from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noProof="0" smtClean="0"/>
              <a:t>Same data might get used (counted) twice, if IP only checks the empty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noProof="0" smtClean="0"/>
              <a:t>Remember to check if IP is already reading!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(</a:t>
            </a:r>
            <a:r>
              <a:rPr lang="en-US" sz="1700" b="1" noProof="0" smtClean="0">
                <a:solidFill>
                  <a:srgbClr val="0066FF"/>
                </a:solidFill>
                <a:latin typeface="Courier" pitchFamily="49" charset="0"/>
              </a:rPr>
              <a:t>re_r = '1' and one_d_in = '1'</a:t>
            </a:r>
            <a:r>
              <a:rPr lang="en-US" sz="1700" b="1" noProof="0" smtClean="0">
                <a:latin typeface="Courier" pitchFamily="49" charset="0"/>
              </a:rPr>
              <a:t>) or empty_in = '1' then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re_r &lt;= '0'; // Stop reading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else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re_r &lt;= '1'; // Start or continue reading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end if;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re_r = '1' then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hibi_av_in = '0' then</a:t>
            </a:r>
          </a:p>
          <a:p>
            <a:pPr lvl="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// handle the incoming address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else</a:t>
            </a:r>
          </a:p>
          <a:p>
            <a:pPr lvl="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// handle the incoming data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Common pitfalls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tx FIFO fills while writing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Consequence: Some data are lost (not written to FIFO)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Write enable remains 1 for one cycle too long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Undefined data written to FIFO, or the same data is written twice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In both of above, the likely cause is not acocunting to output register of the IP </a:t>
            </a:r>
          </a:p>
          <a:p>
            <a:pPr eaLnBrk="1" hangingPunct="1">
              <a:buFont typeface="Monotype Sorts"/>
              <a:buChar char="n"/>
              <a:defRPr/>
            </a:pPr>
            <a:endParaRPr lang="en-US" sz="1900" b="1" noProof="0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Common pitfalls (2)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rx FIFO goes empty while reading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Data consumed by IP is undefined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Read enable remains 1 for one cycle too long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Next data is accidentally read away from the FIFO unless FIFO was empty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rx data changes only after the clock edge when re=1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uses the same data twice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0"/>
            <a:ext cx="8582025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smtClean="0"/>
              <a:t>HIBI Wrapper IP interface variants (2)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560388" y="2457450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hibi_wrapper_r1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560388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5" name="AutoShape 7"/>
          <p:cNvSpPr>
            <a:spLocks noChangeArrowheads="1"/>
          </p:cNvSpPr>
          <p:nvPr/>
        </p:nvSpPr>
        <p:spPr bwMode="auto">
          <a:xfrm>
            <a:off x="946150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6" name="AutoShape 8"/>
          <p:cNvSpPr>
            <a:spLocks noChangeArrowheads="1"/>
          </p:cNvSpPr>
          <p:nvPr/>
        </p:nvSpPr>
        <p:spPr bwMode="auto">
          <a:xfrm flipV="1">
            <a:off x="1520825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7" name="AutoShape 9"/>
          <p:cNvSpPr>
            <a:spLocks noChangeArrowheads="1"/>
          </p:cNvSpPr>
          <p:nvPr/>
        </p:nvSpPr>
        <p:spPr bwMode="auto">
          <a:xfrm flipV="1">
            <a:off x="1906588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627063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992188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1570038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935163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627063" y="5338763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hibi_wrapper_r2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1012825" y="4833938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4" name="AutoShape 18"/>
          <p:cNvSpPr>
            <a:spLocks noChangeArrowheads="1"/>
          </p:cNvSpPr>
          <p:nvPr/>
        </p:nvSpPr>
        <p:spPr bwMode="auto">
          <a:xfrm flipV="1">
            <a:off x="1973263" y="4833938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5" name="Text Box 20"/>
          <p:cNvSpPr txBox="1">
            <a:spLocks noChangeArrowheads="1"/>
          </p:cNvSpPr>
          <p:nvPr/>
        </p:nvSpPr>
        <p:spPr bwMode="auto">
          <a:xfrm>
            <a:off x="1058863" y="4529138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6" name="Text Box 22"/>
          <p:cNvSpPr txBox="1">
            <a:spLocks noChangeArrowheads="1"/>
          </p:cNvSpPr>
          <p:nvPr/>
        </p:nvSpPr>
        <p:spPr bwMode="auto">
          <a:xfrm>
            <a:off x="2001838" y="4529138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7" name="AutoShape 23"/>
          <p:cNvSpPr>
            <a:spLocks noChangeArrowheads="1"/>
          </p:cNvSpPr>
          <p:nvPr/>
        </p:nvSpPr>
        <p:spPr bwMode="auto">
          <a:xfrm>
            <a:off x="2387600" y="836613"/>
            <a:ext cx="2312988" cy="1295400"/>
          </a:xfrm>
          <a:prstGeom prst="wedgeRectCallout">
            <a:avLst>
              <a:gd name="adj1" fmla="val -60981"/>
              <a:gd name="adj2" fmla="val 4840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8" name="Line 24"/>
          <p:cNvSpPr>
            <a:spLocks noChangeShapeType="1"/>
          </p:cNvSpPr>
          <p:nvPr/>
        </p:nvSpPr>
        <p:spPr bwMode="auto">
          <a:xfrm flipV="1">
            <a:off x="2571750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9" name="Text Box 25"/>
          <p:cNvSpPr txBox="1">
            <a:spLocks noChangeArrowheads="1"/>
          </p:cNvSpPr>
          <p:nvPr/>
        </p:nvSpPr>
        <p:spPr bwMode="auto">
          <a:xfrm>
            <a:off x="2397125" y="14700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0" name="Line 26"/>
          <p:cNvSpPr>
            <a:spLocks noChangeShapeType="1"/>
          </p:cNvSpPr>
          <p:nvPr/>
        </p:nvSpPr>
        <p:spPr bwMode="auto">
          <a:xfrm flipV="1">
            <a:off x="2936875" y="1196975"/>
            <a:ext cx="0" cy="57785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1" name="Text Box 27"/>
          <p:cNvSpPr txBox="1">
            <a:spLocks noChangeArrowheads="1"/>
          </p:cNvSpPr>
          <p:nvPr/>
        </p:nvSpPr>
        <p:spPr bwMode="auto">
          <a:xfrm>
            <a:off x="2713038" y="1736725"/>
            <a:ext cx="369117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av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2" name="Line 28"/>
          <p:cNvSpPr>
            <a:spLocks noChangeShapeType="1"/>
          </p:cNvSpPr>
          <p:nvPr/>
        </p:nvSpPr>
        <p:spPr bwMode="auto">
          <a:xfrm flipV="1">
            <a:off x="3224213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3" name="Text Box 29"/>
          <p:cNvSpPr txBox="1">
            <a:spLocks noChangeArrowheads="1"/>
          </p:cNvSpPr>
          <p:nvPr/>
        </p:nvSpPr>
        <p:spPr bwMode="auto">
          <a:xfrm>
            <a:off x="2973388" y="1470025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4" name="Line 30"/>
          <p:cNvSpPr>
            <a:spLocks noChangeShapeType="1"/>
          </p:cNvSpPr>
          <p:nvPr/>
        </p:nvSpPr>
        <p:spPr bwMode="auto">
          <a:xfrm flipV="1">
            <a:off x="3657600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5" name="Line 31"/>
          <p:cNvSpPr>
            <a:spLocks noChangeShapeType="1"/>
          </p:cNvSpPr>
          <p:nvPr/>
        </p:nvSpPr>
        <p:spPr bwMode="auto">
          <a:xfrm flipV="1">
            <a:off x="4448175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6" name="Line 32"/>
          <p:cNvSpPr>
            <a:spLocks noChangeShapeType="1"/>
          </p:cNvSpPr>
          <p:nvPr/>
        </p:nvSpPr>
        <p:spPr bwMode="auto">
          <a:xfrm flipV="1">
            <a:off x="4089400" y="1165225"/>
            <a:ext cx="0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7" name="Text Box 33"/>
          <p:cNvSpPr txBox="1">
            <a:spLocks noChangeArrowheads="1"/>
          </p:cNvSpPr>
          <p:nvPr/>
        </p:nvSpPr>
        <p:spPr bwMode="auto">
          <a:xfrm>
            <a:off x="3368675" y="1470025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8" name="Text Box 34"/>
          <p:cNvSpPr txBox="1">
            <a:spLocks noChangeArrowheads="1"/>
          </p:cNvSpPr>
          <p:nvPr/>
        </p:nvSpPr>
        <p:spPr bwMode="auto">
          <a:xfrm>
            <a:off x="3756025" y="1655763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9" name="Text Box 35"/>
          <p:cNvSpPr txBox="1">
            <a:spLocks noChangeArrowheads="1"/>
          </p:cNvSpPr>
          <p:nvPr/>
        </p:nvSpPr>
        <p:spPr bwMode="auto">
          <a:xfrm>
            <a:off x="4281488" y="1470025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0" name="AutoShape 36"/>
          <p:cNvSpPr>
            <a:spLocks noChangeArrowheads="1"/>
          </p:cNvSpPr>
          <p:nvPr/>
        </p:nvSpPr>
        <p:spPr bwMode="auto">
          <a:xfrm>
            <a:off x="2679700" y="4365625"/>
            <a:ext cx="2312988" cy="1295400"/>
          </a:xfrm>
          <a:prstGeom prst="wedgeRectCallout">
            <a:avLst>
              <a:gd name="adj1" fmla="val -70384"/>
              <a:gd name="adj2" fmla="val 281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1" name="Line 37"/>
          <p:cNvSpPr>
            <a:spLocks noChangeShapeType="1"/>
          </p:cNvSpPr>
          <p:nvPr/>
        </p:nvSpPr>
        <p:spPr bwMode="auto">
          <a:xfrm flipV="1">
            <a:off x="2863850" y="47259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2" name="Text Box 38"/>
          <p:cNvSpPr txBox="1">
            <a:spLocks noChangeArrowheads="1"/>
          </p:cNvSpPr>
          <p:nvPr/>
        </p:nvSpPr>
        <p:spPr bwMode="auto">
          <a:xfrm>
            <a:off x="2576513" y="50133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3" name="Line 39"/>
          <p:cNvSpPr>
            <a:spLocks noChangeShapeType="1"/>
          </p:cNvSpPr>
          <p:nvPr/>
        </p:nvSpPr>
        <p:spPr bwMode="auto">
          <a:xfrm flipV="1">
            <a:off x="3152775" y="4725988"/>
            <a:ext cx="0" cy="61277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4" name="Text Box 40"/>
          <p:cNvSpPr txBox="1">
            <a:spLocks noChangeArrowheads="1"/>
          </p:cNvSpPr>
          <p:nvPr/>
        </p:nvSpPr>
        <p:spPr bwMode="auto">
          <a:xfrm>
            <a:off x="2903538" y="5321300"/>
            <a:ext cx="56647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addr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5" name="Line 41"/>
          <p:cNvSpPr>
            <a:spLocks noChangeShapeType="1"/>
          </p:cNvSpPr>
          <p:nvPr/>
        </p:nvSpPr>
        <p:spPr bwMode="auto">
          <a:xfrm flipV="1">
            <a:off x="3516313" y="47259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6" name="Text Box 42"/>
          <p:cNvSpPr txBox="1">
            <a:spLocks noChangeArrowheads="1"/>
          </p:cNvSpPr>
          <p:nvPr/>
        </p:nvSpPr>
        <p:spPr bwMode="auto">
          <a:xfrm>
            <a:off x="3257550" y="4999038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7" name="Line 43"/>
          <p:cNvSpPr>
            <a:spLocks noChangeShapeType="1"/>
          </p:cNvSpPr>
          <p:nvPr/>
        </p:nvSpPr>
        <p:spPr bwMode="auto">
          <a:xfrm flipV="1">
            <a:off x="3949700" y="47196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8" name="Line 44"/>
          <p:cNvSpPr>
            <a:spLocks noChangeShapeType="1"/>
          </p:cNvSpPr>
          <p:nvPr/>
        </p:nvSpPr>
        <p:spPr bwMode="auto">
          <a:xfrm flipV="1">
            <a:off x="4740275" y="47196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9" name="Line 45"/>
          <p:cNvSpPr>
            <a:spLocks noChangeShapeType="1"/>
          </p:cNvSpPr>
          <p:nvPr/>
        </p:nvSpPr>
        <p:spPr bwMode="auto">
          <a:xfrm flipV="1">
            <a:off x="4376738" y="4694238"/>
            <a:ext cx="0" cy="509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0" name="Text Box 46"/>
          <p:cNvSpPr txBox="1">
            <a:spLocks noChangeArrowheads="1"/>
          </p:cNvSpPr>
          <p:nvPr/>
        </p:nvSpPr>
        <p:spPr bwMode="auto">
          <a:xfrm>
            <a:off x="3660775" y="4999038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1" name="Text Box 47"/>
          <p:cNvSpPr txBox="1">
            <a:spLocks noChangeArrowheads="1"/>
          </p:cNvSpPr>
          <p:nvPr/>
        </p:nvSpPr>
        <p:spPr bwMode="auto">
          <a:xfrm>
            <a:off x="4048125" y="5203825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2" name="Text Box 48"/>
          <p:cNvSpPr txBox="1">
            <a:spLocks noChangeArrowheads="1"/>
          </p:cNvSpPr>
          <p:nvPr/>
        </p:nvSpPr>
        <p:spPr bwMode="auto">
          <a:xfrm>
            <a:off x="4573588" y="4999038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3" name="Rectangle 49"/>
          <p:cNvSpPr>
            <a:spLocks noChangeArrowheads="1"/>
          </p:cNvSpPr>
          <p:nvPr/>
        </p:nvSpPr>
        <p:spPr bwMode="auto">
          <a:xfrm>
            <a:off x="5237163" y="2457450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hibi_wrapper_r3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4" name="AutoShape 50"/>
          <p:cNvSpPr>
            <a:spLocks noChangeArrowheads="1"/>
          </p:cNvSpPr>
          <p:nvPr/>
        </p:nvSpPr>
        <p:spPr bwMode="auto">
          <a:xfrm>
            <a:off x="5237163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5" name="AutoShape 51"/>
          <p:cNvSpPr>
            <a:spLocks noChangeArrowheads="1"/>
          </p:cNvSpPr>
          <p:nvPr/>
        </p:nvSpPr>
        <p:spPr bwMode="auto">
          <a:xfrm>
            <a:off x="5622925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6" name="AutoShape 52"/>
          <p:cNvSpPr>
            <a:spLocks noChangeArrowheads="1"/>
          </p:cNvSpPr>
          <p:nvPr/>
        </p:nvSpPr>
        <p:spPr bwMode="auto">
          <a:xfrm flipV="1">
            <a:off x="6197600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7" name="AutoShape 53"/>
          <p:cNvSpPr>
            <a:spLocks noChangeArrowheads="1"/>
          </p:cNvSpPr>
          <p:nvPr/>
        </p:nvSpPr>
        <p:spPr bwMode="auto">
          <a:xfrm flipV="1">
            <a:off x="6583363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8" name="Text Box 54"/>
          <p:cNvSpPr txBox="1">
            <a:spLocks noChangeArrowheads="1"/>
          </p:cNvSpPr>
          <p:nvPr/>
        </p:nvSpPr>
        <p:spPr bwMode="auto">
          <a:xfrm>
            <a:off x="5303838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9" name="Text Box 55"/>
          <p:cNvSpPr txBox="1">
            <a:spLocks noChangeArrowheads="1"/>
          </p:cNvSpPr>
          <p:nvPr/>
        </p:nvSpPr>
        <p:spPr bwMode="auto">
          <a:xfrm>
            <a:off x="5668963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0" name="Text Box 56"/>
          <p:cNvSpPr txBox="1">
            <a:spLocks noChangeArrowheads="1"/>
          </p:cNvSpPr>
          <p:nvPr/>
        </p:nvSpPr>
        <p:spPr bwMode="auto">
          <a:xfrm>
            <a:off x="6246813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1" name="Text Box 57"/>
          <p:cNvSpPr txBox="1">
            <a:spLocks noChangeArrowheads="1"/>
          </p:cNvSpPr>
          <p:nvPr/>
        </p:nvSpPr>
        <p:spPr bwMode="auto">
          <a:xfrm>
            <a:off x="6611938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2" name="Rectangle 58"/>
          <p:cNvSpPr>
            <a:spLocks noChangeArrowheads="1"/>
          </p:cNvSpPr>
          <p:nvPr/>
        </p:nvSpPr>
        <p:spPr bwMode="auto">
          <a:xfrm>
            <a:off x="5303838" y="5373688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hibi_wrapper_r4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3" name="AutoShape 59"/>
          <p:cNvSpPr>
            <a:spLocks noChangeArrowheads="1"/>
          </p:cNvSpPr>
          <p:nvPr/>
        </p:nvSpPr>
        <p:spPr bwMode="auto">
          <a:xfrm>
            <a:off x="5689600" y="4868863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4" name="AutoShape 60"/>
          <p:cNvSpPr>
            <a:spLocks noChangeArrowheads="1"/>
          </p:cNvSpPr>
          <p:nvPr/>
        </p:nvSpPr>
        <p:spPr bwMode="auto">
          <a:xfrm flipV="1">
            <a:off x="6650038" y="4868863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5" name="Text Box 61"/>
          <p:cNvSpPr txBox="1">
            <a:spLocks noChangeArrowheads="1"/>
          </p:cNvSpPr>
          <p:nvPr/>
        </p:nvSpPr>
        <p:spPr bwMode="auto">
          <a:xfrm>
            <a:off x="5735638" y="4564063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6" name="Text Box 62"/>
          <p:cNvSpPr txBox="1">
            <a:spLocks noChangeArrowheads="1"/>
          </p:cNvSpPr>
          <p:nvPr/>
        </p:nvSpPr>
        <p:spPr bwMode="auto">
          <a:xfrm>
            <a:off x="6678613" y="4564063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7" name="AutoShape 63"/>
          <p:cNvSpPr>
            <a:spLocks noChangeArrowheads="1"/>
          </p:cNvSpPr>
          <p:nvPr/>
        </p:nvSpPr>
        <p:spPr bwMode="auto">
          <a:xfrm>
            <a:off x="7064375" y="836613"/>
            <a:ext cx="2312988" cy="1295400"/>
          </a:xfrm>
          <a:prstGeom prst="wedgeRectCallout">
            <a:avLst>
              <a:gd name="adj1" fmla="val -62148"/>
              <a:gd name="adj2" fmla="val 4840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8" name="Line 64"/>
          <p:cNvSpPr>
            <a:spLocks noChangeShapeType="1"/>
          </p:cNvSpPr>
          <p:nvPr/>
        </p:nvSpPr>
        <p:spPr bwMode="auto">
          <a:xfrm flipV="1">
            <a:off x="7248525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9" name="Text Box 65"/>
          <p:cNvSpPr txBox="1">
            <a:spLocks noChangeArrowheads="1"/>
          </p:cNvSpPr>
          <p:nvPr/>
        </p:nvSpPr>
        <p:spPr bwMode="auto">
          <a:xfrm>
            <a:off x="7073900" y="14700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0" name="Line 66"/>
          <p:cNvSpPr>
            <a:spLocks noChangeShapeType="1"/>
          </p:cNvSpPr>
          <p:nvPr/>
        </p:nvSpPr>
        <p:spPr bwMode="auto">
          <a:xfrm flipV="1">
            <a:off x="7616825" y="1196975"/>
            <a:ext cx="0" cy="5778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1" name="Line 68"/>
          <p:cNvSpPr>
            <a:spLocks noChangeShapeType="1"/>
          </p:cNvSpPr>
          <p:nvPr/>
        </p:nvSpPr>
        <p:spPr bwMode="auto">
          <a:xfrm flipV="1">
            <a:off x="7900988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2" name="Text Box 69"/>
          <p:cNvSpPr txBox="1">
            <a:spLocks noChangeArrowheads="1"/>
          </p:cNvSpPr>
          <p:nvPr/>
        </p:nvSpPr>
        <p:spPr bwMode="auto">
          <a:xfrm>
            <a:off x="7650163" y="1470025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3" name="Line 70"/>
          <p:cNvSpPr>
            <a:spLocks noChangeShapeType="1"/>
          </p:cNvSpPr>
          <p:nvPr/>
        </p:nvSpPr>
        <p:spPr bwMode="auto">
          <a:xfrm flipV="1">
            <a:off x="8334375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4" name="Line 71"/>
          <p:cNvSpPr>
            <a:spLocks noChangeShapeType="1"/>
          </p:cNvSpPr>
          <p:nvPr/>
        </p:nvSpPr>
        <p:spPr bwMode="auto">
          <a:xfrm flipV="1">
            <a:off x="9124950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5" name="Line 72"/>
          <p:cNvSpPr>
            <a:spLocks noChangeShapeType="1"/>
          </p:cNvSpPr>
          <p:nvPr/>
        </p:nvSpPr>
        <p:spPr bwMode="auto">
          <a:xfrm flipV="1">
            <a:off x="8769350" y="1165225"/>
            <a:ext cx="0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6" name="Text Box 73"/>
          <p:cNvSpPr txBox="1">
            <a:spLocks noChangeArrowheads="1"/>
          </p:cNvSpPr>
          <p:nvPr/>
        </p:nvSpPr>
        <p:spPr bwMode="auto">
          <a:xfrm>
            <a:off x="8048625" y="1470025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7" name="Text Box 74"/>
          <p:cNvSpPr txBox="1">
            <a:spLocks noChangeArrowheads="1"/>
          </p:cNvSpPr>
          <p:nvPr/>
        </p:nvSpPr>
        <p:spPr bwMode="auto">
          <a:xfrm>
            <a:off x="8432800" y="1674813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8" name="Text Box 75"/>
          <p:cNvSpPr txBox="1">
            <a:spLocks noChangeArrowheads="1"/>
          </p:cNvSpPr>
          <p:nvPr/>
        </p:nvSpPr>
        <p:spPr bwMode="auto">
          <a:xfrm>
            <a:off x="8958263" y="1470025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9" name="AutoShape 76"/>
          <p:cNvSpPr>
            <a:spLocks noChangeArrowheads="1"/>
          </p:cNvSpPr>
          <p:nvPr/>
        </p:nvSpPr>
        <p:spPr bwMode="auto">
          <a:xfrm>
            <a:off x="7356475" y="4400550"/>
            <a:ext cx="2312988" cy="1295400"/>
          </a:xfrm>
          <a:prstGeom prst="wedgeRectCallout">
            <a:avLst>
              <a:gd name="adj1" fmla="val -69903"/>
              <a:gd name="adj2" fmla="val 857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0" name="Line 77"/>
          <p:cNvSpPr>
            <a:spLocks noChangeShapeType="1"/>
          </p:cNvSpPr>
          <p:nvPr/>
        </p:nvSpPr>
        <p:spPr bwMode="auto">
          <a:xfrm flipV="1">
            <a:off x="7540625" y="4760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1" name="Text Box 78"/>
          <p:cNvSpPr txBox="1">
            <a:spLocks noChangeArrowheads="1"/>
          </p:cNvSpPr>
          <p:nvPr/>
        </p:nvSpPr>
        <p:spPr bwMode="auto">
          <a:xfrm>
            <a:off x="7253288" y="5048250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2" name="Line 79"/>
          <p:cNvSpPr>
            <a:spLocks noChangeShapeType="1"/>
          </p:cNvSpPr>
          <p:nvPr/>
        </p:nvSpPr>
        <p:spPr bwMode="auto">
          <a:xfrm flipV="1">
            <a:off x="7829550" y="4760913"/>
            <a:ext cx="0" cy="6127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3" name="Text Box 80"/>
          <p:cNvSpPr txBox="1">
            <a:spLocks noChangeArrowheads="1"/>
          </p:cNvSpPr>
          <p:nvPr/>
        </p:nvSpPr>
        <p:spPr bwMode="auto">
          <a:xfrm>
            <a:off x="7356475" y="1790700"/>
            <a:ext cx="56647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addr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4" name="Line 81"/>
          <p:cNvSpPr>
            <a:spLocks noChangeShapeType="1"/>
          </p:cNvSpPr>
          <p:nvPr/>
        </p:nvSpPr>
        <p:spPr bwMode="auto">
          <a:xfrm flipV="1">
            <a:off x="8193088" y="4760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5" name="Text Box 82"/>
          <p:cNvSpPr txBox="1">
            <a:spLocks noChangeArrowheads="1"/>
          </p:cNvSpPr>
          <p:nvPr/>
        </p:nvSpPr>
        <p:spPr bwMode="auto">
          <a:xfrm>
            <a:off x="7934325" y="5033963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6" name="Line 83"/>
          <p:cNvSpPr>
            <a:spLocks noChangeShapeType="1"/>
          </p:cNvSpPr>
          <p:nvPr/>
        </p:nvSpPr>
        <p:spPr bwMode="auto">
          <a:xfrm flipV="1">
            <a:off x="8626475" y="47545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7" name="Line 84"/>
          <p:cNvSpPr>
            <a:spLocks noChangeShapeType="1"/>
          </p:cNvSpPr>
          <p:nvPr/>
        </p:nvSpPr>
        <p:spPr bwMode="auto">
          <a:xfrm flipV="1">
            <a:off x="9417050" y="47545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8" name="Line 85"/>
          <p:cNvSpPr>
            <a:spLocks noChangeShapeType="1"/>
          </p:cNvSpPr>
          <p:nvPr/>
        </p:nvSpPr>
        <p:spPr bwMode="auto">
          <a:xfrm flipV="1">
            <a:off x="9056688" y="4729163"/>
            <a:ext cx="0" cy="509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9" name="Text Box 86"/>
          <p:cNvSpPr txBox="1">
            <a:spLocks noChangeArrowheads="1"/>
          </p:cNvSpPr>
          <p:nvPr/>
        </p:nvSpPr>
        <p:spPr bwMode="auto">
          <a:xfrm>
            <a:off x="8337550" y="5033963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0" name="Text Box 87"/>
          <p:cNvSpPr txBox="1">
            <a:spLocks noChangeArrowheads="1"/>
          </p:cNvSpPr>
          <p:nvPr/>
        </p:nvSpPr>
        <p:spPr bwMode="auto">
          <a:xfrm>
            <a:off x="8724900" y="5238750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1" name="Text Box 88"/>
          <p:cNvSpPr txBox="1">
            <a:spLocks noChangeArrowheads="1"/>
          </p:cNvSpPr>
          <p:nvPr/>
        </p:nvSpPr>
        <p:spPr bwMode="auto">
          <a:xfrm>
            <a:off x="9250363" y="5033963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2" name="Text Box 67"/>
          <p:cNvSpPr txBox="1">
            <a:spLocks noChangeArrowheads="1"/>
          </p:cNvSpPr>
          <p:nvPr/>
        </p:nvSpPr>
        <p:spPr bwMode="auto">
          <a:xfrm>
            <a:off x="7653338" y="5391150"/>
            <a:ext cx="369117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av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3" name="AutoShape 89"/>
          <p:cNvSpPr>
            <a:spLocks noChangeArrowheads="1"/>
          </p:cNvSpPr>
          <p:nvPr/>
        </p:nvSpPr>
        <p:spPr bwMode="auto">
          <a:xfrm>
            <a:off x="7581900" y="5948363"/>
            <a:ext cx="1835150" cy="5048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>
                <a:latin typeface="Calibri" pitchFamily="34" charset="0"/>
                <a:cs typeface="Calibri" pitchFamily="34" charset="0"/>
              </a:rPr>
              <a:t>r4 is the </a:t>
            </a:r>
            <a:r>
              <a:rPr lang="fi-FI" sz="1600" dirty="0" err="1">
                <a:latin typeface="Calibri" pitchFamily="34" charset="0"/>
                <a:cs typeface="Calibri" pitchFamily="34" charset="0"/>
              </a:rPr>
              <a:t>most</a:t>
            </a:r>
            <a:r>
              <a:rPr lang="fi-FI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used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>
                <a:latin typeface="Calibri" pitchFamily="34" charset="0"/>
                <a:cs typeface="Calibri" pitchFamily="34" charset="0"/>
              </a:rPr>
              <a:t>in TUT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4" name="AutoShape 90"/>
          <p:cNvSpPr>
            <a:spLocks noChangeArrowheads="1"/>
          </p:cNvSpPr>
          <p:nvPr/>
        </p:nvSpPr>
        <p:spPr bwMode="auto">
          <a:xfrm>
            <a:off x="2679700" y="2438400"/>
            <a:ext cx="2060575" cy="9350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All wrapper types contain r1 inside them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5" name="Rectangle 93"/>
          <p:cNvSpPr>
            <a:spLocks noChangeArrowheads="1"/>
          </p:cNvSpPr>
          <p:nvPr/>
        </p:nvSpPr>
        <p:spPr bwMode="auto">
          <a:xfrm>
            <a:off x="630238" y="1252538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6" name="Rectangle 94"/>
          <p:cNvSpPr>
            <a:spLocks noChangeArrowheads="1"/>
          </p:cNvSpPr>
          <p:nvPr/>
        </p:nvSpPr>
        <p:spPr bwMode="auto">
          <a:xfrm>
            <a:off x="877888" y="4202113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7" name="Rectangle 95"/>
          <p:cNvSpPr>
            <a:spLocks noChangeArrowheads="1"/>
          </p:cNvSpPr>
          <p:nvPr/>
        </p:nvSpPr>
        <p:spPr bwMode="auto">
          <a:xfrm>
            <a:off x="5237163" y="1271588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8" name="Rectangle 96"/>
          <p:cNvSpPr>
            <a:spLocks noChangeArrowheads="1"/>
          </p:cNvSpPr>
          <p:nvPr/>
        </p:nvSpPr>
        <p:spPr bwMode="auto">
          <a:xfrm>
            <a:off x="5487988" y="4202113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9" name="Line 97"/>
          <p:cNvSpPr>
            <a:spLocks noChangeShapeType="1"/>
          </p:cNvSpPr>
          <p:nvPr/>
        </p:nvSpPr>
        <p:spPr bwMode="auto">
          <a:xfrm>
            <a:off x="1058863" y="3681413"/>
            <a:ext cx="518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0" name="Line 98"/>
          <p:cNvSpPr>
            <a:spLocks noChangeShapeType="1"/>
          </p:cNvSpPr>
          <p:nvPr/>
        </p:nvSpPr>
        <p:spPr bwMode="auto">
          <a:xfrm>
            <a:off x="1058863" y="3429000"/>
            <a:ext cx="0" cy="252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1" name="Line 99"/>
          <p:cNvSpPr>
            <a:spLocks noChangeShapeType="1"/>
          </p:cNvSpPr>
          <p:nvPr/>
        </p:nvSpPr>
        <p:spPr bwMode="auto">
          <a:xfrm>
            <a:off x="6216650" y="3429000"/>
            <a:ext cx="0" cy="252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2" name="Line 100"/>
          <p:cNvSpPr>
            <a:spLocks noChangeShapeType="1"/>
          </p:cNvSpPr>
          <p:nvPr/>
        </p:nvSpPr>
        <p:spPr bwMode="auto">
          <a:xfrm>
            <a:off x="6216650" y="3681413"/>
            <a:ext cx="349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3" name="Line 101"/>
          <p:cNvSpPr>
            <a:spLocks noChangeShapeType="1"/>
          </p:cNvSpPr>
          <p:nvPr/>
        </p:nvSpPr>
        <p:spPr bwMode="auto">
          <a:xfrm>
            <a:off x="1208088" y="6597650"/>
            <a:ext cx="518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4" name="Line 102"/>
          <p:cNvSpPr>
            <a:spLocks noChangeShapeType="1"/>
          </p:cNvSpPr>
          <p:nvPr/>
        </p:nvSpPr>
        <p:spPr bwMode="auto">
          <a:xfrm>
            <a:off x="1208088" y="6345238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5" name="Line 103"/>
          <p:cNvSpPr>
            <a:spLocks noChangeShapeType="1"/>
          </p:cNvSpPr>
          <p:nvPr/>
        </p:nvSpPr>
        <p:spPr bwMode="auto">
          <a:xfrm>
            <a:off x="6365875" y="6345238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6" name="Line 104"/>
          <p:cNvSpPr>
            <a:spLocks noChangeShapeType="1"/>
          </p:cNvSpPr>
          <p:nvPr/>
        </p:nvSpPr>
        <p:spPr bwMode="auto">
          <a:xfrm>
            <a:off x="6365875" y="6597650"/>
            <a:ext cx="349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7" name="Rectangle 97"/>
          <p:cNvSpPr>
            <a:spLocks noChangeArrowheads="1"/>
          </p:cNvSpPr>
          <p:nvPr/>
        </p:nvSpPr>
        <p:spPr bwMode="auto">
          <a:xfrm>
            <a:off x="2822768" y="3373438"/>
            <a:ext cx="9124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 BUS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8" name="Rectangle 98"/>
          <p:cNvSpPr>
            <a:spLocks noChangeArrowheads="1"/>
          </p:cNvSpPr>
          <p:nvPr/>
        </p:nvSpPr>
        <p:spPr bwMode="auto">
          <a:xfrm>
            <a:off x="2972360" y="6289675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HIBI BUS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Wrapper IP interface variants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20000"/>
          </a:bodyPr>
          <a:lstStyle/>
          <a:p>
            <a:pPr marL="552450" indent="-552450" eaLnBrk="1" hangingPunct="1">
              <a:buFont typeface="Monotype Sorts"/>
              <a:buChar char="n"/>
              <a:defRPr/>
            </a:pPr>
            <a:r>
              <a:rPr lang="en-US" noProof="0" dirty="0" smtClean="0"/>
              <a:t>There are 4 variants of the IP interface</a:t>
            </a:r>
          </a:p>
          <a:p>
            <a:pPr marL="552450" indent="-552450" eaLnBrk="1" hangingPunct="1">
              <a:buFont typeface="Monotype Sorts"/>
              <a:buChar char="n"/>
              <a:defRPr/>
            </a:pPr>
            <a:r>
              <a:rPr lang="en-US" noProof="0" dirty="0" smtClean="0"/>
              <a:t>Depending on how to handle</a:t>
            </a:r>
          </a:p>
          <a:p>
            <a:pPr marL="952500" lvl="1" indent="-476250" eaLnBrk="1" hangingPunct="1">
              <a:buFont typeface="Monotype Sorts" pitchFamily="2" charset="2"/>
              <a:buAutoNum type="alphaLcParenR"/>
              <a:defRPr/>
            </a:pPr>
            <a:r>
              <a:rPr lang="en-US" noProof="0" dirty="0" smtClean="0"/>
              <a:t>high/low priority data: one or two interfaces</a:t>
            </a:r>
          </a:p>
          <a:p>
            <a:pPr marL="952500" lvl="1" indent="-476250" eaLnBrk="1" hangingPunct="1">
              <a:buFont typeface="Monotype Sorts" pitchFamily="2" charset="2"/>
              <a:buAutoNum type="alphaLcParenR"/>
              <a:defRPr/>
            </a:pPr>
            <a:r>
              <a:rPr lang="en-US" noProof="0" dirty="0" smtClean="0"/>
              <a:t>address and data: separate interfaces or one multiplexed</a:t>
            </a:r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r1:</a:t>
            </a:r>
            <a:r>
              <a:rPr lang="en-US" noProof="0" dirty="0" smtClean="0"/>
              <a:t> a) 2 interfaces </a:t>
            </a:r>
            <a:r>
              <a:rPr lang="en-US" noProof="0" dirty="0" err="1" smtClean="0"/>
              <a:t>hi+lo</a:t>
            </a:r>
            <a:r>
              <a:rPr lang="en-US" noProof="0" dirty="0" smtClean="0"/>
              <a:t>; 	b) </a:t>
            </a:r>
            <a:r>
              <a:rPr lang="en-US" noProof="0" dirty="0" err="1" smtClean="0"/>
              <a:t>muxed</a:t>
            </a:r>
            <a:r>
              <a:rPr lang="en-US" noProof="0" dirty="0" smtClean="0"/>
              <a:t>     </a:t>
            </a:r>
            <a:r>
              <a:rPr lang="en-US" noProof="0" dirty="0" err="1" smtClean="0"/>
              <a:t>a/d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r2:</a:t>
            </a:r>
            <a:r>
              <a:rPr lang="en-US" noProof="0" dirty="0" smtClean="0"/>
              <a:t> a) 1 interface   hi/lo; 	b) separate  </a:t>
            </a:r>
            <a:r>
              <a:rPr lang="en-US" noProof="0" dirty="0" err="1" smtClean="0"/>
              <a:t>a+d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r3:</a:t>
            </a:r>
            <a:r>
              <a:rPr lang="en-US" noProof="0" dirty="0" smtClean="0"/>
              <a:t> a) 2 interfaces </a:t>
            </a:r>
            <a:r>
              <a:rPr lang="en-US" noProof="0" dirty="0" err="1" smtClean="0"/>
              <a:t>hi+lo</a:t>
            </a:r>
            <a:r>
              <a:rPr lang="en-US" noProof="0" dirty="0" smtClean="0"/>
              <a:t>;  	b) separate  </a:t>
            </a:r>
            <a:r>
              <a:rPr lang="en-US" noProof="0" dirty="0" err="1" smtClean="0"/>
              <a:t>a+d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r4:</a:t>
            </a:r>
            <a:r>
              <a:rPr lang="en-US" noProof="0" dirty="0" smtClean="0"/>
              <a:t> a) 1 interface   hi/lo;    	b) </a:t>
            </a:r>
            <a:r>
              <a:rPr lang="en-US" noProof="0" dirty="0" err="1" smtClean="0"/>
              <a:t>muxed</a:t>
            </a:r>
            <a:r>
              <a:rPr lang="en-US" noProof="0" dirty="0" smtClean="0"/>
              <a:t>     </a:t>
            </a:r>
            <a:r>
              <a:rPr lang="en-US" noProof="0" dirty="0" err="1" smtClean="0"/>
              <a:t>a/d</a:t>
            </a:r>
            <a:r>
              <a:rPr lang="en-US" noProof="0" dirty="0" smtClean="0"/>
              <a:t> 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IP interface variants (3)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96975"/>
            <a:ext cx="8582025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dirty="0" smtClean="0"/>
              <a:t>Different wrapper types can co-exist in the same system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Bus side interface is always the same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Addresses work directly between wrapper types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Hi-priority data cannot bypass lo-prior data in wrapper types r2 and r4. However, all data is always transmitted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dirty="0" smtClean="0"/>
              <a:t>For example, </a:t>
            </a:r>
            <a:r>
              <a:rPr lang="en-US" noProof="0" dirty="0" err="1" smtClean="0"/>
              <a:t>Nios</a:t>
            </a:r>
            <a:r>
              <a:rPr lang="en-US" noProof="0" dirty="0" smtClean="0"/>
              <a:t> subsystems utilize commonly r4 but SDRAM utilizes r3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SDRAM ctrl distinguishes DMA configuration and memory data traffic with priority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>
                <a:effectLst/>
              </a:rPr>
              <a:t>HIBI network example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chemeClr val="tx1"/>
                </a:solidFill>
              </a:rPr>
              <a:t>27.11.2009</a:t>
            </a:r>
            <a:endParaRPr lang="en-US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6425" y="1828800"/>
            <a:ext cx="8948738" cy="3519488"/>
            <a:chOff x="382" y="1152"/>
            <a:chExt cx="5637" cy="2217"/>
          </a:xfrm>
        </p:grpSpPr>
        <p:sp>
          <p:nvSpPr>
            <p:cNvPr id="16449" name="Rectangle 3"/>
            <p:cNvSpPr>
              <a:spLocks noChangeArrowheads="1"/>
            </p:cNvSpPr>
            <p:nvPr/>
          </p:nvSpPr>
          <p:spPr bwMode="auto">
            <a:xfrm>
              <a:off x="3615" y="2915"/>
              <a:ext cx="2404" cy="454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0" name="Rectangle 4"/>
            <p:cNvSpPr>
              <a:spLocks noChangeArrowheads="1"/>
            </p:cNvSpPr>
            <p:nvPr/>
          </p:nvSpPr>
          <p:spPr bwMode="auto">
            <a:xfrm>
              <a:off x="3615" y="2371"/>
              <a:ext cx="816" cy="544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1" name="Rectangle 5"/>
            <p:cNvSpPr>
              <a:spLocks noChangeArrowheads="1"/>
            </p:cNvSpPr>
            <p:nvPr/>
          </p:nvSpPr>
          <p:spPr bwMode="auto">
            <a:xfrm>
              <a:off x="4431" y="2371"/>
              <a:ext cx="771" cy="544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2" name="Rectangle 6"/>
            <p:cNvSpPr>
              <a:spLocks noChangeArrowheads="1"/>
            </p:cNvSpPr>
            <p:nvPr/>
          </p:nvSpPr>
          <p:spPr bwMode="auto">
            <a:xfrm>
              <a:off x="5202" y="2371"/>
              <a:ext cx="816" cy="54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3" name="Rectangle 7"/>
            <p:cNvSpPr>
              <a:spLocks noChangeArrowheads="1"/>
            </p:cNvSpPr>
            <p:nvPr/>
          </p:nvSpPr>
          <p:spPr bwMode="auto">
            <a:xfrm>
              <a:off x="3252" y="1645"/>
              <a:ext cx="2676" cy="726"/>
            </a:xfrm>
            <a:prstGeom prst="rect">
              <a:avLst/>
            </a:prstGeom>
            <a:solidFill>
              <a:srgbClr val="66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190" name="Rectangle 8"/>
            <p:cNvSpPr>
              <a:spLocks noChangeArrowheads="1"/>
            </p:cNvSpPr>
            <p:nvPr/>
          </p:nvSpPr>
          <p:spPr bwMode="auto">
            <a:xfrm>
              <a:off x="384" y="1152"/>
              <a:ext cx="4848" cy="4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455" name="Rectangle 9"/>
            <p:cNvSpPr>
              <a:spLocks noChangeArrowheads="1"/>
            </p:cNvSpPr>
            <p:nvPr/>
          </p:nvSpPr>
          <p:spPr bwMode="auto">
            <a:xfrm>
              <a:off x="382" y="2371"/>
              <a:ext cx="2354" cy="544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6" name="Rectangle 10"/>
            <p:cNvSpPr>
              <a:spLocks noChangeArrowheads="1"/>
            </p:cNvSpPr>
            <p:nvPr/>
          </p:nvSpPr>
          <p:spPr bwMode="auto">
            <a:xfrm>
              <a:off x="384" y="1645"/>
              <a:ext cx="903" cy="726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7" name="Rectangle 11"/>
            <p:cNvSpPr>
              <a:spLocks noChangeArrowheads="1"/>
            </p:cNvSpPr>
            <p:nvPr/>
          </p:nvSpPr>
          <p:spPr bwMode="auto">
            <a:xfrm>
              <a:off x="1200" y="1645"/>
              <a:ext cx="1825" cy="726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30526" y="4556125"/>
            <a:ext cx="1984376" cy="1111250"/>
            <a:chOff x="1846" y="2870"/>
            <a:chExt cx="1250" cy="700"/>
          </a:xfrm>
        </p:grpSpPr>
        <p:sp>
          <p:nvSpPr>
            <p:cNvPr id="16447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250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>
                  <a:latin typeface="Calibri" pitchFamily="34" charset="0"/>
                </a:rPr>
                <a:t>Clock </a:t>
              </a:r>
              <a:r>
                <a:rPr lang="fi-FI" sz="2400" dirty="0" err="1" smtClean="0">
                  <a:latin typeface="Calibri" pitchFamily="34" charset="0"/>
                </a:rPr>
                <a:t>domains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6448" name="Line 14"/>
            <p:cNvSpPr>
              <a:spLocks noChangeShapeType="1"/>
            </p:cNvSpPr>
            <p:nvPr/>
          </p:nvSpPr>
          <p:spPr bwMode="auto">
            <a:xfrm flipH="1" flipV="1">
              <a:off x="2254" y="2870"/>
              <a:ext cx="9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11225" y="2900363"/>
            <a:ext cx="1009650" cy="1512887"/>
            <a:chOff x="574" y="1827"/>
            <a:chExt cx="636" cy="953"/>
          </a:xfrm>
        </p:grpSpPr>
        <p:grpSp>
          <p:nvGrpSpPr>
            <p:cNvPr id="16443" name="Group 17"/>
            <p:cNvGrpSpPr>
              <a:grpSpLocks/>
            </p:cNvGrpSpPr>
            <p:nvPr/>
          </p:nvGrpSpPr>
          <p:grpSpPr bwMode="auto">
            <a:xfrm>
              <a:off x="574" y="2236"/>
              <a:ext cx="636" cy="544"/>
              <a:chOff x="580" y="2886"/>
              <a:chExt cx="467" cy="454"/>
            </a:xfrm>
          </p:grpSpPr>
          <p:sp>
            <p:nvSpPr>
              <p:cNvPr id="16445" name="AutoShape 18"/>
              <p:cNvSpPr>
                <a:spLocks noChangeArrowheads="1"/>
              </p:cNvSpPr>
              <p:nvPr/>
            </p:nvSpPr>
            <p:spPr bwMode="auto">
              <a:xfrm>
                <a:off x="580" y="2886"/>
                <a:ext cx="467" cy="227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  <p:sp>
            <p:nvSpPr>
              <p:cNvPr id="16446" name="AutoShape 19"/>
              <p:cNvSpPr>
                <a:spLocks noChangeArrowheads="1"/>
              </p:cNvSpPr>
              <p:nvPr/>
            </p:nvSpPr>
            <p:spPr bwMode="auto">
              <a:xfrm>
                <a:off x="580" y="3113"/>
                <a:ext cx="467" cy="22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IP BLOCK</a:t>
                </a:r>
                <a:endParaRPr lang="en-GB" sz="1200" b="1"/>
              </a:p>
            </p:txBody>
          </p:sp>
        </p:grpSp>
        <p:sp>
          <p:nvSpPr>
            <p:cNvPr id="16444" name="Line 20"/>
            <p:cNvSpPr>
              <a:spLocks noChangeShapeType="1"/>
            </p:cNvSpPr>
            <p:nvPr/>
          </p:nvSpPr>
          <p:spPr bwMode="auto">
            <a:xfrm flipV="1">
              <a:off x="848" y="1827"/>
              <a:ext cx="1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419600" y="2611696"/>
            <a:ext cx="1081088" cy="1800049"/>
            <a:chOff x="2784" y="1649"/>
            <a:chExt cx="681" cy="1009"/>
          </a:xfrm>
        </p:grpSpPr>
        <p:sp>
          <p:nvSpPr>
            <p:cNvPr id="16439" name="Rectangle 22"/>
            <p:cNvSpPr>
              <a:spLocks noChangeArrowheads="1"/>
            </p:cNvSpPr>
            <p:nvPr/>
          </p:nvSpPr>
          <p:spPr bwMode="auto">
            <a:xfrm>
              <a:off x="2784" y="1649"/>
              <a:ext cx="681" cy="100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b" anchorCtr="1"/>
            <a:lstStyle/>
            <a:p>
              <a:pPr eaLnBrk="0" hangingPunct="0"/>
              <a:r>
                <a:rPr lang="en-GB" sz="2400" dirty="0">
                  <a:latin typeface="Calibri" pitchFamily="34" charset="0"/>
                </a:rPr>
                <a:t>Bridge</a:t>
              </a:r>
            </a:p>
          </p:txBody>
        </p:sp>
        <p:grpSp>
          <p:nvGrpSpPr>
            <p:cNvPr id="16440" name="Group 23"/>
            <p:cNvGrpSpPr>
              <a:grpSpLocks/>
            </p:cNvGrpSpPr>
            <p:nvPr/>
          </p:nvGrpSpPr>
          <p:grpSpPr bwMode="auto">
            <a:xfrm>
              <a:off x="2867" y="1691"/>
              <a:ext cx="545" cy="605"/>
              <a:chOff x="2803" y="1842"/>
              <a:chExt cx="544" cy="605"/>
            </a:xfrm>
          </p:grpSpPr>
          <p:sp>
            <p:nvSpPr>
              <p:cNvPr id="16441" name="AutoShape 24"/>
              <p:cNvSpPr>
                <a:spLocks noChangeArrowheads="1"/>
              </p:cNvSpPr>
              <p:nvPr/>
            </p:nvSpPr>
            <p:spPr bwMode="auto">
              <a:xfrm rot="-5400000">
                <a:off x="2637" y="2008"/>
                <a:ext cx="604" cy="272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  <p:sp>
            <p:nvSpPr>
              <p:cNvPr id="16442" name="AutoShape 25"/>
              <p:cNvSpPr>
                <a:spLocks noChangeArrowheads="1"/>
              </p:cNvSpPr>
              <p:nvPr/>
            </p:nvSpPr>
            <p:spPr bwMode="auto">
              <a:xfrm rot="-5400000">
                <a:off x="2909" y="2009"/>
                <a:ext cx="604" cy="272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</p:grpSp>
      </p:grpSp>
      <p:sp>
        <p:nvSpPr>
          <p:cNvPr id="868378" name="AutoShape 26"/>
          <p:cNvSpPr>
            <a:spLocks noChangeArrowheads="1"/>
          </p:cNvSpPr>
          <p:nvPr/>
        </p:nvSpPr>
        <p:spPr bwMode="auto">
          <a:xfrm>
            <a:off x="911225" y="3979863"/>
            <a:ext cx="2019300" cy="4318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fi-FI" sz="1200" b="1"/>
              <a:t>IP BLOCK</a:t>
            </a:r>
            <a:endParaRPr lang="en-GB" sz="1200" b="1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897563" y="4411663"/>
            <a:ext cx="3513137" cy="792162"/>
            <a:chOff x="3715" y="2779"/>
            <a:chExt cx="2213" cy="499"/>
          </a:xfrm>
        </p:grpSpPr>
        <p:sp>
          <p:nvSpPr>
            <p:cNvPr id="16431" name="AutoShape 28"/>
            <p:cNvSpPr>
              <a:spLocks noChangeArrowheads="1"/>
            </p:cNvSpPr>
            <p:nvPr/>
          </p:nvSpPr>
          <p:spPr bwMode="auto">
            <a:xfrm>
              <a:off x="4486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6432" name="AutoShape 29"/>
            <p:cNvSpPr>
              <a:spLocks noChangeArrowheads="1"/>
            </p:cNvSpPr>
            <p:nvPr/>
          </p:nvSpPr>
          <p:spPr bwMode="auto">
            <a:xfrm>
              <a:off x="3715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6433" name="Line 30"/>
            <p:cNvSpPr>
              <a:spLocks noChangeShapeType="1"/>
            </p:cNvSpPr>
            <p:nvPr/>
          </p:nvSpPr>
          <p:spPr bwMode="auto">
            <a:xfrm flipV="1">
              <a:off x="4033" y="3278"/>
              <a:ext cx="15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AutoShape 31"/>
            <p:cNvSpPr>
              <a:spLocks noChangeArrowheads="1"/>
            </p:cNvSpPr>
            <p:nvPr/>
          </p:nvSpPr>
          <p:spPr bwMode="auto">
            <a:xfrm>
              <a:off x="5293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grpSp>
          <p:nvGrpSpPr>
            <p:cNvPr id="16435" name="Group 32"/>
            <p:cNvGrpSpPr>
              <a:grpSpLocks/>
            </p:cNvGrpSpPr>
            <p:nvPr/>
          </p:nvGrpSpPr>
          <p:grpSpPr bwMode="auto">
            <a:xfrm>
              <a:off x="4033" y="3052"/>
              <a:ext cx="1587" cy="226"/>
              <a:chOff x="3574" y="3113"/>
              <a:chExt cx="1587" cy="408"/>
            </a:xfrm>
          </p:grpSpPr>
          <p:sp>
            <p:nvSpPr>
              <p:cNvPr id="16436" name="Line 33"/>
              <p:cNvSpPr>
                <a:spLocks noChangeShapeType="1"/>
              </p:cNvSpPr>
              <p:nvPr/>
            </p:nvSpPr>
            <p:spPr bwMode="auto">
              <a:xfrm flipH="1" flipV="1">
                <a:off x="3574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Line 34"/>
              <p:cNvSpPr>
                <a:spLocks noChangeShapeType="1"/>
              </p:cNvSpPr>
              <p:nvPr/>
            </p:nvSpPr>
            <p:spPr bwMode="auto">
              <a:xfrm flipH="1" flipV="1">
                <a:off x="4345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Line 35"/>
              <p:cNvSpPr>
                <a:spLocks noChangeShapeType="1"/>
              </p:cNvSpPr>
              <p:nvPr/>
            </p:nvSpPr>
            <p:spPr bwMode="auto">
              <a:xfrm flipH="1" flipV="1">
                <a:off x="5161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521325" y="2036763"/>
            <a:ext cx="3889375" cy="2374900"/>
            <a:chOff x="3478" y="1283"/>
            <a:chExt cx="2450" cy="1496"/>
          </a:xfrm>
        </p:grpSpPr>
        <p:grpSp>
          <p:nvGrpSpPr>
            <p:cNvPr id="16411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16413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15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16429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/>
                    <a:t>HIBI</a:t>
                  </a:r>
                </a:p>
                <a:p>
                  <a:pPr algn="ctr"/>
                  <a:r>
                    <a:rPr lang="fi-FI" sz="1200" b="1" dirty="0" err="1"/>
                    <a:t>Wrapper</a:t>
                  </a:r>
                  <a:endParaRPr lang="en-GB" sz="1200" b="1" dirty="0"/>
                </a:p>
              </p:txBody>
            </p:sp>
            <p:sp>
              <p:nvSpPr>
                <p:cNvPr id="16430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sp>
            <p:nvSpPr>
              <p:cNvPr id="16416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17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16427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8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18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16425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6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19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6423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4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20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6421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2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</p:grpSp>
        <p:sp>
          <p:nvSpPr>
            <p:cNvPr id="16412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1919288" y="2036763"/>
            <a:ext cx="2520950" cy="2374900"/>
            <a:chOff x="1209" y="1283"/>
            <a:chExt cx="1588" cy="1496"/>
          </a:xfrm>
        </p:grpSpPr>
        <p:sp>
          <p:nvSpPr>
            <p:cNvPr id="16399" name="Line 58"/>
            <p:cNvSpPr>
              <a:spLocks noChangeShapeType="1"/>
            </p:cNvSpPr>
            <p:nvPr/>
          </p:nvSpPr>
          <p:spPr bwMode="auto">
            <a:xfrm flipH="1" flipV="1">
              <a:off x="2298" y="1827"/>
              <a:ext cx="0" cy="40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00" name="Group 59"/>
            <p:cNvGrpSpPr>
              <a:grpSpLocks/>
            </p:cNvGrpSpPr>
            <p:nvPr/>
          </p:nvGrpSpPr>
          <p:grpSpPr bwMode="auto">
            <a:xfrm>
              <a:off x="1209" y="1283"/>
              <a:ext cx="1588" cy="1496"/>
              <a:chOff x="1209" y="1283"/>
              <a:chExt cx="1588" cy="1496"/>
            </a:xfrm>
          </p:grpSpPr>
          <p:grpSp>
            <p:nvGrpSpPr>
              <p:cNvPr id="16401" name="Group 60"/>
              <p:cNvGrpSpPr>
                <a:grpSpLocks/>
              </p:cNvGrpSpPr>
              <p:nvPr/>
            </p:nvGrpSpPr>
            <p:grpSpPr bwMode="auto">
              <a:xfrm>
                <a:off x="1209" y="1283"/>
                <a:ext cx="1588" cy="1496"/>
                <a:chOff x="1209" y="1283"/>
                <a:chExt cx="1588" cy="1496"/>
              </a:xfrm>
            </p:grpSpPr>
            <p:sp>
              <p:nvSpPr>
                <p:cNvPr id="16403" name="AutoShape 61"/>
                <p:cNvSpPr>
                  <a:spLocks noChangeArrowheads="1"/>
                </p:cNvSpPr>
                <p:nvPr/>
              </p:nvSpPr>
              <p:spPr bwMode="auto">
                <a:xfrm>
                  <a:off x="1209" y="2235"/>
                  <a:ext cx="636" cy="272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grpSp>
              <p:nvGrpSpPr>
                <p:cNvPr id="16404" name="Group 62"/>
                <p:cNvGrpSpPr>
                  <a:grpSpLocks/>
                </p:cNvGrpSpPr>
                <p:nvPr/>
              </p:nvGrpSpPr>
              <p:grpSpPr bwMode="auto">
                <a:xfrm>
                  <a:off x="1981" y="2235"/>
                  <a:ext cx="635" cy="544"/>
                  <a:chOff x="580" y="2886"/>
                  <a:chExt cx="467" cy="454"/>
                </a:xfrm>
              </p:grpSpPr>
              <p:sp>
                <p:nvSpPr>
                  <p:cNvPr id="16409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80" y="2886"/>
                    <a:ext cx="467" cy="227"/>
                  </a:xfrm>
                  <a:prstGeom prst="flowChartProcess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HIBI</a:t>
                    </a:r>
                  </a:p>
                  <a:p>
                    <a:pPr algn="ctr"/>
                    <a:r>
                      <a:rPr lang="fi-FI" sz="1200" b="1"/>
                      <a:t>Wrapper</a:t>
                    </a:r>
                    <a:endParaRPr lang="en-GB" sz="1200" b="1"/>
                  </a:p>
                </p:txBody>
              </p:sp>
              <p:sp>
                <p:nvSpPr>
                  <p:cNvPr id="1641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80" y="3113"/>
                    <a:ext cx="467" cy="22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IP BLOCK</a:t>
                    </a:r>
                    <a:endParaRPr lang="en-GB" sz="1200" b="1"/>
                  </a:p>
                </p:txBody>
              </p:sp>
            </p:grpSp>
            <p:grpSp>
              <p:nvGrpSpPr>
                <p:cNvPr id="16405" name="Group 65"/>
                <p:cNvGrpSpPr>
                  <a:grpSpLocks/>
                </p:cNvGrpSpPr>
                <p:nvPr/>
              </p:nvGrpSpPr>
              <p:grpSpPr bwMode="auto">
                <a:xfrm>
                  <a:off x="1981" y="1283"/>
                  <a:ext cx="635" cy="543"/>
                  <a:chOff x="444" y="981"/>
                  <a:chExt cx="467" cy="453"/>
                </a:xfrm>
              </p:grpSpPr>
              <p:sp>
                <p:nvSpPr>
                  <p:cNvPr id="16407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1207"/>
                    <a:ext cx="467" cy="227"/>
                  </a:xfrm>
                  <a:prstGeom prst="flowChartProcess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HIBI</a:t>
                    </a:r>
                  </a:p>
                  <a:p>
                    <a:pPr algn="ctr"/>
                    <a:r>
                      <a:rPr lang="fi-FI" sz="1200" b="1"/>
                      <a:t>Wrapper</a:t>
                    </a:r>
                    <a:endParaRPr lang="en-GB" sz="1200" b="1"/>
                  </a:p>
                </p:txBody>
              </p:sp>
              <p:sp>
                <p:nvSpPr>
                  <p:cNvPr id="16408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981"/>
                    <a:ext cx="467" cy="22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IP BLOCK</a:t>
                    </a:r>
                    <a:endParaRPr lang="en-GB" sz="1200" b="1"/>
                  </a:p>
                </p:txBody>
              </p:sp>
            </p:grpSp>
            <p:sp>
              <p:nvSpPr>
                <p:cNvPr id="1640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527" y="2008"/>
                  <a:ext cx="1270" cy="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02" name="Line 69"/>
              <p:cNvSpPr>
                <a:spLocks noChangeShapeType="1"/>
              </p:cNvSpPr>
              <p:nvPr/>
            </p:nvSpPr>
            <p:spPr bwMode="auto">
              <a:xfrm>
                <a:off x="1542" y="2010"/>
                <a:ext cx="0" cy="2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Group 70"/>
          <p:cNvGrpSpPr>
            <a:grpSpLocks/>
          </p:cNvGrpSpPr>
          <p:nvPr/>
        </p:nvGrpSpPr>
        <p:grpSpPr bwMode="auto">
          <a:xfrm>
            <a:off x="876258" y="2036763"/>
            <a:ext cx="1009650" cy="862012"/>
            <a:chOff x="529" y="1283"/>
            <a:chExt cx="636" cy="543"/>
          </a:xfrm>
        </p:grpSpPr>
        <p:sp>
          <p:nvSpPr>
            <p:cNvPr id="16397" name="AutoShape 71"/>
            <p:cNvSpPr>
              <a:spLocks noChangeArrowheads="1"/>
            </p:cNvSpPr>
            <p:nvPr/>
          </p:nvSpPr>
          <p:spPr bwMode="auto">
            <a:xfrm>
              <a:off x="529" y="1283"/>
              <a:ext cx="636" cy="27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IP BLOCK</a:t>
              </a:r>
              <a:endParaRPr lang="en-GB" sz="1200" b="1"/>
            </a:p>
          </p:txBody>
        </p:sp>
        <p:sp>
          <p:nvSpPr>
            <p:cNvPr id="16398" name="AutoShape 72"/>
            <p:cNvSpPr>
              <a:spLocks noChangeArrowheads="1"/>
            </p:cNvSpPr>
            <p:nvPr/>
          </p:nvSpPr>
          <p:spPr bwMode="auto">
            <a:xfrm>
              <a:off x="529" y="1554"/>
              <a:ext cx="636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</p:grp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4802188" y="5111750"/>
            <a:ext cx="109537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grpSp>
        <p:nvGrpSpPr>
          <p:cNvPr id="75" name="Group 12"/>
          <p:cNvGrpSpPr>
            <a:grpSpLocks/>
          </p:cNvGrpSpPr>
          <p:nvPr/>
        </p:nvGrpSpPr>
        <p:grpSpPr bwMode="auto">
          <a:xfrm>
            <a:off x="7545384" y="1144589"/>
            <a:ext cx="2360616" cy="1919288"/>
            <a:chOff x="1846" y="3278"/>
            <a:chExt cx="1487" cy="1209"/>
          </a:xfrm>
        </p:grpSpPr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487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 smtClean="0">
                  <a:latin typeface="Calibri" pitchFamily="34" charset="0"/>
                </a:rPr>
                <a:t>HIBI </a:t>
              </a:r>
              <a:r>
                <a:rPr lang="fi-FI" sz="2400" dirty="0" err="1" smtClean="0">
                  <a:latin typeface="Calibri" pitchFamily="34" charset="0"/>
                </a:rPr>
                <a:t>Bus</a:t>
              </a:r>
              <a:r>
                <a:rPr lang="fi-FI" sz="2400" dirty="0" smtClean="0">
                  <a:latin typeface="Calibri" pitchFamily="34" charset="0"/>
                </a:rPr>
                <a:t> </a:t>
              </a:r>
              <a:r>
                <a:rPr lang="fi-FI" sz="2400" dirty="0" err="1" smtClean="0">
                  <a:latin typeface="Calibri" pitchFamily="34" charset="0"/>
                </a:rPr>
                <a:t>segment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 flipH="1">
              <a:off x="2295" y="3570"/>
              <a:ext cx="333" cy="9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8" name="Group 12"/>
          <p:cNvGrpSpPr>
            <a:grpSpLocks/>
          </p:cNvGrpSpPr>
          <p:nvPr/>
        </p:nvGrpSpPr>
        <p:grpSpPr bwMode="auto">
          <a:xfrm>
            <a:off x="1748630" y="1144582"/>
            <a:ext cx="2360616" cy="1919288"/>
            <a:chOff x="1846" y="3278"/>
            <a:chExt cx="1487" cy="1209"/>
          </a:xfrm>
        </p:grpSpPr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487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 smtClean="0">
                  <a:latin typeface="Calibri" pitchFamily="34" charset="0"/>
                </a:rPr>
                <a:t>HIBI </a:t>
              </a:r>
              <a:r>
                <a:rPr lang="fi-FI" sz="2400" dirty="0" err="1" smtClean="0">
                  <a:latin typeface="Calibri" pitchFamily="34" charset="0"/>
                </a:rPr>
                <a:t>Bus</a:t>
              </a:r>
              <a:r>
                <a:rPr lang="fi-FI" sz="2400" dirty="0" smtClean="0">
                  <a:latin typeface="Calibri" pitchFamily="34" charset="0"/>
                </a:rPr>
                <a:t> </a:t>
              </a:r>
              <a:r>
                <a:rPr lang="fi-FI" sz="2400" dirty="0" err="1" smtClean="0">
                  <a:latin typeface="Calibri" pitchFamily="34" charset="0"/>
                </a:rPr>
                <a:t>segment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2461" y="3570"/>
              <a:ext cx="129" cy="9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 flipV="1">
            <a:off x="4660896" y="4268799"/>
            <a:ext cx="1077917" cy="995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flipV="1">
            <a:off x="4121937" y="3392486"/>
            <a:ext cx="221463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7D687E-F786-4BBC-A008-FAA06B8488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7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Configuration of HIBI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wrapper configuration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9595" y="1196975"/>
            <a:ext cx="8468177" cy="3870386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Design time: structural and functional settings</a:t>
            </a:r>
          </a:p>
          <a:p>
            <a:r>
              <a:rPr lang="en-US" sz="2400" noProof="0" dirty="0" smtClean="0"/>
              <a:t>Run-time: data transfer properties (arbitration types, wrapper specific </a:t>
            </a:r>
            <a:r>
              <a:rPr lang="en-US" sz="2400" noProof="0" dirty="0" err="1" smtClean="0"/>
              <a:t>QoS</a:t>
            </a:r>
            <a:r>
              <a:rPr lang="en-US" sz="2400" noProof="0" dirty="0" smtClean="0"/>
              <a:t> settings)</a:t>
            </a:r>
          </a:p>
          <a:p>
            <a:pPr eaLnBrk="1" hangingPunct="1"/>
            <a:r>
              <a:rPr lang="en-US" sz="2400" noProof="0" dirty="0" smtClean="0"/>
              <a:t>Wrapper has </a:t>
            </a:r>
            <a:r>
              <a:rPr lang="en-US" sz="2400" noProof="0" dirty="0" err="1" smtClean="0"/>
              <a:t>config</a:t>
            </a:r>
            <a:r>
              <a:rPr lang="en-US" sz="2400" noProof="0" dirty="0" smtClean="0"/>
              <a:t> memory that stores all information for distributed arbitration</a:t>
            </a:r>
          </a:p>
          <a:p>
            <a:pPr lvl="1" eaLnBrk="1" hangingPunct="1"/>
            <a:r>
              <a:rPr lang="en-US" sz="2400" noProof="0" dirty="0" smtClean="0"/>
              <a:t>Permanent: ROM, 1 page</a:t>
            </a:r>
          </a:p>
          <a:p>
            <a:pPr lvl="1" eaLnBrk="1" hangingPunct="1"/>
            <a:r>
              <a:rPr lang="en-US" sz="2400" noProof="0" dirty="0" smtClean="0"/>
              <a:t>Semi run-time configurable: ROM with several pages</a:t>
            </a:r>
          </a:p>
          <a:p>
            <a:pPr lvl="1" eaLnBrk="1" hangingPunct="1"/>
            <a:r>
              <a:rPr lang="en-US" sz="2400" noProof="0" dirty="0" smtClean="0"/>
              <a:t>Full run-time configurable: RAM, with pages</a:t>
            </a:r>
          </a:p>
          <a:p>
            <a:pPr eaLnBrk="1" hangingPunct="1"/>
            <a:r>
              <a:rPr lang="en-US" sz="2400" noProof="0" dirty="0" err="1" smtClean="0"/>
              <a:t>Kactus</a:t>
            </a:r>
            <a:r>
              <a:rPr lang="en-US" sz="2400" noProof="0" dirty="0" smtClean="0"/>
              <a:t> supports currently 1-page ROM</a:t>
            </a:r>
            <a:r>
              <a:rPr lang="en-US" sz="2000" noProof="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244977" y="4882895"/>
            <a:ext cx="3355100" cy="1400166"/>
            <a:chOff x="267144" y="3154364"/>
            <a:chExt cx="7997982" cy="333775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984640" y="3154364"/>
              <a:ext cx="4861852" cy="3305175"/>
            </a:xfrm>
            <a:prstGeom prst="rect">
              <a:avLst/>
            </a:prstGeom>
            <a:solidFill>
              <a:srgbClr val="A9BD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961600" y="5578475"/>
              <a:ext cx="1489340" cy="660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Time slot</a:t>
              </a:r>
            </a:p>
            <a:p>
              <a:pPr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logic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144016" y="4284663"/>
              <a:ext cx="1082897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Curr 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values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78931" y="4035425"/>
              <a:ext cx="1685396" cy="9921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endParaRPr lang="en-US" sz="800" b="1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679436" y="3319463"/>
              <a:ext cx="1687116" cy="5508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Curr page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161095" y="3594100"/>
              <a:ext cx="0" cy="88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79183" y="4256088"/>
              <a:ext cx="1687116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endParaRPr lang="en-US" sz="800" b="1">
                <a:latin typeface="Calibri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679436" y="4476750"/>
              <a:ext cx="1687116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 page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366552" y="3594100"/>
              <a:ext cx="794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 rot="5400000">
              <a:off x="6522045" y="5605397"/>
              <a:ext cx="550863" cy="49702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144016" y="5386390"/>
              <a:ext cx="1121110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Time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slot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signals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67144" y="4040190"/>
              <a:ext cx="1082897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New</a:t>
              </a:r>
            </a:p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</a:t>
              </a:r>
            </a:p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values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 rot="5400000">
              <a:off x="1461558" y="4393407"/>
              <a:ext cx="550863" cy="4953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 rot="5400000">
              <a:off x="900179" y="4657395"/>
              <a:ext cx="2865437" cy="297525"/>
            </a:xfrm>
            <a:custGeom>
              <a:avLst/>
              <a:gdLst>
                <a:gd name="T0" fmla="*/ 2507258 w 21600"/>
                <a:gd name="T1" fmla="*/ 137319 h 21600"/>
                <a:gd name="T2" fmla="*/ 1432719 w 21600"/>
                <a:gd name="T3" fmla="*/ 274638 h 21600"/>
                <a:gd name="T4" fmla="*/ 358180 w 21600"/>
                <a:gd name="T5" fmla="*/ 137319 h 21600"/>
                <a:gd name="T6" fmla="*/ 14327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Demux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4372372" y="4426876"/>
              <a:ext cx="1377950" cy="595048"/>
            </a:xfrm>
            <a:custGeom>
              <a:avLst/>
              <a:gdLst>
                <a:gd name="T0" fmla="*/ 1205706 w 21600"/>
                <a:gd name="T1" fmla="*/ 274638 h 21600"/>
                <a:gd name="T2" fmla="*/ 688975 w 21600"/>
                <a:gd name="T3" fmla="*/ 549275 h 21600"/>
                <a:gd name="T4" fmla="*/ 172244 w 21600"/>
                <a:gd name="T5" fmla="*/ 274638 h 21600"/>
                <a:gd name="T6" fmla="*/ 68897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Mux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466300" y="6018213"/>
              <a:ext cx="395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79436" y="5688013"/>
              <a:ext cx="1687116" cy="5508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Cycle counter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5976872" y="3958498"/>
              <a:ext cx="550863" cy="1587368"/>
            </a:xfrm>
            <a:prstGeom prst="upArrow">
              <a:avLst>
                <a:gd name="adj1" fmla="val 50000"/>
                <a:gd name="adj2" fmla="val 6649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756143" y="5027614"/>
              <a:ext cx="495300" cy="43973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906000" cy="68580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70791"/>
                <a:gridCol w="836254"/>
                <a:gridCol w="646196"/>
                <a:gridCol w="2383967"/>
                <a:gridCol w="2861624"/>
                <a:gridCol w="1507168"/>
              </a:tblGrid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Generic and VHDL default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Category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Value range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Entry in Kactus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addr_width_g : integer := 32;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less than or equal data_width_g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 bus width if separate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data_width_g : integer := 32;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multiplexed address and data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comm_width_g : integer := 3;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practically always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command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counter_width_g : integer := 8;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greater or equal than (log(max_send)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if the internal counters in a wrapper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debug_width_g : integer := 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debug port (for special monitors)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 fifo depth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rx_msg_fifo_depth_g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 message (high-priority) fifo depth, not available in all wrapper types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Must be set manually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 fifo depth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tx_msg_fifo_depth_g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 message (high-priority) fifo depth, not available in all wrapper types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 err="1"/>
                        <a:t>fifo_sel_g</a:t>
                      </a:r>
                      <a:r>
                        <a:rPr lang="en-US" sz="600" u="none" strike="noStrike" dirty="0"/>
                        <a:t> : integer := 0;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0-3:  Synchronous multi-clock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GALS  (globally asynchronous, locally synchronous)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Gray FIFO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Mixed clock </a:t>
                      </a:r>
                      <a:r>
                        <a:rPr lang="en-US" sz="600" u="none" strike="noStrike" dirty="0" err="1"/>
                        <a:t>pausible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Type of the synchronizing FIFO buffers between bus and agent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rel_agent_freq_g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Relative frequencies of IP and bus, Needed at least for synchr. multiclk FIFOs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rel_bus_freq_g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see above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addr_g : integer := 46;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address for each wrapper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Automatically set by generators, override VHDL defaults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inv_addr_en_g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only for bridges, other half uses 0 and the other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multicast_en_g : integer := 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special 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n_agents_g : integer := 4;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total number of agents within one segment (distributed arbitration requires this)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prior_g : integer := 2;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less than or equal n_agents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priority value for all wrappers within one segment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max_send_g : integer := 50;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in words, 0 means unlimited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max words the wrapper can reserve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n_time_slots_g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time slots in a TDMA frame. TDMA is enabled by setting n_time_slots &gt; 0. Ensure that all wrappers in a segment agree on arb_type, n_agents, and n_slots. Max_send can be wrapper-specific.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arb_type_g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round-robin, 1 priority, 2 combined, 3 DAA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 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keep_slot_g :=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For TDMA: 0 release unused time slots 1 keep unused slots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Keep reserved but unused slots in TDMA. Not used in HIBI revision r3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id_g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wrapper identification for reconfiguration (address is normally used)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Set manually (user must  set)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id_width_g : integer := 4;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greater than or equal(log2(id_g))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wrapper identification size = max number of wrappers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base_id_g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only for bridges, which cfg id are routed acrossa the bridge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cfg_re_g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reading configuration memory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cfg_we_g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writing configuration memory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n_extra_params_g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app-specific extra registers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n_cfg_pages_g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1,2,3...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configuration pages. Having multiple pages allows fast reconfig. Note that cfg memory initialization is done with separate  package if you have many time slots or configuration pages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N/A currently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Generic values of a wrapper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07953" y="1052513"/>
            <a:ext cx="8869422" cy="5689600"/>
          </a:xfrm>
        </p:spPr>
        <p:txBody>
          <a:bodyPr/>
          <a:lstStyle/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en-US" sz="2800" noProof="0" smtClean="0"/>
              <a:t>Stuctural</a:t>
            </a:r>
          </a:p>
          <a:p>
            <a:pPr marL="952500" lvl="1" indent="-476250" eaLnBrk="1" hangingPunct="1"/>
            <a:r>
              <a:rPr lang="en-US" sz="2400" noProof="0" smtClean="0"/>
              <a:t>Widths of interface ports: data, command, debug port</a:t>
            </a:r>
          </a:p>
          <a:p>
            <a:pPr marL="952500" lvl="1" indent="-476250" eaLnBrk="1" hangingPunct="1"/>
            <a:r>
              <a:rPr lang="en-US" sz="2400" noProof="0" smtClean="0"/>
              <a:t>Widths of internal signals: address, wrapper identifier field, counters</a:t>
            </a:r>
          </a:p>
          <a:p>
            <a:pPr marL="952500" lvl="1" indent="-476250" eaLnBrk="1" hangingPunct="1"/>
            <a:r>
              <a:rPr lang="en-US" sz="2400" noProof="0" smtClean="0"/>
              <a:t>Sizes of tx and rx FIFOs, both lo and hi priorities</a:t>
            </a:r>
          </a:p>
          <a:p>
            <a:pPr marL="1352550" lvl="2" indent="-400050" eaLnBrk="1" hangingPunct="1"/>
            <a:r>
              <a:rPr lang="en-US" sz="2000" noProof="0" smtClean="0"/>
              <a:t>Use 0, 2, 3 etc.</a:t>
            </a:r>
          </a:p>
          <a:p>
            <a:pPr marL="952500" lvl="1" indent="-476250" eaLnBrk="1" hangingPunct="1"/>
            <a:r>
              <a:rPr lang="en-US" sz="2400" noProof="0" smtClean="0"/>
              <a:t>Run-time configuration: number of cfg pages, num of app-specific extra registers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en-US" sz="2800" noProof="0" smtClean="0"/>
              <a:t>Synchronization</a:t>
            </a:r>
          </a:p>
          <a:p>
            <a:pPr marL="952500" lvl="1" indent="-476250" eaLnBrk="1" hangingPunct="1"/>
            <a:r>
              <a:rPr lang="en-US" sz="2400" noProof="0" smtClean="0"/>
              <a:t>Type of the synchronizing FIFO buffers</a:t>
            </a:r>
          </a:p>
          <a:p>
            <a:pPr marL="952500" lvl="1" indent="-476250" eaLnBrk="1" hangingPunct="1"/>
            <a:r>
              <a:rPr lang="en-US" sz="2400" noProof="0" smtClean="0"/>
              <a:t>Relative frequencies of IP and bus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Generic values of a wrapper (2)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644466" y="1196975"/>
            <a:ext cx="8832909" cy="5127625"/>
          </a:xfrm>
        </p:spPr>
        <p:txBody>
          <a:bodyPr>
            <a:normAutofit fontScale="92500"/>
          </a:bodyPr>
          <a:lstStyle/>
          <a:p>
            <a:pPr marL="552450" indent="-552450" eaLnBrk="1" hangingPunct="1">
              <a:buFont typeface="Monotype Sorts" pitchFamily="2" charset="2"/>
              <a:buAutoNum type="arabicPeriod" startAt="3"/>
              <a:defRPr/>
            </a:pPr>
            <a:r>
              <a:rPr lang="en-US" noProof="0" smtClean="0"/>
              <a:t>Functional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Identifier, own address</a:t>
            </a:r>
          </a:p>
          <a:p>
            <a:pPr marL="1352550" lvl="2" indent="-400050" eaLnBrk="1" hangingPunct="1">
              <a:buFont typeface="Monotype Sorts"/>
              <a:buChar char="o"/>
              <a:defRPr/>
            </a:pPr>
            <a:r>
              <a:rPr lang="en-US" noProof="0" smtClean="0"/>
              <a:t>For bridges: base identifier, inverted address space ’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Arbitration: type, priority, how many words to at one turn, number of agents in the same segment  </a:t>
            </a:r>
          </a:p>
          <a:p>
            <a:pPr marL="1352550" lvl="2" indent="-400050" eaLnBrk="1" hangingPunct="1">
              <a:buFont typeface="Monotype Sorts"/>
              <a:buChar char="o"/>
              <a:defRPr/>
            </a:pPr>
            <a:r>
              <a:rPr lang="en-US" noProof="0" smtClean="0"/>
              <a:t>For TDMA: number of time slots, how to handle unused slots (keep/give away)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Enable/disable multicast functionality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Enable/disable runtime configuration functionality (affects structure=area as well)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endParaRPr lang="en-US" noProof="0" smtClean="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Special clocking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717492" y="1196975"/>
            <a:ext cx="8759883" cy="5127625"/>
          </a:xfrm>
        </p:spPr>
        <p:txBody>
          <a:bodyPr>
            <a:normAutofit fontScale="70000" lnSpcReduction="20000"/>
          </a:bodyPr>
          <a:lstStyle/>
          <a:p>
            <a:pPr marL="552450" indent="-552450" eaLnBrk="1" hangingPunct="1">
              <a:lnSpc>
                <a:spcPct val="90000"/>
              </a:lnSpc>
              <a:buFont typeface="Monotype Sorts"/>
              <a:buChar char="n"/>
              <a:defRPr/>
            </a:pPr>
            <a:r>
              <a:rPr lang="en-US" noProof="0" smtClean="0"/>
              <a:t>HIBI can support may clock domains:</a:t>
            </a:r>
          </a:p>
          <a:p>
            <a:pPr marL="952500" lvl="1" indent="-476250" eaLnBrk="1" hangingPunct="1">
              <a:lnSpc>
                <a:spcPct val="90000"/>
              </a:lnSpc>
              <a:buFont typeface="Monotype Sorts"/>
              <a:buChar char="l"/>
              <a:defRPr/>
            </a:pPr>
            <a:r>
              <a:rPr lang="en-US" sz="3100" noProof="0" smtClean="0"/>
              <a:t>Border between IP and wrapper</a:t>
            </a:r>
          </a:p>
          <a:p>
            <a:pPr marL="952500" lvl="1" indent="-476250" eaLnBrk="1" hangingPunct="1">
              <a:lnSpc>
                <a:spcPct val="90000"/>
              </a:lnSpc>
              <a:buFont typeface="Monotype Sorts"/>
              <a:buChar char="l"/>
              <a:defRPr/>
            </a:pPr>
            <a:r>
              <a:rPr lang="en-US" noProof="0" smtClean="0"/>
              <a:t>Border in the middle of a bridge</a:t>
            </a:r>
          </a:p>
          <a:p>
            <a:pPr marL="552450" indent="-552450" eaLnBrk="1" hangingPunct="1">
              <a:lnSpc>
                <a:spcPct val="90000"/>
              </a:lnSpc>
              <a:buFont typeface="Monotype Sorts"/>
              <a:buChar char="n"/>
              <a:defRPr/>
            </a:pPr>
            <a:r>
              <a:rPr lang="en-US" noProof="0" smtClean="0"/>
              <a:t>Options: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Synchronous multi-clk: 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Clock frequencies are integer-multiples of each other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Clocks are in the same phase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Easy to use with FPGA’s PLLs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GALS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No assumptions about relations (phase, speed) between clocks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Has longer synch. latency than synch.multiclock 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Gray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FIFO depth limited to power of two (=2^n)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Mixed clock pausible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56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segment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57</a:t>
            </a:fld>
            <a:endParaRPr lang="fi-FI"/>
          </a:p>
        </p:txBody>
      </p:sp>
      <p:sp>
        <p:nvSpPr>
          <p:cNvPr id="46" name="Rectangle 45"/>
          <p:cNvSpPr/>
          <p:nvPr/>
        </p:nvSpPr>
        <p:spPr bwMode="auto">
          <a:xfrm>
            <a:off x="4448944" y="5229200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64968" y="594928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rot="10800000">
            <a:off x="3656856" y="55172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32" idx="1"/>
            <a:endCxn id="31" idx="1"/>
          </p:cNvCxnSpPr>
          <p:nvPr/>
        </p:nvCxnSpPr>
        <p:spPr bwMode="auto">
          <a:xfrm rot="10800000">
            <a:off x="6249144" y="2168860"/>
            <a:ext cx="12700" cy="64807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/>
          <p:nvPr/>
        </p:nvCxnSpPr>
        <p:spPr bwMode="auto">
          <a:xfrm>
            <a:off x="3368824" y="5805264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2504728" y="4941168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969224" y="508518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9144" y="19168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49144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58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7056784" cy="576064"/>
          </a:xfrm>
        </p:spPr>
        <p:txBody>
          <a:bodyPr/>
          <a:lstStyle/>
          <a:p>
            <a:r>
              <a:rPr lang="en-GB" sz="2800" dirty="0" smtClean="0"/>
              <a:t>HIBI wrapper resource usage – </a:t>
            </a:r>
            <a:r>
              <a:rPr lang="en-GB" sz="2800" dirty="0" err="1" smtClean="0"/>
              <a:t>Arria</a:t>
            </a:r>
            <a:r>
              <a:rPr lang="en-GB" sz="2800" dirty="0" smtClean="0"/>
              <a:t> II GX</a:t>
            </a:r>
            <a:endParaRPr lang="en-GB" sz="28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59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1192" y="1700808"/>
            <a:ext cx="3024336" cy="42484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</a:t>
            </a:r>
            <a:r>
              <a:rPr lang="fi-FI" sz="1100" dirty="0" err="1" smtClean="0">
                <a:latin typeface="Calibri" pitchFamily="34" charset="0"/>
              </a:rPr>
              <a:t>fifo</a:t>
            </a:r>
            <a:r>
              <a:rPr lang="fi-FI" sz="1100" dirty="0" smtClean="0">
                <a:latin typeface="Calibri" pitchFamily="34" charset="0"/>
              </a:rPr>
              <a:t>:</a:t>
            </a:r>
          </a:p>
          <a:p>
            <a:r>
              <a:rPr lang="fi-FI" sz="1100" dirty="0" err="1" smtClean="0">
                <a:latin typeface="Calibri" pitchFamily="34" charset="0"/>
              </a:rPr>
              <a:t>width</a:t>
            </a:r>
            <a:r>
              <a:rPr lang="fi-FI" sz="1100" dirty="0" smtClean="0">
                <a:latin typeface="Calibri" pitchFamily="34" charset="0"/>
              </a:rPr>
              <a:t>: 38 </a:t>
            </a:r>
            <a:r>
              <a:rPr lang="fi-FI" sz="1100" dirty="0" err="1" smtClean="0">
                <a:latin typeface="Calibri" pitchFamily="34" charset="0"/>
              </a:rPr>
              <a:t>bits</a:t>
            </a:r>
            <a:r>
              <a:rPr lang="fi-FI" sz="1100" dirty="0" smtClean="0">
                <a:latin typeface="Calibri" pitchFamily="34" charset="0"/>
              </a:rPr>
              <a:t> (data 32, </a:t>
            </a:r>
            <a:r>
              <a:rPr lang="fi-FI" sz="1100" dirty="0" err="1" smtClean="0">
                <a:latin typeface="Calibri" pitchFamily="34" charset="0"/>
              </a:rPr>
              <a:t>address_valid</a:t>
            </a:r>
            <a:r>
              <a:rPr lang="fi-FI" sz="1100" dirty="0" smtClean="0">
                <a:latin typeface="Calibri" pitchFamily="34" charset="0"/>
              </a:rPr>
              <a:t> 1, </a:t>
            </a:r>
            <a:r>
              <a:rPr lang="fi-FI" sz="1100" dirty="0" err="1" smtClean="0">
                <a:latin typeface="Calibri" pitchFamily="34" charset="0"/>
              </a:rPr>
              <a:t>comm</a:t>
            </a:r>
            <a:r>
              <a:rPr lang="fi-FI" sz="1100" dirty="0" smtClean="0">
                <a:latin typeface="Calibri" pitchFamily="34" charset="0"/>
              </a:rPr>
              <a:t> 5)</a:t>
            </a:r>
          </a:p>
          <a:p>
            <a:r>
              <a:rPr lang="fi-FI" sz="1100" dirty="0" err="1" smtClean="0">
                <a:latin typeface="Calibri" pitchFamily="34" charset="0"/>
              </a:rPr>
              <a:t>size</a:t>
            </a:r>
            <a:r>
              <a:rPr lang="fi-FI" sz="1100" dirty="0" smtClean="0">
                <a:latin typeface="Calibri" pitchFamily="34" charset="0"/>
              </a:rPr>
              <a:t>: 4 </a:t>
            </a:r>
            <a:r>
              <a:rPr lang="fi-FI" sz="1100" dirty="0" err="1" smtClean="0">
                <a:latin typeface="Calibri" pitchFamily="34" charset="0"/>
              </a:rPr>
              <a:t>words</a:t>
            </a:r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76-104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155-167</a:t>
            </a:r>
          </a:p>
          <a:p>
            <a:r>
              <a:rPr lang="fi-FI" sz="1100" dirty="0" smtClean="0">
                <a:latin typeface="Calibri" pitchFamily="34" charset="0"/>
              </a:rPr>
              <a:t>4 </a:t>
            </a:r>
            <a:r>
              <a:rPr lang="fi-FI" sz="1100" dirty="0" err="1" smtClean="0">
                <a:latin typeface="Calibri" pitchFamily="34" charset="0"/>
              </a:rPr>
              <a:t>fifos</a:t>
            </a:r>
            <a:r>
              <a:rPr lang="fi-FI" sz="1100" dirty="0" smtClean="0">
                <a:latin typeface="Calibri" pitchFamily="34" charset="0"/>
              </a:rPr>
              <a:t> in 1 R1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R3: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724-763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1039-1168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R1: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466-533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825-935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075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091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0752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cxnSp>
        <p:nvCxnSpPr>
          <p:cNvPr id="64" name="Curved Connector 28"/>
          <p:cNvCxnSpPr>
            <a:stCxn id="62" idx="3"/>
          </p:cNvCxnSpPr>
          <p:nvPr/>
        </p:nvCxnSpPr>
        <p:spPr bwMode="auto">
          <a:xfrm flipV="1">
            <a:off x="3872880" y="4725144"/>
            <a:ext cx="432048" cy="90010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network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2513"/>
            <a:ext cx="8943975" cy="328136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network consists of wrappers, bus segments and bridges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wrapper is FIFO-based interface to network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wrapper is both master and slave (can initiate and respond to requests)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Arbitration is distributed to wrappers without any central controller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"Network" consists of bus segments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 All signals in segment are shared between wrappers in network side, no dedicated point-to-point signals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Bridge includes 2 wrappers and connects two segments together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3400" y="4185084"/>
            <a:ext cx="9196388" cy="2164916"/>
            <a:chOff x="533400" y="4185084"/>
            <a:chExt cx="9196388" cy="2164916"/>
          </a:xfrm>
        </p:grpSpPr>
        <p:sp>
          <p:nvSpPr>
            <p:cNvPr id="721924" name="Rectangle 4"/>
            <p:cNvSpPr>
              <a:spLocks noChangeArrowheads="1"/>
            </p:cNvSpPr>
            <p:nvPr/>
          </p:nvSpPr>
          <p:spPr bwMode="auto">
            <a:xfrm>
              <a:off x="1981200" y="5816600"/>
              <a:ext cx="533400" cy="519113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fi-FI" sz="2000" dirty="0"/>
                <a:t>P</a:t>
              </a:r>
              <a:r>
                <a:rPr lang="fi-FI" sz="2000" baseline="-25000" dirty="0"/>
                <a:t>1</a:t>
              </a:r>
              <a:endParaRPr lang="en-GB" sz="2000" baseline="-25000" dirty="0"/>
            </a:p>
          </p:txBody>
        </p:sp>
        <p:sp>
          <p:nvSpPr>
            <p:cNvPr id="721925" name="Rectangle 5"/>
            <p:cNvSpPr>
              <a:spLocks noChangeArrowheads="1"/>
            </p:cNvSpPr>
            <p:nvPr/>
          </p:nvSpPr>
          <p:spPr bwMode="auto">
            <a:xfrm>
              <a:off x="3733800" y="5816600"/>
              <a:ext cx="762000" cy="5334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Mem</a:t>
              </a:r>
              <a:r>
                <a:rPr lang="fi-FI" sz="2000" b="1" baseline="-25000"/>
                <a:t>1</a:t>
              </a:r>
              <a:endParaRPr lang="en-GB" sz="2000" b="1" baseline="-25000"/>
            </a:p>
          </p:txBody>
        </p:sp>
        <p:sp>
          <p:nvSpPr>
            <p:cNvPr id="721926" name="Rectangle 6"/>
            <p:cNvSpPr>
              <a:spLocks noChangeArrowheads="1"/>
            </p:cNvSpPr>
            <p:nvPr/>
          </p:nvSpPr>
          <p:spPr bwMode="auto">
            <a:xfrm>
              <a:off x="2971800" y="5802313"/>
              <a:ext cx="609600" cy="5334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fi-FI" sz="2000" dirty="0"/>
                <a:t>P</a:t>
              </a:r>
              <a:r>
                <a:rPr lang="fi-FI" sz="2000" baseline="-25000" dirty="0"/>
                <a:t>N</a:t>
              </a:r>
              <a:endParaRPr lang="en-GB" sz="2000" baseline="-25000" dirty="0"/>
            </a:p>
          </p:txBody>
        </p:sp>
        <p:sp>
          <p:nvSpPr>
            <p:cNvPr id="721927" name="Rectangle 7"/>
            <p:cNvSpPr>
              <a:spLocks noChangeArrowheads="1"/>
            </p:cNvSpPr>
            <p:nvPr/>
          </p:nvSpPr>
          <p:spPr bwMode="auto">
            <a:xfrm>
              <a:off x="5867400" y="5816600"/>
              <a:ext cx="762000" cy="533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Acc</a:t>
              </a:r>
              <a:r>
                <a:rPr lang="fi-FI" sz="2000" b="1" baseline="-25000"/>
                <a:t>1</a:t>
              </a:r>
              <a:endParaRPr lang="en-GB" sz="2000" b="1" baseline="-25000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2209800" y="4478338"/>
              <a:ext cx="6350" cy="1338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32766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41148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54102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62484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590800" y="5892800"/>
              <a:ext cx="3921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721934" name="Rectangle 14"/>
            <p:cNvSpPr>
              <a:spLocks noChangeArrowheads="1"/>
            </p:cNvSpPr>
            <p:nvPr/>
          </p:nvSpPr>
          <p:spPr bwMode="auto">
            <a:xfrm>
              <a:off x="7162800" y="5816600"/>
              <a:ext cx="762000" cy="533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Acc</a:t>
              </a:r>
              <a:r>
                <a:rPr lang="fi-FI" sz="2000" b="1" baseline="-25000"/>
                <a:t>N</a:t>
              </a:r>
              <a:endParaRPr lang="en-GB" sz="2000" b="1" baseline="-25000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6705600" y="5892800"/>
              <a:ext cx="3905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572000" y="5892800"/>
              <a:ext cx="3921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721937" name="Rectangle 17"/>
            <p:cNvSpPr>
              <a:spLocks noChangeArrowheads="1"/>
            </p:cNvSpPr>
            <p:nvPr/>
          </p:nvSpPr>
          <p:spPr bwMode="auto">
            <a:xfrm>
              <a:off x="5029200" y="5816600"/>
              <a:ext cx="762000" cy="5334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Mem</a:t>
              </a:r>
              <a:r>
                <a:rPr lang="fi-FI" sz="2000" b="1" baseline="-25000"/>
                <a:t>N</a:t>
              </a:r>
              <a:endParaRPr lang="en-GB" sz="2000" b="1" baseline="-25000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7543800" y="45974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 flipV="1">
              <a:off x="1752600" y="5649913"/>
              <a:ext cx="6477000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8305800" y="5373688"/>
              <a:ext cx="1423988" cy="5810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fi-FI" sz="1600" b="1"/>
                <a:t>FIFO interface</a:t>
              </a:r>
              <a:endParaRPr lang="en-GB" sz="1600" b="1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1143000" y="61214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762000" y="5969000"/>
              <a:ext cx="373063" cy="336550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1600" b="1"/>
                <a:t>IP</a:t>
              </a:r>
              <a:endParaRPr lang="en-GB" sz="1600" b="1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1143000" y="52070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533400" y="4916488"/>
              <a:ext cx="971550" cy="58102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1600" b="1"/>
                <a:t>HIBI</a:t>
              </a:r>
            </a:p>
            <a:p>
              <a:r>
                <a:rPr lang="fi-FI" sz="1600" b="1"/>
                <a:t>wrapper</a:t>
              </a:r>
              <a:endParaRPr lang="en-GB" sz="1600" b="1"/>
            </a:p>
          </p:txBody>
        </p:sp>
        <p:sp>
          <p:nvSpPr>
            <p:cNvPr id="10267" name="Cloud"/>
            <p:cNvSpPr>
              <a:spLocks noChangeAspect="1" noEditPoints="1" noChangeArrowheads="1"/>
            </p:cNvSpPr>
            <p:nvPr/>
          </p:nvSpPr>
          <p:spPr bwMode="auto">
            <a:xfrm>
              <a:off x="1497013" y="4185084"/>
              <a:ext cx="7172325" cy="1464829"/>
            </a:xfrm>
            <a:custGeom>
              <a:avLst/>
              <a:gdLst>
                <a:gd name="T0" fmla="*/ 22247 w 21600"/>
                <a:gd name="T1" fmla="*/ 246063 h 21600"/>
                <a:gd name="T2" fmla="*/ 3586163 w 21600"/>
                <a:gd name="T3" fmla="*/ 491601 h 21600"/>
                <a:gd name="T4" fmla="*/ 7166348 w 21600"/>
                <a:gd name="T5" fmla="*/ 246063 h 21600"/>
                <a:gd name="T6" fmla="*/ 3586163 w 21600"/>
                <a:gd name="T7" fmla="*/ 281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fi-FI" sz="1800" dirty="0"/>
                <a:t>HIBI </a:t>
              </a:r>
              <a:r>
                <a:rPr lang="fi-FI" sz="1800" dirty="0" err="1"/>
                <a:t>network</a:t>
              </a:r>
              <a:endParaRPr lang="en-US" sz="1800" dirty="0"/>
            </a:p>
          </p:txBody>
        </p:sp>
        <p:sp>
          <p:nvSpPr>
            <p:cNvPr id="721947" name="Rectangle 27"/>
            <p:cNvSpPr>
              <a:spLocks noChangeArrowheads="1"/>
            </p:cNvSpPr>
            <p:nvPr/>
          </p:nvSpPr>
          <p:spPr bwMode="auto">
            <a:xfrm>
              <a:off x="28194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48" name="Rectangle 28"/>
            <p:cNvSpPr>
              <a:spLocks noChangeArrowheads="1"/>
            </p:cNvSpPr>
            <p:nvPr/>
          </p:nvSpPr>
          <p:spPr bwMode="auto">
            <a:xfrm>
              <a:off x="37338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49" name="Rectangle 29"/>
            <p:cNvSpPr>
              <a:spLocks noChangeArrowheads="1"/>
            </p:cNvSpPr>
            <p:nvPr/>
          </p:nvSpPr>
          <p:spPr bwMode="auto">
            <a:xfrm>
              <a:off x="49530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50" name="Rectangle 30"/>
            <p:cNvSpPr>
              <a:spLocks noChangeArrowheads="1"/>
            </p:cNvSpPr>
            <p:nvPr/>
          </p:nvSpPr>
          <p:spPr bwMode="auto">
            <a:xfrm>
              <a:off x="59436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51" name="Rectangle 31"/>
            <p:cNvSpPr>
              <a:spLocks noChangeArrowheads="1"/>
            </p:cNvSpPr>
            <p:nvPr/>
          </p:nvSpPr>
          <p:spPr bwMode="auto">
            <a:xfrm>
              <a:off x="71628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8478" name="Text Box 21"/>
            <p:cNvSpPr txBox="1">
              <a:spLocks noChangeArrowheads="1"/>
            </p:cNvSpPr>
            <p:nvPr/>
          </p:nvSpPr>
          <p:spPr bwMode="auto">
            <a:xfrm>
              <a:off x="8305800" y="4478338"/>
              <a:ext cx="1423988" cy="5873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fi-FI" sz="1600" b="1"/>
                <a:t>HIBI interface</a:t>
              </a:r>
              <a:endParaRPr lang="en-GB" sz="1600" b="1"/>
            </a:p>
          </p:txBody>
        </p:sp>
        <p:sp>
          <p:nvSpPr>
            <p:cNvPr id="18479" name="Line 20"/>
            <p:cNvSpPr>
              <a:spLocks noChangeShapeType="1"/>
            </p:cNvSpPr>
            <p:nvPr/>
          </p:nvSpPr>
          <p:spPr bwMode="auto">
            <a:xfrm flipV="1">
              <a:off x="1739900" y="4735513"/>
              <a:ext cx="6477000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21939" name="Rectangle 19"/>
            <p:cNvSpPr>
              <a:spLocks noChangeArrowheads="1"/>
            </p:cNvSpPr>
            <p:nvPr/>
          </p:nvSpPr>
          <p:spPr bwMode="auto">
            <a:xfrm>
              <a:off x="1752600" y="4902240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536" y="332657"/>
            <a:ext cx="7500035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60</a:t>
            </a:fld>
            <a:endParaRPr lang="fi-FI"/>
          </a:p>
        </p:txBody>
      </p:sp>
      <p:grpSp>
        <p:nvGrpSpPr>
          <p:cNvPr id="2" name="Group 62"/>
          <p:cNvGrpSpPr/>
          <p:nvPr/>
        </p:nvGrpSpPr>
        <p:grpSpPr>
          <a:xfrm>
            <a:off x="2720752" y="2348880"/>
            <a:ext cx="2664296" cy="2160240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368824" y="1196752"/>
              <a:ext cx="5688633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R1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>
            <a:stCxn id="10" idx="1"/>
          </p:cNvCxnSpPr>
          <p:nvPr/>
        </p:nvCxnSpPr>
        <p:spPr bwMode="auto">
          <a:xfrm flipH="1">
            <a:off x="2432720" y="314096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32920" y="3645024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292494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378904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2" idx="1"/>
          </p:cNvCxnSpPr>
          <p:nvPr/>
        </p:nvCxnSpPr>
        <p:spPr bwMode="auto">
          <a:xfrm>
            <a:off x="2432720" y="400506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29" idx="1"/>
            <a:endCxn id="10" idx="3"/>
          </p:cNvCxnSpPr>
          <p:nvPr/>
        </p:nvCxnSpPr>
        <p:spPr bwMode="auto">
          <a:xfrm flipH="1">
            <a:off x="3728864" y="314096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12" idx="3"/>
            <a:endCxn id="9" idx="1"/>
          </p:cNvCxnSpPr>
          <p:nvPr/>
        </p:nvCxnSpPr>
        <p:spPr bwMode="auto">
          <a:xfrm>
            <a:off x="3728864" y="400506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2" idx="0"/>
            <a:endCxn id="10" idx="2"/>
          </p:cNvCxnSpPr>
          <p:nvPr/>
        </p:nvCxnSpPr>
        <p:spPr bwMode="auto">
          <a:xfrm flipV="1">
            <a:off x="3296816" y="3356992"/>
            <a:ext cx="0" cy="432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" name="Straight Connector 21"/>
          <p:cNvCxnSpPr>
            <a:endCxn id="29" idx="3"/>
          </p:cNvCxnSpPr>
          <p:nvPr/>
        </p:nvCxnSpPr>
        <p:spPr bwMode="auto">
          <a:xfrm flipH="1">
            <a:off x="5097016" y="314096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9" idx="3"/>
          </p:cNvCxnSpPr>
          <p:nvPr/>
        </p:nvCxnSpPr>
        <p:spPr bwMode="auto">
          <a:xfrm>
            <a:off x="5097016" y="400506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 rot="16200000">
            <a:off x="1352600" y="3429001"/>
            <a:ext cx="180019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4952999" y="3429000"/>
            <a:ext cx="1800201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32920" y="2780928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61</a:t>
            </a:fld>
            <a:endParaRPr lang="fi-FI"/>
          </a:p>
        </p:txBody>
      </p:sp>
      <p:sp>
        <p:nvSpPr>
          <p:cNvPr id="29" name="Rectangle 28"/>
          <p:cNvSpPr/>
          <p:nvPr/>
        </p:nvSpPr>
        <p:spPr bwMode="auto">
          <a:xfrm>
            <a:off x="3219524" y="986130"/>
            <a:ext cx="1902693" cy="1366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9" name="Straight Connector 163"/>
          <p:cNvCxnSpPr/>
          <p:nvPr/>
        </p:nvCxnSpPr>
        <p:spPr bwMode="auto">
          <a:xfrm flipV="1">
            <a:off x="4943999" y="451470"/>
            <a:ext cx="2495078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163"/>
          <p:cNvCxnSpPr/>
          <p:nvPr/>
        </p:nvCxnSpPr>
        <p:spPr bwMode="auto">
          <a:xfrm flipV="1">
            <a:off x="5003405" y="1758416"/>
            <a:ext cx="243567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62"/>
          <p:cNvGrpSpPr/>
          <p:nvPr/>
        </p:nvGrpSpPr>
        <p:grpSpPr>
          <a:xfrm>
            <a:off x="421432" y="332657"/>
            <a:ext cx="1997153" cy="2376263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313" name="Straight Connector 163"/>
          <p:cNvCxnSpPr/>
          <p:nvPr/>
        </p:nvCxnSpPr>
        <p:spPr bwMode="auto">
          <a:xfrm>
            <a:off x="5003405" y="2233668"/>
            <a:ext cx="2435671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1306293" y="1091039"/>
            <a:ext cx="26233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58567" y="939363"/>
            <a:ext cx="647726" cy="146620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568624" y="939363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data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68624" y="1748303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write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68624" y="1293274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68624" y="2102214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80822" y="2468766"/>
            <a:ext cx="836645" cy="1895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453835" y="1697744"/>
            <a:ext cx="863634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453835" y="686569"/>
            <a:ext cx="863634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453835" y="686569"/>
            <a:ext cx="863634" cy="2401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1306292" y="1444950"/>
            <a:ext cx="2623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2216350" y="1091039"/>
            <a:ext cx="404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2216350" y="1444950"/>
            <a:ext cx="3539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1306293" y="1899979"/>
            <a:ext cx="262331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 flipV="1">
            <a:off x="2216350" y="1899979"/>
            <a:ext cx="40447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 flipV="1">
            <a:off x="1306292" y="2253890"/>
            <a:ext cx="262332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2216350" y="2253890"/>
            <a:ext cx="40447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321747" y="1192157"/>
            <a:ext cx="23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21747" y="1950538"/>
            <a:ext cx="3778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-522371" y="1537522"/>
            <a:ext cx="1466205" cy="2698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2005569" y="1537522"/>
            <a:ext cx="1466205" cy="2698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89029" y="1009376"/>
            <a:ext cx="1743232" cy="1549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b="1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7" idx="1"/>
          </p:cNvCxnSpPr>
          <p:nvPr/>
        </p:nvCxnSpPr>
        <p:spPr bwMode="auto">
          <a:xfrm flipH="1">
            <a:off x="3221208" y="1483671"/>
            <a:ext cx="25847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370780" y="1817822"/>
            <a:ext cx="608863" cy="41584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79681" y="1335171"/>
            <a:ext cx="608863" cy="2970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479681" y="1877228"/>
            <a:ext cx="608863" cy="297033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 bwMode="auto">
          <a:xfrm>
            <a:off x="3221207" y="2025745"/>
            <a:ext cx="2584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50" idx="1"/>
            <a:endCxn id="37" idx="3"/>
          </p:cNvCxnSpPr>
          <p:nvPr/>
        </p:nvCxnSpPr>
        <p:spPr bwMode="auto">
          <a:xfrm flipH="1" flipV="1">
            <a:off x="4088544" y="1483671"/>
            <a:ext cx="270355" cy="14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Connector 41"/>
          <p:cNvCxnSpPr>
            <a:stCxn id="38" idx="3"/>
            <a:endCxn id="36" idx="1"/>
          </p:cNvCxnSpPr>
          <p:nvPr/>
        </p:nvCxnSpPr>
        <p:spPr bwMode="auto">
          <a:xfrm>
            <a:off x="4088544" y="2025745"/>
            <a:ext cx="28223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Straight Connector 42"/>
          <p:cNvCxnSpPr>
            <a:stCxn id="38" idx="0"/>
            <a:endCxn id="37" idx="2"/>
          </p:cNvCxnSpPr>
          <p:nvPr/>
        </p:nvCxnSpPr>
        <p:spPr bwMode="auto">
          <a:xfrm flipV="1">
            <a:off x="3784113" y="1632171"/>
            <a:ext cx="0" cy="2450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" name="Straight Connector 43"/>
          <p:cNvCxnSpPr>
            <a:endCxn id="50" idx="3"/>
          </p:cNvCxnSpPr>
          <p:nvPr/>
        </p:nvCxnSpPr>
        <p:spPr bwMode="auto">
          <a:xfrm flipH="1">
            <a:off x="4967762" y="1485145"/>
            <a:ext cx="2969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6" name="Straight Connector 45"/>
          <p:cNvCxnSpPr>
            <a:stCxn id="36" idx="3"/>
          </p:cNvCxnSpPr>
          <p:nvPr/>
        </p:nvCxnSpPr>
        <p:spPr bwMode="auto">
          <a:xfrm>
            <a:off x="4979643" y="2025745"/>
            <a:ext cx="2969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4358899" y="1271281"/>
            <a:ext cx="608863" cy="4277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" name="Group 298"/>
          <p:cNvGrpSpPr/>
          <p:nvPr/>
        </p:nvGrpSpPr>
        <p:grpSpPr>
          <a:xfrm>
            <a:off x="5397487" y="1758415"/>
            <a:ext cx="2219810" cy="891099"/>
            <a:chOff x="7041232" y="3501008"/>
            <a:chExt cx="2520280" cy="108012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7257256" y="3501008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230185" y="3560494"/>
              <a:ext cx="2115302" cy="1325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non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write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934131" y="422108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endCxn id="105" idx="1"/>
            </p:cNvCxnSpPr>
            <p:nvPr/>
          </p:nvCxnSpPr>
          <p:spPr bwMode="auto">
            <a:xfrm>
              <a:off x="7041232" y="396906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1" name="Straight Connector 100"/>
            <p:cNvCxnSpPr>
              <a:endCxn id="96" idx="1"/>
            </p:cNvCxnSpPr>
            <p:nvPr/>
          </p:nvCxnSpPr>
          <p:spPr bwMode="auto">
            <a:xfrm>
              <a:off x="7041232" y="432910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3" name="Straight Connector 102"/>
            <p:cNvCxnSpPr>
              <a:stCxn id="105" idx="3"/>
            </p:cNvCxnSpPr>
            <p:nvPr/>
          </p:nvCxnSpPr>
          <p:spPr bwMode="auto">
            <a:xfrm>
              <a:off x="8625408" y="396906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4" name="Straight Connector 103"/>
            <p:cNvCxnSpPr>
              <a:stCxn id="96" idx="3"/>
            </p:cNvCxnSpPr>
            <p:nvPr/>
          </p:nvCxnSpPr>
          <p:spPr bwMode="auto">
            <a:xfrm>
              <a:off x="8625408" y="432910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5" name="Rectangle 104"/>
            <p:cNvSpPr/>
            <p:nvPr/>
          </p:nvSpPr>
          <p:spPr bwMode="auto">
            <a:xfrm>
              <a:off x="7934131" y="386104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 bwMode="auto">
          <a:xfrm>
            <a:off x="726129" y="926723"/>
            <a:ext cx="261389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726129" y="2352482"/>
            <a:ext cx="2613891" cy="594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240"/>
          <p:cNvGrpSpPr/>
          <p:nvPr/>
        </p:nvGrpSpPr>
        <p:grpSpPr>
          <a:xfrm>
            <a:off x="5399095" y="451470"/>
            <a:ext cx="2194406" cy="891099"/>
            <a:chOff x="7041232" y="2924944"/>
            <a:chExt cx="2491437" cy="1080120"/>
          </a:xfrm>
        </p:grpSpPr>
        <p:sp>
          <p:nvSpPr>
            <p:cNvPr id="242" name="Rectangle 241"/>
            <p:cNvSpPr/>
            <p:nvPr/>
          </p:nvSpPr>
          <p:spPr bwMode="auto">
            <a:xfrm>
              <a:off x="7257256" y="2924944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7406415" y="2984429"/>
              <a:ext cx="1939072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read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481392" y="3645025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45" name="Straight Connector 244"/>
            <p:cNvCxnSpPr>
              <a:stCxn id="249" idx="1"/>
            </p:cNvCxnSpPr>
            <p:nvPr/>
          </p:nvCxnSpPr>
          <p:spPr bwMode="auto">
            <a:xfrm flipH="1">
              <a:off x="8121352" y="3392996"/>
              <a:ext cx="36003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6" name="Straight Connector 245"/>
            <p:cNvCxnSpPr>
              <a:stCxn id="244" idx="1"/>
            </p:cNvCxnSpPr>
            <p:nvPr/>
          </p:nvCxnSpPr>
          <p:spPr bwMode="auto">
            <a:xfrm flipH="1">
              <a:off x="8121352" y="3753037"/>
              <a:ext cx="36004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7" name="Straight Connector 246"/>
            <p:cNvCxnSpPr>
              <a:endCxn id="249" idx="3"/>
            </p:cNvCxnSpPr>
            <p:nvPr/>
          </p:nvCxnSpPr>
          <p:spPr bwMode="auto">
            <a:xfrm flipH="1" flipV="1">
              <a:off x="9172668" y="3392996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8" name="Straight Connector 247"/>
            <p:cNvCxnSpPr>
              <a:endCxn id="244" idx="3"/>
            </p:cNvCxnSpPr>
            <p:nvPr/>
          </p:nvCxnSpPr>
          <p:spPr bwMode="auto">
            <a:xfrm flipH="1" flipV="1">
              <a:off x="9172669" y="3753037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9" name="Rectangle 248"/>
            <p:cNvSpPr/>
            <p:nvPr/>
          </p:nvSpPr>
          <p:spPr bwMode="auto">
            <a:xfrm>
              <a:off x="8481391" y="3284984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430074" y="3284984"/>
              <a:ext cx="691277" cy="57606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</a:t>
              </a:r>
              <a:r>
                <a:rPr lang="fi-FI" sz="800" dirty="0" err="1" smtClean="0">
                  <a:solidFill>
                    <a:prstClr val="black"/>
                  </a:solidFill>
                  <a:cs typeface="Arial" pitchFamily="34" charset="0"/>
                </a:rPr>
                <a:t>o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mux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read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51" name="Straight Connector 250"/>
            <p:cNvCxnSpPr>
              <a:stCxn id="250" idx="1"/>
            </p:cNvCxnSpPr>
            <p:nvPr/>
          </p:nvCxnSpPr>
          <p:spPr bwMode="auto">
            <a:xfrm flipH="1">
              <a:off x="7041232" y="3573016"/>
              <a:ext cx="3888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79" name="Straight Connector 163"/>
          <p:cNvCxnSpPr/>
          <p:nvPr/>
        </p:nvCxnSpPr>
        <p:spPr bwMode="auto">
          <a:xfrm flipV="1">
            <a:off x="4409339" y="451470"/>
            <a:ext cx="1306945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163"/>
          <p:cNvCxnSpPr/>
          <p:nvPr/>
        </p:nvCxnSpPr>
        <p:spPr bwMode="auto">
          <a:xfrm flipV="1">
            <a:off x="4409339" y="1342569"/>
            <a:ext cx="1306945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163"/>
          <p:cNvCxnSpPr/>
          <p:nvPr/>
        </p:nvCxnSpPr>
        <p:spPr bwMode="auto">
          <a:xfrm flipV="1">
            <a:off x="4943999" y="1342569"/>
            <a:ext cx="2495078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163"/>
          <p:cNvCxnSpPr/>
          <p:nvPr/>
        </p:nvCxnSpPr>
        <p:spPr bwMode="auto">
          <a:xfrm flipV="1">
            <a:off x="4409339" y="1758416"/>
            <a:ext cx="1306945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163"/>
          <p:cNvCxnSpPr/>
          <p:nvPr/>
        </p:nvCxnSpPr>
        <p:spPr bwMode="auto">
          <a:xfrm>
            <a:off x="4409339" y="2233668"/>
            <a:ext cx="1306945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resource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62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Onchip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memories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can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also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used</a:t>
            </a:r>
            <a:r>
              <a:rPr lang="fi-FI" dirty="0" smtClean="0">
                <a:latin typeface="Calibri" pitchFamily="34" charset="0"/>
              </a:rPr>
              <a:t> for the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Requires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atleast</a:t>
            </a:r>
            <a:r>
              <a:rPr lang="fi-FI" dirty="0" smtClean="0">
                <a:latin typeface="Calibri" pitchFamily="34" charset="0"/>
              </a:rPr>
              <a:t> 12 m9k </a:t>
            </a:r>
            <a:r>
              <a:rPr lang="fi-FI" dirty="0" err="1" smtClean="0">
                <a:latin typeface="Calibri" pitchFamily="34" charset="0"/>
              </a:rPr>
              <a:t>blocks</a:t>
            </a:r>
            <a:r>
              <a:rPr lang="fi-FI" dirty="0" smtClean="0">
                <a:latin typeface="Calibri" pitchFamily="34" charset="0"/>
              </a:rPr>
              <a:t> per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on a </a:t>
            </a:r>
            <a:r>
              <a:rPr lang="fi-FI" dirty="0" err="1" smtClean="0">
                <a:latin typeface="Calibri" pitchFamily="34" charset="0"/>
              </a:rPr>
              <a:t>Arria</a:t>
            </a:r>
            <a:r>
              <a:rPr lang="fi-FI" dirty="0" smtClean="0">
                <a:latin typeface="Calibri" pitchFamily="34" charset="0"/>
              </a:rPr>
              <a:t> II GX (</a:t>
            </a:r>
            <a:r>
              <a:rPr lang="fi-FI" dirty="0" err="1" smtClean="0">
                <a:latin typeface="Calibri" pitchFamily="34" charset="0"/>
              </a:rPr>
              <a:t>one</a:t>
            </a:r>
            <a:r>
              <a:rPr lang="fi-FI" dirty="0" smtClean="0">
                <a:latin typeface="Calibri" pitchFamily="34" charset="0"/>
              </a:rPr>
              <a:t> m9k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18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 in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port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mode</a:t>
            </a:r>
            <a:r>
              <a:rPr lang="fi-FI" dirty="0" smtClean="0">
                <a:latin typeface="Calibri" pitchFamily="34" charset="0"/>
              </a:rPr>
              <a:t>, 32-bit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38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2348880"/>
            <a:ext cx="2506867" cy="340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63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troughput</a:t>
            </a:r>
            <a:r>
              <a:rPr lang="fi-FI" dirty="0" smtClean="0">
                <a:latin typeface="Calibri" pitchFamily="34" charset="0"/>
              </a:rPr>
              <a:t> of a 32-bit HIBI </a:t>
            </a:r>
            <a:r>
              <a:rPr lang="fi-FI" dirty="0" err="1" smtClean="0">
                <a:latin typeface="Calibri" pitchFamily="34" charset="0"/>
              </a:rPr>
              <a:t>segment</a:t>
            </a:r>
            <a:r>
              <a:rPr lang="fi-FI" dirty="0" smtClean="0">
                <a:latin typeface="Calibri" pitchFamily="34" charset="0"/>
              </a:rPr>
              <a:t>, data and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on the </a:t>
            </a:r>
            <a:r>
              <a:rPr lang="fi-FI" dirty="0" err="1" smtClean="0">
                <a:latin typeface="Calibri" pitchFamily="34" charset="0"/>
              </a:rPr>
              <a:t>same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bus</a:t>
            </a:r>
            <a:r>
              <a:rPr lang="fi-FI" dirty="0" smtClean="0">
                <a:latin typeface="Calibri" pitchFamily="34" charset="0"/>
              </a:rPr>
              <a:t>,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between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HIBI </a:t>
            </a:r>
            <a:r>
              <a:rPr lang="fi-FI" dirty="0" err="1" smtClean="0">
                <a:latin typeface="Calibri" pitchFamily="34" charset="0"/>
              </a:rPr>
              <a:t>components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without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other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signal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traffic</a:t>
            </a:r>
            <a:r>
              <a:rPr lang="fi-FI" dirty="0" smtClean="0">
                <a:latin typeface="Calibri" pitchFamily="34" charset="0"/>
              </a:rPr>
              <a:t>, 1024 </a:t>
            </a:r>
            <a:r>
              <a:rPr lang="fi-FI" dirty="0" err="1" smtClean="0">
                <a:latin typeface="Calibri" pitchFamily="34" charset="0"/>
              </a:rPr>
              <a:t>word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Theoretical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max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performance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would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achieved</a:t>
            </a:r>
            <a:r>
              <a:rPr lang="fi-FI" dirty="0" smtClean="0">
                <a:latin typeface="Calibri" pitchFamily="34" charset="0"/>
              </a:rPr>
              <a:t> in 1025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(1024 data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+ 1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cycle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1847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5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1600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7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1168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8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1181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9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10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11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1175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1114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256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1077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719807"/>
          </a:xfrm>
        </p:spPr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64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20552" y="1124744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920552" y="3861048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01800" y="4406900"/>
            <a:ext cx="7500938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noProof="0" smtClean="0"/>
              <a:t>Using HIBI in Kactus design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01800" y="2906713"/>
            <a:ext cx="7500938" cy="1500187"/>
          </a:xfrm>
        </p:spPr>
        <p:txBody>
          <a:bodyPr/>
          <a:lstStyle/>
          <a:p>
            <a:pPr eaLnBrk="1" hangingPunct="1">
              <a:buFont typeface="Monotype Sorts"/>
              <a:buNone/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65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Instantiating HIBI in Kactus</a:t>
            </a:r>
          </a:p>
        </p:txBody>
      </p:sp>
      <p:sp>
        <p:nvSpPr>
          <p:cNvPr id="56322" name="Content Placeholder 6"/>
          <p:cNvSpPr>
            <a:spLocks noGrp="1"/>
          </p:cNvSpPr>
          <p:nvPr>
            <p:ph idx="1"/>
          </p:nvPr>
        </p:nvSpPr>
        <p:spPr>
          <a:xfrm>
            <a:off x="895350" y="1196975"/>
            <a:ext cx="8582025" cy="5127625"/>
          </a:xfrm>
        </p:spPr>
        <p:txBody>
          <a:bodyPr/>
          <a:lstStyle/>
          <a:p>
            <a:pPr eaLnBrk="1" hangingPunct="1"/>
            <a:r>
              <a:rPr lang="en-US" noProof="0" smtClean="0"/>
              <a:t>Two options: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noProof="0" smtClean="0"/>
              <a:t>Easy to use HIBI segment component</a:t>
            </a:r>
          </a:p>
          <a:p>
            <a:pPr lvl="1" eaLnBrk="1" hangingPunct="1"/>
            <a:r>
              <a:rPr lang="en-US" noProof="0" smtClean="0"/>
              <a:t>IP component does not contain HIBI wrapper, only IP-side wrapper signals</a:t>
            </a:r>
          </a:p>
          <a:p>
            <a:pPr lvl="1" eaLnBrk="1" hangingPunct="1"/>
            <a:r>
              <a:rPr lang="en-US" noProof="0" smtClean="0"/>
              <a:t>Benefit: fast, all wrappers updated at the same time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noProof="0" smtClean="0"/>
              <a:t>Assembling with wrappers</a:t>
            </a:r>
          </a:p>
          <a:p>
            <a:pPr lvl="1" eaLnBrk="1" hangingPunct="1"/>
            <a:r>
              <a:rPr lang="en-US" noProof="0" smtClean="0"/>
              <a:t>IP-blocks, wrappers and segments individually configurable</a:t>
            </a:r>
          </a:p>
          <a:p>
            <a:pPr lvl="1" eaLnBrk="1" hangingPunct="1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1) HIBI segment component in Kactus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96975"/>
            <a:ext cx="8582423" cy="1776413"/>
          </a:xfrm>
        </p:spPr>
        <p:txBody>
          <a:bodyPr>
            <a:normAutofit fontScale="77500" lnSpcReduction="20000"/>
          </a:bodyPr>
          <a:lstStyle/>
          <a:p>
            <a:r>
              <a:rPr lang="en-US" noProof="0" smtClean="0"/>
              <a:t>Contains set of wrappers and network</a:t>
            </a:r>
          </a:p>
          <a:p>
            <a:r>
              <a:rPr lang="en-US" noProof="0" smtClean="0"/>
              <a:t>Faster at design entry  but limited configuration</a:t>
            </a:r>
          </a:p>
          <a:p>
            <a:r>
              <a:rPr lang="en-US" noProof="0" smtClean="0"/>
              <a:t>Synthesis tool (e.g. Quartus) removes unused wrappers from final design</a:t>
            </a:r>
          </a:p>
          <a:p>
            <a:endParaRPr lang="en-US" noProof="0" smtClean="0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pic>
        <p:nvPicPr>
          <p:cNvPr id="58372" name="Picture 3" descr="\\vault\PROJECTS\FunBase\deliverables\Hibi_data_sheet\hibi_seg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438" y="2973388"/>
            <a:ext cx="813117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18"/>
          <p:cNvSpPr>
            <a:spLocks noChangeArrowheads="1"/>
          </p:cNvSpPr>
          <p:nvPr/>
        </p:nvSpPr>
        <p:spPr bwMode="auto">
          <a:xfrm>
            <a:off x="1995488" y="4779963"/>
            <a:ext cx="6170612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74" name="Rectangle 19"/>
          <p:cNvSpPr>
            <a:spLocks noChangeArrowheads="1"/>
          </p:cNvSpPr>
          <p:nvPr/>
        </p:nvSpPr>
        <p:spPr bwMode="auto">
          <a:xfrm>
            <a:off x="498475" y="4779963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75" name="Rectangle 21"/>
          <p:cNvSpPr>
            <a:spLocks noChangeArrowheads="1"/>
          </p:cNvSpPr>
          <p:nvPr/>
        </p:nvSpPr>
        <p:spPr bwMode="auto">
          <a:xfrm>
            <a:off x="681038" y="5145088"/>
            <a:ext cx="912812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8376" name="Straight Connector 22"/>
          <p:cNvCxnSpPr>
            <a:cxnSpLocks noChangeShapeType="1"/>
            <a:stCxn id="58375" idx="3"/>
            <a:endCxn id="58377" idx="1"/>
          </p:cNvCxnSpPr>
          <p:nvPr/>
        </p:nvCxnSpPr>
        <p:spPr bwMode="auto">
          <a:xfrm>
            <a:off x="1593850" y="5602288"/>
            <a:ext cx="58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7" name="Rectangle 23"/>
          <p:cNvSpPr>
            <a:spLocks noChangeArrowheads="1"/>
          </p:cNvSpPr>
          <p:nvPr/>
        </p:nvSpPr>
        <p:spPr bwMode="auto">
          <a:xfrm>
            <a:off x="2178050" y="5145088"/>
            <a:ext cx="1387475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cxnSp>
        <p:nvCxnSpPr>
          <p:cNvPr id="58378" name="Straight Connector 24"/>
          <p:cNvCxnSpPr>
            <a:cxnSpLocks noChangeShapeType="1"/>
          </p:cNvCxnSpPr>
          <p:nvPr/>
        </p:nvCxnSpPr>
        <p:spPr bwMode="auto">
          <a:xfrm>
            <a:off x="3565525" y="5602288"/>
            <a:ext cx="42529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9" name="Moon 25"/>
          <p:cNvSpPr>
            <a:spLocks noChangeArrowheads="1"/>
          </p:cNvSpPr>
          <p:nvPr/>
        </p:nvSpPr>
        <p:spPr bwMode="auto">
          <a:xfrm rot="10800000">
            <a:off x="4697413" y="5346700"/>
            <a:ext cx="547687" cy="511175"/>
          </a:xfrm>
          <a:prstGeom prst="moon">
            <a:avLst>
              <a:gd name="adj" fmla="val 875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80" name="Rectangle 26"/>
          <p:cNvSpPr>
            <a:spLocks noChangeArrowheads="1"/>
          </p:cNvSpPr>
          <p:nvPr/>
        </p:nvSpPr>
        <p:spPr bwMode="auto">
          <a:xfrm>
            <a:off x="4040188" y="4872038"/>
            <a:ext cx="2190750" cy="547687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 OR -NETWORK</a:t>
            </a:r>
          </a:p>
        </p:txBody>
      </p:sp>
      <p:sp>
        <p:nvSpPr>
          <p:cNvPr id="58381" name="Rectangle 28"/>
          <p:cNvSpPr>
            <a:spLocks noChangeArrowheads="1"/>
          </p:cNvSpPr>
          <p:nvPr/>
        </p:nvSpPr>
        <p:spPr bwMode="auto">
          <a:xfrm>
            <a:off x="6559550" y="5145088"/>
            <a:ext cx="1387475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sp>
        <p:nvSpPr>
          <p:cNvPr id="58382" name="Rectangle 29"/>
          <p:cNvSpPr>
            <a:spLocks noChangeArrowheads="1"/>
          </p:cNvSpPr>
          <p:nvPr/>
        </p:nvSpPr>
        <p:spPr bwMode="auto">
          <a:xfrm>
            <a:off x="8421688" y="4779963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83" name="Rectangle 30"/>
          <p:cNvSpPr>
            <a:spLocks noChangeArrowheads="1"/>
          </p:cNvSpPr>
          <p:nvPr/>
        </p:nvSpPr>
        <p:spPr bwMode="auto">
          <a:xfrm>
            <a:off x="8604250" y="5145088"/>
            <a:ext cx="912813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8384" name="Straight Connector 31"/>
          <p:cNvCxnSpPr>
            <a:cxnSpLocks noChangeShapeType="1"/>
            <a:stCxn id="58383" idx="1"/>
            <a:endCxn id="58381" idx="3"/>
          </p:cNvCxnSpPr>
          <p:nvPr/>
        </p:nvCxnSpPr>
        <p:spPr bwMode="auto">
          <a:xfrm rot="10800000">
            <a:off x="7947025" y="5602288"/>
            <a:ext cx="657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85" name="Straight Arrow Connector 33"/>
          <p:cNvCxnSpPr>
            <a:cxnSpLocks noChangeShapeType="1"/>
          </p:cNvCxnSpPr>
          <p:nvPr/>
        </p:nvCxnSpPr>
        <p:spPr bwMode="auto">
          <a:xfrm rot="16200000" flipV="1">
            <a:off x="4697412" y="4543426"/>
            <a:ext cx="6572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Straight Arrow Connector 35"/>
          <p:cNvCxnSpPr>
            <a:cxnSpLocks noChangeShapeType="1"/>
          </p:cNvCxnSpPr>
          <p:nvPr/>
        </p:nvCxnSpPr>
        <p:spPr bwMode="auto">
          <a:xfrm rot="16200000" flipV="1">
            <a:off x="7870825" y="3724275"/>
            <a:ext cx="1516063" cy="92551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113631" y="4002882"/>
            <a:ext cx="1127125" cy="636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segment component</a:t>
            </a:r>
            <a:endParaRPr lang="en-US" noProof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82622" y="1196976"/>
            <a:ext cx="8395151" cy="2416180"/>
          </a:xfrm>
        </p:spPr>
        <p:txBody>
          <a:bodyPr>
            <a:normAutofit fontScale="85000" lnSpcReduction="20000"/>
          </a:bodyPr>
          <a:lstStyle/>
          <a:p>
            <a:r>
              <a:rPr lang="en-US" noProof="0" smtClean="0"/>
              <a:t>IP block priority in bus is based on port number</a:t>
            </a:r>
          </a:p>
          <a:p>
            <a:pPr lvl="1"/>
            <a:r>
              <a:rPr lang="en-US" noProof="0" smtClean="0"/>
              <a:t>p1 is highest, p8 least in example</a:t>
            </a:r>
          </a:p>
          <a:p>
            <a:r>
              <a:rPr lang="en-US" noProof="0" smtClean="0"/>
              <a:t>Connect components in order from highest port to avoid empty arbitration clock cycles</a:t>
            </a:r>
          </a:p>
          <a:p>
            <a:r>
              <a:rPr lang="en-US" noProof="0" smtClean="0"/>
              <a:t>Future: more flexible configuration in Kactus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27.11.2009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68</a:t>
            </a:fld>
            <a:endParaRPr lang="fi-FI"/>
          </a:p>
        </p:txBody>
      </p:sp>
      <p:grpSp>
        <p:nvGrpSpPr>
          <p:cNvPr id="15" name="Group 14"/>
          <p:cNvGrpSpPr/>
          <p:nvPr/>
        </p:nvGrpSpPr>
        <p:grpSpPr>
          <a:xfrm>
            <a:off x="2558301" y="3794131"/>
            <a:ext cx="3872769" cy="2711444"/>
            <a:chOff x="0" y="3613156"/>
            <a:chExt cx="3872769" cy="271144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3143" t="35778" r="18222" b="9277"/>
            <a:stretch>
              <a:fillRect/>
            </a:stretch>
          </p:blipFill>
          <p:spPr bwMode="auto">
            <a:xfrm>
              <a:off x="0" y="3613156"/>
              <a:ext cx="3872769" cy="271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Oval 10"/>
            <p:cNvSpPr/>
            <p:nvPr/>
          </p:nvSpPr>
          <p:spPr bwMode="auto">
            <a:xfrm>
              <a:off x="1228674" y="5035571"/>
              <a:ext cx="1314468" cy="32861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58301" y="5656293"/>
              <a:ext cx="1314468" cy="32861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 smtClean="0">
                <a:latin typeface="Times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0"/>
          <p:cNvSpPr>
            <a:spLocks noChangeArrowheads="1"/>
          </p:cNvSpPr>
          <p:nvPr/>
        </p:nvSpPr>
        <p:spPr bwMode="auto">
          <a:xfrm>
            <a:off x="2032000" y="4743450"/>
            <a:ext cx="1789113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4040188" y="4743450"/>
            <a:ext cx="21907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7" name="Rectangle 10"/>
          <p:cNvSpPr>
            <a:spLocks noChangeArrowheads="1"/>
          </p:cNvSpPr>
          <p:nvPr/>
        </p:nvSpPr>
        <p:spPr bwMode="auto">
          <a:xfrm>
            <a:off x="498475" y="4743450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noProof="0" smtClean="0"/>
              <a:t>2) Individual HIBI wrappers in Kactus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052512"/>
            <a:ext cx="8796337" cy="14271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Wrappers are individually configured for IP needs</a:t>
            </a:r>
          </a:p>
          <a:p>
            <a:r>
              <a:rPr lang="en-US" noProof="0" smtClean="0"/>
              <a:t>Designer must take care of priorities and unique IDs for IP-blocks</a:t>
            </a:r>
          </a:p>
          <a:p>
            <a:r>
              <a:rPr lang="en-US" noProof="0" smtClean="0"/>
              <a:t>Synthesis tool (e.g. Quartus) removes unused wrappers from final design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57351" name="Picture 2" descr="\\vault\PROJECTS\FunBase\deliverables\Hibi_data_sheet\hibi_netwo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2370138"/>
            <a:ext cx="77946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681038" y="5108575"/>
            <a:ext cx="912812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7353" name="Straight Connector 7"/>
          <p:cNvCxnSpPr>
            <a:cxnSpLocks noChangeShapeType="1"/>
            <a:stCxn id="57352" idx="3"/>
            <a:endCxn id="57354" idx="1"/>
          </p:cNvCxnSpPr>
          <p:nvPr/>
        </p:nvCxnSpPr>
        <p:spPr bwMode="auto">
          <a:xfrm>
            <a:off x="1593850" y="5565775"/>
            <a:ext cx="58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2178050" y="5108575"/>
            <a:ext cx="1387475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cxnSp>
        <p:nvCxnSpPr>
          <p:cNvPr id="57355" name="Straight Connector 12"/>
          <p:cNvCxnSpPr>
            <a:cxnSpLocks noChangeShapeType="1"/>
          </p:cNvCxnSpPr>
          <p:nvPr/>
        </p:nvCxnSpPr>
        <p:spPr bwMode="auto">
          <a:xfrm>
            <a:off x="3565525" y="5565775"/>
            <a:ext cx="42529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356" name="Moon 16"/>
          <p:cNvSpPr>
            <a:spLocks noChangeArrowheads="1"/>
          </p:cNvSpPr>
          <p:nvPr/>
        </p:nvSpPr>
        <p:spPr bwMode="auto">
          <a:xfrm rot="10800000">
            <a:off x="4697413" y="5310188"/>
            <a:ext cx="547687" cy="511175"/>
          </a:xfrm>
          <a:prstGeom prst="moon">
            <a:avLst>
              <a:gd name="adj" fmla="val 875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57" name="Rectangle 17"/>
          <p:cNvSpPr>
            <a:spLocks noChangeArrowheads="1"/>
          </p:cNvSpPr>
          <p:nvPr/>
        </p:nvSpPr>
        <p:spPr bwMode="auto">
          <a:xfrm>
            <a:off x="4040188" y="4835525"/>
            <a:ext cx="2190750" cy="547688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 OR -NETWORK</a:t>
            </a:r>
          </a:p>
        </p:txBody>
      </p:sp>
      <p:sp>
        <p:nvSpPr>
          <p:cNvPr id="57358" name="Rectangle 24"/>
          <p:cNvSpPr>
            <a:spLocks noChangeArrowheads="1"/>
          </p:cNvSpPr>
          <p:nvPr/>
        </p:nvSpPr>
        <p:spPr bwMode="auto">
          <a:xfrm>
            <a:off x="6413500" y="4743450"/>
            <a:ext cx="1789113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59" name="Rectangle 25"/>
          <p:cNvSpPr>
            <a:spLocks noChangeArrowheads="1"/>
          </p:cNvSpPr>
          <p:nvPr/>
        </p:nvSpPr>
        <p:spPr bwMode="auto">
          <a:xfrm>
            <a:off x="6559550" y="5108575"/>
            <a:ext cx="1387475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sp>
        <p:nvSpPr>
          <p:cNvPr id="57360" name="Rectangle 26"/>
          <p:cNvSpPr>
            <a:spLocks noChangeArrowheads="1"/>
          </p:cNvSpPr>
          <p:nvPr/>
        </p:nvSpPr>
        <p:spPr bwMode="auto">
          <a:xfrm>
            <a:off x="8421688" y="4743450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61" name="Rectangle 27"/>
          <p:cNvSpPr>
            <a:spLocks noChangeArrowheads="1"/>
          </p:cNvSpPr>
          <p:nvPr/>
        </p:nvSpPr>
        <p:spPr bwMode="auto">
          <a:xfrm>
            <a:off x="8604250" y="5108575"/>
            <a:ext cx="912813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7362" name="Straight Connector 28"/>
          <p:cNvCxnSpPr>
            <a:cxnSpLocks noChangeShapeType="1"/>
            <a:stCxn id="57361" idx="1"/>
            <a:endCxn id="57359" idx="3"/>
          </p:cNvCxnSpPr>
          <p:nvPr/>
        </p:nvCxnSpPr>
        <p:spPr bwMode="auto">
          <a:xfrm rot="10800000">
            <a:off x="7947025" y="5565775"/>
            <a:ext cx="657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63" name="Straight Arrow Connector 31"/>
          <p:cNvCxnSpPr>
            <a:cxnSpLocks noChangeShapeType="1"/>
          </p:cNvCxnSpPr>
          <p:nvPr/>
        </p:nvCxnSpPr>
        <p:spPr bwMode="auto">
          <a:xfrm rot="16200000" flipV="1">
            <a:off x="8194675" y="4313238"/>
            <a:ext cx="855663" cy="4016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4" name="Straight Arrow Connector 33"/>
          <p:cNvCxnSpPr>
            <a:cxnSpLocks noChangeShapeType="1"/>
          </p:cNvCxnSpPr>
          <p:nvPr/>
        </p:nvCxnSpPr>
        <p:spPr bwMode="auto">
          <a:xfrm rot="5400000" flipH="1" flipV="1">
            <a:off x="6174581" y="3707607"/>
            <a:ext cx="2060575" cy="4079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5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4605338" y="4302125"/>
            <a:ext cx="1074738" cy="20478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Basic HIBI Transactions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noProof="0" smtClean="0"/>
              <a:t>2) Individual HIBI wrappers in Kactus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1547813" y="1196975"/>
            <a:ext cx="7929562" cy="698479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Settings per wrapper in </a:t>
            </a:r>
            <a:r>
              <a:rPr lang="en-US" noProof="0" dirty="0" err="1" smtClean="0"/>
              <a:t>Kactus</a:t>
            </a:r>
            <a:endParaRPr lang="en-US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1026" name="Picture 2" descr="\\vault.dcs.cs.tut.fi\PROJECTS\FunBase\deliverables\Hibi_data_sheet\kactus_hibi_parame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344" y="2114532"/>
            <a:ext cx="9044807" cy="327379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69199" y="3063870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This is </a:t>
            </a:r>
            <a:r>
              <a:rPr lang="en-US" dirty="0" err="1" smtClean="0">
                <a:solidFill>
                  <a:srgbClr val="0066FF"/>
                </a:solidFill>
              </a:rPr>
              <a:t>overriden</a:t>
            </a:r>
            <a:r>
              <a:rPr lang="en-US" dirty="0" smtClean="0">
                <a:solidFill>
                  <a:srgbClr val="0066FF"/>
                </a:solidFill>
              </a:rPr>
              <a:t> by </a:t>
            </a:r>
            <a:r>
              <a:rPr lang="en-US" dirty="0" err="1" smtClean="0">
                <a:solidFill>
                  <a:srgbClr val="0066FF"/>
                </a:solidFill>
              </a:rPr>
              <a:t>Kactus</a:t>
            </a:r>
            <a:r>
              <a:rPr lang="en-US" dirty="0" smtClean="0">
                <a:solidFill>
                  <a:srgbClr val="0066FF"/>
                </a:solidFill>
              </a:rPr>
              <a:t> generators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6026" y="2808279"/>
            <a:ext cx="334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unique name for this wrapper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6026" y="4268799"/>
            <a:ext cx="245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unique ID number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836" y="4524390"/>
            <a:ext cx="485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how many wrappers are present in one segment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836" y="4764308"/>
            <a:ext cx="44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priority to this wrapper, do not use same for more than one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350" y="5475545"/>
            <a:ext cx="7339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Note: in future, these settings will be automatically filled in from system model (UML) or from </a:t>
            </a:r>
            <a:r>
              <a:rPr lang="en-US" dirty="0" err="1" smtClean="0">
                <a:solidFill>
                  <a:srgbClr val="0066FF"/>
                </a:solidFill>
              </a:rPr>
              <a:t>Kactus</a:t>
            </a:r>
            <a:r>
              <a:rPr lang="en-US" dirty="0" smtClean="0">
                <a:solidFill>
                  <a:srgbClr val="0066FF"/>
                </a:solidFill>
              </a:rPr>
              <a:t> generators (e.g. number of agents)</a:t>
            </a:r>
          </a:p>
          <a:p>
            <a:r>
              <a:rPr lang="en-US" dirty="0" smtClean="0"/>
              <a:t>Generics at VHDL source code are overridden by default values defined in IP-XACT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5335" y="3602040"/>
            <a:ext cx="380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This is default defined in IP-XACT component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201739" y="3371647"/>
            <a:ext cx="305807" cy="897152"/>
          </a:xfrm>
          <a:prstGeom prst="rightBrace">
            <a:avLst>
              <a:gd name="adj1" fmla="val 8333"/>
              <a:gd name="adj2" fmla="val 47877"/>
            </a:avLst>
          </a:prstGeom>
          <a:noFill/>
          <a:ln w="222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70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IP-XACT Design </a:t>
            </a:r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90886" y="1071546"/>
            <a:ext cx="9823864" cy="3643338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IP-XACT Design Principle</a:t>
            </a:r>
            <a:endParaRPr lang="en-US" noProof="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12" y="4786322"/>
            <a:ext cx="9441688" cy="1538278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 smtClean="0"/>
              <a:t>Main elements of IP-XACT designs:</a:t>
            </a:r>
          </a:p>
          <a:p>
            <a:pPr lvl="1"/>
            <a:r>
              <a:rPr lang="en-US" noProof="0" dirty="0" smtClean="0"/>
              <a:t>Component instances referencing IP-XACT component documents</a:t>
            </a:r>
          </a:p>
          <a:p>
            <a:pPr lvl="1"/>
            <a:r>
              <a:rPr lang="en-US" noProof="0" dirty="0" smtClean="0"/>
              <a:t>Point to point interconnections between bus interfaces of component instances</a:t>
            </a:r>
          </a:p>
          <a:p>
            <a:r>
              <a:rPr lang="en-US" noProof="0" dirty="0" smtClean="0"/>
              <a:t>Note: “bus” is a logical component and not necessarily a bus in real </a:t>
            </a:r>
            <a:r>
              <a:rPr lang="en-US" noProof="0" dirty="0" err="1" smtClean="0"/>
              <a:t>interconection</a:t>
            </a:r>
            <a:r>
              <a:rPr lang="en-US" noProof="0" dirty="0" smtClean="0"/>
              <a:t> (e.g. ring, mesh, etc.)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53377" y="3459977"/>
            <a:ext cx="1837139" cy="107997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006050" y="3857631"/>
            <a:ext cx="1702606" cy="5241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Y Instance 1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216376" y="3459978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S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845760" y="3459977"/>
            <a:ext cx="1835206" cy="107997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6965170" y="3929069"/>
            <a:ext cx="1702606" cy="5241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Y Instance 2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7106827" y="3459978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1210" y="1139379"/>
            <a:ext cx="1837139" cy="1074984"/>
            <a:chOff x="1565" y="663"/>
            <a:chExt cx="1043" cy="681"/>
          </a:xfrm>
        </p:grpSpPr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2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1150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4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Component </a:t>
              </a: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X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8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940673" y="1975379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170174" y="2554943"/>
            <a:ext cx="9658469" cy="58015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173003" y="2857499"/>
            <a:ext cx="3367906" cy="662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B (bus </a:t>
            </a: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component)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instance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867186" y="2554944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7019805" y="2905331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1142891" y="2905331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3559961" y="2214557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1831335" y="3122597"/>
            <a:ext cx="0" cy="337380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7766264" y="3135093"/>
            <a:ext cx="0" cy="324884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4875610" y="3214689"/>
            <a:ext cx="1934779" cy="537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Point-to-point Interconnection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464314" y="3191084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3637350" y="2285993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3006" y="1285860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Master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21" y="1928802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Mirrored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Master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 bwMode="auto">
          <a:xfrm>
            <a:off x="2132335" y="2113468"/>
            <a:ext cx="653712" cy="386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endCxn id="91151" idx="1"/>
          </p:cNvCxnSpPr>
          <p:nvPr/>
        </p:nvCxnSpPr>
        <p:spPr bwMode="auto">
          <a:xfrm>
            <a:off x="2089528" y="1624001"/>
            <a:ext cx="851145" cy="465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327786" y="3929066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Slave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 bwMode="auto">
          <a:xfrm rot="10800000">
            <a:off x="2553874" y="3571876"/>
            <a:ext cx="773912" cy="541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39956" y="1142984"/>
            <a:ext cx="3405211" cy="1074984"/>
            <a:chOff x="1565" y="663"/>
            <a:chExt cx="1043" cy="681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2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4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Component </a:t>
              </a: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Z (IP block)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8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5589421" y="1978985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6208707" y="2218162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286098" y="2289598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7119953" y="1981191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</a:t>
            </a:r>
            <a:r>
              <a:rPr lang="en-US" sz="1200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S</a:t>
            </a:r>
            <a:endParaRPr lang="en-US" sz="1200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6992503" y="2571745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739084" y="2214557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417347" y="2571745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73003" y="35004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Mirrored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Slave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5" name="Straight Arrow Connector 54"/>
          <p:cNvCxnSpPr>
            <a:stCxn id="54" idx="1"/>
          </p:cNvCxnSpPr>
          <p:nvPr/>
        </p:nvCxnSpPr>
        <p:spPr bwMode="auto">
          <a:xfrm rot="10800000">
            <a:off x="2708659" y="3071810"/>
            <a:ext cx="464344" cy="6132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6423432" y="3286124"/>
            <a:ext cx="1238259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IP-XACT component principle</a:t>
            </a:r>
            <a:endParaRPr lang="en-US" noProof="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6478" y="1196976"/>
            <a:ext cx="3441296" cy="51276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Main elements of components are:</a:t>
            </a:r>
          </a:p>
          <a:p>
            <a:pPr lvl="1"/>
            <a:r>
              <a:rPr lang="en-US" b="1" noProof="0" dirty="0" smtClean="0"/>
              <a:t>Bus interfaces</a:t>
            </a:r>
            <a:r>
              <a:rPr lang="en-US" noProof="0" dirty="0" smtClean="0"/>
              <a:t>, referencing </a:t>
            </a:r>
            <a:r>
              <a:rPr lang="en-US" i="1" noProof="0" dirty="0" smtClean="0"/>
              <a:t>bus definitions</a:t>
            </a:r>
            <a:r>
              <a:rPr lang="en-US" noProof="0" dirty="0" smtClean="0"/>
              <a:t> to describe the bus type</a:t>
            </a:r>
          </a:p>
          <a:p>
            <a:pPr lvl="1"/>
            <a:r>
              <a:rPr lang="en-US" b="1" noProof="0" dirty="0" smtClean="0"/>
              <a:t>Memory maps</a:t>
            </a:r>
            <a:r>
              <a:rPr lang="en-US" noProof="0" dirty="0" smtClean="0"/>
              <a:t>, including register descriptions</a:t>
            </a:r>
          </a:p>
          <a:p>
            <a:pPr lvl="1"/>
            <a:r>
              <a:rPr lang="en-US" b="1" noProof="0" dirty="0" smtClean="0"/>
              <a:t>Physical signal </a:t>
            </a:r>
            <a:r>
              <a:rPr lang="en-US" noProof="0" dirty="0" smtClean="0"/>
              <a:t>descriptions</a:t>
            </a:r>
          </a:p>
          <a:p>
            <a:pPr lvl="1"/>
            <a:r>
              <a:rPr lang="en-US" b="1" noProof="0" dirty="0" smtClean="0"/>
              <a:t>Views</a:t>
            </a:r>
            <a:r>
              <a:rPr lang="en-US" noProof="0" dirty="0" smtClean="0"/>
              <a:t>, referencing non-IP-XACT data or lower level designs.</a:t>
            </a:r>
            <a:endParaRPr lang="en-US" noProof="0" dirty="0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6022F-A830-4370-9D5E-76D6F170F126}" type="slidenum">
              <a:rPr lang="en-GB" smtClean="0">
                <a:solidFill>
                  <a:prstClr val="black"/>
                </a:solidFill>
              </a:rPr>
              <a:pPr/>
              <a:t>73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50839" y="1449388"/>
            <a:ext cx="5616840" cy="47879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378473" y="2889250"/>
            <a:ext cx="1354534" cy="302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>
                <a:solidFill>
                  <a:prstClr val="black"/>
                </a:solidFill>
                <a:latin typeface="Arial"/>
                <a:cs typeface="Arial" pitchFamily="34" charset="0"/>
              </a:rPr>
              <a:t>Component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741232" y="4868866"/>
            <a:ext cx="1325959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612364" y="4868866"/>
            <a:ext cx="1325959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406108" y="4868866"/>
            <a:ext cx="1325960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052512" y="4941888"/>
            <a:ext cx="559444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A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811744" y="5300666"/>
            <a:ext cx="1098947" cy="581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associated data (e.g. RTL model)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2925366" y="4941888"/>
            <a:ext cx="559444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B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791341" y="4941888"/>
            <a:ext cx="567460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C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2768866" y="5300666"/>
            <a:ext cx="1014677" cy="581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associated data (e.g. drivers)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485217" y="5300663"/>
            <a:ext cx="1169458" cy="703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Lower Level Design (IP-XACT Design Document)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393950" y="3727451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Sig1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393950" y="4016376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Sig2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393950" y="4303713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Sig3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350838" y="1628778"/>
            <a:ext cx="1403350" cy="20161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4562608" y="1700216"/>
            <a:ext cx="1403350" cy="20161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25042" y="1689103"/>
            <a:ext cx="1288811" cy="70881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B1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type X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Slave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4538532" y="1736727"/>
            <a:ext cx="1288811" cy="70881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B2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type Y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Master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655243" y="3284538"/>
            <a:ext cx="79989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Signal map</a:t>
            </a:r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1520297" y="3465513"/>
            <a:ext cx="858177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4796501" y="3357563"/>
            <a:ext cx="79989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Signal Map</a:t>
            </a:r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 flipH="1">
            <a:off x="3783542" y="3465513"/>
            <a:ext cx="101295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 flipH="1">
            <a:off x="3783542" y="3573463"/>
            <a:ext cx="132596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 flipV="1">
            <a:off x="1363797" y="1773238"/>
            <a:ext cx="937286" cy="468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2301083" y="1592263"/>
            <a:ext cx="1325960" cy="1008062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2301083" y="1592263"/>
            <a:ext cx="1263163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Memory map map1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2301082" y="1952625"/>
            <a:ext cx="83676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Register R0</a:t>
            </a:r>
          </a:p>
        </p:txBody>
      </p:sp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2301082" y="2168526"/>
            <a:ext cx="83676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Register R1</a:t>
            </a:r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748227" y="3429000"/>
            <a:ext cx="663640" cy="2286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Signals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5107784" y="1000108"/>
            <a:ext cx="4333905" cy="5214974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HIBI IP-XACT Design Example</a:t>
            </a:r>
            <a:endParaRPr lang="en-US" noProof="0" dirty="0"/>
          </a:p>
        </p:txBody>
      </p: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5339957" y="4786322"/>
            <a:ext cx="3095647" cy="59541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5959087" y="5429267"/>
            <a:ext cx="2880593" cy="662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Bus component instance 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(HIBI network)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6036476" y="3357563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81694" y="1142984"/>
            <a:ext cx="1857388" cy="1074984"/>
            <a:chOff x="1565" y="663"/>
            <a:chExt cx="1043" cy="681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5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Image XOR (IP block)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6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6131159" y="1982399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H="1">
            <a:off x="6810390" y="4429136"/>
            <a:ext cx="1" cy="3571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191260" y="4786323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81694" y="3357562"/>
            <a:ext cx="1857388" cy="1074984"/>
            <a:chOff x="1565" y="663"/>
            <a:chExt cx="1043" cy="681"/>
          </a:xfrm>
        </p:grpSpPr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1575" y="844"/>
              <a:ext cx="1011" cy="37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HIBI Wrapper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6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572129" y="2500306"/>
            <a:ext cx="2399126" cy="430248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6113869" y="4191216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6810387" y="2214554"/>
            <a:ext cx="0" cy="1143008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7971255" y="2285995"/>
            <a:ext cx="1702606" cy="11889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No bus component (but bus definition exists)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13699" y="2640541"/>
            <a:ext cx="1934779" cy="192882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6306" y="1140343"/>
            <a:ext cx="2089562" cy="86927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”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Image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XOR”</a:t>
            </a:r>
          </a:p>
          <a:p>
            <a:pPr algn="ctr" eaLnBrk="0" hangingPunct="0"/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013699" y="5125821"/>
            <a:ext cx="1934005" cy="4436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network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rot="5400000">
            <a:off x="2197551" y="4855086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1268857" y="4855086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5400000">
            <a:off x="2163519" y="2318210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 flipH="1" flipV="1">
            <a:off x="1234825" y="2318210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81526" y="4712246"/>
            <a:ext cx="2278957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13698" y="2140478"/>
            <a:ext cx="1807098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IP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13699" y="5783816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168480" y="5926692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 rot="5400000" flipH="1" flipV="1">
            <a:off x="2377833" y="5675796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>
            <a:off x="1448279" y="5676590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6200000" flipH="1">
            <a:off x="1531193" y="5748524"/>
            <a:ext cx="367508" cy="9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rot="16200000" flipV="1">
            <a:off x="2460714" y="5747697"/>
            <a:ext cx="366714" cy="10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173003" y="1142984"/>
            <a:ext cx="1779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Part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of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SoC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smtClean="0">
                <a:solidFill>
                  <a:prstClr val="black"/>
                </a:solidFill>
                <a:latin typeface="Arial"/>
              </a:rPr>
              <a:t>One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connected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to a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network</a:t>
            </a:r>
            <a:endParaRPr lang="fi-FI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8126039" y="1071549"/>
            <a:ext cx="1238259" cy="537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IP-XACT design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1270" y="214290"/>
            <a:ext cx="8581760" cy="863600"/>
          </a:xfrm>
        </p:spPr>
        <p:txBody>
          <a:bodyPr>
            <a:normAutofit/>
          </a:bodyPr>
          <a:lstStyle/>
          <a:p>
            <a:r>
              <a:rPr lang="fi-FI" sz="3600" dirty="0" err="1" smtClean="0"/>
              <a:t>Example</a:t>
            </a:r>
            <a:r>
              <a:rPr lang="fi-FI" sz="3600" dirty="0" smtClean="0"/>
              <a:t>: IP-XACT metadata of HIBI </a:t>
            </a:r>
            <a:r>
              <a:rPr lang="fi-FI" sz="3600" dirty="0" err="1" smtClean="0"/>
              <a:t>SoC</a:t>
            </a:r>
            <a:r>
              <a:rPr lang="fi-FI" sz="3600" dirty="0" smtClean="0"/>
              <a:t> 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31777" y="6505575"/>
            <a:ext cx="390393" cy="236538"/>
          </a:xfrm>
        </p:spPr>
        <p:txBody>
          <a:bodyPr/>
          <a:lstStyle/>
          <a:p>
            <a:fld id="{54ED6963-E2CA-4D8D-AA71-33C823474DD6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107" name="Text Box 15"/>
          <p:cNvSpPr txBox="1">
            <a:spLocks noChangeArrowheads="1"/>
          </p:cNvSpPr>
          <p:nvPr/>
        </p:nvSpPr>
        <p:spPr bwMode="auto">
          <a:xfrm>
            <a:off x="2930868" y="3000372"/>
            <a:ext cx="2077024" cy="111508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mirrored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hibi_p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Text Box 15"/>
          <p:cNvSpPr txBox="1">
            <a:spLocks noChangeArrowheads="1"/>
          </p:cNvSpPr>
          <p:nvPr/>
        </p:nvSpPr>
        <p:spPr bwMode="auto">
          <a:xfrm>
            <a:off x="2930868" y="4143383"/>
            <a:ext cx="2077024" cy="91810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 Box 15"/>
          <p:cNvSpPr txBox="1">
            <a:spLocks noChangeArrowheads="1"/>
          </p:cNvSpPr>
          <p:nvPr/>
        </p:nvSpPr>
        <p:spPr bwMode="auto">
          <a:xfrm>
            <a:off x="2943404" y="1571615"/>
            <a:ext cx="2077024" cy="91810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hibi_p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 Box 15"/>
          <p:cNvSpPr txBox="1">
            <a:spLocks noChangeArrowheads="1"/>
          </p:cNvSpPr>
          <p:nvPr/>
        </p:nvSpPr>
        <p:spPr bwMode="auto">
          <a:xfrm>
            <a:off x="2930868" y="5429264"/>
            <a:ext cx="2077024" cy="111508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mirrored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hibi_bus1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706707" y="3069169"/>
            <a:ext cx="1934779" cy="192882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29316" y="1568971"/>
            <a:ext cx="2089562" cy="86927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”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Image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XOR”</a:t>
            </a:r>
          </a:p>
          <a:p>
            <a:pPr algn="ctr" eaLnBrk="0" hangingPunct="0"/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06709" y="5554449"/>
            <a:ext cx="1934005" cy="4436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network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 bwMode="auto">
          <a:xfrm rot="5400000">
            <a:off x="1890560" y="5283714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rot="5400000" flipH="1" flipV="1">
            <a:off x="961866" y="5283714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rot="5400000">
            <a:off x="1856528" y="2746838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rot="5400000" flipH="1" flipV="1">
            <a:off x="927834" y="2746838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454349" y="5140874"/>
            <a:ext cx="2278957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06707" y="2569106"/>
            <a:ext cx="1807098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IP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06707" y="6212444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861491" y="6355320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53" name="Straight Arrow Connector 152"/>
          <p:cNvCxnSpPr/>
          <p:nvPr/>
        </p:nvCxnSpPr>
        <p:spPr bwMode="auto">
          <a:xfrm rot="5400000" flipH="1" flipV="1">
            <a:off x="2070842" y="6104424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1141288" y="6105218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 rot="16200000" flipH="1">
            <a:off x="1224202" y="6177152"/>
            <a:ext cx="367508" cy="9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rot="16200000" flipV="1">
            <a:off x="2153723" y="6176325"/>
            <a:ext cx="366714" cy="10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3" name="Rectangle 172"/>
          <p:cNvSpPr/>
          <p:nvPr/>
        </p:nvSpPr>
        <p:spPr>
          <a:xfrm>
            <a:off x="853844" y="1000111"/>
            <a:ext cx="1492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Hardware: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853477" y="785797"/>
            <a:ext cx="20094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IP-XACT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interfaces: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107782" y="1071549"/>
            <a:ext cx="20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Defined in file: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6" name="AutoShape 16"/>
          <p:cNvSpPr>
            <a:spLocks noChangeArrowheads="1"/>
          </p:cNvSpPr>
          <p:nvPr/>
        </p:nvSpPr>
        <p:spPr bwMode="auto">
          <a:xfrm>
            <a:off x="7119954" y="5715016"/>
            <a:ext cx="3095647" cy="59541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8" name="Text Box 18"/>
          <p:cNvSpPr txBox="1">
            <a:spLocks noChangeArrowheads="1"/>
          </p:cNvSpPr>
          <p:nvPr/>
        </p:nvSpPr>
        <p:spPr bwMode="auto">
          <a:xfrm>
            <a:off x="7816473" y="3643315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180" name="Rectangle 13"/>
          <p:cNvSpPr>
            <a:spLocks noChangeArrowheads="1"/>
          </p:cNvSpPr>
          <p:nvPr/>
        </p:nvSpPr>
        <p:spPr bwMode="auto">
          <a:xfrm>
            <a:off x="7661691" y="1568198"/>
            <a:ext cx="1857388" cy="10749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2" name="Text Box 15"/>
          <p:cNvSpPr txBox="1">
            <a:spLocks noChangeArrowheads="1"/>
          </p:cNvSpPr>
          <p:nvPr/>
        </p:nvSpPr>
        <p:spPr bwMode="auto">
          <a:xfrm>
            <a:off x="7911156" y="2407613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 flipH="1">
            <a:off x="8590385" y="4714885"/>
            <a:ext cx="0" cy="1000132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4" name="Text Box 18"/>
          <p:cNvSpPr txBox="1">
            <a:spLocks noChangeArrowheads="1"/>
          </p:cNvSpPr>
          <p:nvPr/>
        </p:nvSpPr>
        <p:spPr bwMode="auto">
          <a:xfrm>
            <a:off x="7971257" y="5715017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7661691" y="3643314"/>
            <a:ext cx="1857388" cy="10749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8" name="AutoShape 16"/>
          <p:cNvSpPr>
            <a:spLocks noChangeArrowheads="1"/>
          </p:cNvSpPr>
          <p:nvPr/>
        </p:nvSpPr>
        <p:spPr bwMode="auto">
          <a:xfrm>
            <a:off x="7352126" y="2925520"/>
            <a:ext cx="2399126" cy="430248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9" name="Text Box 15"/>
          <p:cNvSpPr txBox="1">
            <a:spLocks noChangeArrowheads="1"/>
          </p:cNvSpPr>
          <p:nvPr/>
        </p:nvSpPr>
        <p:spPr bwMode="auto">
          <a:xfrm>
            <a:off x="7893866" y="4476968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>
            <a:off x="8590384" y="2639768"/>
            <a:ext cx="1" cy="1074984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113869" y="1714491"/>
            <a:ext cx="325042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spirit_comp_def_image_xor.xml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17347" y="3000375"/>
            <a:ext cx="27860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spirit_bus_def_hibi_if_w4.xml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346043" y="6000771"/>
            <a:ext cx="317303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spirit_comp_def_hibi_network.xml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81695" y="4000506"/>
            <a:ext cx="348260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spirit_comp_def_hibi_wrapper_r4.xml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494738" y="5143515"/>
            <a:ext cx="279798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spirit_bus_def_hibi_bus_if.xml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Bus</a:t>
            </a:r>
            <a:r>
              <a:rPr lang="fi-FI" dirty="0" smtClean="0"/>
              <a:t> definition: HIBI IP </a:t>
            </a:r>
            <a:r>
              <a:rPr lang="fi-FI" dirty="0" err="1" smtClean="0"/>
              <a:t>interface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76</a:t>
            </a:fld>
            <a:endParaRPr lang="en-GB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096" y="928670"/>
            <a:ext cx="59822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705" y="3861514"/>
            <a:ext cx="6036511" cy="24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2012137" y="2857496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089528" y="1627810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50394" y="2691760"/>
            <a:ext cx="1238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095613" y="4222438"/>
            <a:ext cx="1238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081273" y="4421512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173003" y="3214686"/>
            <a:ext cx="3869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327785" y="4786322"/>
            <a:ext cx="3095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454" y="2071678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Oval 37"/>
          <p:cNvSpPr/>
          <p:nvPr/>
        </p:nvSpPr>
        <p:spPr bwMode="auto">
          <a:xfrm>
            <a:off x="6036476" y="2857496"/>
            <a:ext cx="2553909" cy="64294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Bus</a:t>
            </a:r>
            <a:r>
              <a:rPr lang="fi-FI" dirty="0" smtClean="0"/>
              <a:t> definition: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77</a:t>
            </a:fld>
            <a:endParaRPr lang="en-GB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04" y="1285863"/>
            <a:ext cx="66865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454" y="2428868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 bwMode="auto">
          <a:xfrm>
            <a:off x="6113867" y="4786322"/>
            <a:ext cx="2553909" cy="64294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78</a:t>
            </a:fld>
            <a:endParaRPr lang="en-GB"/>
          </a:p>
        </p:txBody>
      </p:sp>
      <p:grpSp>
        <p:nvGrpSpPr>
          <p:cNvPr id="2" name="Group 37"/>
          <p:cNvGrpSpPr/>
          <p:nvPr/>
        </p:nvGrpSpPr>
        <p:grpSpPr>
          <a:xfrm>
            <a:off x="0" y="714356"/>
            <a:ext cx="9906000" cy="6027750"/>
            <a:chOff x="0" y="714356"/>
            <a:chExt cx="9144000" cy="6027750"/>
          </a:xfrm>
        </p:grpSpPr>
        <p:pic>
          <p:nvPicPr>
            <p:cNvPr id="139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714356"/>
              <a:ext cx="9144000" cy="324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9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000504"/>
              <a:ext cx="9144000" cy="274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Connector 23"/>
            <p:cNvCxnSpPr/>
            <p:nvPr/>
          </p:nvCxnSpPr>
          <p:spPr bwMode="auto">
            <a:xfrm>
              <a:off x="2214546" y="178592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857356" y="194391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293937" y="194391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872470" y="2101906"/>
              <a:ext cx="1143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285852" y="480182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714480" y="4500570"/>
              <a:ext cx="7143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857752" y="4643446"/>
              <a:ext cx="8572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357290" y="4643446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Component</a:t>
            </a:r>
            <a:r>
              <a:rPr lang="fi-FI" dirty="0" smtClean="0"/>
              <a:t> definition: HIBI </a:t>
            </a:r>
            <a:r>
              <a:rPr lang="fi-FI" dirty="0" err="1" smtClean="0"/>
              <a:t>wrapper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r4 (1)</a:t>
            </a:r>
            <a:endParaRPr lang="fi-FI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6043" y="2143116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Oval 40"/>
          <p:cNvSpPr/>
          <p:nvPr/>
        </p:nvSpPr>
        <p:spPr bwMode="auto">
          <a:xfrm>
            <a:off x="6500823" y="3857628"/>
            <a:ext cx="3018256" cy="35719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/>
          <p:nvPr/>
        </p:nvGrpSpPr>
        <p:grpSpPr>
          <a:xfrm>
            <a:off x="2" y="1000108"/>
            <a:ext cx="9936200" cy="5729282"/>
            <a:chOff x="0" y="1000108"/>
            <a:chExt cx="9171877" cy="572928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00108"/>
              <a:ext cx="9171877" cy="5729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 bwMode="auto">
            <a:xfrm>
              <a:off x="642910" y="1500174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413614" y="1691817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b="3057"/>
          <a:stretch>
            <a:fillRect/>
          </a:stretch>
        </p:blipFill>
        <p:spPr bwMode="auto">
          <a:xfrm>
            <a:off x="5959085" y="2532852"/>
            <a:ext cx="3857648" cy="411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smtClean="0"/>
              <a:t>HIBI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smtClean="0"/>
              <a:t>r4 (2)</a:t>
            </a:r>
            <a:endParaRPr lang="fi-FI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2381" t="22829" r="68259" b="19054"/>
          <a:stretch>
            <a:fillRect/>
          </a:stretch>
        </p:blipFill>
        <p:spPr bwMode="auto">
          <a:xfrm>
            <a:off x="7971255" y="1000108"/>
            <a:ext cx="166133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 bwMode="auto">
          <a:xfrm>
            <a:off x="7893864" y="1571612"/>
            <a:ext cx="1702606" cy="78581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390525" y="1052513"/>
            <a:ext cx="3722676" cy="52245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Basic HIBI Transactions</a:t>
            </a:r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201" y="1196975"/>
            <a:ext cx="5549976" cy="5189578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Write</a:t>
            </a:r>
          </a:p>
          <a:p>
            <a:pPr lvl="1"/>
            <a:r>
              <a:rPr lang="en-US" noProof="0" dirty="0" smtClean="0"/>
              <a:t>Includes destination address</a:t>
            </a:r>
          </a:p>
          <a:p>
            <a:pPr lvl="1"/>
            <a:r>
              <a:rPr lang="en-US" noProof="0" dirty="0" smtClean="0"/>
              <a:t>Data is sent in words (=HIBI bus width)</a:t>
            </a:r>
          </a:p>
          <a:p>
            <a:pPr lvl="1"/>
            <a:r>
              <a:rPr lang="en-US" noProof="0" dirty="0" smtClean="0"/>
              <a:t>Several words can follow: all will be sent to the same destination address</a:t>
            </a:r>
          </a:p>
          <a:p>
            <a:r>
              <a:rPr lang="en-US" noProof="0" dirty="0" smtClean="0"/>
              <a:t>Read</a:t>
            </a:r>
          </a:p>
          <a:p>
            <a:pPr lvl="1"/>
            <a:r>
              <a:rPr lang="en-US" noProof="0" dirty="0" smtClean="0"/>
              <a:t>Read is implemented in two steps: read request + write to requester</a:t>
            </a:r>
          </a:p>
          <a:p>
            <a:pPr lvl="1"/>
            <a:r>
              <a:rPr lang="en-US" noProof="0" dirty="0" smtClean="0"/>
              <a:t>Includes destination address and return address (where to put the data)</a:t>
            </a:r>
          </a:p>
          <a:p>
            <a:pPr lvl="1"/>
            <a:r>
              <a:rPr lang="en-US" noProof="0" dirty="0" smtClean="0"/>
              <a:t>Data is received in words</a:t>
            </a:r>
          </a:p>
          <a:p>
            <a:pPr lvl="1"/>
            <a:r>
              <a:rPr lang="en-US" noProof="0" dirty="0" smtClean="0"/>
              <a:t>Several words can be received (all to same return address)</a:t>
            </a:r>
          </a:p>
          <a:p>
            <a:pPr marL="285750" lvl="1">
              <a:buSzPct val="90000"/>
              <a:buFont typeface="Monotype Sorts" pitchFamily="2" charset="2"/>
              <a:buChar char="n"/>
            </a:pPr>
            <a:r>
              <a:rPr lang="en-US" noProof="0" dirty="0" smtClean="0"/>
              <a:t>No handshaking: data is transmitted/received when bus, sender, or receiver are available</a:t>
            </a:r>
          </a:p>
          <a:p>
            <a:pPr marL="285750" lvl="1">
              <a:buSzPct val="90000"/>
              <a:buFont typeface="Monotype Sorts" pitchFamily="2" charset="2"/>
              <a:buChar char="n"/>
            </a:pPr>
            <a:r>
              <a:rPr lang="en-US" noProof="0" dirty="0" smtClean="0"/>
              <a:t>No acknowledgements or flow control</a:t>
            </a:r>
          </a:p>
          <a:p>
            <a:pPr lvl="1"/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64000" y="2783704"/>
            <a:ext cx="2548437" cy="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989123" y="1201707"/>
            <a:ext cx="113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927" y="1517683"/>
            <a:ext cx="16630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command,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destination address,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[return address]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8927" y="2256347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[Data]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1951827" y="2787801"/>
            <a:ext cx="2540238" cy="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511333" y="1201707"/>
            <a:ext cx="113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7401" y="2686099"/>
            <a:ext cx="16748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command,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destination address,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[return address]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8213" y="2254759"/>
            <a:ext cx="1883734" cy="1552395"/>
            <a:chOff x="1301699" y="2465638"/>
            <a:chExt cx="2117757" cy="155239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301700" y="2465638"/>
              <a:ext cx="2117753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1301700" y="3635642"/>
              <a:ext cx="2117752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301699" y="2775003"/>
              <a:ext cx="2117753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0800000" flipV="1">
              <a:off x="1301704" y="4016445"/>
              <a:ext cx="2117752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>
          <a:xfrm>
            <a:off x="1558927" y="3497789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[Data]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309915" y="2122731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 FIFO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309915" y="329114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33532" y="203651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3532" y="329114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 FIFO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96301" y="4613988"/>
            <a:ext cx="698400" cy="564956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Dst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71166" y="4613988"/>
            <a:ext cx="693747" cy="564956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6301" y="4149080"/>
            <a:ext cx="602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Write</a:t>
            </a:r>
            <a:endParaRPr lang="fi-FI" b="1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603069" y="4613988"/>
            <a:ext cx="693747" cy="564956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37939" y="4878436"/>
            <a:ext cx="304800" cy="80678"/>
            <a:chOff x="6961215" y="2166718"/>
            <a:chExt cx="304800" cy="80678"/>
          </a:xfrm>
        </p:grpSpPr>
        <p:sp>
          <p:nvSpPr>
            <p:cNvPr id="28" name="Oval 27"/>
            <p:cNvSpPr/>
            <p:nvPr/>
          </p:nvSpPr>
          <p:spPr bwMode="auto">
            <a:xfrm>
              <a:off x="6961215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077102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92989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08997" y="5246107"/>
            <a:ext cx="557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Read</a:t>
            </a:r>
            <a:endParaRPr lang="fi-FI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496616" y="5672356"/>
            <a:ext cx="698400" cy="56495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Return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9123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1.</a:t>
            </a:r>
            <a:endParaRPr lang="en-US" sz="1000"/>
          </a:p>
        </p:txBody>
      </p:sp>
      <p:sp>
        <p:nvSpPr>
          <p:cNvPr id="36" name="Rectangle 35"/>
          <p:cNvSpPr/>
          <p:nvPr/>
        </p:nvSpPr>
        <p:spPr bwMode="auto">
          <a:xfrm>
            <a:off x="808997" y="5672356"/>
            <a:ext cx="698400" cy="564956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Dst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0632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2.</a:t>
            </a:r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2756756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smtClean="0"/>
              <a:t>n</a:t>
            </a:r>
            <a:r>
              <a:rPr lang="fi-FI" sz="1000" smtClean="0"/>
              <a:t>.</a:t>
            </a:r>
            <a:endParaRPr 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996291" y="545103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1.</a:t>
            </a:r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1647800" y="545103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2.</a:t>
            </a:r>
            <a:endParaRPr lang="en-US" sz="1000"/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smtClean="0"/>
              <a:t>HIBI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smtClean="0"/>
              <a:t>r4 (3)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80</a:t>
            </a:fld>
            <a:endParaRPr lang="en-GB"/>
          </a:p>
        </p:txBody>
      </p:sp>
      <p:grpSp>
        <p:nvGrpSpPr>
          <p:cNvPr id="7" name="Group 9"/>
          <p:cNvGrpSpPr/>
          <p:nvPr/>
        </p:nvGrpSpPr>
        <p:grpSpPr>
          <a:xfrm>
            <a:off x="0" y="1428736"/>
            <a:ext cx="9906000" cy="3295650"/>
            <a:chOff x="0" y="1142984"/>
            <a:chExt cx="9144000" cy="329565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r="31330"/>
            <a:stretch>
              <a:fillRect/>
            </a:stretch>
          </p:blipFill>
          <p:spPr bwMode="auto">
            <a:xfrm>
              <a:off x="0" y="1142984"/>
              <a:ext cx="9144000" cy="329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785786" y="1571612"/>
              <a:ext cx="15001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57224" y="3286124"/>
              <a:ext cx="7858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2381" t="22829" r="68259" b="19054"/>
          <a:stretch>
            <a:fillRect/>
          </a:stretch>
        </p:blipFill>
        <p:spPr bwMode="auto">
          <a:xfrm>
            <a:off x="7661692" y="4500570"/>
            <a:ext cx="166133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 bwMode="auto">
          <a:xfrm>
            <a:off x="7661691" y="5929330"/>
            <a:ext cx="1702606" cy="2857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Component</a:t>
            </a:r>
            <a:r>
              <a:rPr lang="fi-FI" dirty="0" smtClean="0"/>
              <a:t> definition: </a:t>
            </a:r>
            <a:r>
              <a:rPr lang="fi-FI" dirty="0" err="1" smtClean="0"/>
              <a:t>Image</a:t>
            </a:r>
            <a:r>
              <a:rPr lang="fi-FI" dirty="0" smtClean="0"/>
              <a:t> XOR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81</a:t>
            </a:fld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0" y="928673"/>
            <a:ext cx="9906000" cy="3268733"/>
            <a:chOff x="0" y="1571612"/>
            <a:chExt cx="9144000" cy="3268733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571612"/>
              <a:ext cx="9144000" cy="3268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 bwMode="auto">
            <a:xfrm>
              <a:off x="1000100" y="2015480"/>
              <a:ext cx="7858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229654" y="2451728"/>
              <a:ext cx="10001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844974" y="2763198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857356" y="307181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286380" y="307181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857356" y="3199446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72132" y="3357562"/>
              <a:ext cx="1143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928794" y="3500438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71802" y="3929066"/>
              <a:ext cx="157163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128000" y="4380554"/>
              <a:ext cx="107157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43240" y="4538670"/>
              <a:ext cx="9286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043" y="2857496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Oval 33"/>
          <p:cNvSpPr/>
          <p:nvPr/>
        </p:nvSpPr>
        <p:spPr bwMode="auto">
          <a:xfrm>
            <a:off x="6500823" y="2928934"/>
            <a:ext cx="3018256" cy="35719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err="1"/>
              <a:t>Image</a:t>
            </a:r>
            <a:r>
              <a:rPr lang="fi-FI" dirty="0"/>
              <a:t> XOR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82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0" y="857232"/>
            <a:ext cx="9906000" cy="5684562"/>
            <a:chOff x="0" y="857232"/>
            <a:chExt cx="9906000" cy="5684562"/>
          </a:xfrm>
        </p:grpSpPr>
        <p:pic>
          <p:nvPicPr>
            <p:cNvPr id="144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857232"/>
              <a:ext cx="9906000" cy="568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7761"/>
            <a:stretch>
              <a:fillRect/>
            </a:stretch>
          </p:blipFill>
          <p:spPr bwMode="auto">
            <a:xfrm>
              <a:off x="1" y="2214554"/>
              <a:ext cx="3018221" cy="1083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3190"/>
            <a:stretch>
              <a:fillRect/>
            </a:stretch>
          </p:blipFill>
          <p:spPr bwMode="auto">
            <a:xfrm>
              <a:off x="0" y="3500437"/>
              <a:ext cx="2012136" cy="2814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Component</a:t>
            </a:r>
            <a:r>
              <a:rPr lang="fi-FI" dirty="0" smtClean="0"/>
              <a:t>: </a:t>
            </a:r>
            <a:r>
              <a:rPr lang="fi-FI" dirty="0" err="1" smtClean="0"/>
              <a:t>Network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83</a:t>
            </a:fld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77356" y="1000111"/>
            <a:ext cx="9828644" cy="5725353"/>
            <a:chOff x="77356" y="1000111"/>
            <a:chExt cx="9828644" cy="5725353"/>
          </a:xfrm>
        </p:grpSpPr>
        <p:grpSp>
          <p:nvGrpSpPr>
            <p:cNvPr id="2" name="Group 21"/>
            <p:cNvGrpSpPr/>
            <p:nvPr/>
          </p:nvGrpSpPr>
          <p:grpSpPr>
            <a:xfrm>
              <a:off x="77356" y="1000111"/>
              <a:ext cx="9828644" cy="2847899"/>
              <a:chOff x="71406" y="1285860"/>
              <a:chExt cx="9072594" cy="2847899"/>
            </a:xfrm>
          </p:grpSpPr>
          <p:pic>
            <p:nvPicPr>
              <p:cNvPr id="14336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406" y="1285860"/>
                <a:ext cx="9072594" cy="2847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 bwMode="auto">
              <a:xfrm>
                <a:off x="1071538" y="1714488"/>
                <a:ext cx="8572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857356" y="2428868"/>
                <a:ext cx="71438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857356" y="2857496"/>
                <a:ext cx="107157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3071802" y="3286124"/>
                <a:ext cx="142876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3071802" y="3429000"/>
                <a:ext cx="107157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3071802" y="3707132"/>
                <a:ext cx="10001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3071802" y="3857628"/>
                <a:ext cx="10001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pic>
          <p:nvPicPr>
            <p:cNvPr id="14336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357" y="3929066"/>
              <a:ext cx="3874680" cy="2796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6043" y="2857496"/>
              <a:ext cx="3524548" cy="346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Oval 24"/>
            <p:cNvSpPr/>
            <p:nvPr/>
          </p:nvSpPr>
          <p:spPr bwMode="auto">
            <a:xfrm>
              <a:off x="6578214" y="6000768"/>
              <a:ext cx="3018256" cy="35719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endParaRPr lang="fi-FI" sz="2000" b="1" smtClean="0"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Basic Transaction Motivation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9596" y="1196975"/>
            <a:ext cx="8468177" cy="51276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HIBI was motivated by streaming applications where continuous flow of data is transmitted between IPs</a:t>
            </a:r>
          </a:p>
          <a:p>
            <a:r>
              <a:rPr lang="en-US" noProof="0" dirty="0" smtClean="0"/>
              <a:t>Destinations are merely </a:t>
            </a:r>
            <a:r>
              <a:rPr lang="en-US" b="1" noProof="0" dirty="0" smtClean="0"/>
              <a:t>ports</a:t>
            </a:r>
            <a:r>
              <a:rPr lang="en-US" noProof="0" dirty="0" smtClean="0"/>
              <a:t> than random accessed memory locations</a:t>
            </a:r>
          </a:p>
          <a:p>
            <a:pPr lvl="1"/>
            <a:r>
              <a:rPr lang="en-US" noProof="0" dirty="0" smtClean="0"/>
              <a:t>HIBI is not natively a processor memory bus but can be used for it as well</a:t>
            </a:r>
          </a:p>
          <a:p>
            <a:r>
              <a:rPr lang="en-US" noProof="0" dirty="0" smtClean="0"/>
              <a:t>Single destination address can follow unlimited data words</a:t>
            </a:r>
          </a:p>
          <a:p>
            <a:r>
              <a:rPr lang="en-US" noProof="0" dirty="0" smtClean="0"/>
              <a:t>No flow control is used when both IPs know how much and what kind of data is transmitted</a:t>
            </a:r>
          </a:p>
          <a:p>
            <a:pPr lvl="1"/>
            <a:r>
              <a:rPr lang="en-US" b="1" noProof="0" dirty="0" smtClean="0"/>
              <a:t>This requires system design level specification</a:t>
            </a:r>
          </a:p>
          <a:p>
            <a:r>
              <a:rPr lang="en-US" noProof="0" dirty="0" smtClean="0"/>
              <a:t>Flow control can be agreed at IP/system level or by further developing HIBI specification</a:t>
            </a:r>
          </a:p>
          <a:p>
            <a:r>
              <a:rPr lang="en-US" noProof="0" dirty="0" smtClean="0"/>
              <a:t>HIBI takes care of re-transmission at link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 w="sm" len="sm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5901</Words>
  <Application>Microsoft Office PowerPoint</Application>
  <PresentationFormat>A4 Paper (210x297 mm)</PresentationFormat>
  <Paragraphs>1587</Paragraphs>
  <Slides>83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1_Blank Presentation</vt:lpstr>
      <vt:lpstr>Blank Presentation</vt:lpstr>
      <vt:lpstr>HIBI Datasheet Presentation</vt:lpstr>
      <vt:lpstr>Contents</vt:lpstr>
      <vt:lpstr>What is System-on-Chip on FPGA?</vt:lpstr>
      <vt:lpstr>Special requirements on FPGAs</vt:lpstr>
      <vt:lpstr>HIBI network example</vt:lpstr>
      <vt:lpstr>HIBI network</vt:lpstr>
      <vt:lpstr>Basic HIBI Transactions</vt:lpstr>
      <vt:lpstr>Basic HIBI Transactions</vt:lpstr>
      <vt:lpstr>HIBI Basic Transaction Motivation</vt:lpstr>
      <vt:lpstr>HIBI Basic Transaction Logics</vt:lpstr>
      <vt:lpstr>HIBI Destinations</vt:lpstr>
      <vt:lpstr>HIBI Channels</vt:lpstr>
      <vt:lpstr>Implementing Flow control</vt:lpstr>
      <vt:lpstr>HIBI layers</vt:lpstr>
      <vt:lpstr>Data transfer principles</vt:lpstr>
      <vt:lpstr>Example: use source specific addresses</vt:lpstr>
      <vt:lpstr>Overlapping and breaking transfers</vt:lpstr>
      <vt:lpstr>HIBI bus side</vt:lpstr>
      <vt:lpstr>HIBI wrapper structure</vt:lpstr>
      <vt:lpstr>Bus side signals of HIBI wrapper</vt:lpstr>
      <vt:lpstr>HIBI bus</vt:lpstr>
      <vt:lpstr>Arbitration</vt:lpstr>
      <vt:lpstr>TDMA, Priority and Round-robin arbitration</vt:lpstr>
      <vt:lpstr>HIBI commands</vt:lpstr>
      <vt:lpstr>HIBI commands (2)</vt:lpstr>
      <vt:lpstr>HIBI Bus Commands</vt:lpstr>
      <vt:lpstr>HIBI Addressing</vt:lpstr>
      <vt:lpstr>Addressing (2)</vt:lpstr>
      <vt:lpstr>Addressing example</vt:lpstr>
      <vt:lpstr>Addressing and bursts</vt:lpstr>
      <vt:lpstr>Addressing and bursts (2)</vt:lpstr>
      <vt:lpstr>HIBI Basic transfer</vt:lpstr>
      <vt:lpstr>IP side</vt:lpstr>
      <vt:lpstr>Signals at IP interface</vt:lpstr>
      <vt:lpstr>HIBI signals on IP side</vt:lpstr>
      <vt:lpstr>Signals at IP interface</vt:lpstr>
      <vt:lpstr>Signal Naming at HIBI Wrapper</vt:lpstr>
      <vt:lpstr>Basic signal timing when IP transmitting</vt:lpstr>
      <vt:lpstr>Basic signal timing when IP receiving</vt:lpstr>
      <vt:lpstr>Notes on signal timing </vt:lpstr>
      <vt:lpstr>Notes on signal timing (2)</vt:lpstr>
      <vt:lpstr>VHDL example</vt:lpstr>
      <vt:lpstr>VHDL example (2)</vt:lpstr>
      <vt:lpstr>VHDL example (3)</vt:lpstr>
      <vt:lpstr>Common pitfalls</vt:lpstr>
      <vt:lpstr>Common pitfalls (2)</vt:lpstr>
      <vt:lpstr>HIBI Wrapper IP interface variants (2)</vt:lpstr>
      <vt:lpstr>HIBI Wrapper IP interface variants</vt:lpstr>
      <vt:lpstr>IP interface variants (3)</vt:lpstr>
      <vt:lpstr>Configuration of HIBI</vt:lpstr>
      <vt:lpstr>HIBI wrapper configuration</vt:lpstr>
      <vt:lpstr>Slide 52</vt:lpstr>
      <vt:lpstr>Generic values of a wrapper</vt:lpstr>
      <vt:lpstr>Generic values of a wrapper (2)</vt:lpstr>
      <vt:lpstr>Special clocking</vt:lpstr>
      <vt:lpstr>HIBI v3</vt:lpstr>
      <vt:lpstr>General layout</vt:lpstr>
      <vt:lpstr>General layout</vt:lpstr>
      <vt:lpstr>HIBI wrapper resource usage – Arria II GX</vt:lpstr>
      <vt:lpstr>Slide 60</vt:lpstr>
      <vt:lpstr>Slide 61</vt:lpstr>
      <vt:lpstr>HIBI v3 resource usage</vt:lpstr>
      <vt:lpstr>HIBI v3 performance</vt:lpstr>
      <vt:lpstr>HIBI v3 performance</vt:lpstr>
      <vt:lpstr>Using HIBI in Kactus design</vt:lpstr>
      <vt:lpstr>Instantiating HIBI in Kactus</vt:lpstr>
      <vt:lpstr>1) HIBI segment component in Kactus</vt:lpstr>
      <vt:lpstr>HIBI segment component</vt:lpstr>
      <vt:lpstr>2) Individual HIBI wrappers in Kactus</vt:lpstr>
      <vt:lpstr>2) Individual HIBI wrappers in Kactus</vt:lpstr>
      <vt:lpstr>HIBI IP-XACT Design Example</vt:lpstr>
      <vt:lpstr>IP-XACT Design Principle</vt:lpstr>
      <vt:lpstr>IP-XACT component principle</vt:lpstr>
      <vt:lpstr>HIBI IP-XACT Design Example</vt:lpstr>
      <vt:lpstr>Example: IP-XACT metadata of HIBI SoC </vt:lpstr>
      <vt:lpstr>Bus definition: HIBI IP interface</vt:lpstr>
      <vt:lpstr>Bus definition: HIBI Bus interface</vt:lpstr>
      <vt:lpstr>Component definition: HIBI wrapper type r4 (1)</vt:lpstr>
      <vt:lpstr>Component definition: HIBI wrapper type r4 (2)</vt:lpstr>
      <vt:lpstr>Component definition: HIBI wrapper type r4 (3)</vt:lpstr>
      <vt:lpstr>Component definition: Image XOR</vt:lpstr>
      <vt:lpstr>Component definition: Image XOR</vt:lpstr>
      <vt:lpstr>Component: Network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2009-11-27T13:23:34Z</dcterms:created>
  <dcterms:modified xsi:type="dcterms:W3CDTF">2011-11-15T11:36:45Z</dcterms:modified>
</cp:coreProperties>
</file>