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305" r:id="rId2"/>
    <p:sldId id="328" r:id="rId3"/>
    <p:sldId id="336" r:id="rId4"/>
    <p:sldId id="337" r:id="rId5"/>
    <p:sldId id="338" r:id="rId6"/>
    <p:sldId id="341" r:id="rId7"/>
    <p:sldId id="340" r:id="rId8"/>
    <p:sldId id="339" r:id="rId9"/>
    <p:sldId id="342" r:id="rId10"/>
  </p:sldIdLst>
  <p:sldSz cx="9906000" cy="6858000" type="A4"/>
  <p:notesSz cx="7034213" cy="92837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00"/>
    <a:srgbClr val="FFC8C8"/>
    <a:srgbClr val="FFCDCD"/>
    <a:srgbClr val="FFC1C1"/>
    <a:srgbClr val="FFE5E5"/>
    <a:srgbClr val="F2F2F2"/>
    <a:srgbClr val="000000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>
        <p:scale>
          <a:sx n="100" d="100"/>
          <a:sy n="100" d="100"/>
        </p:scale>
        <p:origin x="-162" y="-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1"/>
          <c:order val="0"/>
          <c:tx>
            <c:v>HIBI transfer time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Sheet1!$E$6:$E$15</c:f>
              <c:numCache>
                <c:formatCode>General</c:formatCode>
                <c:ptCount val="10"/>
                <c:pt idx="0">
                  <c:v>1847</c:v>
                </c:pt>
                <c:pt idx="1">
                  <c:v>1600</c:v>
                </c:pt>
                <c:pt idx="2">
                  <c:v>1185</c:v>
                </c:pt>
                <c:pt idx="3">
                  <c:v>1168</c:v>
                </c:pt>
                <c:pt idx="4">
                  <c:v>1181</c:v>
                </c:pt>
                <c:pt idx="5">
                  <c:v>1180</c:v>
                </c:pt>
                <c:pt idx="6">
                  <c:v>1167</c:v>
                </c:pt>
                <c:pt idx="7">
                  <c:v>1175</c:v>
                </c:pt>
                <c:pt idx="8">
                  <c:v>1114</c:v>
                </c:pt>
                <c:pt idx="9">
                  <c:v>1077</c:v>
                </c:pt>
              </c:numCache>
            </c:numRef>
          </c:yVal>
        </c:ser>
        <c:axId val="61314944"/>
        <c:axId val="61707392"/>
      </c:scatterChart>
      <c:valAx>
        <c:axId val="61314944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61707392"/>
        <c:crosses val="autoZero"/>
        <c:crossBetween val="midCat"/>
      </c:valAx>
      <c:valAx>
        <c:axId val="617073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Transfer</a:t>
                </a:r>
                <a:r>
                  <a:rPr lang="en-US" baseline="0"/>
                  <a:t> time / cycles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613149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HIBI throughput @ 200 MHz</a:t>
            </a:r>
          </a:p>
        </c:rich>
      </c:tx>
      <c:layout/>
    </c:title>
    <c:plotArea>
      <c:layout/>
      <c:scatterChart>
        <c:scatterStyle val="lineMarker"/>
        <c:ser>
          <c:idx val="1"/>
          <c:order val="0"/>
          <c:tx>
            <c:v>HIBI throughput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Sheet1!$G$6:$G$15</c:f>
              <c:numCache>
                <c:formatCode>#,##0</c:formatCode>
                <c:ptCount val="10"/>
                <c:pt idx="0">
                  <c:v>443530048.7276665</c:v>
                </c:pt>
                <c:pt idx="1">
                  <c:v>512000000</c:v>
                </c:pt>
                <c:pt idx="2">
                  <c:v>691308016.87763715</c:v>
                </c:pt>
                <c:pt idx="3">
                  <c:v>701369863.01369858</c:v>
                </c:pt>
                <c:pt idx="4">
                  <c:v>693649449.61896694</c:v>
                </c:pt>
                <c:pt idx="5">
                  <c:v>694237288.13559318</c:v>
                </c:pt>
                <c:pt idx="6">
                  <c:v>701970865.46700907</c:v>
                </c:pt>
                <c:pt idx="7">
                  <c:v>697191489.36170208</c:v>
                </c:pt>
                <c:pt idx="8">
                  <c:v>735368043.08797133</c:v>
                </c:pt>
                <c:pt idx="9">
                  <c:v>760631383.47260892</c:v>
                </c:pt>
              </c:numCache>
            </c:numRef>
          </c:yVal>
        </c:ser>
        <c:axId val="61675392"/>
        <c:axId val="61698432"/>
      </c:scatterChart>
      <c:valAx>
        <c:axId val="61675392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61698432"/>
        <c:crosses val="autoZero"/>
        <c:crossBetween val="midCat"/>
      </c:valAx>
      <c:valAx>
        <c:axId val="616984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</a:t>
                </a:r>
                <a:r>
                  <a:rPr lang="en-US" baseline="0"/>
                  <a:t> / bytes/s</a:t>
                </a:r>
                <a:endParaRPr lang="en-US"/>
              </a:p>
            </c:rich>
          </c:tx>
          <c:layout/>
        </c:title>
        <c:numFmt formatCode="#,##0" sourceLinked="1"/>
        <c:tickLblPos val="nextTo"/>
        <c:crossAx val="61675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84222" y="0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11/10/2011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95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84222" y="8818595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84222" y="0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11/10/2011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6913"/>
            <a:ext cx="5027613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03" tIns="44102" rIns="88203" bIns="441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727" y="4410065"/>
            <a:ext cx="5626760" cy="4176744"/>
          </a:xfrm>
          <a:prstGeom prst="rect">
            <a:avLst/>
          </a:prstGeom>
        </p:spPr>
        <p:txBody>
          <a:bodyPr vert="horz" lIns="88203" tIns="44102" rIns="88203" bIns="441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95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84222" y="8818595"/>
            <a:ext cx="3048465" cy="463571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segment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  <p:sp>
        <p:nvSpPr>
          <p:cNvPr id="46" name="Rectangle 45"/>
          <p:cNvSpPr/>
          <p:nvPr/>
        </p:nvSpPr>
        <p:spPr bwMode="auto">
          <a:xfrm>
            <a:off x="4448944" y="5229200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64968" y="594928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rot="10800000">
            <a:off x="3656856" y="551723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32" idx="1"/>
            <a:endCxn id="31" idx="1"/>
          </p:cNvCxnSpPr>
          <p:nvPr/>
        </p:nvCxnSpPr>
        <p:spPr bwMode="auto">
          <a:xfrm rot="10800000">
            <a:off x="6249144" y="2168860"/>
            <a:ext cx="12700" cy="64807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/>
          <p:nvPr/>
        </p:nvCxnSpPr>
        <p:spPr bwMode="auto">
          <a:xfrm>
            <a:off x="3368824" y="5805264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9" name="Rectangle 138"/>
          <p:cNvSpPr/>
          <p:nvPr/>
        </p:nvSpPr>
        <p:spPr bwMode="auto">
          <a:xfrm>
            <a:off x="2504728" y="4941168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969224" y="508518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9144" y="19168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249144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581760" cy="863600"/>
          </a:xfrm>
        </p:spPr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7056784" cy="576064"/>
          </a:xfrm>
        </p:spPr>
        <p:txBody>
          <a:bodyPr/>
          <a:lstStyle/>
          <a:p>
            <a:r>
              <a:rPr lang="en-GB" sz="2800" dirty="0" smtClean="0"/>
              <a:t>HIBI wrapper resource usage – </a:t>
            </a:r>
            <a:r>
              <a:rPr lang="en-GB" sz="2800" dirty="0" err="1" smtClean="0"/>
              <a:t>Arria</a:t>
            </a:r>
            <a:r>
              <a:rPr lang="en-GB" sz="2800" dirty="0" smtClean="0"/>
              <a:t> II GX</a:t>
            </a:r>
            <a:endParaRPr lang="en-GB" sz="2800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1192" y="1700808"/>
            <a:ext cx="3024336" cy="42484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</a:t>
            </a:r>
            <a:r>
              <a:rPr lang="fi-FI" sz="1100" dirty="0" err="1" smtClean="0">
                <a:latin typeface="Calibri" pitchFamily="34" charset="0"/>
              </a:rPr>
              <a:t>fifo</a:t>
            </a:r>
            <a:r>
              <a:rPr lang="fi-FI" sz="1100" dirty="0" smtClean="0">
                <a:latin typeface="Calibri" pitchFamily="34" charset="0"/>
              </a:rPr>
              <a:t>:</a:t>
            </a:r>
          </a:p>
          <a:p>
            <a:r>
              <a:rPr lang="fi-FI" sz="1100" dirty="0" err="1" smtClean="0">
                <a:latin typeface="Calibri" pitchFamily="34" charset="0"/>
              </a:rPr>
              <a:t>width</a:t>
            </a:r>
            <a:r>
              <a:rPr lang="fi-FI" sz="1100" dirty="0" smtClean="0">
                <a:latin typeface="Calibri" pitchFamily="34" charset="0"/>
              </a:rPr>
              <a:t>: 38 </a:t>
            </a:r>
            <a:r>
              <a:rPr lang="fi-FI" sz="1100" dirty="0" err="1" smtClean="0">
                <a:latin typeface="Calibri" pitchFamily="34" charset="0"/>
              </a:rPr>
              <a:t>bits</a:t>
            </a:r>
            <a:r>
              <a:rPr lang="fi-FI" sz="1100" dirty="0" smtClean="0">
                <a:latin typeface="Calibri" pitchFamily="34" charset="0"/>
              </a:rPr>
              <a:t> (data 32, </a:t>
            </a:r>
            <a:r>
              <a:rPr lang="fi-FI" sz="1100" dirty="0" err="1" smtClean="0">
                <a:latin typeface="Calibri" pitchFamily="34" charset="0"/>
              </a:rPr>
              <a:t>address_valid</a:t>
            </a:r>
            <a:r>
              <a:rPr lang="fi-FI" sz="1100" dirty="0" smtClean="0">
                <a:latin typeface="Calibri" pitchFamily="34" charset="0"/>
              </a:rPr>
              <a:t> 1, </a:t>
            </a:r>
            <a:r>
              <a:rPr lang="fi-FI" sz="1100" dirty="0" err="1" smtClean="0">
                <a:latin typeface="Calibri" pitchFamily="34" charset="0"/>
              </a:rPr>
              <a:t>comm</a:t>
            </a:r>
            <a:r>
              <a:rPr lang="fi-FI" sz="1100" dirty="0" smtClean="0">
                <a:latin typeface="Calibri" pitchFamily="34" charset="0"/>
              </a:rPr>
              <a:t> 5)</a:t>
            </a:r>
          </a:p>
          <a:p>
            <a:r>
              <a:rPr lang="fi-FI" sz="1100" dirty="0" err="1" smtClean="0">
                <a:latin typeface="Calibri" pitchFamily="34" charset="0"/>
              </a:rPr>
              <a:t>size</a:t>
            </a:r>
            <a:r>
              <a:rPr lang="fi-FI" sz="1100" dirty="0" smtClean="0">
                <a:latin typeface="Calibri" pitchFamily="34" charset="0"/>
              </a:rPr>
              <a:t>: 4 </a:t>
            </a:r>
            <a:r>
              <a:rPr lang="fi-FI" sz="1100" dirty="0" err="1" smtClean="0">
                <a:latin typeface="Calibri" pitchFamily="34" charset="0"/>
              </a:rPr>
              <a:t>words</a:t>
            </a:r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76-104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155-167</a:t>
            </a:r>
          </a:p>
          <a:p>
            <a:r>
              <a:rPr lang="fi-FI" sz="1100" dirty="0" smtClean="0">
                <a:latin typeface="Calibri" pitchFamily="34" charset="0"/>
              </a:rPr>
              <a:t>4 </a:t>
            </a:r>
            <a:r>
              <a:rPr lang="fi-FI" sz="1100" dirty="0" err="1" smtClean="0">
                <a:latin typeface="Calibri" pitchFamily="34" charset="0"/>
              </a:rPr>
              <a:t>fifos</a:t>
            </a:r>
            <a:r>
              <a:rPr lang="fi-FI" sz="1100" dirty="0" smtClean="0">
                <a:latin typeface="Calibri" pitchFamily="34" charset="0"/>
              </a:rPr>
              <a:t> in 1 R1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R3: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724-763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1039-1168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R1: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466-533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825-935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075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091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0752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2920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cxnSp>
        <p:nvCxnSpPr>
          <p:cNvPr id="64" name="Curved Connector 28"/>
          <p:cNvCxnSpPr>
            <a:stCxn id="62" idx="3"/>
          </p:cNvCxnSpPr>
          <p:nvPr/>
        </p:nvCxnSpPr>
        <p:spPr bwMode="auto">
          <a:xfrm flipV="1">
            <a:off x="3872880" y="4725144"/>
            <a:ext cx="432048" cy="90010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536" y="332657"/>
            <a:ext cx="7500035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/>
          </a:p>
        </p:txBody>
      </p:sp>
      <p:grpSp>
        <p:nvGrpSpPr>
          <p:cNvPr id="5" name="Group 62"/>
          <p:cNvGrpSpPr/>
          <p:nvPr/>
        </p:nvGrpSpPr>
        <p:grpSpPr>
          <a:xfrm>
            <a:off x="2720752" y="2348880"/>
            <a:ext cx="2664296" cy="2160240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3368824" y="1196752"/>
              <a:ext cx="5688633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R1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8" name="Straight Connector 7"/>
          <p:cNvCxnSpPr>
            <a:stCxn id="10" idx="1"/>
          </p:cNvCxnSpPr>
          <p:nvPr/>
        </p:nvCxnSpPr>
        <p:spPr bwMode="auto">
          <a:xfrm flipH="1">
            <a:off x="2432720" y="314096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232920" y="3645024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64768" y="292494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64768" y="378904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endCxn id="12" idx="1"/>
          </p:cNvCxnSpPr>
          <p:nvPr/>
        </p:nvCxnSpPr>
        <p:spPr bwMode="auto">
          <a:xfrm>
            <a:off x="2432720" y="400506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29" idx="1"/>
            <a:endCxn id="10" idx="3"/>
          </p:cNvCxnSpPr>
          <p:nvPr/>
        </p:nvCxnSpPr>
        <p:spPr bwMode="auto">
          <a:xfrm flipH="1">
            <a:off x="3728864" y="314096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12" idx="3"/>
            <a:endCxn id="9" idx="1"/>
          </p:cNvCxnSpPr>
          <p:nvPr/>
        </p:nvCxnSpPr>
        <p:spPr bwMode="auto">
          <a:xfrm>
            <a:off x="3728864" y="400506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2" idx="0"/>
            <a:endCxn id="10" idx="2"/>
          </p:cNvCxnSpPr>
          <p:nvPr/>
        </p:nvCxnSpPr>
        <p:spPr bwMode="auto">
          <a:xfrm flipV="1">
            <a:off x="3296816" y="3356992"/>
            <a:ext cx="0" cy="432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" name="Straight Connector 21"/>
          <p:cNvCxnSpPr>
            <a:endCxn id="29" idx="3"/>
          </p:cNvCxnSpPr>
          <p:nvPr/>
        </p:nvCxnSpPr>
        <p:spPr bwMode="auto">
          <a:xfrm flipH="1">
            <a:off x="5097016" y="314096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9" idx="3"/>
          </p:cNvCxnSpPr>
          <p:nvPr/>
        </p:nvCxnSpPr>
        <p:spPr bwMode="auto">
          <a:xfrm>
            <a:off x="5097016" y="400506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 rot="16200000">
            <a:off x="1352600" y="3429001"/>
            <a:ext cx="1800199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4952999" y="3429000"/>
            <a:ext cx="1800201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232920" y="2780928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/>
          </a:p>
        </p:txBody>
      </p:sp>
      <p:sp>
        <p:nvSpPr>
          <p:cNvPr id="29" name="Rectangle 28"/>
          <p:cNvSpPr/>
          <p:nvPr/>
        </p:nvSpPr>
        <p:spPr bwMode="auto">
          <a:xfrm>
            <a:off x="3219524" y="986130"/>
            <a:ext cx="1902693" cy="1366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9" name="Straight Connector 163"/>
          <p:cNvCxnSpPr/>
          <p:nvPr/>
        </p:nvCxnSpPr>
        <p:spPr bwMode="auto">
          <a:xfrm flipV="1">
            <a:off x="4943999" y="451470"/>
            <a:ext cx="2495078" cy="831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163"/>
          <p:cNvCxnSpPr/>
          <p:nvPr/>
        </p:nvCxnSpPr>
        <p:spPr bwMode="auto">
          <a:xfrm flipV="1">
            <a:off x="5003405" y="1758416"/>
            <a:ext cx="2435671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62"/>
          <p:cNvGrpSpPr/>
          <p:nvPr/>
        </p:nvGrpSpPr>
        <p:grpSpPr>
          <a:xfrm>
            <a:off x="421432" y="332657"/>
            <a:ext cx="1997153" cy="2376263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313" name="Straight Connector 163"/>
          <p:cNvCxnSpPr/>
          <p:nvPr/>
        </p:nvCxnSpPr>
        <p:spPr bwMode="auto">
          <a:xfrm>
            <a:off x="5003405" y="2233668"/>
            <a:ext cx="2435671" cy="41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1306293" y="1091039"/>
            <a:ext cx="26233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58567" y="939363"/>
            <a:ext cx="647726" cy="146620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568624" y="939363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data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write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68624" y="1748303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write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68624" y="1293274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read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68624" y="2102214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read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80822" y="2468766"/>
            <a:ext cx="836645" cy="1895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453835" y="1697744"/>
            <a:ext cx="863634" cy="960617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453835" y="686569"/>
            <a:ext cx="863634" cy="960617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453835" y="686569"/>
            <a:ext cx="863634" cy="2401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1306292" y="1444950"/>
            <a:ext cx="2623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2216350" y="1091039"/>
            <a:ext cx="4044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2216350" y="1444950"/>
            <a:ext cx="35391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1306293" y="1899979"/>
            <a:ext cx="262331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 flipV="1">
            <a:off x="2216350" y="1899979"/>
            <a:ext cx="40447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 flipV="1">
            <a:off x="1306292" y="2253890"/>
            <a:ext cx="262332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2216350" y="2253890"/>
            <a:ext cx="40447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321747" y="1192157"/>
            <a:ext cx="23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321747" y="1950538"/>
            <a:ext cx="3778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-522371" y="1537522"/>
            <a:ext cx="1466205" cy="2698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sz="1100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2005569" y="1537522"/>
            <a:ext cx="1466205" cy="2698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sz="1100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289029" y="1009376"/>
            <a:ext cx="1743232" cy="1549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b="1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7" idx="1"/>
          </p:cNvCxnSpPr>
          <p:nvPr/>
        </p:nvCxnSpPr>
        <p:spPr bwMode="auto">
          <a:xfrm flipH="1">
            <a:off x="3221208" y="1483671"/>
            <a:ext cx="25847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370780" y="1817822"/>
            <a:ext cx="608863" cy="41584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479681" y="1335171"/>
            <a:ext cx="608863" cy="2970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479681" y="1877228"/>
            <a:ext cx="608863" cy="297033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 bwMode="auto">
          <a:xfrm>
            <a:off x="3221207" y="2025745"/>
            <a:ext cx="25847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50" idx="1"/>
            <a:endCxn id="37" idx="3"/>
          </p:cNvCxnSpPr>
          <p:nvPr/>
        </p:nvCxnSpPr>
        <p:spPr bwMode="auto">
          <a:xfrm flipH="1" flipV="1">
            <a:off x="4088544" y="1483671"/>
            <a:ext cx="270355" cy="14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Connector 41"/>
          <p:cNvCxnSpPr>
            <a:stCxn id="38" idx="3"/>
            <a:endCxn id="36" idx="1"/>
          </p:cNvCxnSpPr>
          <p:nvPr/>
        </p:nvCxnSpPr>
        <p:spPr bwMode="auto">
          <a:xfrm>
            <a:off x="4088544" y="2025745"/>
            <a:ext cx="28223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Straight Connector 42"/>
          <p:cNvCxnSpPr>
            <a:stCxn id="38" idx="0"/>
            <a:endCxn id="37" idx="2"/>
          </p:cNvCxnSpPr>
          <p:nvPr/>
        </p:nvCxnSpPr>
        <p:spPr bwMode="auto">
          <a:xfrm flipV="1">
            <a:off x="3784113" y="1632171"/>
            <a:ext cx="0" cy="2450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" name="Straight Connector 43"/>
          <p:cNvCxnSpPr>
            <a:endCxn id="50" idx="3"/>
          </p:cNvCxnSpPr>
          <p:nvPr/>
        </p:nvCxnSpPr>
        <p:spPr bwMode="auto">
          <a:xfrm flipH="1">
            <a:off x="4967762" y="1485145"/>
            <a:ext cx="2969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6" name="Straight Connector 45"/>
          <p:cNvCxnSpPr>
            <a:stCxn id="36" idx="3"/>
          </p:cNvCxnSpPr>
          <p:nvPr/>
        </p:nvCxnSpPr>
        <p:spPr bwMode="auto">
          <a:xfrm>
            <a:off x="4979643" y="2025745"/>
            <a:ext cx="2969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4358899" y="1271281"/>
            <a:ext cx="608863" cy="4277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5397487" y="1758415"/>
            <a:ext cx="2219810" cy="891099"/>
            <a:chOff x="7041232" y="3501008"/>
            <a:chExt cx="2520280" cy="108012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7257256" y="3501008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230185" y="3560494"/>
              <a:ext cx="2115302" cy="1325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non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write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7934131" y="422108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00" name="Straight Connector 99"/>
            <p:cNvCxnSpPr>
              <a:endCxn id="105" idx="1"/>
            </p:cNvCxnSpPr>
            <p:nvPr/>
          </p:nvCxnSpPr>
          <p:spPr bwMode="auto">
            <a:xfrm>
              <a:off x="7041232" y="396906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1" name="Straight Connector 100"/>
            <p:cNvCxnSpPr>
              <a:endCxn id="96" idx="1"/>
            </p:cNvCxnSpPr>
            <p:nvPr/>
          </p:nvCxnSpPr>
          <p:spPr bwMode="auto">
            <a:xfrm>
              <a:off x="7041232" y="432910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3" name="Straight Connector 102"/>
            <p:cNvCxnSpPr>
              <a:stCxn id="105" idx="3"/>
            </p:cNvCxnSpPr>
            <p:nvPr/>
          </p:nvCxnSpPr>
          <p:spPr bwMode="auto">
            <a:xfrm>
              <a:off x="8625408" y="396906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4" name="Straight Connector 103"/>
            <p:cNvCxnSpPr>
              <a:stCxn id="96" idx="3"/>
            </p:cNvCxnSpPr>
            <p:nvPr/>
          </p:nvCxnSpPr>
          <p:spPr bwMode="auto">
            <a:xfrm>
              <a:off x="8625408" y="432910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5" name="Rectangle 104"/>
            <p:cNvSpPr/>
            <p:nvPr/>
          </p:nvSpPr>
          <p:spPr bwMode="auto">
            <a:xfrm>
              <a:off x="7934131" y="386104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 bwMode="auto">
          <a:xfrm>
            <a:off x="726129" y="926723"/>
            <a:ext cx="2613891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726129" y="2352482"/>
            <a:ext cx="2613891" cy="594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1" name="Group 240"/>
          <p:cNvGrpSpPr/>
          <p:nvPr/>
        </p:nvGrpSpPr>
        <p:grpSpPr>
          <a:xfrm>
            <a:off x="5399095" y="451470"/>
            <a:ext cx="2194406" cy="891099"/>
            <a:chOff x="7041232" y="2924944"/>
            <a:chExt cx="2491437" cy="1080120"/>
          </a:xfrm>
        </p:grpSpPr>
        <p:sp>
          <p:nvSpPr>
            <p:cNvPr id="242" name="Rectangle 241"/>
            <p:cNvSpPr/>
            <p:nvPr/>
          </p:nvSpPr>
          <p:spPr bwMode="auto">
            <a:xfrm>
              <a:off x="7257256" y="2924944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7406415" y="2984429"/>
              <a:ext cx="1939072" cy="1565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read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8481392" y="3645025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45" name="Straight Connector 244"/>
            <p:cNvCxnSpPr>
              <a:stCxn id="249" idx="1"/>
            </p:cNvCxnSpPr>
            <p:nvPr/>
          </p:nvCxnSpPr>
          <p:spPr bwMode="auto">
            <a:xfrm flipH="1">
              <a:off x="8121352" y="3392996"/>
              <a:ext cx="36003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6" name="Straight Connector 245"/>
            <p:cNvCxnSpPr>
              <a:stCxn id="244" idx="1"/>
            </p:cNvCxnSpPr>
            <p:nvPr/>
          </p:nvCxnSpPr>
          <p:spPr bwMode="auto">
            <a:xfrm flipH="1">
              <a:off x="8121352" y="3753037"/>
              <a:ext cx="36004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7" name="Straight Connector 246"/>
            <p:cNvCxnSpPr>
              <a:endCxn id="249" idx="3"/>
            </p:cNvCxnSpPr>
            <p:nvPr/>
          </p:nvCxnSpPr>
          <p:spPr bwMode="auto">
            <a:xfrm flipH="1" flipV="1">
              <a:off x="9172668" y="3392996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8" name="Straight Connector 247"/>
            <p:cNvCxnSpPr>
              <a:endCxn id="244" idx="3"/>
            </p:cNvCxnSpPr>
            <p:nvPr/>
          </p:nvCxnSpPr>
          <p:spPr bwMode="auto">
            <a:xfrm flipH="1" flipV="1">
              <a:off x="9172669" y="3753037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9" name="Rectangle 248"/>
            <p:cNvSpPr/>
            <p:nvPr/>
          </p:nvSpPr>
          <p:spPr bwMode="auto">
            <a:xfrm>
              <a:off x="8481391" y="3284984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7430074" y="3284984"/>
              <a:ext cx="691277" cy="57606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</a:t>
              </a:r>
              <a:r>
                <a:rPr lang="fi-FI" sz="800" dirty="0" err="1" smtClean="0">
                  <a:solidFill>
                    <a:prstClr val="black"/>
                  </a:solidFill>
                  <a:cs typeface="Arial" pitchFamily="34" charset="0"/>
                </a:rPr>
                <a:t>o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mux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read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51" name="Straight Connector 250"/>
            <p:cNvCxnSpPr>
              <a:stCxn id="250" idx="1"/>
            </p:cNvCxnSpPr>
            <p:nvPr/>
          </p:nvCxnSpPr>
          <p:spPr bwMode="auto">
            <a:xfrm flipH="1">
              <a:off x="7041232" y="3573016"/>
              <a:ext cx="3888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79" name="Straight Connector 163"/>
          <p:cNvCxnSpPr/>
          <p:nvPr/>
        </p:nvCxnSpPr>
        <p:spPr bwMode="auto">
          <a:xfrm flipV="1">
            <a:off x="4409339" y="451470"/>
            <a:ext cx="1306945" cy="831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163"/>
          <p:cNvCxnSpPr/>
          <p:nvPr/>
        </p:nvCxnSpPr>
        <p:spPr bwMode="auto">
          <a:xfrm flipV="1">
            <a:off x="4409339" y="1342569"/>
            <a:ext cx="1306945" cy="356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163"/>
          <p:cNvCxnSpPr/>
          <p:nvPr/>
        </p:nvCxnSpPr>
        <p:spPr bwMode="auto">
          <a:xfrm flipV="1">
            <a:off x="4943999" y="1342569"/>
            <a:ext cx="2495078" cy="356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163"/>
          <p:cNvCxnSpPr/>
          <p:nvPr/>
        </p:nvCxnSpPr>
        <p:spPr bwMode="auto">
          <a:xfrm flipV="1">
            <a:off x="4409339" y="1758416"/>
            <a:ext cx="1306945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163"/>
          <p:cNvCxnSpPr/>
          <p:nvPr/>
        </p:nvCxnSpPr>
        <p:spPr bwMode="auto">
          <a:xfrm>
            <a:off x="4409339" y="2233668"/>
            <a:ext cx="1306945" cy="41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resource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Onchip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memories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can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also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used</a:t>
            </a:r>
            <a:r>
              <a:rPr lang="fi-FI" dirty="0" smtClean="0">
                <a:latin typeface="Calibri" pitchFamily="34" charset="0"/>
              </a:rPr>
              <a:t> for the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Requires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atleast</a:t>
            </a:r>
            <a:r>
              <a:rPr lang="fi-FI" dirty="0" smtClean="0">
                <a:latin typeface="Calibri" pitchFamily="34" charset="0"/>
              </a:rPr>
              <a:t> 12 m9k </a:t>
            </a:r>
            <a:r>
              <a:rPr lang="fi-FI" dirty="0" err="1" smtClean="0">
                <a:latin typeface="Calibri" pitchFamily="34" charset="0"/>
              </a:rPr>
              <a:t>blocks</a:t>
            </a:r>
            <a:r>
              <a:rPr lang="fi-FI" dirty="0" smtClean="0">
                <a:latin typeface="Calibri" pitchFamily="34" charset="0"/>
              </a:rPr>
              <a:t> per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on a </a:t>
            </a:r>
            <a:r>
              <a:rPr lang="fi-FI" dirty="0" err="1" smtClean="0">
                <a:latin typeface="Calibri" pitchFamily="34" charset="0"/>
              </a:rPr>
              <a:t>Arria</a:t>
            </a:r>
            <a:r>
              <a:rPr lang="fi-FI" dirty="0" smtClean="0">
                <a:latin typeface="Calibri" pitchFamily="34" charset="0"/>
              </a:rPr>
              <a:t> II GX (</a:t>
            </a:r>
            <a:r>
              <a:rPr lang="fi-FI" dirty="0" err="1" smtClean="0">
                <a:latin typeface="Calibri" pitchFamily="34" charset="0"/>
              </a:rPr>
              <a:t>one</a:t>
            </a:r>
            <a:r>
              <a:rPr lang="fi-FI" dirty="0" smtClean="0">
                <a:latin typeface="Calibri" pitchFamily="34" charset="0"/>
              </a:rPr>
              <a:t> m9k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18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 in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port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mode</a:t>
            </a:r>
            <a:r>
              <a:rPr lang="fi-FI" dirty="0" smtClean="0">
                <a:latin typeface="Calibri" pitchFamily="34" charset="0"/>
              </a:rPr>
              <a:t>, 32-bit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38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2348880"/>
            <a:ext cx="2506867" cy="340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troughput</a:t>
            </a:r>
            <a:r>
              <a:rPr lang="fi-FI" dirty="0" smtClean="0">
                <a:latin typeface="Calibri" pitchFamily="34" charset="0"/>
              </a:rPr>
              <a:t> of a 32-bit HIBI </a:t>
            </a:r>
            <a:r>
              <a:rPr lang="fi-FI" dirty="0" err="1" smtClean="0">
                <a:latin typeface="Calibri" pitchFamily="34" charset="0"/>
              </a:rPr>
              <a:t>segment</a:t>
            </a:r>
            <a:r>
              <a:rPr lang="fi-FI" dirty="0" smtClean="0">
                <a:latin typeface="Calibri" pitchFamily="34" charset="0"/>
              </a:rPr>
              <a:t>, data and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on the </a:t>
            </a:r>
            <a:r>
              <a:rPr lang="fi-FI" dirty="0" err="1" smtClean="0">
                <a:latin typeface="Calibri" pitchFamily="34" charset="0"/>
              </a:rPr>
              <a:t>same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bus</a:t>
            </a:r>
            <a:r>
              <a:rPr lang="fi-FI" dirty="0" smtClean="0">
                <a:latin typeface="Calibri" pitchFamily="34" charset="0"/>
              </a:rPr>
              <a:t>,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between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HIBI </a:t>
            </a:r>
            <a:r>
              <a:rPr lang="fi-FI" dirty="0" err="1" smtClean="0">
                <a:latin typeface="Calibri" pitchFamily="34" charset="0"/>
              </a:rPr>
              <a:t>components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without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other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signal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traffic</a:t>
            </a:r>
            <a:r>
              <a:rPr lang="fi-FI" dirty="0" smtClean="0">
                <a:latin typeface="Calibri" pitchFamily="34" charset="0"/>
              </a:rPr>
              <a:t>, 1024 </a:t>
            </a:r>
            <a:r>
              <a:rPr lang="fi-FI" dirty="0" err="1" smtClean="0">
                <a:latin typeface="Calibri" pitchFamily="34" charset="0"/>
              </a:rPr>
              <a:t>word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Theoretical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max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performance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would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achieved</a:t>
            </a:r>
            <a:r>
              <a:rPr lang="fi-FI" dirty="0" smtClean="0">
                <a:latin typeface="Calibri" pitchFamily="34" charset="0"/>
              </a:rPr>
              <a:t> in 1025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(1024 data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+ 1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cycle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1847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5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1600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7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1168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8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1181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9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10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11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1175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1114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256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1077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719807"/>
          </a:xfrm>
        </p:spPr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20552" y="1124744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920552" y="3861048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6944</TotalTime>
  <Words>449</Words>
  <Application>Microsoft Office PowerPoint</Application>
  <PresentationFormat>A4 Paper (210x297 mm)</PresentationFormat>
  <Paragraphs>120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TUT-DCS-2008_powerpoint_theme</vt:lpstr>
      <vt:lpstr>HIBI v3</vt:lpstr>
      <vt:lpstr>General layout</vt:lpstr>
      <vt:lpstr>General layout</vt:lpstr>
      <vt:lpstr>HIBI wrapper resource usage – Arria II GX</vt:lpstr>
      <vt:lpstr>Slide 5</vt:lpstr>
      <vt:lpstr>Slide 6</vt:lpstr>
      <vt:lpstr>HIBI v3 resource usage</vt:lpstr>
      <vt:lpstr>HIBI v3 performance</vt:lpstr>
      <vt:lpstr>HIBI v3 performance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777</cp:revision>
  <dcterms:created xsi:type="dcterms:W3CDTF">2009-05-12T12:51:09Z</dcterms:created>
  <dcterms:modified xsi:type="dcterms:W3CDTF">2011-11-10T21:32:21Z</dcterms:modified>
</cp:coreProperties>
</file>