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9"/>
  </p:notesMasterIdLst>
  <p:sldIdLst>
    <p:sldId id="598" r:id="rId2"/>
    <p:sldId id="634" r:id="rId3"/>
    <p:sldId id="612" r:id="rId4"/>
    <p:sldId id="613" r:id="rId5"/>
    <p:sldId id="614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BD7FF"/>
  </p:clrMru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0" autoAdjust="0"/>
    <p:restoredTop sz="93571" autoAdjust="0"/>
  </p:normalViewPr>
  <p:slideViewPr>
    <p:cSldViewPr>
      <p:cViewPr varScale="1">
        <p:scale>
          <a:sx n="87" d="100"/>
          <a:sy n="87" d="100"/>
        </p:scale>
        <p:origin x="-1212" y="120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42" y="13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155E8-F566-4EFD-8C22-BDDA6F1E05D5}" type="datetimeFigureOut">
              <a:rPr lang="en-US" smtClean="0"/>
              <a:pPr/>
              <a:t>9/10/2010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D574-6D14-4E1E-9F50-CBE1D2D421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27.11.2009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0B5A-7B38-4114-A17A-4FFABE5E75C6}" type="datetimeFigureOut">
              <a:rPr lang="fi-FI"/>
              <a:pPr>
                <a:defRPr/>
              </a:pPr>
              <a:t>10.9.2010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8F8D8-98C0-43C9-B1E4-60AF05F203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6200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</a:pPr>
            <a:r>
              <a:rPr lang="en-US" dirty="0" smtClean="0"/>
              <a:t>Second level</a:t>
            </a:r>
          </a:p>
          <a:p>
            <a:pPr marL="1258888" lvl="2" indent="-306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o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rtl="0"/>
            <a:r>
              <a:rPr lang="en-US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rtl="0"/>
            <a:fld id="{54ED6963-E2CA-4D8D-AA71-33C823474DD6}" type="slidenum">
              <a:rPr lang="en-GB" kern="1200" smtClean="0">
                <a:ea typeface="+mn-ea"/>
                <a:cs typeface="+mn-cs"/>
              </a:rPr>
              <a:pPr rtl="0"/>
              <a:t>‹#›</a:t>
            </a:fld>
            <a:endParaRPr lang="en-GB" kern="1200" dirty="0">
              <a:ea typeface="+mn-ea"/>
              <a:cs typeface="+mn-cs"/>
            </a:endParaRPr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  <p:sldLayoutId id="2147483668" r:id="rId5"/>
    <p:sldLayoutId id="2147483669" r:id="rId6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 smtClean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 smtClean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UDP2HIBI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Jussi Nieminen</a:t>
            </a:r>
          </a:p>
          <a:p>
            <a:r>
              <a:rPr lang="fi-FI" smtClean="0"/>
              <a:t>Last update 11.1.2010</a:t>
            </a:r>
            <a:endParaRPr lang="fi-FI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757738"/>
          </a:xfrm>
        </p:spPr>
        <p:txBody>
          <a:bodyPr/>
          <a:lstStyle/>
          <a:p>
            <a:pPr eaLnBrk="1" hangingPunct="1"/>
            <a:r>
              <a:rPr lang="fi-FI" smtClean="0"/>
              <a:t>Following slides introduce the packets and headers used with UDP2HIBI</a:t>
            </a:r>
          </a:p>
          <a:p>
            <a:pPr eaLnBrk="1" hangingPunct="1"/>
            <a:r>
              <a:rPr lang="fi-FI" smtClean="0"/>
              <a:t>The ones from 1 to 4 are sent by agents to UDP2HIBI, and 5 to 7 vice versa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(1/7)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75" cy="475773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Tx configuration</a:t>
            </a:r>
          </a:p>
          <a:p>
            <a:pPr lvl="1" eaLnBrk="1" hangingPunct="1">
              <a:defRPr/>
            </a:pPr>
            <a:r>
              <a:rPr lang="fi-FI" dirty="0" smtClean="0"/>
              <a:t>Feeds UDP2HIBI with Tx parameters</a:t>
            </a:r>
          </a:p>
          <a:p>
            <a:pPr lvl="2" eaLnBrk="1" hangingPunct="1">
              <a:defRPr/>
            </a:pPr>
            <a:r>
              <a:rPr lang="fi-FI" dirty="0" smtClean="0"/>
              <a:t>Destination IP address</a:t>
            </a:r>
          </a:p>
          <a:p>
            <a:pPr lvl="2" eaLnBrk="1" hangingPunct="1">
              <a:defRPr/>
            </a:pPr>
            <a:r>
              <a:rPr lang="fi-FI" dirty="0" smtClean="0"/>
              <a:t>Destination UDP port</a:t>
            </a:r>
          </a:p>
          <a:p>
            <a:pPr lvl="2" eaLnBrk="1" hangingPunct="1">
              <a:defRPr/>
            </a:pPr>
            <a:r>
              <a:rPr lang="fi-FI" dirty="0" smtClean="0"/>
              <a:t>Source UDP port</a:t>
            </a:r>
          </a:p>
          <a:p>
            <a:pPr lvl="2" eaLnBrk="1" hangingPunct="1">
              <a:defRPr/>
            </a:pPr>
            <a:r>
              <a:rPr lang="fi-FI" dirty="0" smtClean="0"/>
              <a:t>Timeout value</a:t>
            </a:r>
          </a:p>
          <a:p>
            <a:pPr lvl="1" eaLnBrk="1" hangingPunct="1">
              <a:defRPr/>
            </a:pPr>
            <a:r>
              <a:rPr lang="fi-FI" dirty="0" smtClean="0"/>
              <a:t>Sender’s HIBI address is there to enable sending of an ack/nack</a:t>
            </a:r>
          </a:p>
          <a:p>
            <a:pPr lvl="1" eaLnBrk="1" hangingPunct="1">
              <a:defRPr/>
            </a:pPr>
            <a:r>
              <a:rPr lang="fi-FI" dirty="0" smtClean="0"/>
              <a:t>Locks UDP2HIBI to the HIBI address that this packet is sent to (not to the sender’s address)</a:t>
            </a:r>
          </a:p>
          <a:p>
            <a:pPr lvl="2" eaLnBrk="1" hangingPunct="1">
              <a:defRPr/>
            </a:pPr>
            <a:r>
              <a:rPr lang="fi-FI" dirty="0" smtClean="0"/>
              <a:t>Packets sent to other UDP2HIBI’s HIBI addresses will be replied with a nack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2436639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929313" y="2403301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234112" y="2650952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6519863" y="2403301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 dirty="0">
                <a:latin typeface="Calibri" pitchFamily="34" charset="0"/>
              </a:rPr>
              <a:t>28 </a:t>
            </a:r>
            <a:r>
              <a:rPr lang="fi-FI" sz="1200" dirty="0" err="1">
                <a:latin typeface="Calibri" pitchFamily="34" charset="0"/>
              </a:rPr>
              <a:t>bits</a:t>
            </a:r>
            <a:r>
              <a:rPr lang="fi-FI" sz="1200" dirty="0">
                <a:latin typeface="Calibri" pitchFamily="34" charset="0"/>
              </a:rPr>
              <a:t>:</a:t>
            </a:r>
          </a:p>
          <a:p>
            <a:pPr algn="ctr"/>
            <a:r>
              <a:rPr lang="fi-FI" sz="1200" dirty="0" err="1">
                <a:latin typeface="Calibri" pitchFamily="34" charset="0"/>
              </a:rPr>
              <a:t>Timeout</a:t>
            </a:r>
            <a:r>
              <a:rPr lang="fi-FI" sz="1200" dirty="0">
                <a:latin typeface="Calibri" pitchFamily="34" charset="0"/>
              </a:rPr>
              <a:t> </a:t>
            </a:r>
            <a:r>
              <a:rPr lang="fi-FI" sz="1200" dirty="0" err="1">
                <a:latin typeface="Calibri" pitchFamily="34" charset="0"/>
              </a:rPr>
              <a:t>value</a:t>
            </a:r>
            <a:endParaRPr lang="fi-FI" sz="12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3117676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6305550" y="3084339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32 bits:</a:t>
            </a:r>
          </a:p>
          <a:p>
            <a:pPr algn="ctr"/>
            <a:r>
              <a:rPr lang="fi-FI" sz="1200">
                <a:latin typeface="Calibri" pitchFamily="34" charset="0"/>
              </a:rPr>
              <a:t>Destination IP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793951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203" name="TextBox 12"/>
          <p:cNvSpPr txBox="1">
            <a:spLocks noChangeArrowheads="1"/>
          </p:cNvSpPr>
          <p:nvPr/>
        </p:nvSpPr>
        <p:spPr bwMode="auto">
          <a:xfrm>
            <a:off x="6019800" y="3760614"/>
            <a:ext cx="135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 dirty="0">
                <a:latin typeface="Calibri" pitchFamily="34" charset="0"/>
              </a:rPr>
              <a:t>16 </a:t>
            </a:r>
            <a:r>
              <a:rPr lang="fi-FI" sz="1200" dirty="0" err="1">
                <a:latin typeface="Calibri" pitchFamily="34" charset="0"/>
              </a:rPr>
              <a:t>bits</a:t>
            </a:r>
            <a:r>
              <a:rPr lang="fi-FI" sz="1200" dirty="0">
                <a:latin typeface="Calibri" pitchFamily="34" charset="0"/>
              </a:rPr>
              <a:t>:</a:t>
            </a:r>
          </a:p>
          <a:p>
            <a:pPr algn="ctr"/>
            <a:r>
              <a:rPr lang="fi-FI" sz="1200" dirty="0" err="1">
                <a:latin typeface="Calibri" pitchFamily="34" charset="0"/>
              </a:rPr>
              <a:t>Dest</a:t>
            </a:r>
            <a:r>
              <a:rPr lang="fi-FI" sz="1200" dirty="0">
                <a:latin typeface="Calibri" pitchFamily="34" charset="0"/>
              </a:rPr>
              <a:t>. UDP </a:t>
            </a:r>
            <a:r>
              <a:rPr lang="fi-FI" sz="1200" dirty="0" err="1">
                <a:latin typeface="Calibri" pitchFamily="34" charset="0"/>
              </a:rPr>
              <a:t>port</a:t>
            </a:r>
            <a:endParaRPr lang="fi-FI" sz="1200" dirty="0"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162800" y="4008264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Box 14"/>
          <p:cNvSpPr txBox="1">
            <a:spLocks noChangeArrowheads="1"/>
          </p:cNvSpPr>
          <p:nvPr/>
        </p:nvSpPr>
        <p:spPr bwMode="auto">
          <a:xfrm>
            <a:off x="7377113" y="3760614"/>
            <a:ext cx="1357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16 bits:</a:t>
            </a:r>
          </a:p>
          <a:p>
            <a:pPr algn="ctr"/>
            <a:r>
              <a:rPr lang="fi-FI" sz="1200">
                <a:latin typeface="Calibri" pitchFamily="34" charset="0"/>
              </a:rPr>
              <a:t>Source UDP port</a:t>
            </a:r>
          </a:p>
        </p:txBody>
      </p:sp>
      <p:sp>
        <p:nvSpPr>
          <p:cNvPr id="8206" name="TextBox 14"/>
          <p:cNvSpPr txBox="1">
            <a:spLocks noChangeArrowheads="1"/>
          </p:cNvSpPr>
          <p:nvPr/>
        </p:nvSpPr>
        <p:spPr bwMode="auto">
          <a:xfrm>
            <a:off x="5945188" y="2204864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31...28,27...........................................................0</a:t>
            </a:r>
          </a:p>
        </p:txBody>
      </p:sp>
      <p:sp>
        <p:nvSpPr>
          <p:cNvPr id="8207" name="TextBox 15"/>
          <p:cNvSpPr txBox="1">
            <a:spLocks noChangeArrowheads="1"/>
          </p:cNvSpPr>
          <p:nvPr/>
        </p:nvSpPr>
        <p:spPr bwMode="auto">
          <a:xfrm>
            <a:off x="5937250" y="2903364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  <p:sp>
        <p:nvSpPr>
          <p:cNvPr id="8208" name="TextBox 16"/>
          <p:cNvSpPr txBox="1">
            <a:spLocks noChangeArrowheads="1"/>
          </p:cNvSpPr>
          <p:nvPr/>
        </p:nvSpPr>
        <p:spPr bwMode="auto">
          <a:xfrm>
            <a:off x="5945188" y="3584401"/>
            <a:ext cx="298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31..............................16,15................................0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9800" y="4508326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210" name="TextBox 10"/>
          <p:cNvSpPr txBox="1">
            <a:spLocks noChangeArrowheads="1"/>
          </p:cNvSpPr>
          <p:nvPr/>
        </p:nvSpPr>
        <p:spPr bwMode="auto">
          <a:xfrm>
            <a:off x="6305550" y="4474989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 dirty="0">
                <a:latin typeface="Calibri" pitchFamily="34" charset="0"/>
              </a:rPr>
              <a:t>32 </a:t>
            </a:r>
            <a:r>
              <a:rPr lang="fi-FI" sz="1200" dirty="0" err="1">
                <a:latin typeface="Calibri" pitchFamily="34" charset="0"/>
              </a:rPr>
              <a:t>bits</a:t>
            </a:r>
            <a:r>
              <a:rPr lang="fi-FI" sz="1200" dirty="0">
                <a:latin typeface="Calibri" pitchFamily="34" charset="0"/>
              </a:rPr>
              <a:t>:</a:t>
            </a:r>
          </a:p>
          <a:p>
            <a:pPr algn="ctr"/>
            <a:r>
              <a:rPr lang="fi-FI" sz="1200" dirty="0" err="1">
                <a:latin typeface="Calibri" pitchFamily="34" charset="0"/>
              </a:rPr>
              <a:t>Sender’s</a:t>
            </a:r>
            <a:r>
              <a:rPr lang="fi-FI" sz="1200" dirty="0">
                <a:latin typeface="Calibri" pitchFamily="34" charset="0"/>
              </a:rPr>
              <a:t> HIBI </a:t>
            </a:r>
            <a:r>
              <a:rPr lang="fi-FI" sz="1200" dirty="0" err="1">
                <a:latin typeface="Calibri" pitchFamily="34" charset="0"/>
              </a:rPr>
              <a:t>address</a:t>
            </a:r>
            <a:endParaRPr lang="fi-FI" sz="1200" dirty="0">
              <a:latin typeface="Calibri" pitchFamily="34" charset="0"/>
            </a:endParaRPr>
          </a:p>
        </p:txBody>
      </p:sp>
      <p:sp>
        <p:nvSpPr>
          <p:cNvPr id="8211" name="TextBox 19"/>
          <p:cNvSpPr txBox="1">
            <a:spLocks noChangeArrowheads="1"/>
          </p:cNvSpPr>
          <p:nvPr/>
        </p:nvSpPr>
        <p:spPr bwMode="auto">
          <a:xfrm>
            <a:off x="5937250" y="4294014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(2/7)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25" cy="5043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Tx data</a:t>
            </a:r>
          </a:p>
          <a:p>
            <a:pPr lvl="1" eaLnBrk="1" hangingPunct="1">
              <a:defRPr/>
            </a:pPr>
            <a:r>
              <a:rPr lang="fi-FI" dirty="0" smtClean="0"/>
              <a:t>0x1 indicates start of a Tx</a:t>
            </a:r>
          </a:p>
          <a:p>
            <a:pPr lvl="1" eaLnBrk="1" hangingPunct="1">
              <a:defRPr/>
            </a:pPr>
            <a:r>
              <a:rPr lang="fi-FI" dirty="0" smtClean="0"/>
              <a:t>Tx length is given in it’s own field</a:t>
            </a:r>
          </a:p>
          <a:p>
            <a:pPr lvl="1" eaLnBrk="1" hangingPunct="1">
              <a:defRPr/>
            </a:pPr>
            <a:r>
              <a:rPr lang="fi-FI" dirty="0" smtClean="0"/>
              <a:t>After the Tx data header all received words from the same sender (sent to the same HIBI address) are treated as data</a:t>
            </a:r>
          </a:p>
          <a:p>
            <a:pPr lvl="2" eaLnBrk="1" hangingPunct="1">
              <a:defRPr/>
            </a:pPr>
            <a:r>
              <a:rPr lang="fi-FI" dirty="0" smtClean="0"/>
              <a:t>Tx is considered complete when tx length of words has been received or timeout stops the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3176588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86438" y="314325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0x1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1237" y="33909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6227763" y="314325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11 bits:</a:t>
            </a:r>
          </a:p>
          <a:p>
            <a:pPr algn="ctr"/>
            <a:r>
              <a:rPr lang="fi-FI" sz="1200">
                <a:latin typeface="Calibri" pitchFamily="34" charset="0"/>
              </a:rPr>
              <a:t>Tx length (n)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6925" y="38576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7974013" y="3824288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29437" y="3387726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TextBox 8"/>
          <p:cNvSpPr txBox="1">
            <a:spLocks noChangeArrowheads="1"/>
          </p:cNvSpPr>
          <p:nvPr/>
        </p:nvSpPr>
        <p:spPr bwMode="auto">
          <a:xfrm>
            <a:off x="7286625" y="3143250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17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9228" name="TextBox 16"/>
          <p:cNvSpPr txBox="1">
            <a:spLocks noChangeArrowheads="1"/>
          </p:cNvSpPr>
          <p:nvPr/>
        </p:nvSpPr>
        <p:spPr bwMode="auto">
          <a:xfrm>
            <a:off x="5775325" y="2968625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31....28,27..............17,16....................................0</a:t>
            </a:r>
          </a:p>
        </p:txBody>
      </p:sp>
      <p:sp>
        <p:nvSpPr>
          <p:cNvPr id="9229" name="TextBox 17"/>
          <p:cNvSpPr txBox="1">
            <a:spLocks noChangeArrowheads="1"/>
          </p:cNvSpPr>
          <p:nvPr/>
        </p:nvSpPr>
        <p:spPr bwMode="auto">
          <a:xfrm>
            <a:off x="5767388" y="3651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021512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TextBox 10"/>
          <p:cNvSpPr txBox="1">
            <a:spLocks noChangeArrowheads="1"/>
          </p:cNvSpPr>
          <p:nvPr/>
        </p:nvSpPr>
        <p:spPr bwMode="auto">
          <a:xfrm>
            <a:off x="7259638" y="3833813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1</a:t>
            </a:r>
          </a:p>
        </p:txBody>
      </p:sp>
      <p:sp>
        <p:nvSpPr>
          <p:cNvPr id="9232" name="TextBox 10"/>
          <p:cNvSpPr txBox="1">
            <a:spLocks noChangeArrowheads="1"/>
          </p:cNvSpPr>
          <p:nvPr/>
        </p:nvSpPr>
        <p:spPr bwMode="auto">
          <a:xfrm>
            <a:off x="6591300" y="3833813"/>
            <a:ext cx="596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2</a:t>
            </a:r>
          </a:p>
        </p:txBody>
      </p:sp>
      <p:sp>
        <p:nvSpPr>
          <p:cNvPr id="9233" name="TextBox 10"/>
          <p:cNvSpPr txBox="1">
            <a:spLocks noChangeArrowheads="1"/>
          </p:cNvSpPr>
          <p:nvPr/>
        </p:nvSpPr>
        <p:spPr bwMode="auto">
          <a:xfrm>
            <a:off x="5902325" y="3833813"/>
            <a:ext cx="595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3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710487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30950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6" name="TextBox 25"/>
          <p:cNvSpPr txBox="1">
            <a:spLocks noChangeArrowheads="1"/>
          </p:cNvSpPr>
          <p:nvPr/>
        </p:nvSpPr>
        <p:spPr bwMode="auto">
          <a:xfrm>
            <a:off x="7007225" y="4186238"/>
            <a:ext cx="636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3200"/>
              <a:t>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8513" y="4919663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9238" name="TextBox 10"/>
          <p:cNvSpPr txBox="1">
            <a:spLocks noChangeArrowheads="1"/>
          </p:cNvSpPr>
          <p:nvPr/>
        </p:nvSpPr>
        <p:spPr bwMode="auto">
          <a:xfrm>
            <a:off x="7929563" y="4886325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n-2</a:t>
            </a:r>
          </a:p>
        </p:txBody>
      </p:sp>
      <p:sp>
        <p:nvSpPr>
          <p:cNvPr id="9239" name="TextBox 28"/>
          <p:cNvSpPr txBox="1">
            <a:spLocks noChangeArrowheads="1"/>
          </p:cNvSpPr>
          <p:nvPr/>
        </p:nvSpPr>
        <p:spPr bwMode="auto">
          <a:xfrm>
            <a:off x="5768975" y="4714875"/>
            <a:ext cx="2982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02310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TextBox 10"/>
          <p:cNvSpPr txBox="1">
            <a:spLocks noChangeArrowheads="1"/>
          </p:cNvSpPr>
          <p:nvPr/>
        </p:nvSpPr>
        <p:spPr bwMode="auto">
          <a:xfrm>
            <a:off x="7215188" y="4895850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n-1</a:t>
            </a:r>
          </a:p>
        </p:txBody>
      </p:sp>
      <p:sp>
        <p:nvSpPr>
          <p:cNvPr id="9242" name="TextBox 10"/>
          <p:cNvSpPr txBox="1">
            <a:spLocks noChangeArrowheads="1"/>
          </p:cNvSpPr>
          <p:nvPr/>
        </p:nvSpPr>
        <p:spPr bwMode="auto">
          <a:xfrm>
            <a:off x="6470650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9243" name="TextBox 10"/>
          <p:cNvSpPr txBox="1">
            <a:spLocks noChangeArrowheads="1"/>
          </p:cNvSpPr>
          <p:nvPr/>
        </p:nvSpPr>
        <p:spPr bwMode="auto">
          <a:xfrm>
            <a:off x="5786438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712075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33095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(3/7)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75"/>
          </a:xfrm>
        </p:spPr>
        <p:txBody>
          <a:bodyPr/>
          <a:lstStyle/>
          <a:p>
            <a:pPr eaLnBrk="1" hangingPunct="1"/>
            <a:r>
              <a:rPr lang="fi-FI" smtClean="0"/>
              <a:t>Tx release</a:t>
            </a:r>
          </a:p>
          <a:p>
            <a:pPr lvl="1" eaLnBrk="1" hangingPunct="1"/>
            <a:r>
              <a:rPr lang="fi-FI" smtClean="0"/>
              <a:t>Releases UDP2HIBI’s address lock to make the block usable for others again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9188" y="4819650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838700" y="4786313"/>
            <a:ext cx="64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0x2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43500" y="50339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5429250" y="4786313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0248" name="TextBox 14"/>
          <p:cNvSpPr txBox="1">
            <a:spLocks noChangeArrowheads="1"/>
          </p:cNvSpPr>
          <p:nvPr/>
        </p:nvSpPr>
        <p:spPr bwMode="auto">
          <a:xfrm>
            <a:off x="4854575" y="4587875"/>
            <a:ext cx="298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31...28,27...........................................................0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(4/7)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25" cy="47577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Rx configuration</a:t>
            </a:r>
          </a:p>
          <a:p>
            <a:pPr lvl="1" eaLnBrk="1" hangingPunct="1">
              <a:defRPr/>
            </a:pPr>
            <a:r>
              <a:rPr lang="fi-FI" dirty="0" smtClean="0"/>
              <a:t>Connects a HIBI address with a certain source IP address and UDP source/destination ports</a:t>
            </a:r>
          </a:p>
          <a:p>
            <a:pPr lvl="1" eaLnBrk="1" hangingPunct="1">
              <a:defRPr/>
            </a:pPr>
            <a:r>
              <a:rPr lang="fi-FI" dirty="0" smtClean="0"/>
              <a:t>Any incoming transfer that matches the address and ports will be sent to given HIBI address</a:t>
            </a:r>
          </a:p>
          <a:p>
            <a:pPr lvl="1" eaLnBrk="1" hangingPunct="1">
              <a:defRPr/>
            </a:pPr>
            <a:r>
              <a:rPr lang="fi-FI" dirty="0" smtClean="0"/>
              <a:t>An ack/nack will be sent to the given HIBI address to announce success of the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3643313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786438" y="36099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0x3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1237" y="3857626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6376988" y="3609975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6925" y="4324350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6162675" y="4291013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32 bits:</a:t>
            </a:r>
          </a:p>
          <a:p>
            <a:pPr algn="ctr"/>
            <a:r>
              <a:rPr lang="fi-FI" sz="1200">
                <a:latin typeface="Calibri" pitchFamily="34" charset="0"/>
              </a:rPr>
              <a:t>Source IP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6925" y="50006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5876925" y="4967288"/>
            <a:ext cx="135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16 bits:</a:t>
            </a:r>
          </a:p>
          <a:p>
            <a:pPr algn="ctr"/>
            <a:r>
              <a:rPr lang="fi-FI" sz="1200">
                <a:latin typeface="Calibri" pitchFamily="34" charset="0"/>
              </a:rPr>
              <a:t>Dest. UDP port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019925" y="52149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7234238" y="4967288"/>
            <a:ext cx="1357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16 bits:</a:t>
            </a:r>
          </a:p>
          <a:p>
            <a:pPr algn="ctr"/>
            <a:r>
              <a:rPr lang="fi-FI" sz="1200">
                <a:latin typeface="Calibri" pitchFamily="34" charset="0"/>
              </a:rPr>
              <a:t>Source UDP port</a:t>
            </a:r>
          </a:p>
        </p:txBody>
      </p:sp>
      <p:sp>
        <p:nvSpPr>
          <p:cNvPr id="11278" name="TextBox 14"/>
          <p:cNvSpPr txBox="1">
            <a:spLocks noChangeArrowheads="1"/>
          </p:cNvSpPr>
          <p:nvPr/>
        </p:nvSpPr>
        <p:spPr bwMode="auto">
          <a:xfrm>
            <a:off x="5802313" y="3411538"/>
            <a:ext cx="298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31...28,27...........................................................0</a:t>
            </a:r>
          </a:p>
        </p:txBody>
      </p:sp>
      <p:sp>
        <p:nvSpPr>
          <p:cNvPr id="11279" name="TextBox 15"/>
          <p:cNvSpPr txBox="1">
            <a:spLocks noChangeArrowheads="1"/>
          </p:cNvSpPr>
          <p:nvPr/>
        </p:nvSpPr>
        <p:spPr bwMode="auto">
          <a:xfrm>
            <a:off x="5794375" y="4110038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  <p:sp>
        <p:nvSpPr>
          <p:cNvPr id="11280" name="TextBox 16"/>
          <p:cNvSpPr txBox="1">
            <a:spLocks noChangeArrowheads="1"/>
          </p:cNvSpPr>
          <p:nvPr/>
        </p:nvSpPr>
        <p:spPr bwMode="auto">
          <a:xfrm>
            <a:off x="5802313" y="4792663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31.............................16,15.................................0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6925" y="5715000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82" name="TextBox 10"/>
          <p:cNvSpPr txBox="1">
            <a:spLocks noChangeArrowheads="1"/>
          </p:cNvSpPr>
          <p:nvPr/>
        </p:nvSpPr>
        <p:spPr bwMode="auto">
          <a:xfrm>
            <a:off x="6162675" y="5681663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32 bits:</a:t>
            </a:r>
          </a:p>
          <a:p>
            <a:pPr algn="ctr"/>
            <a:r>
              <a:rPr lang="fi-FI" sz="1200">
                <a:latin typeface="Calibri" pitchFamily="34" charset="0"/>
              </a:rPr>
              <a:t>Destination HIBI address</a:t>
            </a:r>
          </a:p>
        </p:txBody>
      </p:sp>
      <p:sp>
        <p:nvSpPr>
          <p:cNvPr id="11283" name="TextBox 19"/>
          <p:cNvSpPr txBox="1">
            <a:spLocks noChangeArrowheads="1"/>
          </p:cNvSpPr>
          <p:nvPr/>
        </p:nvSpPr>
        <p:spPr bwMode="auto">
          <a:xfrm>
            <a:off x="5794375" y="5500688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(5/7)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25" cy="5043488"/>
          </a:xfrm>
        </p:spPr>
        <p:txBody>
          <a:bodyPr/>
          <a:lstStyle/>
          <a:p>
            <a:pPr eaLnBrk="1" hangingPunct="1"/>
            <a:r>
              <a:rPr lang="fi-FI" smtClean="0"/>
              <a:t>Rx data</a:t>
            </a:r>
          </a:p>
          <a:p>
            <a:pPr lvl="1" eaLnBrk="1" hangingPunct="1"/>
            <a:r>
              <a:rPr lang="fi-FI" smtClean="0"/>
              <a:t>Header type 0x4 indicates start of an icoming transmission</a:t>
            </a:r>
          </a:p>
          <a:p>
            <a:pPr lvl="1" eaLnBrk="1" hangingPunct="1"/>
            <a:r>
              <a:rPr lang="fi-FI" smtClean="0"/>
              <a:t>Rx length in it’s own field</a:t>
            </a:r>
          </a:p>
          <a:p>
            <a:pPr lvl="1" eaLnBrk="1" hangingPunct="1"/>
            <a:r>
              <a:rPr lang="fi-FI" smtClean="0"/>
              <a:t>After the header, data words follow until all has been sent (Rx length of bytes)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3176588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786438" y="314325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0x4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1237" y="33909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6227763" y="314325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11 bits:</a:t>
            </a:r>
          </a:p>
          <a:p>
            <a:pPr algn="ctr"/>
            <a:r>
              <a:rPr lang="fi-FI" sz="1200">
                <a:latin typeface="Calibri" pitchFamily="34" charset="0"/>
              </a:rPr>
              <a:t>Rx length (n)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6925" y="38576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2297" name="TextBox 10"/>
          <p:cNvSpPr txBox="1">
            <a:spLocks noChangeArrowheads="1"/>
          </p:cNvSpPr>
          <p:nvPr/>
        </p:nvSpPr>
        <p:spPr bwMode="auto">
          <a:xfrm>
            <a:off x="7974013" y="3824288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29437" y="3387726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TextBox 8"/>
          <p:cNvSpPr txBox="1">
            <a:spLocks noChangeArrowheads="1"/>
          </p:cNvSpPr>
          <p:nvPr/>
        </p:nvSpPr>
        <p:spPr bwMode="auto">
          <a:xfrm>
            <a:off x="7286625" y="3143250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17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2300" name="TextBox 16"/>
          <p:cNvSpPr txBox="1">
            <a:spLocks noChangeArrowheads="1"/>
          </p:cNvSpPr>
          <p:nvPr/>
        </p:nvSpPr>
        <p:spPr bwMode="auto">
          <a:xfrm>
            <a:off x="5775325" y="2968625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31....28,27...............17,16...................................0</a:t>
            </a:r>
          </a:p>
        </p:txBody>
      </p:sp>
      <p:sp>
        <p:nvSpPr>
          <p:cNvPr id="12301" name="TextBox 17"/>
          <p:cNvSpPr txBox="1">
            <a:spLocks noChangeArrowheads="1"/>
          </p:cNvSpPr>
          <p:nvPr/>
        </p:nvSpPr>
        <p:spPr bwMode="auto">
          <a:xfrm>
            <a:off x="5767388" y="3651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021512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TextBox 10"/>
          <p:cNvSpPr txBox="1">
            <a:spLocks noChangeArrowheads="1"/>
          </p:cNvSpPr>
          <p:nvPr/>
        </p:nvSpPr>
        <p:spPr bwMode="auto">
          <a:xfrm>
            <a:off x="7259638" y="3833813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1</a:t>
            </a:r>
          </a:p>
        </p:txBody>
      </p:sp>
      <p:sp>
        <p:nvSpPr>
          <p:cNvPr id="12304" name="TextBox 10"/>
          <p:cNvSpPr txBox="1">
            <a:spLocks noChangeArrowheads="1"/>
          </p:cNvSpPr>
          <p:nvPr/>
        </p:nvSpPr>
        <p:spPr bwMode="auto">
          <a:xfrm>
            <a:off x="6591300" y="3833813"/>
            <a:ext cx="596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2</a:t>
            </a:r>
          </a:p>
        </p:txBody>
      </p:sp>
      <p:sp>
        <p:nvSpPr>
          <p:cNvPr id="12305" name="TextBox 10"/>
          <p:cNvSpPr txBox="1">
            <a:spLocks noChangeArrowheads="1"/>
          </p:cNvSpPr>
          <p:nvPr/>
        </p:nvSpPr>
        <p:spPr bwMode="auto">
          <a:xfrm>
            <a:off x="5902325" y="3833813"/>
            <a:ext cx="595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3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710487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30950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8" name="TextBox 25"/>
          <p:cNvSpPr txBox="1">
            <a:spLocks noChangeArrowheads="1"/>
          </p:cNvSpPr>
          <p:nvPr/>
        </p:nvSpPr>
        <p:spPr bwMode="auto">
          <a:xfrm>
            <a:off x="7007225" y="4186238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2400"/>
              <a:t>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8513" y="4919663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2310" name="TextBox 10"/>
          <p:cNvSpPr txBox="1">
            <a:spLocks noChangeArrowheads="1"/>
          </p:cNvSpPr>
          <p:nvPr/>
        </p:nvSpPr>
        <p:spPr bwMode="auto">
          <a:xfrm>
            <a:off x="7929563" y="4886325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n-2</a:t>
            </a:r>
          </a:p>
        </p:txBody>
      </p:sp>
      <p:sp>
        <p:nvSpPr>
          <p:cNvPr id="12311" name="TextBox 28"/>
          <p:cNvSpPr txBox="1">
            <a:spLocks noChangeArrowheads="1"/>
          </p:cNvSpPr>
          <p:nvPr/>
        </p:nvSpPr>
        <p:spPr bwMode="auto">
          <a:xfrm>
            <a:off x="5768975" y="4714875"/>
            <a:ext cx="2982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02310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3" name="TextBox 10"/>
          <p:cNvSpPr txBox="1">
            <a:spLocks noChangeArrowheads="1"/>
          </p:cNvSpPr>
          <p:nvPr/>
        </p:nvSpPr>
        <p:spPr bwMode="auto">
          <a:xfrm>
            <a:off x="7215188" y="4895850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n-1</a:t>
            </a:r>
          </a:p>
        </p:txBody>
      </p:sp>
      <p:sp>
        <p:nvSpPr>
          <p:cNvPr id="12314" name="TextBox 10"/>
          <p:cNvSpPr txBox="1">
            <a:spLocks noChangeArrowheads="1"/>
          </p:cNvSpPr>
          <p:nvPr/>
        </p:nvSpPr>
        <p:spPr bwMode="auto">
          <a:xfrm>
            <a:off x="6470650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2315" name="TextBox 10"/>
          <p:cNvSpPr txBox="1">
            <a:spLocks noChangeArrowheads="1"/>
          </p:cNvSpPr>
          <p:nvPr/>
        </p:nvSpPr>
        <p:spPr bwMode="auto">
          <a:xfrm>
            <a:off x="5786438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712075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33095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(6/7)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36861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Ack</a:t>
            </a:r>
          </a:p>
          <a:p>
            <a:pPr lvl="1" eaLnBrk="1" hangingPunct="1">
              <a:defRPr/>
            </a:pPr>
            <a:r>
              <a:rPr lang="fi-FI" dirty="0" smtClean="0"/>
              <a:t>Acknowledges a received configuration packet</a:t>
            </a:r>
          </a:p>
          <a:p>
            <a:pPr lvl="1" eaLnBrk="1" hangingPunct="1">
              <a:defRPr/>
            </a:pPr>
            <a:r>
              <a:rPr lang="fi-FI" dirty="0" smtClean="0"/>
              <a:t>After Tx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’1’</a:t>
            </a:r>
          </a:p>
          <a:p>
            <a:pPr lvl="2" eaLnBrk="1" hangingPunct="1">
              <a:defRPr/>
            </a:pPr>
            <a:r>
              <a:rPr lang="fi-FI" dirty="0" smtClean="0"/>
              <a:t>Means that the UDP2HIBI has been locked to the used HIBI address and is ready to transfer</a:t>
            </a:r>
          </a:p>
          <a:p>
            <a:pPr lvl="1" eaLnBrk="1" hangingPunct="1">
              <a:defRPr/>
            </a:pPr>
            <a:r>
              <a:rPr lang="fi-FI" dirty="0" smtClean="0"/>
              <a:t>After Rx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’0’</a:t>
            </a:r>
          </a:p>
          <a:p>
            <a:pPr lvl="2" eaLnBrk="1" hangingPunct="1">
              <a:defRPr/>
            </a:pPr>
            <a:r>
              <a:rPr lang="fi-FI" dirty="0" smtClean="0"/>
              <a:t>Given parameters have successfully been saved to the rx address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9188" y="56610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838700" y="5627688"/>
            <a:ext cx="64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0xF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43500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5857875" y="5627688"/>
            <a:ext cx="1643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3320" name="TextBox 14"/>
          <p:cNvSpPr txBox="1">
            <a:spLocks noChangeArrowheads="1"/>
          </p:cNvSpPr>
          <p:nvPr/>
        </p:nvSpPr>
        <p:spPr bwMode="auto">
          <a:xfrm>
            <a:off x="4854575" y="5429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31....28,  27   ,26................................................0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500687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TextBox 4"/>
          <p:cNvSpPr txBox="1">
            <a:spLocks noChangeArrowheads="1"/>
          </p:cNvSpPr>
          <p:nvPr/>
        </p:nvSpPr>
        <p:spPr bwMode="auto">
          <a:xfrm>
            <a:off x="5214938" y="562610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 bit:</a:t>
            </a:r>
          </a:p>
          <a:p>
            <a:pPr algn="ctr"/>
            <a:r>
              <a:rPr lang="fi-FI" sz="1200">
                <a:latin typeface="Calibri" pitchFamily="34" charset="0"/>
              </a:rPr>
              <a:t>Tx/Rx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(7/7)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35433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Nack</a:t>
            </a:r>
          </a:p>
          <a:p>
            <a:pPr lvl="1" eaLnBrk="1" hangingPunct="1">
              <a:defRPr/>
            </a:pPr>
            <a:r>
              <a:rPr lang="fi-FI" dirty="0" smtClean="0"/>
              <a:t>Configuration packet not received</a:t>
            </a:r>
          </a:p>
          <a:p>
            <a:pPr lvl="1" eaLnBrk="1" hangingPunct="1">
              <a:defRPr/>
            </a:pPr>
            <a:r>
              <a:rPr lang="fi-FI" dirty="0" smtClean="0"/>
              <a:t>After Tx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’1’</a:t>
            </a:r>
          </a:p>
          <a:p>
            <a:pPr lvl="2" eaLnBrk="1" hangingPunct="1">
              <a:defRPr/>
            </a:pPr>
            <a:r>
              <a:rPr lang="fi-FI" dirty="0" smtClean="0"/>
              <a:t>Means that the UDP2HIBI has been locked to some other HIBI address and is not available right now</a:t>
            </a:r>
          </a:p>
          <a:p>
            <a:pPr lvl="1" eaLnBrk="1" hangingPunct="1">
              <a:defRPr/>
            </a:pPr>
            <a:r>
              <a:rPr lang="fi-FI" dirty="0" smtClean="0"/>
              <a:t>After Rx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’0’</a:t>
            </a:r>
          </a:p>
          <a:p>
            <a:pPr lvl="2" eaLnBrk="1" hangingPunct="1">
              <a:defRPr/>
            </a:pPr>
            <a:r>
              <a:rPr lang="fi-FI" dirty="0" smtClean="0"/>
              <a:t>No room for new entries in the Rx address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9188" y="56610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38700" y="5627688"/>
            <a:ext cx="64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0xF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43500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5857875" y="5627688"/>
            <a:ext cx="1643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4854575" y="5429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31....28,  27   ,26................................................0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500687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4"/>
          <p:cNvSpPr txBox="1">
            <a:spLocks noChangeArrowheads="1"/>
          </p:cNvSpPr>
          <p:nvPr/>
        </p:nvSpPr>
        <p:spPr bwMode="auto">
          <a:xfrm>
            <a:off x="5214938" y="562610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 bit:</a:t>
            </a:r>
          </a:p>
          <a:p>
            <a:pPr algn="ctr"/>
            <a:r>
              <a:rPr lang="fi-FI" sz="1200">
                <a:latin typeface="Calibri" pitchFamily="34" charset="0"/>
              </a:rPr>
              <a:t>Tx/Rx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i-FI" dirty="0" smtClean="0"/>
              <a:t>Possibility to delete a receiver table entry</a:t>
            </a:r>
          </a:p>
          <a:p>
            <a:pPr>
              <a:defRPr/>
            </a:pPr>
            <a:r>
              <a:rPr lang="fi-FI" dirty="0" smtClean="0"/>
              <a:t>Possibility to reset the block via HIBI</a:t>
            </a:r>
          </a:p>
          <a:p>
            <a:pPr>
              <a:defRPr/>
            </a:pPr>
            <a:r>
              <a:rPr lang="fi-FI" dirty="0" smtClean="0"/>
              <a:t>Maybe a table for transfer information too</a:t>
            </a:r>
          </a:p>
          <a:p>
            <a:pPr lvl="1">
              <a:defRPr/>
            </a:pPr>
            <a:r>
              <a:rPr lang="fi-FI" dirty="0" smtClean="0"/>
              <a:t>Only one configuration packet needed per agent</a:t>
            </a:r>
          </a:p>
          <a:p>
            <a:pPr lvl="1">
              <a:defRPr/>
            </a:pPr>
            <a:r>
              <a:rPr lang="fi-FI" dirty="0" smtClean="0"/>
              <a:t>Tx data header would result in an ack/nack according to UDP2HIBI state</a:t>
            </a:r>
          </a:p>
          <a:p>
            <a:pPr lvl="1">
              <a:defRPr/>
            </a:pPr>
            <a:r>
              <a:rPr lang="fi-FI" dirty="0" smtClean="0"/>
              <a:t>No release packets </a:t>
            </a:r>
          </a:p>
          <a:p>
            <a:pPr lvl="2">
              <a:defRPr/>
            </a:pPr>
            <a:r>
              <a:rPr lang="fi-FI" dirty="0" smtClean="0"/>
              <a:t>UDP2HIBI would release the lock automatically after transferring tx length of data</a:t>
            </a:r>
          </a:p>
          <a:p>
            <a:pPr lvl="1">
              <a:defRPr/>
            </a:pPr>
            <a:r>
              <a:rPr lang="fi-FI" dirty="0" smtClean="0"/>
              <a:t>Testing and user experiences needed to see if this is worth doing</a:t>
            </a:r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UDP2HIBI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i-FI" dirty="0" smtClean="0"/>
              <a:t>Jussi Nieminen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i-FI" dirty="0" smtClean="0"/>
              <a:t>Last update 18.1.2010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Connect</a:t>
            </a:r>
            <a:r>
              <a:rPr lang="fi-FI" dirty="0" smtClean="0"/>
              <a:t> FPGA </a:t>
            </a:r>
            <a:r>
              <a:rPr lang="fi-FI" dirty="0" err="1" smtClean="0"/>
              <a:t>board</a:t>
            </a:r>
            <a:r>
              <a:rPr lang="fi-FI" dirty="0" smtClean="0"/>
              <a:t> to PC</a:t>
            </a:r>
          </a:p>
          <a:p>
            <a:pPr lvl="1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cross-connected</a:t>
            </a:r>
            <a:r>
              <a:rPr lang="fi-FI" dirty="0" smtClean="0"/>
              <a:t> </a:t>
            </a:r>
            <a:r>
              <a:rPr lang="fi-FI" dirty="0" err="1" smtClean="0"/>
              <a:t>ethernet</a:t>
            </a:r>
            <a:r>
              <a:rPr lang="fi-FI" dirty="0" smtClean="0"/>
              <a:t> </a:t>
            </a:r>
            <a:r>
              <a:rPr lang="fi-FI" dirty="0" err="1" smtClean="0"/>
              <a:t>cable</a:t>
            </a:r>
            <a:endParaRPr lang="fi-FI" dirty="0" smtClean="0"/>
          </a:p>
          <a:p>
            <a:r>
              <a:rPr lang="fi-FI" dirty="0" err="1" smtClean="0"/>
              <a:t>Structure</a:t>
            </a:r>
            <a:r>
              <a:rPr lang="fi-FI" dirty="0" smtClean="0"/>
              <a:t> </a:t>
            </a:r>
          </a:p>
          <a:p>
            <a:pPr lvl="1"/>
            <a:r>
              <a:rPr lang="fi-FI" dirty="0" err="1" smtClean="0"/>
              <a:t>Controller</a:t>
            </a:r>
            <a:r>
              <a:rPr lang="fi-FI" dirty="0" smtClean="0"/>
              <a:t> for </a:t>
            </a:r>
            <a:r>
              <a:rPr lang="fi-FI" dirty="0" err="1" smtClean="0"/>
              <a:t>Ethernet</a:t>
            </a:r>
            <a:r>
              <a:rPr lang="fi-FI" dirty="0" smtClean="0"/>
              <a:t> </a:t>
            </a:r>
            <a:r>
              <a:rPr lang="fi-FI" dirty="0" err="1" smtClean="0"/>
              <a:t>chip</a:t>
            </a:r>
            <a:endParaRPr lang="fi-FI" dirty="0" smtClean="0"/>
          </a:p>
          <a:p>
            <a:pPr lvl="1"/>
            <a:r>
              <a:rPr lang="fi-FI" dirty="0" err="1" smtClean="0"/>
              <a:t>Block</a:t>
            </a:r>
            <a:r>
              <a:rPr lang="fi-FI" dirty="0" smtClean="0"/>
              <a:t> for </a:t>
            </a:r>
            <a:r>
              <a:rPr lang="fi-FI" dirty="0" err="1" smtClean="0"/>
              <a:t>handling</a:t>
            </a:r>
            <a:r>
              <a:rPr lang="fi-FI" dirty="0" smtClean="0"/>
              <a:t> UDP </a:t>
            </a:r>
            <a:r>
              <a:rPr lang="fi-FI" dirty="0" err="1" smtClean="0"/>
              <a:t>headers</a:t>
            </a:r>
            <a:endParaRPr lang="fi-FI" dirty="0" smtClean="0"/>
          </a:p>
          <a:p>
            <a:pPr lvl="1"/>
            <a:r>
              <a:rPr lang="fi-FI" dirty="0" err="1" smtClean="0"/>
              <a:t>Adapter</a:t>
            </a:r>
            <a:r>
              <a:rPr lang="fi-FI" dirty="0" smtClean="0"/>
              <a:t> to </a:t>
            </a:r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HIBI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Overview</a:t>
            </a:r>
          </a:p>
          <a:p>
            <a:r>
              <a:rPr lang="fi-FI" smtClean="0"/>
              <a:t>Block diagram</a:t>
            </a:r>
          </a:p>
          <a:p>
            <a:r>
              <a:rPr lang="fi-FI" smtClean="0"/>
              <a:t>Introduction of the separate blocks</a:t>
            </a:r>
          </a:p>
          <a:p>
            <a:r>
              <a:rPr lang="fi-FI" smtClean="0"/>
              <a:t>Table of used generics with explanations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Block that connects HIBI with UDP/IP</a:t>
            </a:r>
          </a:p>
          <a:p>
            <a:r>
              <a:rPr lang="fi-FI" smtClean="0"/>
              <a:t>2170 lines of VHDL (18.1.2010)</a:t>
            </a:r>
          </a:p>
          <a:p>
            <a:r>
              <a:rPr lang="fi-FI" smtClean="0"/>
              <a:t>Divided into five subblocks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Block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3550" y="3357563"/>
            <a:ext cx="642938" cy="121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Ctrl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regs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0375" y="4929188"/>
            <a:ext cx="100012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HIBI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4929188"/>
            <a:ext cx="1285875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HIBI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transmitter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7500" y="5929313"/>
            <a:ext cx="385762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HIBI wrapper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43188" y="1714500"/>
            <a:ext cx="357187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UDP/IP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71750" y="3214688"/>
            <a:ext cx="1357313" cy="928687"/>
            <a:chOff x="2357422" y="2571744"/>
            <a:chExt cx="1357322" cy="928694"/>
          </a:xfrm>
        </p:grpSpPr>
        <p:sp>
          <p:nvSpPr>
            <p:cNvPr id="5" name="Rectangle 4"/>
            <p:cNvSpPr/>
            <p:nvPr/>
          </p:nvSpPr>
          <p:spPr>
            <a:xfrm>
              <a:off x="2357422" y="2714620"/>
              <a:ext cx="1357322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dirty="0">
                  <a:solidFill>
                    <a:schemeClr val="tx1"/>
                  </a:solidFill>
                </a:rPr>
                <a:t>Tx ctrl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2403921" y="2571744"/>
              <a:ext cx="285752" cy="928694"/>
              <a:chOff x="857224" y="2000241"/>
              <a:chExt cx="285752" cy="1000132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857224" y="2000241"/>
                <a:ext cx="274320" cy="1000132"/>
              </a:xfrm>
              <a:custGeom>
                <a:avLst/>
                <a:gdLst>
                  <a:gd name="connsiteX0" fmla="*/ 0 w 274320"/>
                  <a:gd name="connsiteY0" fmla="*/ 1105593 h 1105593"/>
                  <a:gd name="connsiteX1" fmla="*/ 0 w 274320"/>
                  <a:gd name="connsiteY1" fmla="*/ 1105593 h 1105593"/>
                  <a:gd name="connsiteX2" fmla="*/ 0 w 274320"/>
                  <a:gd name="connsiteY2" fmla="*/ 0 h 1105593"/>
                  <a:gd name="connsiteX3" fmla="*/ 274320 w 274320"/>
                  <a:gd name="connsiteY3" fmla="*/ 0 h 1105593"/>
                  <a:gd name="connsiteX4" fmla="*/ 274320 w 274320"/>
                  <a:gd name="connsiteY4" fmla="*/ 1097280 h 11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1105593">
                    <a:moveTo>
                      <a:pt x="0" y="1105593"/>
                    </a:moveTo>
                    <a:lnTo>
                      <a:pt x="0" y="1105593"/>
                    </a:ln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109728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857224" y="2857496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57224" y="2643182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57224" y="2428868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57224" y="2214554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14938" y="3000375"/>
            <a:ext cx="1285875" cy="1357313"/>
            <a:chOff x="4857752" y="2357430"/>
            <a:chExt cx="1285884" cy="1357322"/>
          </a:xfrm>
        </p:grpSpPr>
        <p:sp>
          <p:nvSpPr>
            <p:cNvPr id="6" name="Rectangle 5"/>
            <p:cNvSpPr/>
            <p:nvPr/>
          </p:nvSpPr>
          <p:spPr>
            <a:xfrm>
              <a:off x="4857752" y="2714620"/>
              <a:ext cx="1285884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dirty="0">
                  <a:solidFill>
                    <a:schemeClr val="tx1"/>
                  </a:solidFill>
                </a:rPr>
                <a:t>Rx ctrl</a:t>
              </a:r>
            </a:p>
          </p:txBody>
        </p:sp>
        <p:grpSp>
          <p:nvGrpSpPr>
            <p:cNvPr id="13" name="Group 18"/>
            <p:cNvGrpSpPr/>
            <p:nvPr/>
          </p:nvGrpSpPr>
          <p:grpSpPr>
            <a:xfrm rot="10800000">
              <a:off x="5828012" y="2357430"/>
              <a:ext cx="285752" cy="571504"/>
              <a:chOff x="857224" y="2000242"/>
              <a:chExt cx="285752" cy="615466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19"/>
              <p:cNvSpPr/>
              <p:nvPr/>
            </p:nvSpPr>
            <p:spPr>
              <a:xfrm>
                <a:off x="857224" y="2000242"/>
                <a:ext cx="274320" cy="615466"/>
              </a:xfrm>
              <a:custGeom>
                <a:avLst/>
                <a:gdLst>
                  <a:gd name="connsiteX0" fmla="*/ 0 w 274320"/>
                  <a:gd name="connsiteY0" fmla="*/ 1105593 h 1105593"/>
                  <a:gd name="connsiteX1" fmla="*/ 0 w 274320"/>
                  <a:gd name="connsiteY1" fmla="*/ 1105593 h 1105593"/>
                  <a:gd name="connsiteX2" fmla="*/ 0 w 274320"/>
                  <a:gd name="connsiteY2" fmla="*/ 0 h 1105593"/>
                  <a:gd name="connsiteX3" fmla="*/ 274320 w 274320"/>
                  <a:gd name="connsiteY3" fmla="*/ 0 h 1105593"/>
                  <a:gd name="connsiteX4" fmla="*/ 274320 w 274320"/>
                  <a:gd name="connsiteY4" fmla="*/ 1097280 h 11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1105593">
                    <a:moveTo>
                      <a:pt x="0" y="1105593"/>
                    </a:moveTo>
                    <a:lnTo>
                      <a:pt x="0" y="1105593"/>
                    </a:ln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109728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57224" y="2428868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57224" y="2214554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4"/>
            <p:cNvGrpSpPr/>
            <p:nvPr/>
          </p:nvGrpSpPr>
          <p:grpSpPr>
            <a:xfrm rot="10800000">
              <a:off x="5828012" y="3143248"/>
              <a:ext cx="285752" cy="571504"/>
              <a:chOff x="857224" y="2000242"/>
              <a:chExt cx="285752" cy="615466"/>
            </a:xfrm>
            <a:solidFill>
              <a:schemeClr val="bg1">
                <a:lumMod val="95000"/>
              </a:schemeClr>
            </a:solidFill>
          </p:grpSpPr>
          <p:sp>
            <p:nvSpPr>
              <p:cNvPr id="26" name="Freeform 25"/>
              <p:cNvSpPr/>
              <p:nvPr/>
            </p:nvSpPr>
            <p:spPr>
              <a:xfrm>
                <a:off x="857224" y="2000242"/>
                <a:ext cx="274320" cy="615466"/>
              </a:xfrm>
              <a:custGeom>
                <a:avLst/>
                <a:gdLst>
                  <a:gd name="connsiteX0" fmla="*/ 0 w 274320"/>
                  <a:gd name="connsiteY0" fmla="*/ 1105593 h 1105593"/>
                  <a:gd name="connsiteX1" fmla="*/ 0 w 274320"/>
                  <a:gd name="connsiteY1" fmla="*/ 1105593 h 1105593"/>
                  <a:gd name="connsiteX2" fmla="*/ 0 w 274320"/>
                  <a:gd name="connsiteY2" fmla="*/ 0 h 1105593"/>
                  <a:gd name="connsiteX3" fmla="*/ 274320 w 274320"/>
                  <a:gd name="connsiteY3" fmla="*/ 0 h 1105593"/>
                  <a:gd name="connsiteX4" fmla="*/ 274320 w 274320"/>
                  <a:gd name="connsiteY4" fmla="*/ 1097280 h 11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1105593">
                    <a:moveTo>
                      <a:pt x="0" y="1105593"/>
                    </a:moveTo>
                    <a:lnTo>
                      <a:pt x="0" y="1105593"/>
                    </a:ln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109728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857224" y="2428868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7224" y="2214554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5400000">
              <a:off x="5828515" y="3072604"/>
              <a:ext cx="28575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643063" y="2714625"/>
            <a:ext cx="5357812" cy="300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5131" name="TextBox 33"/>
          <p:cNvSpPr txBox="1">
            <a:spLocks noChangeArrowheads="1"/>
          </p:cNvSpPr>
          <p:nvPr/>
        </p:nvSpPr>
        <p:spPr bwMode="auto">
          <a:xfrm>
            <a:off x="1643063" y="271462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UDP2HIBI</a:t>
            </a:r>
          </a:p>
        </p:txBody>
      </p:sp>
      <p:cxnSp>
        <p:nvCxnSpPr>
          <p:cNvPr id="37" name="Elbow Connector 36"/>
          <p:cNvCxnSpPr/>
          <p:nvPr/>
        </p:nvCxnSpPr>
        <p:spPr>
          <a:xfrm rot="5400000" flipH="1" flipV="1">
            <a:off x="2500313" y="2571750"/>
            <a:ext cx="928688" cy="357187"/>
          </a:xfrm>
          <a:prstGeom prst="bentConnector3">
            <a:avLst>
              <a:gd name="adj1" fmla="val 3657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2963862" y="2820988"/>
            <a:ext cx="1071563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5037137" y="2820988"/>
            <a:ext cx="1071563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5720556" y="2464594"/>
            <a:ext cx="785813" cy="428625"/>
          </a:xfrm>
          <a:prstGeom prst="bentConnector3">
            <a:avLst>
              <a:gd name="adj1" fmla="val 309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9" idx="0"/>
          </p:cNvCxnSpPr>
          <p:nvPr/>
        </p:nvCxnSpPr>
        <p:spPr>
          <a:xfrm rot="5400000">
            <a:off x="5788819" y="4393407"/>
            <a:ext cx="571500" cy="5000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5071269" y="4428332"/>
            <a:ext cx="10001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" idx="1"/>
          </p:cNvCxnSpPr>
          <p:nvPr/>
        </p:nvCxnSpPr>
        <p:spPr>
          <a:xfrm>
            <a:off x="4929188" y="3643313"/>
            <a:ext cx="28575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3"/>
          </p:cNvCxnSpPr>
          <p:nvPr/>
        </p:nvCxnSpPr>
        <p:spPr>
          <a:xfrm>
            <a:off x="3929063" y="3643313"/>
            <a:ext cx="357187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001169" y="4428332"/>
            <a:ext cx="10001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2556669" y="4271169"/>
            <a:ext cx="857250" cy="458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8" idx="2"/>
          </p:cNvCxnSpPr>
          <p:nvPr/>
        </p:nvCxnSpPr>
        <p:spPr>
          <a:xfrm rot="5400000" flipH="1" flipV="1">
            <a:off x="3285331" y="5715794"/>
            <a:ext cx="42862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607051" y="5680075"/>
            <a:ext cx="500062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9" idx="1"/>
          </p:cNvCxnSpPr>
          <p:nvPr/>
        </p:nvCxnSpPr>
        <p:spPr>
          <a:xfrm rot="16200000" flipH="1">
            <a:off x="4679950" y="4678363"/>
            <a:ext cx="608013" cy="3952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endCxn id="8" idx="3"/>
          </p:cNvCxnSpPr>
          <p:nvPr/>
        </p:nvCxnSpPr>
        <p:spPr>
          <a:xfrm rot="5400000">
            <a:off x="3893344" y="4679156"/>
            <a:ext cx="642938" cy="42862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HIBI receiver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Reads</a:t>
            </a:r>
            <a:r>
              <a:rPr lang="fi-FI" dirty="0" smtClean="0"/>
              <a:t> data </a:t>
            </a:r>
            <a:r>
              <a:rPr lang="fi-FI" dirty="0" err="1" smtClean="0"/>
              <a:t>from</a:t>
            </a:r>
            <a:r>
              <a:rPr lang="fi-FI" dirty="0" smtClean="0"/>
              <a:t> HIBI and </a:t>
            </a:r>
            <a:r>
              <a:rPr lang="fi-FI" dirty="0" err="1" smtClean="0"/>
              <a:t>decides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to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endParaRPr lang="fi-FI" dirty="0" smtClean="0"/>
          </a:p>
          <a:p>
            <a:pPr lvl="1"/>
            <a:r>
              <a:rPr lang="fi-FI" dirty="0" err="1" smtClean="0"/>
              <a:t>Recognises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and </a:t>
            </a:r>
            <a:r>
              <a:rPr lang="fi-FI" dirty="0" err="1" smtClean="0"/>
              <a:t>acts</a:t>
            </a:r>
            <a:r>
              <a:rPr lang="fi-FI" dirty="0" smtClean="0"/>
              <a:t> </a:t>
            </a:r>
            <a:r>
              <a:rPr lang="fi-FI" dirty="0" err="1" smtClean="0"/>
              <a:t>accordingly</a:t>
            </a:r>
            <a:endParaRPr lang="fi-FI" dirty="0" smtClean="0"/>
          </a:p>
          <a:p>
            <a:pPr lvl="2"/>
            <a:r>
              <a:rPr lang="fi-FI" dirty="0" err="1" smtClean="0"/>
              <a:t>see</a:t>
            </a:r>
            <a:r>
              <a:rPr lang="fi-FI" dirty="0" smtClean="0"/>
              <a:t> UDP2HIBI.ppt for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the </a:t>
            </a:r>
            <a:r>
              <a:rPr lang="fi-FI" dirty="0" err="1" smtClean="0"/>
              <a:t>headers</a:t>
            </a:r>
            <a:endParaRPr lang="fi-FI" dirty="0" smtClean="0"/>
          </a:p>
          <a:p>
            <a:r>
              <a:rPr lang="fi-FI" dirty="0" err="1" smtClean="0"/>
              <a:t>Writes</a:t>
            </a:r>
            <a:r>
              <a:rPr lang="fi-FI" dirty="0" smtClean="0"/>
              <a:t> data </a:t>
            </a:r>
            <a:r>
              <a:rPr lang="fi-FI" dirty="0" err="1" smtClean="0"/>
              <a:t>directly</a:t>
            </a:r>
            <a:r>
              <a:rPr lang="fi-FI" dirty="0" smtClean="0"/>
              <a:t> to the </a:t>
            </a:r>
            <a:r>
              <a:rPr lang="fi-FI" dirty="0" err="1" smtClean="0"/>
              <a:t>multiclk</a:t>
            </a:r>
            <a:r>
              <a:rPr lang="fi-FI" dirty="0" smtClean="0"/>
              <a:t> </a:t>
            </a:r>
            <a:r>
              <a:rPr lang="fi-FI" dirty="0" err="1" smtClean="0"/>
              <a:t>fifo</a:t>
            </a:r>
            <a:r>
              <a:rPr lang="fi-FI" dirty="0" smtClean="0"/>
              <a:t> of the TX ctrl </a:t>
            </a:r>
            <a:r>
              <a:rPr lang="fi-FI" dirty="0" err="1" smtClean="0"/>
              <a:t>block</a:t>
            </a:r>
            <a:endParaRPr lang="fi-FI" dirty="0" smtClean="0"/>
          </a:p>
          <a:p>
            <a:r>
              <a:rPr lang="fi-FI" dirty="0" err="1" smtClean="0"/>
              <a:t>Feeds</a:t>
            </a:r>
            <a:r>
              <a:rPr lang="fi-FI" dirty="0" smtClean="0"/>
              <a:t> TX ctrl and ctrl </a:t>
            </a:r>
            <a:r>
              <a:rPr lang="fi-FI" dirty="0" err="1" smtClean="0"/>
              <a:t>regs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needed</a:t>
            </a:r>
            <a:r>
              <a:rPr lang="fi-FI" dirty="0" smtClean="0"/>
              <a:t> </a:t>
            </a:r>
            <a:r>
              <a:rPr lang="fi-FI" dirty="0" err="1" smtClean="0"/>
              <a:t>tx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 smtClean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Tx ctrl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Manages</a:t>
            </a:r>
            <a:r>
              <a:rPr lang="fi-FI" dirty="0" smtClean="0"/>
              <a:t> </a:t>
            </a:r>
            <a:r>
              <a:rPr lang="fi-FI" dirty="0" err="1" smtClean="0"/>
              <a:t>outgoing</a:t>
            </a:r>
            <a:r>
              <a:rPr lang="fi-FI" dirty="0" smtClean="0"/>
              <a:t> </a:t>
            </a:r>
            <a:r>
              <a:rPr lang="fi-FI" dirty="0" err="1" smtClean="0"/>
              <a:t>transfers</a:t>
            </a:r>
            <a:endParaRPr lang="fi-FI" dirty="0" smtClean="0"/>
          </a:p>
          <a:p>
            <a:pPr lvl="1"/>
            <a:r>
              <a:rPr lang="fi-FI" dirty="0" err="1" smtClean="0"/>
              <a:t>Communicates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the UDP/IP </a:t>
            </a:r>
            <a:r>
              <a:rPr lang="fi-FI" dirty="0" err="1" smtClean="0"/>
              <a:t>block</a:t>
            </a:r>
            <a:endParaRPr lang="fi-FI" dirty="0" smtClean="0"/>
          </a:p>
          <a:p>
            <a:pPr lvl="2"/>
            <a:r>
              <a:rPr lang="fi-FI" dirty="0" smtClean="0"/>
              <a:t>UDP/IP </a:t>
            </a:r>
            <a:r>
              <a:rPr lang="fi-FI" dirty="0" err="1" smtClean="0"/>
              <a:t>reads</a:t>
            </a:r>
            <a:r>
              <a:rPr lang="fi-FI" dirty="0" smtClean="0"/>
              <a:t> data </a:t>
            </a:r>
            <a:r>
              <a:rPr lang="fi-FI" dirty="0" err="1" smtClean="0"/>
              <a:t>directly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the </a:t>
            </a:r>
            <a:r>
              <a:rPr lang="fi-FI" dirty="0" err="1" smtClean="0"/>
              <a:t>multiclk</a:t>
            </a:r>
            <a:r>
              <a:rPr lang="fi-FI" dirty="0" smtClean="0"/>
              <a:t> </a:t>
            </a:r>
            <a:r>
              <a:rPr lang="fi-FI" dirty="0" err="1" smtClean="0"/>
              <a:t>fifo</a:t>
            </a:r>
            <a:endParaRPr lang="fi-FI" dirty="0" smtClean="0"/>
          </a:p>
          <a:p>
            <a:pPr lvl="1"/>
            <a:r>
              <a:rPr lang="fi-FI" dirty="0" err="1" smtClean="0"/>
              <a:t>Tx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(</a:t>
            </a:r>
            <a:r>
              <a:rPr lang="fi-FI" dirty="0" err="1" smtClean="0"/>
              <a:t>address</a:t>
            </a:r>
            <a:r>
              <a:rPr lang="fi-FI" dirty="0" smtClean="0"/>
              <a:t>, </a:t>
            </a:r>
            <a:r>
              <a:rPr lang="fi-FI" dirty="0" err="1" smtClean="0"/>
              <a:t>ports</a:t>
            </a:r>
            <a:r>
              <a:rPr lang="fi-FI" dirty="0" smtClean="0"/>
              <a:t>) </a:t>
            </a:r>
            <a:r>
              <a:rPr lang="fi-FI" dirty="0" err="1" smtClean="0"/>
              <a:t>comes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the ctrl </a:t>
            </a:r>
            <a:r>
              <a:rPr lang="fi-FI" dirty="0" err="1" smtClean="0"/>
              <a:t>regs</a:t>
            </a:r>
            <a:endParaRPr lang="fi-FI" dirty="0" smtClean="0"/>
          </a:p>
          <a:p>
            <a:r>
              <a:rPr lang="fi-FI" dirty="0" err="1" smtClean="0"/>
              <a:t>Handles</a:t>
            </a:r>
            <a:r>
              <a:rPr lang="fi-FI" dirty="0" smtClean="0"/>
              <a:t> </a:t>
            </a:r>
            <a:r>
              <a:rPr lang="fi-FI" dirty="0" err="1" smtClean="0"/>
              <a:t>timeouts</a:t>
            </a:r>
            <a:endParaRPr lang="fi-FI" dirty="0" smtClean="0"/>
          </a:p>
          <a:p>
            <a:pPr lvl="1"/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timeout</a:t>
            </a:r>
            <a:r>
              <a:rPr lang="fi-FI" dirty="0" smtClean="0"/>
              <a:t> </a:t>
            </a:r>
            <a:r>
              <a:rPr lang="fi-FI" dirty="0" err="1" smtClean="0"/>
              <a:t>occures</a:t>
            </a:r>
            <a:r>
              <a:rPr lang="fi-FI" dirty="0" smtClean="0"/>
              <a:t>, </a:t>
            </a:r>
            <a:r>
              <a:rPr lang="fi-FI" dirty="0" err="1" smtClean="0"/>
              <a:t>informs</a:t>
            </a:r>
            <a:r>
              <a:rPr lang="fi-FI" dirty="0" smtClean="0"/>
              <a:t> the ctrl </a:t>
            </a:r>
            <a:r>
              <a:rPr lang="fi-FI" dirty="0" err="1" smtClean="0"/>
              <a:t>regs</a:t>
            </a:r>
            <a:r>
              <a:rPr lang="fi-FI" dirty="0" smtClean="0"/>
              <a:t> and </a:t>
            </a:r>
            <a:r>
              <a:rPr lang="fi-FI" dirty="0" err="1" smtClean="0"/>
              <a:t>starts</a:t>
            </a:r>
            <a:r>
              <a:rPr lang="fi-FI" dirty="0" smtClean="0"/>
              <a:t> </a:t>
            </a:r>
            <a:r>
              <a:rPr lang="fi-FI" dirty="0" err="1" smtClean="0"/>
              <a:t>writing</a:t>
            </a:r>
            <a:r>
              <a:rPr lang="fi-FI" dirty="0" smtClean="0"/>
              <a:t> </a:t>
            </a:r>
            <a:r>
              <a:rPr lang="fi-FI" dirty="0" err="1" smtClean="0"/>
              <a:t>zeroes</a:t>
            </a:r>
            <a:r>
              <a:rPr lang="fi-FI" dirty="0" smtClean="0"/>
              <a:t> to the </a:t>
            </a:r>
            <a:r>
              <a:rPr lang="fi-FI" dirty="0" err="1" smtClean="0"/>
              <a:t>multiclk</a:t>
            </a:r>
            <a:r>
              <a:rPr lang="fi-FI" dirty="0" smtClean="0"/>
              <a:t> </a:t>
            </a:r>
            <a:r>
              <a:rPr lang="fi-FI" dirty="0" err="1" smtClean="0"/>
              <a:t>fifo</a:t>
            </a:r>
            <a:r>
              <a:rPr lang="fi-FI" dirty="0" smtClean="0"/>
              <a:t> to </a:t>
            </a:r>
            <a:r>
              <a:rPr lang="fi-FI" dirty="0" err="1" smtClean="0"/>
              <a:t>complete</a:t>
            </a:r>
            <a:r>
              <a:rPr lang="fi-FI" dirty="0" smtClean="0"/>
              <a:t> the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endParaRPr lang="fi-FI" dirty="0" smtClean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Ctrl regs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Control registers, kind of a status register bank of the system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Contains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Tx information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Destinaton address, udp ports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Lock information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Lock state (locked or not)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HIBI address that the block is locked to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Receiver table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Connects rx info (source addr, ports) to receiving HIBI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Commands HIBI transmitter to send (n)acks when necessary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Rx ctrl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Communicates with the UDP/IP block rx side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Has two fifos, a 16-bit-wide multiclk fifo and a 32-bit-wide normal fifo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Handles the data width conversion between the fifos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32-bit fifo makes it easier for the HIBI transmitter to send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Gets the receiving HIBI address from the receiver table of the ctrl regs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If the rx information (source address, UDP ports) don’t match any table entries, the data is discarded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HIBI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Sends stuff to HIBI wrapper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Acks/nacks or data from transfers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The rx ctrl commands sending of transfers and the ctrl regs commands sending of (n)acks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Awaiting (n)ack requests are stored to an ack fifo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Acks have higher priority over the regular transfers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If there are too many (n)ack requests in a small period of time, the ack fifo may become full and discard further requests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Make sure that the size of the ack fifo is adequate (with generic ack_fifo_depth_g)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More agents using the UDP2HIBI means more possible parallel ack requests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Generics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052736"/>
          <a:ext cx="8229600" cy="457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3164"/>
                <a:gridCol w="1143008"/>
                <a:gridCol w="4543428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Generic name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Default value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Explanation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receiver_table_size_g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4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Amount of possible receiver table entries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ack_fifo_depth_g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4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Size</a:t>
                      </a:r>
                      <a:r>
                        <a:rPr lang="fi-FI" sz="1600" baseline="0" dirty="0" smtClean="0"/>
                        <a:t> of the ack request fifo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tx_multiclk_fifo_depth_g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Síze</a:t>
                      </a:r>
                      <a:r>
                        <a:rPr lang="fi-FI" sz="1600" baseline="0" dirty="0" smtClean="0"/>
                        <a:t> of the tx multiclk fifo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rx_multiclk_fifo_depth_g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Size of the rx multiclk fifo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hibi_tx_fifo_depth_g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baseline="0" dirty="0" smtClean="0"/>
                        <a:t>Size of the fifo between rx multiclk and HIBI transmitter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hibi_data_width_g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32*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Width</a:t>
                      </a:r>
                      <a:r>
                        <a:rPr lang="fi-FI" sz="1600" baseline="0" dirty="0" smtClean="0"/>
                        <a:t> of the HIBI bus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hibi_addr_width_g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32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Width of a HIBI address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hibi_comm_width_g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3*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Width</a:t>
                      </a:r>
                      <a:r>
                        <a:rPr lang="fi-FI" sz="1600" baseline="0" dirty="0" smtClean="0"/>
                        <a:t> of a HIBI command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frequency_g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50000000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System frequency,</a:t>
                      </a:r>
                      <a:r>
                        <a:rPr lang="fi-FI" sz="1600" baseline="0" dirty="0" smtClean="0"/>
                        <a:t> must be a multiplicand of 25MHz (UDP block frequency) for the multiclk fifos to work</a:t>
                      </a:r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13" name="TextBox 4"/>
          <p:cNvSpPr txBox="1">
            <a:spLocks noChangeArrowheads="1"/>
          </p:cNvSpPr>
          <p:nvPr/>
        </p:nvSpPr>
        <p:spPr bwMode="auto">
          <a:xfrm>
            <a:off x="785813" y="6407150"/>
            <a:ext cx="800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400">
                <a:latin typeface="Calibri" pitchFamily="34" charset="0"/>
              </a:rPr>
              <a:t>Values marked with * cannot be altered without some (possibly huge) modifications to the source code.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Controller for DE2 board’s Ethernet chip, including UDP functionality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Jussi Nieminen, Erno Salminen</a:t>
            </a:r>
          </a:p>
          <a:p>
            <a:r>
              <a:rPr lang="fi-FI" smtClean="0"/>
              <a:t>TUT</a:t>
            </a:r>
          </a:p>
          <a:p>
            <a:r>
              <a:rPr lang="fi-FI" smtClean="0"/>
              <a:t>October 2009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rot="5400000">
            <a:off x="6128792" y="5301208"/>
            <a:ext cx="1428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109171" y="3532163"/>
            <a:ext cx="19288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644578" y="3925069"/>
            <a:ext cx="1285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Use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65104"/>
          </a:xfrm>
        </p:spPr>
        <p:txBody>
          <a:bodyPr>
            <a:normAutofit fontScale="70000" lnSpcReduction="20000"/>
          </a:bodyPr>
          <a:lstStyle/>
          <a:p>
            <a:pPr marL="430213" indent="-323850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AU" dirty="0" smtClean="0"/>
              <a:t>Transferring data between a PC and an SDRAM</a:t>
            </a:r>
          </a:p>
          <a:p>
            <a:pPr marL="430213" indent="-323850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AU" dirty="0" err="1" smtClean="0"/>
              <a:t>Nios</a:t>
            </a:r>
            <a:r>
              <a:rPr lang="en-AU" dirty="0" smtClean="0"/>
              <a:t> controls the events but the transfer itself happens between the SDRAM and the PC</a:t>
            </a:r>
          </a:p>
          <a:p>
            <a:pPr marL="430213" indent="-323850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AU" dirty="0" smtClean="0"/>
              <a:t>In the name of simplicity, some less relevant blocks have been left out from the following diagrams</a:t>
            </a:r>
          </a:p>
          <a:p>
            <a:pPr>
              <a:defRPr/>
            </a:pP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4501703" y="4353694"/>
            <a:ext cx="43576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HIBI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3639319"/>
            <a:ext cx="1143000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NIOS2HIBI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6016" y="2924944"/>
            <a:ext cx="1143000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NIOS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078" y="3639319"/>
            <a:ext cx="1143000" cy="64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UDP2HIBI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2078" y="2924944"/>
            <a:ext cx="1143000" cy="64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UDP/IP</a:t>
            </a:r>
          </a:p>
        </p:txBody>
      </p:sp>
      <p:sp>
        <p:nvSpPr>
          <p:cNvPr id="9" name="Rectangle 8"/>
          <p:cNvSpPr/>
          <p:nvPr/>
        </p:nvSpPr>
        <p:spPr>
          <a:xfrm>
            <a:off x="7502078" y="2210569"/>
            <a:ext cx="1143000" cy="64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Ethernet</a:t>
            </a:r>
          </a:p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4765" y="4925194"/>
            <a:ext cx="1418481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HIBI SDRAM</a:t>
            </a:r>
            <a:endParaRPr lang="fi-FI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5" y="5639569"/>
            <a:ext cx="1418481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SDRAM</a:t>
            </a:r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20688"/>
            <a:ext cx="1824037" cy="1120775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 bwMode="auto">
          <a:xfrm>
            <a:off x="5693229" y="1186543"/>
            <a:ext cx="2362200" cy="1012371"/>
          </a:xfrm>
          <a:custGeom>
            <a:avLst/>
            <a:gdLst>
              <a:gd name="connsiteX0" fmla="*/ 468085 w 2362200"/>
              <a:gd name="connsiteY0" fmla="*/ 0 h 1012371"/>
              <a:gd name="connsiteX1" fmla="*/ 54428 w 2362200"/>
              <a:gd name="connsiteY1" fmla="*/ 185057 h 1012371"/>
              <a:gd name="connsiteX2" fmla="*/ 228600 w 2362200"/>
              <a:gd name="connsiteY2" fmla="*/ 805543 h 1012371"/>
              <a:gd name="connsiteX3" fmla="*/ 1426028 w 2362200"/>
              <a:gd name="connsiteY3" fmla="*/ 957943 h 1012371"/>
              <a:gd name="connsiteX4" fmla="*/ 2100942 w 2362200"/>
              <a:gd name="connsiteY4" fmla="*/ 707571 h 1012371"/>
              <a:gd name="connsiteX5" fmla="*/ 2362200 w 2362200"/>
              <a:gd name="connsiteY5" fmla="*/ 1012371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1012371">
                <a:moveTo>
                  <a:pt x="468085" y="0"/>
                </a:moveTo>
                <a:cubicBezTo>
                  <a:pt x="281213" y="25400"/>
                  <a:pt x="94342" y="50800"/>
                  <a:pt x="54428" y="185057"/>
                </a:cubicBezTo>
                <a:cubicBezTo>
                  <a:pt x="14514" y="319314"/>
                  <a:pt x="0" y="676729"/>
                  <a:pt x="228600" y="805543"/>
                </a:cubicBezTo>
                <a:cubicBezTo>
                  <a:pt x="457200" y="934357"/>
                  <a:pt x="1113971" y="974272"/>
                  <a:pt x="1426028" y="957943"/>
                </a:cubicBezTo>
                <a:cubicBezTo>
                  <a:pt x="1738085" y="941614"/>
                  <a:pt x="1944913" y="698500"/>
                  <a:pt x="2100942" y="707571"/>
                </a:cubicBezTo>
                <a:cubicBezTo>
                  <a:pt x="2256971" y="716642"/>
                  <a:pt x="2309585" y="864506"/>
                  <a:pt x="2362200" y="1012371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Contents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mtClean="0"/>
              <a:t>Purpose</a:t>
            </a:r>
          </a:p>
          <a:p>
            <a:pPr eaLnBrk="1" hangingPunct="1"/>
            <a:r>
              <a:rPr lang="fi-FI" smtClean="0"/>
              <a:t>Block diagram</a:t>
            </a:r>
          </a:p>
          <a:p>
            <a:pPr eaLnBrk="1" hangingPunct="1"/>
            <a:r>
              <a:rPr lang="fi-FI" smtClean="0"/>
              <a:t>Basic functionality</a:t>
            </a:r>
          </a:p>
          <a:p>
            <a:pPr eaLnBrk="1" hangingPunct="1"/>
            <a:r>
              <a:rPr lang="fi-FI" smtClean="0"/>
              <a:t>Interface</a:t>
            </a:r>
          </a:p>
          <a:p>
            <a:pPr eaLnBrk="1" hangingPunct="1"/>
            <a:r>
              <a:rPr lang="fi-FI" smtClean="0"/>
              <a:t>Usage</a:t>
            </a:r>
          </a:p>
          <a:p>
            <a:pPr eaLnBrk="1" hangingPunct="1"/>
            <a:r>
              <a:rPr lang="fi-FI" smtClean="0"/>
              <a:t>Current restrictions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Purpose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fi-FI" dirty="0" smtClean="0"/>
              <a:t>Made for communication between a DE2 board and a single PC</a:t>
            </a:r>
          </a:p>
          <a:p>
            <a:pPr lvl="1" eaLnBrk="1" hangingPunct="1">
              <a:defRPr/>
            </a:pPr>
            <a:r>
              <a:rPr lang="fi-FI" dirty="0" smtClean="0"/>
              <a:t>Not sophisticated enough to be connected to a network</a:t>
            </a:r>
          </a:p>
          <a:p>
            <a:pPr lvl="1" eaLnBrk="1" hangingPunct="1">
              <a:defRPr/>
            </a:pPr>
            <a:r>
              <a:rPr lang="fi-FI" dirty="0" smtClean="0"/>
              <a:t>The PC and FPGA applications must know what can and what cannot be sent</a:t>
            </a:r>
          </a:p>
          <a:p>
            <a:pPr lvl="1" eaLnBrk="1" hangingPunct="1">
              <a:defRPr/>
            </a:pPr>
            <a:r>
              <a:rPr lang="fi-FI" dirty="0" smtClean="0"/>
              <a:t>More details in the Restrictions slide</a:t>
            </a:r>
          </a:p>
          <a:p>
            <a:pPr eaLnBrk="1" hangingPunct="1">
              <a:defRPr/>
            </a:pPr>
            <a:r>
              <a:rPr lang="fi-FI" dirty="0" smtClean="0"/>
              <a:t>Originally designed for a Network-on-Chip monitor application requiring high bandwidth from FPGA to PC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fi-FI" dirty="0" err="1" smtClean="0"/>
              <a:t>Block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endParaRPr lang="en-US" dirty="0" smtClean="0"/>
          </a:p>
        </p:txBody>
      </p:sp>
      <p:sp>
        <p:nvSpPr>
          <p:cNvPr id="5123" name="Content Placeholder 80"/>
          <p:cNvSpPr>
            <a:spLocks noGrp="1"/>
          </p:cNvSpPr>
          <p:nvPr>
            <p:ph idx="1"/>
          </p:nvPr>
        </p:nvSpPr>
        <p:spPr>
          <a:xfrm>
            <a:off x="755576" y="1556792"/>
            <a:ext cx="3429000" cy="4525962"/>
          </a:xfrm>
        </p:spPr>
        <p:txBody>
          <a:bodyPr/>
          <a:lstStyle/>
          <a:p>
            <a:pPr eaLnBrk="1" hangingPunct="1"/>
            <a:r>
              <a:rPr lang="fi-FI" sz="1800" dirty="0" err="1" smtClean="0"/>
              <a:t>Two</a:t>
            </a:r>
            <a:r>
              <a:rPr lang="fi-FI" sz="1800" dirty="0" smtClean="0"/>
              <a:t> </a:t>
            </a:r>
            <a:r>
              <a:rPr lang="fi-FI" sz="1800" dirty="0" err="1" smtClean="0"/>
              <a:t>blocks</a:t>
            </a:r>
            <a:endParaRPr lang="fi-FI" sz="1800" dirty="0" smtClean="0"/>
          </a:p>
          <a:p>
            <a:pPr lvl="1" eaLnBrk="1" hangingPunct="1"/>
            <a:r>
              <a:rPr lang="fi-FI" sz="1400" dirty="0" err="1" smtClean="0"/>
              <a:t>Ethernet</a:t>
            </a:r>
            <a:r>
              <a:rPr lang="fi-FI" sz="1400" dirty="0" smtClean="0"/>
              <a:t> </a:t>
            </a:r>
            <a:r>
              <a:rPr lang="fi-FI" sz="1400" dirty="0" err="1" smtClean="0"/>
              <a:t>chip</a:t>
            </a:r>
            <a:r>
              <a:rPr lang="fi-FI" sz="1400" dirty="0" smtClean="0"/>
              <a:t> </a:t>
            </a:r>
            <a:r>
              <a:rPr lang="fi-FI" sz="1400" dirty="0" err="1" smtClean="0"/>
              <a:t>interface</a:t>
            </a:r>
            <a:endParaRPr lang="fi-FI" sz="1400" dirty="0" smtClean="0"/>
          </a:p>
          <a:p>
            <a:pPr lvl="1" eaLnBrk="1" hangingPunct="1"/>
            <a:r>
              <a:rPr lang="fi-FI" sz="1400" dirty="0" smtClean="0"/>
              <a:t>UDP/IP </a:t>
            </a:r>
            <a:r>
              <a:rPr lang="fi-FI" sz="1400" dirty="0" err="1" smtClean="0"/>
              <a:t>interface</a:t>
            </a:r>
            <a:endParaRPr lang="fi-FI" sz="1400" dirty="0" smtClean="0"/>
          </a:p>
          <a:p>
            <a:pPr eaLnBrk="1" hangingPunct="1"/>
            <a:r>
              <a:rPr lang="fi-FI" sz="1800" dirty="0" smtClean="0"/>
              <a:t>The </a:t>
            </a:r>
            <a:r>
              <a:rPr lang="fi-FI" sz="1800" dirty="0" err="1" smtClean="0"/>
              <a:t>blocks</a:t>
            </a:r>
            <a:r>
              <a:rPr lang="fi-FI" sz="1800" dirty="0" smtClean="0"/>
              <a:t> in the </a:t>
            </a:r>
            <a:r>
              <a:rPr lang="fi-FI" sz="1800" dirty="0" err="1" smtClean="0"/>
              <a:t>diagram</a:t>
            </a:r>
            <a:r>
              <a:rPr lang="fi-FI" sz="1800" dirty="0" smtClean="0"/>
              <a:t> </a:t>
            </a:r>
            <a:r>
              <a:rPr lang="fi-FI" sz="1800" dirty="0" err="1" smtClean="0"/>
              <a:t>are</a:t>
            </a:r>
            <a:r>
              <a:rPr lang="fi-FI" sz="1800" dirty="0" smtClean="0"/>
              <a:t> </a:t>
            </a:r>
            <a:r>
              <a:rPr lang="fi-FI" sz="1800" dirty="0" err="1" smtClean="0"/>
              <a:t>not</a:t>
            </a:r>
            <a:r>
              <a:rPr lang="fi-FI" sz="1800" dirty="0" smtClean="0"/>
              <a:t> in </a:t>
            </a:r>
            <a:r>
              <a:rPr lang="fi-FI" sz="1800" dirty="0" err="1" smtClean="0"/>
              <a:t>scale</a:t>
            </a:r>
            <a:endParaRPr lang="fi-FI" sz="1800" dirty="0" smtClean="0"/>
          </a:p>
          <a:p>
            <a:pPr eaLnBrk="1" hangingPunct="1"/>
            <a:r>
              <a:rPr lang="fi-FI" sz="1800" dirty="0" smtClean="0"/>
              <a:t>The </a:t>
            </a:r>
            <a:r>
              <a:rPr lang="fi-FI" sz="1800" dirty="0" err="1" smtClean="0"/>
              <a:t>current</a:t>
            </a:r>
            <a:r>
              <a:rPr lang="fi-FI" sz="1800" dirty="0" smtClean="0"/>
              <a:t> version (UDP/IP and DM9kA </a:t>
            </a:r>
            <a:r>
              <a:rPr lang="fi-FI" sz="1800" dirty="0" err="1" smtClean="0"/>
              <a:t>controller</a:t>
            </a:r>
            <a:r>
              <a:rPr lang="fi-FI" sz="1800" dirty="0" smtClean="0"/>
              <a:t>) </a:t>
            </a:r>
            <a:r>
              <a:rPr lang="fi-FI" sz="1800" dirty="0" err="1" smtClean="0"/>
              <a:t>takes</a:t>
            </a:r>
            <a:r>
              <a:rPr lang="fi-FI" sz="1800" dirty="0" smtClean="0"/>
              <a:t> a </a:t>
            </a:r>
            <a:r>
              <a:rPr lang="fi-FI" sz="1800" dirty="0" err="1" smtClean="0"/>
              <a:t>little</a:t>
            </a:r>
            <a:r>
              <a:rPr lang="fi-FI" sz="1800" dirty="0" smtClean="0"/>
              <a:t> </a:t>
            </a:r>
            <a:r>
              <a:rPr lang="fi-FI" sz="1800" dirty="0" err="1" smtClean="0"/>
              <a:t>under</a:t>
            </a:r>
            <a:r>
              <a:rPr lang="fi-FI" sz="1800" dirty="0" smtClean="0"/>
              <a:t> 2000 </a:t>
            </a:r>
            <a:r>
              <a:rPr lang="fi-FI" sz="1800" dirty="0" err="1" smtClean="0"/>
              <a:t>logic</a:t>
            </a:r>
            <a:r>
              <a:rPr lang="fi-FI" sz="1800" dirty="0" smtClean="0"/>
              <a:t> </a:t>
            </a:r>
            <a:r>
              <a:rPr lang="fi-FI" sz="1800" dirty="0" err="1" smtClean="0"/>
              <a:t>cells</a:t>
            </a:r>
            <a:r>
              <a:rPr lang="fi-FI" sz="1800" dirty="0" smtClean="0"/>
              <a:t> (</a:t>
            </a:r>
            <a:r>
              <a:rPr lang="fi-FI" sz="1800" dirty="0" err="1" smtClean="0"/>
              <a:t>from</a:t>
            </a:r>
            <a:r>
              <a:rPr lang="fi-FI" sz="1800" dirty="0" smtClean="0"/>
              <a:t> the 33,216 of the DE2’s)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499992" y="476672"/>
            <a:ext cx="4419600" cy="5718893"/>
            <a:chOff x="3962400" y="922800"/>
            <a:chExt cx="4419600" cy="5718436"/>
          </a:xfrm>
          <a:solidFill>
            <a:schemeClr val="bg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3962400" y="1993408"/>
              <a:ext cx="4419600" cy="464782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i-FI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953000" y="3429262"/>
              <a:ext cx="2971800" cy="2209623"/>
              <a:chOff x="3352800" y="3353856"/>
              <a:chExt cx="2971800" cy="2209623"/>
            </a:xfrm>
            <a:grpFill/>
          </p:grpSpPr>
          <p:sp>
            <p:nvSpPr>
              <p:cNvPr id="6" name="Rectangle 5"/>
              <p:cNvSpPr/>
              <p:nvPr/>
            </p:nvSpPr>
            <p:spPr bwMode="auto">
              <a:xfrm>
                <a:off x="3352800" y="3353856"/>
                <a:ext cx="2971800" cy="220962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64" name="Rectangle 6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990600" cy="915194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fi-FI" dirty="0" smtClean="0">
                    <a:latin typeface="Calibri" pitchFamily="34" charset="0"/>
                    <a:cs typeface="Calibri" pitchFamily="34" charset="0"/>
                  </a:rPr>
                  <a:t>UDP/IP </a:t>
                </a:r>
                <a:r>
                  <a:rPr lang="fi-FI" dirty="0" err="1" smtClean="0">
                    <a:latin typeface="Calibri" pitchFamily="34" charset="0"/>
                    <a:cs typeface="Calibri" pitchFamily="34" charset="0"/>
                  </a:rPr>
                  <a:t>headers</a:t>
                </a:r>
                <a:endParaRPr lang="fi-FI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fi-FI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65" name="Rectangle 7"/>
              <p:cNvSpPr>
                <a:spLocks noChangeArrowheads="1"/>
              </p:cNvSpPr>
              <p:nvPr/>
            </p:nvSpPr>
            <p:spPr bwMode="auto">
              <a:xfrm>
                <a:off x="3733800" y="4420394"/>
                <a:ext cx="838200" cy="609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fi-FI" dirty="0" smtClean="0">
                    <a:latin typeface="Calibri" pitchFamily="34" charset="0"/>
                    <a:cs typeface="Calibri" pitchFamily="34" charset="0"/>
                  </a:rPr>
                  <a:t>ARP</a:t>
                </a:r>
              </a:p>
              <a:p>
                <a:endParaRPr lang="fi-FI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66" name="Straight Arrow Connector 9"/>
              <p:cNvCxnSpPr>
                <a:cxnSpLocks noChangeShapeType="1"/>
                <a:stCxn id="5165" idx="3"/>
                <a:endCxn id="5164" idx="1"/>
              </p:cNvCxnSpPr>
              <p:nvPr/>
            </p:nvCxnSpPr>
            <p:spPr bwMode="auto">
              <a:xfrm flipV="1">
                <a:off x="4572000" y="4724797"/>
                <a:ext cx="609600" cy="397"/>
              </a:xfrm>
              <a:prstGeom prst="straightConnector1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5169" name="Straight Arrow Connector 13"/>
              <p:cNvCxnSpPr>
                <a:cxnSpLocks noChangeShapeType="1"/>
              </p:cNvCxnSpPr>
              <p:nvPr/>
            </p:nvCxnSpPr>
            <p:spPr bwMode="auto">
              <a:xfrm rot="5400000">
                <a:off x="5143897" y="5372497"/>
                <a:ext cx="381000" cy="794"/>
              </a:xfrm>
              <a:prstGeom prst="straightConnector1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5" name="Trapezoid 14"/>
              <p:cNvSpPr/>
              <p:nvPr/>
            </p:nvSpPr>
            <p:spPr bwMode="auto">
              <a:xfrm>
                <a:off x="4419600" y="3580851"/>
                <a:ext cx="838200" cy="228582"/>
              </a:xfrm>
              <a:prstGeom prst="trapezoid">
                <a:avLst>
                  <a:gd name="adj" fmla="val 57727"/>
                </a:avLst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71" name="Elbow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95750" y="3905250"/>
                <a:ext cx="609600" cy="419100"/>
              </a:xfrm>
              <a:prstGeom prst="bentConnector3">
                <a:avLst>
                  <a:gd name="adj1" fmla="val 50000"/>
                </a:avLst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5172" name="Elbow Connector 19"/>
              <p:cNvCxnSpPr>
                <a:cxnSpLocks noChangeShapeType="1"/>
              </p:cNvCxnSpPr>
              <p:nvPr/>
            </p:nvCxnSpPr>
            <p:spPr bwMode="auto">
              <a:xfrm rot="16200000" flipV="1">
                <a:off x="5029200" y="3810000"/>
                <a:ext cx="457200" cy="457200"/>
              </a:xfrm>
              <a:prstGeom prst="bentConnector3">
                <a:avLst>
                  <a:gd name="adj1" fmla="val 50000"/>
                </a:avLst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5791200" y="2286000"/>
              <a:ext cx="1295400" cy="762000"/>
              <a:chOff x="5791200" y="1828800"/>
              <a:chExt cx="1295400" cy="762000"/>
            </a:xfrm>
            <a:grpFill/>
          </p:grpSpPr>
          <p:sp>
            <p:nvSpPr>
              <p:cNvPr id="5161" name="Rectangle 21"/>
              <p:cNvSpPr>
                <a:spLocks noChangeArrowheads="1"/>
              </p:cNvSpPr>
              <p:nvPr/>
            </p:nvSpPr>
            <p:spPr bwMode="auto">
              <a:xfrm>
                <a:off x="5791200" y="1828800"/>
                <a:ext cx="1295400" cy="7620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62" name="TextBox 22"/>
              <p:cNvSpPr txBox="1">
                <a:spLocks noChangeArrowheads="1"/>
              </p:cNvSpPr>
              <p:nvPr/>
            </p:nvSpPr>
            <p:spPr bwMode="auto">
              <a:xfrm>
                <a:off x="5842992" y="1868269"/>
                <a:ext cx="1167408" cy="6463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i-FI" dirty="0" smtClean="0">
                    <a:latin typeface="Calibri" pitchFamily="34" charset="0"/>
                    <a:cs typeface="Calibri" pitchFamily="34" charset="0"/>
                  </a:rPr>
                  <a:t>DM9kA</a:t>
                </a:r>
                <a:endParaRPr lang="fi-FI" dirty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fi-FI" dirty="0" err="1">
                    <a:latin typeface="Calibri" pitchFamily="34" charset="0"/>
                    <a:cs typeface="Calibri" pitchFamily="34" charset="0"/>
                  </a:rPr>
                  <a:t>controller</a:t>
                </a:r>
                <a:endParaRPr lang="fi-FI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5129" name="Straight Arrow Connector 25"/>
            <p:cNvCxnSpPr>
              <a:cxnSpLocks noChangeShapeType="1"/>
              <a:stCxn id="5161" idx="2"/>
              <a:endCxn id="15" idx="0"/>
            </p:cNvCxnSpPr>
            <p:nvPr/>
          </p:nvCxnSpPr>
          <p:spPr bwMode="auto">
            <a:xfrm rot="5400000">
              <a:off x="6134497" y="3352403"/>
              <a:ext cx="608806" cy="1588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5130" name="Straight Arrow Connector 27"/>
            <p:cNvCxnSpPr>
              <a:cxnSpLocks noChangeShapeType="1"/>
              <a:stCxn id="15" idx="2"/>
              <a:endCxn id="6" idx="2"/>
            </p:cNvCxnSpPr>
            <p:nvPr/>
          </p:nvCxnSpPr>
          <p:spPr bwMode="auto">
            <a:xfrm rot="5400000">
              <a:off x="5562203" y="4762103"/>
              <a:ext cx="1753394" cy="1588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5943600" y="922800"/>
              <a:ext cx="990600" cy="601200"/>
              <a:chOff x="6057900" y="232800"/>
              <a:chExt cx="990600" cy="601200"/>
            </a:xfrm>
            <a:grpFill/>
          </p:grpSpPr>
          <p:sp>
            <p:nvSpPr>
              <p:cNvPr id="29" name="Rectangle 28"/>
              <p:cNvSpPr/>
              <p:nvPr/>
            </p:nvSpPr>
            <p:spPr bwMode="auto">
              <a:xfrm>
                <a:off x="6096000" y="304231"/>
                <a:ext cx="914400" cy="458751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38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61362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39" name="Straight Connector 31"/>
              <p:cNvCxnSpPr>
                <a:cxnSpLocks noChangeShapeType="1"/>
              </p:cNvCxnSpPr>
              <p:nvPr/>
            </p:nvCxnSpPr>
            <p:spPr bwMode="auto">
              <a:xfrm rot="5400000">
                <a:off x="62124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0" name="Straight Connector 32"/>
              <p:cNvCxnSpPr>
                <a:cxnSpLocks noChangeShapeType="1"/>
              </p:cNvCxnSpPr>
              <p:nvPr/>
            </p:nvCxnSpPr>
            <p:spPr bwMode="auto">
              <a:xfrm rot="5400000">
                <a:off x="62886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1" name="Straight Connector 33"/>
              <p:cNvCxnSpPr>
                <a:cxnSpLocks noChangeShapeType="1"/>
              </p:cNvCxnSpPr>
              <p:nvPr/>
            </p:nvCxnSpPr>
            <p:spPr bwMode="auto">
              <a:xfrm rot="5400000">
                <a:off x="63648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2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64410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3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65172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4" name="Straight Connector 36"/>
              <p:cNvCxnSpPr>
                <a:cxnSpLocks noChangeShapeType="1"/>
              </p:cNvCxnSpPr>
              <p:nvPr/>
            </p:nvCxnSpPr>
            <p:spPr bwMode="auto">
              <a:xfrm rot="5400000">
                <a:off x="65934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5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66696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67458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7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68220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8982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9" name="Straight Connector 41"/>
              <p:cNvCxnSpPr>
                <a:cxnSpLocks noChangeShapeType="1"/>
              </p:cNvCxnSpPr>
              <p:nvPr/>
            </p:nvCxnSpPr>
            <p:spPr bwMode="auto">
              <a:xfrm rot="5400000">
                <a:off x="61362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0" name="Straight Connector 42"/>
              <p:cNvCxnSpPr>
                <a:cxnSpLocks noChangeShapeType="1"/>
              </p:cNvCxnSpPr>
              <p:nvPr/>
            </p:nvCxnSpPr>
            <p:spPr bwMode="auto">
              <a:xfrm rot="5400000">
                <a:off x="62124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1" name="Straight Connector 43"/>
              <p:cNvCxnSpPr>
                <a:cxnSpLocks noChangeShapeType="1"/>
              </p:cNvCxnSpPr>
              <p:nvPr/>
            </p:nvCxnSpPr>
            <p:spPr bwMode="auto">
              <a:xfrm rot="5400000">
                <a:off x="62886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2" name="Straight Connector 44"/>
              <p:cNvCxnSpPr>
                <a:cxnSpLocks noChangeShapeType="1"/>
              </p:cNvCxnSpPr>
              <p:nvPr/>
            </p:nvCxnSpPr>
            <p:spPr bwMode="auto">
              <a:xfrm rot="5400000">
                <a:off x="63648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3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64410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4" name="Straight Connector 46"/>
              <p:cNvCxnSpPr>
                <a:cxnSpLocks noChangeShapeType="1"/>
              </p:cNvCxnSpPr>
              <p:nvPr/>
            </p:nvCxnSpPr>
            <p:spPr bwMode="auto">
              <a:xfrm rot="5400000">
                <a:off x="65172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5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65934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6" name="Straight Connector 48"/>
              <p:cNvCxnSpPr>
                <a:cxnSpLocks noChangeShapeType="1"/>
              </p:cNvCxnSpPr>
              <p:nvPr/>
            </p:nvCxnSpPr>
            <p:spPr bwMode="auto">
              <a:xfrm rot="5400000">
                <a:off x="66696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7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67458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8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68220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9" name="Straight Connector 51"/>
              <p:cNvCxnSpPr>
                <a:cxnSpLocks noChangeShapeType="1"/>
              </p:cNvCxnSpPr>
              <p:nvPr/>
            </p:nvCxnSpPr>
            <p:spPr bwMode="auto">
              <a:xfrm rot="5400000">
                <a:off x="68982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160" name="TextBox 52"/>
              <p:cNvSpPr txBox="1">
                <a:spLocks noChangeArrowheads="1"/>
              </p:cNvSpPr>
              <p:nvPr/>
            </p:nvSpPr>
            <p:spPr bwMode="auto">
              <a:xfrm>
                <a:off x="6057900" y="387350"/>
                <a:ext cx="990600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1400">
                    <a:latin typeface="Calibri" pitchFamily="34" charset="0"/>
                    <a:cs typeface="Calibri" pitchFamily="34" charset="0"/>
                  </a:rPr>
                  <a:t>DM9000A</a:t>
                </a:r>
              </a:p>
            </p:txBody>
          </p:sp>
        </p:grpSp>
        <p:cxnSp>
          <p:nvCxnSpPr>
            <p:cNvPr id="5132" name="Straight Arrow Connector 55"/>
            <p:cNvCxnSpPr>
              <a:cxnSpLocks noChangeShapeType="1"/>
              <a:endCxn id="5161" idx="0"/>
            </p:cNvCxnSpPr>
            <p:nvPr/>
          </p:nvCxnSpPr>
          <p:spPr bwMode="auto">
            <a:xfrm rot="5400000">
              <a:off x="6058694" y="1905000"/>
              <a:ext cx="761206" cy="794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5133" name="Rectangle 74"/>
            <p:cNvSpPr>
              <a:spLocks noChangeArrowheads="1"/>
            </p:cNvSpPr>
            <p:nvPr/>
          </p:nvSpPr>
          <p:spPr bwMode="auto">
            <a:xfrm>
              <a:off x="4495800" y="5943600"/>
              <a:ext cx="3200400" cy="6096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i-FI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34" name="TextBox 75"/>
            <p:cNvSpPr txBox="1">
              <a:spLocks noChangeArrowheads="1"/>
            </p:cNvSpPr>
            <p:nvPr/>
          </p:nvSpPr>
          <p:spPr bwMode="auto">
            <a:xfrm>
              <a:off x="4572000" y="6096000"/>
              <a:ext cx="289560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>
                  <a:latin typeface="Calibri" pitchFamily="34" charset="0"/>
                  <a:cs typeface="Calibri" pitchFamily="34" charset="0"/>
                </a:rPr>
                <a:t>Application</a:t>
              </a:r>
            </a:p>
          </p:txBody>
        </p:sp>
        <p:cxnSp>
          <p:nvCxnSpPr>
            <p:cNvPr id="5135" name="Straight Arrow Connector 77"/>
            <p:cNvCxnSpPr>
              <a:cxnSpLocks noChangeShapeType="1"/>
            </p:cNvCxnSpPr>
            <p:nvPr/>
          </p:nvCxnSpPr>
          <p:spPr bwMode="auto">
            <a:xfrm rot="5400000">
              <a:off x="6552406" y="5791200"/>
              <a:ext cx="304800" cy="1588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5136" name="TextBox 78"/>
            <p:cNvSpPr txBox="1">
              <a:spLocks noChangeArrowheads="1"/>
            </p:cNvSpPr>
            <p:nvPr/>
          </p:nvSpPr>
          <p:spPr bwMode="auto">
            <a:xfrm>
              <a:off x="4042792" y="2209415"/>
              <a:ext cx="144780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 dirty="0">
                  <a:latin typeface="Calibri" pitchFamily="34" charset="0"/>
                  <a:cs typeface="Calibri" pitchFamily="34" charset="0"/>
                </a:rPr>
                <a:t>FPGA</a:t>
              </a:r>
            </a:p>
          </p:txBody>
        </p:sp>
      </p:grpSp>
      <p:sp>
        <p:nvSpPr>
          <p:cNvPr id="5125" name="TextBox 81"/>
          <p:cNvSpPr txBox="1">
            <a:spLocks noChangeArrowheads="1"/>
          </p:cNvSpPr>
          <p:nvPr/>
        </p:nvSpPr>
        <p:spPr bwMode="auto">
          <a:xfrm>
            <a:off x="5410200" y="3352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600"/>
              <a:t>UDP/IP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64088" y="980728"/>
            <a:ext cx="94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 err="1" smtClean="0">
                <a:latin typeface="Calibri" pitchFamily="34" charset="0"/>
                <a:cs typeface="Calibri" pitchFamily="34" charset="0"/>
              </a:rPr>
              <a:t>Eth</a:t>
            </a:r>
            <a:r>
              <a:rPr lang="fi-FI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chip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i-FI" smtClean="0"/>
              <a:t>Basic functionality</a:t>
            </a:r>
            <a:endParaRPr lang="en-US" smtClean="0"/>
          </a:p>
        </p:txBody>
      </p:sp>
      <p:sp>
        <p:nvSpPr>
          <p:cNvPr id="6147" name="Content Placeholder 53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i-FI" sz="2400" smtClean="0">
                <a:solidFill>
                  <a:srgbClr val="33CC33"/>
                </a:solidFill>
              </a:rPr>
              <a:t>UDP/IP</a:t>
            </a:r>
            <a:r>
              <a:rPr lang="fi-FI" sz="2400" smtClean="0"/>
              <a:t> and </a:t>
            </a:r>
            <a:r>
              <a:rPr lang="fi-FI" sz="2400" smtClean="0">
                <a:solidFill>
                  <a:srgbClr val="6600FF"/>
                </a:solidFill>
              </a:rPr>
              <a:t>DM9kA controller </a:t>
            </a:r>
            <a:r>
              <a:rPr lang="fi-FI" sz="2400" smtClean="0"/>
              <a:t>are two separate blocks, so UDP/IP part can also be used with other ethernet controller chips</a:t>
            </a:r>
          </a:p>
          <a:p>
            <a:pPr eaLnBrk="1" hangingPunct="1"/>
            <a:r>
              <a:rPr lang="fi-FI" sz="2400" smtClean="0"/>
              <a:t>ARP (address resolution protocol) block handles both ARP requests and replies, so applications (both in PC or in FPGA) don’t have to worry about MAC addresses</a:t>
            </a:r>
          </a:p>
          <a:p>
            <a:pPr eaLnBrk="1" hangingPunct="1"/>
            <a:r>
              <a:rPr lang="fi-FI" sz="2400" smtClean="0"/>
              <a:t>After the MAC addresses have been resolved, the UDP/IP block simply inserts or removes headers from outgoing and incoming packets</a:t>
            </a:r>
          </a:p>
          <a:p>
            <a:pPr eaLnBrk="1" hangingPunct="1"/>
            <a:endParaRPr lang="fi-FI" sz="24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0" y="76200"/>
            <a:ext cx="2209800" cy="2811463"/>
            <a:chOff x="3962400" y="922800"/>
            <a:chExt cx="4419600" cy="5782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962400" y="2055851"/>
              <a:ext cx="4419600" cy="46497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i-FI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953000" y="3429000"/>
              <a:ext cx="2971800" cy="2209800"/>
              <a:chOff x="3352800" y="3353594"/>
              <a:chExt cx="2971800" cy="2209800"/>
            </a:xfrm>
          </p:grpSpPr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3352800" y="3353594"/>
                <a:ext cx="2971800" cy="2209800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/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990600" cy="91519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/>
              </a:p>
            </p:txBody>
          </p:sp>
          <p:sp>
            <p:nvSpPr>
              <p:cNvPr id="6189" name="Rectangle 7"/>
              <p:cNvSpPr>
                <a:spLocks noChangeArrowheads="1"/>
              </p:cNvSpPr>
              <p:nvPr/>
            </p:nvSpPr>
            <p:spPr bwMode="auto">
              <a:xfrm>
                <a:off x="3733800" y="4420394"/>
                <a:ext cx="838200" cy="6096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/>
              </a:p>
            </p:txBody>
          </p:sp>
          <p:cxnSp>
            <p:nvCxnSpPr>
              <p:cNvPr id="6190" name="Straight Arrow Connector 46"/>
              <p:cNvCxnSpPr>
                <a:cxnSpLocks noChangeShapeType="1"/>
                <a:endCxn id="6188" idx="1"/>
              </p:cNvCxnSpPr>
              <p:nvPr/>
            </p:nvCxnSpPr>
            <p:spPr bwMode="auto">
              <a:xfrm flipV="1">
                <a:off x="4572000" y="4724797"/>
                <a:ext cx="609600" cy="39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6191" name="TextBox 47"/>
              <p:cNvSpPr txBox="1">
                <a:spLocks noChangeArrowheads="1"/>
              </p:cNvSpPr>
              <p:nvPr/>
            </p:nvSpPr>
            <p:spPr bwMode="auto">
              <a:xfrm>
                <a:off x="5181600" y="4420395"/>
                <a:ext cx="1143000" cy="696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800"/>
                  <a:t>UDP/IP headers</a:t>
                </a:r>
              </a:p>
            </p:txBody>
          </p:sp>
          <p:sp>
            <p:nvSpPr>
              <p:cNvPr id="6192" name="TextBox 48"/>
              <p:cNvSpPr txBox="1">
                <a:spLocks noChangeArrowheads="1"/>
              </p:cNvSpPr>
              <p:nvPr/>
            </p:nvSpPr>
            <p:spPr bwMode="auto">
              <a:xfrm>
                <a:off x="3810000" y="4508262"/>
                <a:ext cx="838200" cy="443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800"/>
                  <a:t>ARP</a:t>
                </a:r>
              </a:p>
            </p:txBody>
          </p:sp>
          <p:cxnSp>
            <p:nvCxnSpPr>
              <p:cNvPr id="6193" name="Straight Arrow Connector 49"/>
              <p:cNvCxnSpPr>
                <a:cxnSpLocks noChangeShapeType="1"/>
              </p:cNvCxnSpPr>
              <p:nvPr/>
            </p:nvCxnSpPr>
            <p:spPr bwMode="auto">
              <a:xfrm rot="5400000">
                <a:off x="5143897" y="5372497"/>
                <a:ext cx="381000" cy="79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51" name="Trapezoid 50"/>
              <p:cNvSpPr/>
              <p:nvPr/>
            </p:nvSpPr>
            <p:spPr bwMode="auto">
              <a:xfrm>
                <a:off x="4419600" y="3583694"/>
                <a:ext cx="838200" cy="228569"/>
              </a:xfrm>
              <a:prstGeom prst="trapezoid">
                <a:avLst>
                  <a:gd name="adj" fmla="val 5772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/>
              </a:p>
            </p:txBody>
          </p:sp>
          <p:cxnSp>
            <p:nvCxnSpPr>
              <p:cNvPr id="6195" name="Elbow Connector 5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95750" y="3905250"/>
                <a:ext cx="609600" cy="419100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6196" name="Elb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5029200" y="3810000"/>
                <a:ext cx="457200" cy="457200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5791200" y="2286000"/>
              <a:ext cx="1295400" cy="762000"/>
              <a:chOff x="5791200" y="1828800"/>
              <a:chExt cx="1295400" cy="7620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5791200" y="1827220"/>
                <a:ext cx="1295400" cy="7640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/>
              </a:p>
            </p:txBody>
          </p:sp>
          <p:sp>
            <p:nvSpPr>
              <p:cNvPr id="6186" name="TextBox 42"/>
              <p:cNvSpPr txBox="1">
                <a:spLocks noChangeArrowheads="1"/>
              </p:cNvSpPr>
              <p:nvPr/>
            </p:nvSpPr>
            <p:spPr bwMode="auto">
              <a:xfrm>
                <a:off x="5791200" y="1868269"/>
                <a:ext cx="1219200" cy="696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i-FI" sz="800"/>
                  <a:t>DM9kA</a:t>
                </a:r>
              </a:p>
              <a:p>
                <a:pPr algn="ctr"/>
                <a:r>
                  <a:rPr lang="fi-FI" sz="800"/>
                  <a:t>controller</a:t>
                </a:r>
              </a:p>
            </p:txBody>
          </p:sp>
        </p:grpSp>
        <p:cxnSp>
          <p:nvCxnSpPr>
            <p:cNvPr id="6153" name="Straight Arrow Connector 9"/>
            <p:cNvCxnSpPr>
              <a:cxnSpLocks noChangeShapeType="1"/>
              <a:stCxn id="42" idx="2"/>
              <a:endCxn id="51" idx="0"/>
            </p:cNvCxnSpPr>
            <p:nvPr/>
          </p:nvCxnSpPr>
          <p:spPr bwMode="auto">
            <a:xfrm rot="5400000">
              <a:off x="6134497" y="3352403"/>
              <a:ext cx="6088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6154" name="Straight Arrow Connector 10"/>
            <p:cNvCxnSpPr>
              <a:cxnSpLocks noChangeShapeType="1"/>
              <a:stCxn id="51" idx="2"/>
              <a:endCxn id="6187" idx="2"/>
            </p:cNvCxnSpPr>
            <p:nvPr/>
          </p:nvCxnSpPr>
          <p:spPr bwMode="auto">
            <a:xfrm rot="5400000">
              <a:off x="5562203" y="4762103"/>
              <a:ext cx="17533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5943600" y="922800"/>
              <a:ext cx="1066800" cy="601200"/>
              <a:chOff x="6057900" y="232800"/>
              <a:chExt cx="1066800" cy="6012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96000" y="304636"/>
                <a:ext cx="914400" cy="457139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/>
              </a:p>
            </p:txBody>
          </p:sp>
          <p:cxnSp>
            <p:nvCxnSpPr>
              <p:cNvPr id="6162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61362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3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2124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4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2886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5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3648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6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64410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7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65172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8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65934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9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66696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0" name="Straight Connector 26"/>
              <p:cNvCxnSpPr>
                <a:cxnSpLocks noChangeShapeType="1"/>
              </p:cNvCxnSpPr>
              <p:nvPr/>
            </p:nvCxnSpPr>
            <p:spPr bwMode="auto">
              <a:xfrm rot="5400000">
                <a:off x="67458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1" name="Straight Connector 27"/>
              <p:cNvCxnSpPr>
                <a:cxnSpLocks noChangeShapeType="1"/>
              </p:cNvCxnSpPr>
              <p:nvPr/>
            </p:nvCxnSpPr>
            <p:spPr bwMode="auto">
              <a:xfrm rot="5400000">
                <a:off x="68220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2" name="Straight Connector 28"/>
              <p:cNvCxnSpPr>
                <a:cxnSpLocks noChangeShapeType="1"/>
              </p:cNvCxnSpPr>
              <p:nvPr/>
            </p:nvCxnSpPr>
            <p:spPr bwMode="auto">
              <a:xfrm rot="5400000">
                <a:off x="68982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3" name="Straight Connector 29"/>
              <p:cNvCxnSpPr>
                <a:cxnSpLocks noChangeShapeType="1"/>
              </p:cNvCxnSpPr>
              <p:nvPr/>
            </p:nvCxnSpPr>
            <p:spPr bwMode="auto">
              <a:xfrm rot="5400000">
                <a:off x="61362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4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62124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5" name="Straight Connector 31"/>
              <p:cNvCxnSpPr>
                <a:cxnSpLocks noChangeShapeType="1"/>
              </p:cNvCxnSpPr>
              <p:nvPr/>
            </p:nvCxnSpPr>
            <p:spPr bwMode="auto">
              <a:xfrm rot="5400000">
                <a:off x="62886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6" name="Straight Connector 32"/>
              <p:cNvCxnSpPr>
                <a:cxnSpLocks noChangeShapeType="1"/>
              </p:cNvCxnSpPr>
              <p:nvPr/>
            </p:nvCxnSpPr>
            <p:spPr bwMode="auto">
              <a:xfrm rot="5400000">
                <a:off x="63648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7" name="Straight Connector 33"/>
              <p:cNvCxnSpPr>
                <a:cxnSpLocks noChangeShapeType="1"/>
              </p:cNvCxnSpPr>
              <p:nvPr/>
            </p:nvCxnSpPr>
            <p:spPr bwMode="auto">
              <a:xfrm rot="5400000">
                <a:off x="64410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8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65172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9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65934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0" name="Straight Connector 36"/>
              <p:cNvCxnSpPr>
                <a:cxnSpLocks noChangeShapeType="1"/>
              </p:cNvCxnSpPr>
              <p:nvPr/>
            </p:nvCxnSpPr>
            <p:spPr bwMode="auto">
              <a:xfrm rot="5400000">
                <a:off x="66696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1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67458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2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68220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3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68982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184" name="TextBox 40"/>
              <p:cNvSpPr txBox="1">
                <a:spLocks noChangeArrowheads="1"/>
              </p:cNvSpPr>
              <p:nvPr/>
            </p:nvSpPr>
            <p:spPr bwMode="auto">
              <a:xfrm>
                <a:off x="6057900" y="387349"/>
                <a:ext cx="1066800" cy="379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600"/>
                  <a:t>DM9000A</a:t>
                </a:r>
              </a:p>
            </p:txBody>
          </p:sp>
        </p:grpSp>
        <p:cxnSp>
          <p:nvCxnSpPr>
            <p:cNvPr id="6156" name="Straight Arrow Connector 12"/>
            <p:cNvCxnSpPr>
              <a:cxnSpLocks noChangeShapeType="1"/>
              <a:endCxn id="42" idx="0"/>
            </p:cNvCxnSpPr>
            <p:nvPr/>
          </p:nvCxnSpPr>
          <p:spPr bwMode="auto">
            <a:xfrm rot="5400000">
              <a:off x="6058694" y="1905000"/>
              <a:ext cx="761206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4495800" y="5921805"/>
              <a:ext cx="3200400" cy="6096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i-FI"/>
            </a:p>
          </p:txBody>
        </p:sp>
        <p:sp>
          <p:nvSpPr>
            <p:cNvPr id="6158" name="TextBox 14"/>
            <p:cNvSpPr txBox="1">
              <a:spLocks noChangeArrowheads="1"/>
            </p:cNvSpPr>
            <p:nvPr/>
          </p:nvSpPr>
          <p:spPr bwMode="auto">
            <a:xfrm>
              <a:off x="4572000" y="6095999"/>
              <a:ext cx="2895600" cy="44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 sz="800"/>
                <a:t>Application</a:t>
              </a:r>
            </a:p>
          </p:txBody>
        </p:sp>
        <p:cxnSp>
          <p:nvCxnSpPr>
            <p:cNvPr id="615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552406" y="57912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6160" name="TextBox 16"/>
            <p:cNvSpPr txBox="1">
              <a:spLocks noChangeArrowheads="1"/>
            </p:cNvSpPr>
            <p:nvPr/>
          </p:nvSpPr>
          <p:spPr bwMode="auto">
            <a:xfrm>
              <a:off x="3962400" y="2057399"/>
              <a:ext cx="1447800" cy="50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 sz="1000"/>
                <a:t>FPGA</a:t>
              </a:r>
            </a:p>
          </p:txBody>
        </p:sp>
      </p:grpSp>
      <p:sp>
        <p:nvSpPr>
          <p:cNvPr id="6149" name="TextBox 54"/>
          <p:cNvSpPr txBox="1">
            <a:spLocks noChangeArrowheads="1"/>
          </p:cNvSpPr>
          <p:nvPr/>
        </p:nvSpPr>
        <p:spPr bwMode="auto">
          <a:xfrm>
            <a:off x="7315200" y="1295400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800"/>
              <a:t>UDP/IP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fi-FI" smtClean="0"/>
              <a:t>Interface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629400" y="1371600"/>
            <a:ext cx="2362200" cy="533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i-FI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804248" y="3717032"/>
            <a:ext cx="19072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Application</a:t>
            </a:r>
            <a:endParaRPr lang="fi-FI" sz="20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e.g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. UDP2HIBI 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block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fi-FI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1371600"/>
            <a:ext cx="1676400" cy="5257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i-FI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52400" y="37338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2000">
                <a:latin typeface="Calibri" pitchFamily="34" charset="0"/>
                <a:cs typeface="Calibri" pitchFamily="34" charset="0"/>
              </a:rPr>
              <a:t>UDP/IP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28800" y="1143000"/>
            <a:ext cx="4800600" cy="369888"/>
            <a:chOff x="1828800" y="3124200"/>
            <a:chExt cx="4800600" cy="369332"/>
          </a:xfrm>
        </p:grpSpPr>
        <p:sp>
          <p:nvSpPr>
            <p:cNvPr id="7208" name="TextBox 11"/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3505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i-FI">
                  <a:latin typeface="Calibri" pitchFamily="34" charset="0"/>
                  <a:cs typeface="Calibri" pitchFamily="34" charset="0"/>
                </a:rPr>
                <a:t>new_tx</a:t>
              </a:r>
            </a:p>
          </p:txBody>
        </p:sp>
        <p:cxnSp>
          <p:nvCxnSpPr>
            <p:cNvPr id="7209" name="Straight Arrow Connector 15"/>
            <p:cNvCxnSpPr>
              <a:cxnSpLocks noChangeShapeType="1"/>
            </p:cNvCxnSpPr>
            <p:nvPr/>
          </p:nvCxnSpPr>
          <p:spPr bwMode="auto">
            <a:xfrm rot="10800000">
              <a:off x="1828800" y="3429000"/>
              <a:ext cx="480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7176" name="TextBox 18"/>
          <p:cNvSpPr txBox="1">
            <a:spLocks noChangeArrowheads="1"/>
          </p:cNvSpPr>
          <p:nvPr/>
        </p:nvSpPr>
        <p:spPr bwMode="auto">
          <a:xfrm>
            <a:off x="2438400" y="14478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tx_length (11b)</a:t>
            </a:r>
          </a:p>
        </p:txBody>
      </p:sp>
      <p:cxnSp>
        <p:nvCxnSpPr>
          <p:cNvPr id="7177" name="Straight Arrow Connector 19"/>
          <p:cNvCxnSpPr>
            <a:cxnSpLocks noChangeShapeType="1"/>
          </p:cNvCxnSpPr>
          <p:nvPr/>
        </p:nvCxnSpPr>
        <p:spPr bwMode="auto">
          <a:xfrm rot="10800000">
            <a:off x="1828800" y="17526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8" name="TextBox 21"/>
          <p:cNvSpPr txBox="1">
            <a:spLocks noChangeArrowheads="1"/>
          </p:cNvSpPr>
          <p:nvPr/>
        </p:nvSpPr>
        <p:spPr bwMode="auto">
          <a:xfrm>
            <a:off x="2438400" y="1752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destination_address (32b)</a:t>
            </a:r>
          </a:p>
        </p:txBody>
      </p:sp>
      <p:cxnSp>
        <p:nvCxnSpPr>
          <p:cNvPr id="7179" name="Straight Arrow Connector 22"/>
          <p:cNvCxnSpPr>
            <a:cxnSpLocks noChangeShapeType="1"/>
          </p:cNvCxnSpPr>
          <p:nvPr/>
        </p:nvCxnSpPr>
        <p:spPr bwMode="auto">
          <a:xfrm rot="10800000">
            <a:off x="1828800" y="20574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0" name="TextBox 24"/>
          <p:cNvSpPr txBox="1">
            <a:spLocks noChangeArrowheads="1"/>
          </p:cNvSpPr>
          <p:nvPr/>
        </p:nvSpPr>
        <p:spPr bwMode="auto">
          <a:xfrm>
            <a:off x="2438400" y="2057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destination_port (16b)</a:t>
            </a:r>
          </a:p>
        </p:txBody>
      </p:sp>
      <p:cxnSp>
        <p:nvCxnSpPr>
          <p:cNvPr id="7181" name="Straight Arrow Connector 25"/>
          <p:cNvCxnSpPr>
            <a:cxnSpLocks noChangeShapeType="1"/>
          </p:cNvCxnSpPr>
          <p:nvPr/>
        </p:nvCxnSpPr>
        <p:spPr bwMode="auto">
          <a:xfrm rot="10800000">
            <a:off x="1828800" y="23622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2" name="TextBox 27"/>
          <p:cNvSpPr txBox="1">
            <a:spLocks noChangeArrowheads="1"/>
          </p:cNvSpPr>
          <p:nvPr/>
        </p:nvSpPr>
        <p:spPr bwMode="auto">
          <a:xfrm>
            <a:off x="2438400" y="23622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source_port (16b)</a:t>
            </a:r>
          </a:p>
        </p:txBody>
      </p:sp>
      <p:cxnSp>
        <p:nvCxnSpPr>
          <p:cNvPr id="7183" name="Straight Arrow Connector 28"/>
          <p:cNvCxnSpPr>
            <a:cxnSpLocks noChangeShapeType="1"/>
          </p:cNvCxnSpPr>
          <p:nvPr/>
        </p:nvCxnSpPr>
        <p:spPr bwMode="auto">
          <a:xfrm rot="10800000">
            <a:off x="1828800" y="26670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4" name="TextBox 30"/>
          <p:cNvSpPr txBox="1">
            <a:spLocks noChangeArrowheads="1"/>
          </p:cNvSpPr>
          <p:nvPr/>
        </p:nvSpPr>
        <p:spPr bwMode="auto">
          <a:xfrm>
            <a:off x="2438400" y="26781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tx_data (16b)</a:t>
            </a:r>
          </a:p>
        </p:txBody>
      </p:sp>
      <p:cxnSp>
        <p:nvCxnSpPr>
          <p:cNvPr id="7185" name="Straight Arrow Connector 31"/>
          <p:cNvCxnSpPr>
            <a:cxnSpLocks noChangeShapeType="1"/>
          </p:cNvCxnSpPr>
          <p:nvPr/>
        </p:nvCxnSpPr>
        <p:spPr bwMode="auto">
          <a:xfrm rot="10800000">
            <a:off x="1828800" y="2982913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6" name="TextBox 33"/>
          <p:cNvSpPr txBox="1">
            <a:spLocks noChangeArrowheads="1"/>
          </p:cNvSpPr>
          <p:nvPr/>
        </p:nvSpPr>
        <p:spPr bwMode="auto">
          <a:xfrm>
            <a:off x="2438400" y="2995613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tx_data_valid</a:t>
            </a:r>
          </a:p>
        </p:txBody>
      </p:sp>
      <p:cxnSp>
        <p:nvCxnSpPr>
          <p:cNvPr id="7187" name="Straight Arrow Connector 34"/>
          <p:cNvCxnSpPr>
            <a:cxnSpLocks noChangeShapeType="1"/>
          </p:cNvCxnSpPr>
          <p:nvPr/>
        </p:nvCxnSpPr>
        <p:spPr bwMode="auto">
          <a:xfrm rot="10800000">
            <a:off x="1828800" y="33004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8" name="Straight Arrow Connector 13"/>
          <p:cNvCxnSpPr>
            <a:cxnSpLocks noChangeShapeType="1"/>
          </p:cNvCxnSpPr>
          <p:nvPr/>
        </p:nvCxnSpPr>
        <p:spPr bwMode="auto">
          <a:xfrm>
            <a:off x="1828800" y="35925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9" name="TextBox 35"/>
          <p:cNvSpPr txBox="1">
            <a:spLocks noChangeArrowheads="1"/>
          </p:cNvSpPr>
          <p:nvPr/>
        </p:nvSpPr>
        <p:spPr bwMode="auto">
          <a:xfrm>
            <a:off x="2438400" y="32877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tx_read_enable</a:t>
            </a:r>
          </a:p>
        </p:txBody>
      </p:sp>
      <p:sp>
        <p:nvSpPr>
          <p:cNvPr id="7190" name="TextBox 56"/>
          <p:cNvSpPr txBox="1">
            <a:spLocks noChangeArrowheads="1"/>
          </p:cNvSpPr>
          <p:nvPr/>
        </p:nvSpPr>
        <p:spPr bwMode="auto">
          <a:xfrm>
            <a:off x="2438400" y="6248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rx_read_enable</a:t>
            </a:r>
          </a:p>
        </p:txBody>
      </p:sp>
      <p:cxnSp>
        <p:nvCxnSpPr>
          <p:cNvPr id="7191" name="Straight Arrow Connector 57"/>
          <p:cNvCxnSpPr>
            <a:cxnSpLocks noChangeShapeType="1"/>
          </p:cNvCxnSpPr>
          <p:nvPr/>
        </p:nvCxnSpPr>
        <p:spPr bwMode="auto">
          <a:xfrm rot="10800000">
            <a:off x="1828800" y="6553200"/>
            <a:ext cx="480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2" name="Straight Arrow Connector 59"/>
          <p:cNvCxnSpPr>
            <a:cxnSpLocks noChangeShapeType="1"/>
          </p:cNvCxnSpPr>
          <p:nvPr/>
        </p:nvCxnSpPr>
        <p:spPr bwMode="auto">
          <a:xfrm>
            <a:off x="1828800" y="40497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3" name="TextBox 60"/>
          <p:cNvSpPr txBox="1">
            <a:spLocks noChangeArrowheads="1"/>
          </p:cNvSpPr>
          <p:nvPr/>
        </p:nvSpPr>
        <p:spPr bwMode="auto">
          <a:xfrm>
            <a:off x="2438400" y="37449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new_rx</a:t>
            </a:r>
          </a:p>
        </p:txBody>
      </p:sp>
      <p:cxnSp>
        <p:nvCxnSpPr>
          <p:cNvPr id="7194" name="Straight Arrow Connector 62"/>
          <p:cNvCxnSpPr>
            <a:cxnSpLocks noChangeShapeType="1"/>
          </p:cNvCxnSpPr>
          <p:nvPr/>
        </p:nvCxnSpPr>
        <p:spPr bwMode="auto">
          <a:xfrm>
            <a:off x="1828800" y="4367213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5" name="TextBox 63"/>
          <p:cNvSpPr txBox="1">
            <a:spLocks noChangeArrowheads="1"/>
          </p:cNvSpPr>
          <p:nvPr/>
        </p:nvSpPr>
        <p:spPr bwMode="auto">
          <a:xfrm>
            <a:off x="2438400" y="4062413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source_address (32b)</a:t>
            </a:r>
          </a:p>
        </p:txBody>
      </p:sp>
      <p:cxnSp>
        <p:nvCxnSpPr>
          <p:cNvPr id="7196" name="Straight Arrow Connector 65"/>
          <p:cNvCxnSpPr>
            <a:cxnSpLocks noChangeShapeType="1"/>
          </p:cNvCxnSpPr>
          <p:nvPr/>
        </p:nvCxnSpPr>
        <p:spPr bwMode="auto">
          <a:xfrm>
            <a:off x="1828800" y="4683125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7" name="TextBox 66"/>
          <p:cNvSpPr txBox="1">
            <a:spLocks noChangeArrowheads="1"/>
          </p:cNvSpPr>
          <p:nvPr/>
        </p:nvSpPr>
        <p:spPr bwMode="auto">
          <a:xfrm>
            <a:off x="2438400" y="4378325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source_port (16b)</a:t>
            </a:r>
          </a:p>
        </p:txBody>
      </p:sp>
      <p:cxnSp>
        <p:nvCxnSpPr>
          <p:cNvPr id="7198" name="Straight Arrow Connector 68"/>
          <p:cNvCxnSpPr>
            <a:cxnSpLocks noChangeShapeType="1"/>
          </p:cNvCxnSpPr>
          <p:nvPr/>
        </p:nvCxnSpPr>
        <p:spPr bwMode="auto">
          <a:xfrm>
            <a:off x="1828800" y="4999038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9" name="TextBox 69"/>
          <p:cNvSpPr txBox="1">
            <a:spLocks noChangeArrowheads="1"/>
          </p:cNvSpPr>
          <p:nvPr/>
        </p:nvSpPr>
        <p:spPr bwMode="auto">
          <a:xfrm>
            <a:off x="2438400" y="4694238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destination_port (16b)</a:t>
            </a:r>
          </a:p>
        </p:txBody>
      </p:sp>
      <p:cxnSp>
        <p:nvCxnSpPr>
          <p:cNvPr id="7200" name="Straight Arrow Connector 71"/>
          <p:cNvCxnSpPr>
            <a:cxnSpLocks noChangeShapeType="1"/>
          </p:cNvCxnSpPr>
          <p:nvPr/>
        </p:nvCxnSpPr>
        <p:spPr bwMode="auto">
          <a:xfrm>
            <a:off x="1828800" y="5316538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1" name="TextBox 72"/>
          <p:cNvSpPr txBox="1">
            <a:spLocks noChangeArrowheads="1"/>
          </p:cNvSpPr>
          <p:nvPr/>
        </p:nvSpPr>
        <p:spPr bwMode="auto">
          <a:xfrm>
            <a:off x="2438400" y="5011738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rx_length (11b)</a:t>
            </a:r>
          </a:p>
        </p:txBody>
      </p:sp>
      <p:cxnSp>
        <p:nvCxnSpPr>
          <p:cNvPr id="7202" name="Straight Arrow Connector 74"/>
          <p:cNvCxnSpPr>
            <a:cxnSpLocks noChangeShapeType="1"/>
          </p:cNvCxnSpPr>
          <p:nvPr/>
        </p:nvCxnSpPr>
        <p:spPr bwMode="auto">
          <a:xfrm>
            <a:off x="1828800" y="56499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3" name="TextBox 75"/>
          <p:cNvSpPr txBox="1">
            <a:spLocks noChangeArrowheads="1"/>
          </p:cNvSpPr>
          <p:nvPr/>
        </p:nvSpPr>
        <p:spPr bwMode="auto">
          <a:xfrm>
            <a:off x="2438400" y="53451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rx_erroneous</a:t>
            </a:r>
          </a:p>
        </p:txBody>
      </p:sp>
      <p:cxnSp>
        <p:nvCxnSpPr>
          <p:cNvPr id="7204" name="Straight Arrow Connector 77"/>
          <p:cNvCxnSpPr>
            <a:cxnSpLocks noChangeShapeType="1"/>
          </p:cNvCxnSpPr>
          <p:nvPr/>
        </p:nvCxnSpPr>
        <p:spPr bwMode="auto">
          <a:xfrm>
            <a:off x="1828800" y="5954713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5" name="TextBox 78"/>
          <p:cNvSpPr txBox="1">
            <a:spLocks noChangeArrowheads="1"/>
          </p:cNvSpPr>
          <p:nvPr/>
        </p:nvSpPr>
        <p:spPr bwMode="auto">
          <a:xfrm>
            <a:off x="2438400" y="56499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rx_data (16b)</a:t>
            </a:r>
          </a:p>
        </p:txBody>
      </p:sp>
      <p:cxnSp>
        <p:nvCxnSpPr>
          <p:cNvPr id="7206" name="Straight Arrow Connector 80"/>
          <p:cNvCxnSpPr>
            <a:cxnSpLocks noChangeShapeType="1"/>
          </p:cNvCxnSpPr>
          <p:nvPr/>
        </p:nvCxnSpPr>
        <p:spPr bwMode="auto">
          <a:xfrm>
            <a:off x="1828800" y="62595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7" name="TextBox 81"/>
          <p:cNvSpPr txBox="1">
            <a:spLocks noChangeArrowheads="1"/>
          </p:cNvSpPr>
          <p:nvPr/>
        </p:nvSpPr>
        <p:spPr bwMode="auto">
          <a:xfrm>
            <a:off x="2438400" y="59547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rx_data_valid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Usage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When sending a packet, the application must give UDP/IP block following information</a:t>
            </a:r>
          </a:p>
          <a:p>
            <a:pPr lvl="1" eaLnBrk="1" hangingPunct="1">
              <a:defRPr/>
            </a:pPr>
            <a:r>
              <a:rPr lang="fi-FI" dirty="0" smtClean="0"/>
              <a:t>Destination IP address</a:t>
            </a:r>
          </a:p>
          <a:p>
            <a:pPr lvl="1" eaLnBrk="1" hangingPunct="1">
              <a:defRPr/>
            </a:pPr>
            <a:r>
              <a:rPr lang="fi-FI" dirty="0" smtClean="0"/>
              <a:t>Source port</a:t>
            </a:r>
          </a:p>
          <a:p>
            <a:pPr lvl="1" eaLnBrk="1" hangingPunct="1">
              <a:defRPr/>
            </a:pPr>
            <a:r>
              <a:rPr lang="fi-FI" dirty="0" smtClean="0"/>
              <a:t>Destination port</a:t>
            </a:r>
          </a:p>
          <a:p>
            <a:pPr lvl="1" eaLnBrk="1" hangingPunct="1">
              <a:defRPr/>
            </a:pPr>
            <a:r>
              <a:rPr lang="fi-FI" dirty="0" smtClean="0"/>
              <a:t>Transfer length</a:t>
            </a:r>
          </a:p>
          <a:p>
            <a:pPr eaLnBrk="1" hangingPunct="1">
              <a:defRPr/>
            </a:pPr>
            <a:r>
              <a:rPr lang="fi-FI" dirty="0" smtClean="0"/>
              <a:t>The application must also place valid data to data bus and raise a data_valid signal</a:t>
            </a:r>
          </a:p>
          <a:p>
            <a:pPr lvl="1" eaLnBrk="1" hangingPunct="1">
              <a:defRPr/>
            </a:pPr>
            <a:r>
              <a:rPr lang="fi-FI" dirty="0" smtClean="0"/>
              <a:t>When the UDP/IP block is ready, it reads data by raising its read_enable signal</a:t>
            </a:r>
          </a:p>
          <a:p>
            <a:pPr lvl="1" eaLnBrk="1" hangingPunct="1">
              <a:defRPr/>
            </a:pPr>
            <a:r>
              <a:rPr lang="fi-FI" dirty="0" smtClean="0"/>
              <a:t>Data bus is 16 bits wide consisting of two separate bytes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Usage (2)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When the UDP/IP block has received a packet, it feeds the application with following information</a:t>
            </a:r>
          </a:p>
          <a:p>
            <a:pPr lvl="1" eaLnBrk="1" hangingPunct="1">
              <a:defRPr/>
            </a:pPr>
            <a:r>
              <a:rPr lang="fi-FI" dirty="0" smtClean="0"/>
              <a:t>Source IP address</a:t>
            </a:r>
          </a:p>
          <a:p>
            <a:pPr lvl="1" eaLnBrk="1" hangingPunct="1">
              <a:defRPr/>
            </a:pPr>
            <a:r>
              <a:rPr lang="fi-FI" dirty="0" smtClean="0"/>
              <a:t>Source port</a:t>
            </a:r>
          </a:p>
          <a:p>
            <a:pPr lvl="1" eaLnBrk="1" hangingPunct="1">
              <a:defRPr/>
            </a:pPr>
            <a:r>
              <a:rPr lang="fi-FI" dirty="0" smtClean="0"/>
              <a:t>Destination port</a:t>
            </a:r>
          </a:p>
          <a:p>
            <a:pPr lvl="1" eaLnBrk="1" hangingPunct="1">
              <a:defRPr/>
            </a:pPr>
            <a:r>
              <a:rPr lang="fi-FI" dirty="0" smtClean="0"/>
              <a:t>Transfer length</a:t>
            </a:r>
          </a:p>
          <a:p>
            <a:pPr lvl="1" eaLnBrk="1" hangingPunct="1">
              <a:defRPr/>
            </a:pPr>
            <a:r>
              <a:rPr lang="fi-FI" dirty="0" smtClean="0"/>
              <a:t>Indication if transfer is somehow erroneous</a:t>
            </a:r>
          </a:p>
          <a:p>
            <a:pPr eaLnBrk="1" hangingPunct="1">
              <a:defRPr/>
            </a:pPr>
            <a:r>
              <a:rPr lang="fi-FI" dirty="0" smtClean="0"/>
              <a:t>The data itself is moved in a similar manner as when transmitting</a:t>
            </a:r>
          </a:p>
          <a:p>
            <a:pPr lvl="1" eaLnBrk="1" hangingPunct="1">
              <a:defRPr/>
            </a:pPr>
            <a:r>
              <a:rPr lang="fi-FI" dirty="0" smtClean="0"/>
              <a:t>UDP/IP writes data to the data bus and raises data_valid signal</a:t>
            </a:r>
          </a:p>
          <a:p>
            <a:pPr lvl="1" eaLnBrk="1" hangingPunct="1">
              <a:defRPr/>
            </a:pPr>
            <a:r>
              <a:rPr lang="fi-FI" dirty="0" smtClean="0"/>
              <a:t>The application reads the data by raising read_enable signal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Current restrictions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fi-FI" dirty="0" err="1" smtClean="0"/>
              <a:t>Most</a:t>
            </a:r>
            <a:r>
              <a:rPr lang="fi-FI" dirty="0" smtClean="0"/>
              <a:t> of the IP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fields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unusable</a:t>
            </a:r>
            <a:endParaRPr lang="fi-FI" dirty="0" smtClean="0"/>
          </a:p>
          <a:p>
            <a:pPr lvl="1" eaLnBrk="1" hangingPunct="1"/>
            <a:r>
              <a:rPr lang="fi-FI" dirty="0" smtClean="0"/>
              <a:t>In </a:t>
            </a:r>
            <a:r>
              <a:rPr lang="fi-FI" dirty="0" err="1" smtClean="0"/>
              <a:t>addition</a:t>
            </a:r>
            <a:r>
              <a:rPr lang="fi-FI" dirty="0" smtClean="0"/>
              <a:t> to </a:t>
            </a:r>
            <a:r>
              <a:rPr lang="fi-FI" dirty="0" err="1" smtClean="0"/>
              <a:t>addresses</a:t>
            </a:r>
            <a:r>
              <a:rPr lang="fi-FI" dirty="0" smtClean="0"/>
              <a:t> and </a:t>
            </a:r>
            <a:r>
              <a:rPr lang="fi-FI" dirty="0" err="1" smtClean="0"/>
              <a:t>length</a:t>
            </a:r>
            <a:r>
              <a:rPr lang="fi-FI" dirty="0" smtClean="0"/>
              <a:t> </a:t>
            </a:r>
            <a:r>
              <a:rPr lang="fi-FI" dirty="0" err="1" smtClean="0"/>
              <a:t>fields</a:t>
            </a:r>
            <a:r>
              <a:rPr lang="fi-FI" dirty="0" smtClean="0"/>
              <a:t>,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checksum</a:t>
            </a:r>
            <a:r>
              <a:rPr lang="fi-FI" dirty="0" smtClean="0"/>
              <a:t> </a:t>
            </a:r>
            <a:r>
              <a:rPr lang="fi-FI" dirty="0" err="1" smtClean="0"/>
              <a:t>computation</a:t>
            </a:r>
            <a:r>
              <a:rPr lang="fi-FI" dirty="0" smtClean="0"/>
              <a:t> is </a:t>
            </a:r>
            <a:r>
              <a:rPr lang="fi-FI" dirty="0" err="1" smtClean="0"/>
              <a:t>done</a:t>
            </a:r>
            <a:endParaRPr lang="fi-FI" dirty="0" smtClean="0"/>
          </a:p>
          <a:p>
            <a:pPr lvl="2" eaLnBrk="1" hangingPunct="1"/>
            <a:r>
              <a:rPr lang="fi-FI" dirty="0" smtClean="0"/>
              <a:t>No </a:t>
            </a:r>
            <a:r>
              <a:rPr lang="fi-FI" dirty="0" err="1" smtClean="0"/>
              <a:t>flags</a:t>
            </a:r>
            <a:r>
              <a:rPr lang="fi-FI" dirty="0" smtClean="0"/>
              <a:t>, </a:t>
            </a:r>
            <a:r>
              <a:rPr lang="fi-FI" dirty="0" err="1" smtClean="0"/>
              <a:t>options</a:t>
            </a:r>
            <a:r>
              <a:rPr lang="fi-FI" dirty="0" smtClean="0"/>
              <a:t> etc.</a:t>
            </a:r>
          </a:p>
          <a:p>
            <a:pPr lvl="1" eaLnBrk="1" hangingPunct="1"/>
            <a:r>
              <a:rPr lang="fi-FI" dirty="0" smtClean="0"/>
              <a:t>No </a:t>
            </a:r>
            <a:r>
              <a:rPr lang="fi-FI" dirty="0" err="1" smtClean="0"/>
              <a:t>support</a:t>
            </a:r>
            <a:r>
              <a:rPr lang="fi-FI" dirty="0" smtClean="0"/>
              <a:t> for </a:t>
            </a:r>
            <a:r>
              <a:rPr lang="fi-FI" dirty="0" err="1" smtClean="0"/>
              <a:t>packet</a:t>
            </a:r>
            <a:r>
              <a:rPr lang="fi-FI" dirty="0" smtClean="0"/>
              <a:t> </a:t>
            </a:r>
            <a:r>
              <a:rPr lang="fi-FI" dirty="0" err="1" smtClean="0"/>
              <a:t>fragmenting</a:t>
            </a:r>
            <a:endParaRPr lang="fi-FI" dirty="0" smtClean="0"/>
          </a:p>
          <a:p>
            <a:pPr lvl="2" eaLnBrk="1" hangingPunct="1"/>
            <a:r>
              <a:rPr lang="fi-FI" dirty="0" err="1" smtClean="0"/>
              <a:t>Length</a:t>
            </a:r>
            <a:r>
              <a:rPr lang="fi-FI" dirty="0" smtClean="0"/>
              <a:t> of a </a:t>
            </a:r>
            <a:r>
              <a:rPr lang="fi-FI" dirty="0" err="1" smtClean="0"/>
              <a:t>transfer</a:t>
            </a:r>
            <a:r>
              <a:rPr lang="fi-FI" dirty="0" smtClean="0"/>
              <a:t> &lt; </a:t>
            </a:r>
            <a:r>
              <a:rPr lang="fi-FI" dirty="0" err="1" smtClean="0"/>
              <a:t>max</a:t>
            </a:r>
            <a:r>
              <a:rPr lang="fi-FI" dirty="0" smtClean="0"/>
              <a:t> </a:t>
            </a:r>
            <a:r>
              <a:rPr lang="fi-FI" dirty="0" err="1" smtClean="0"/>
              <a:t>ethernet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r>
              <a:rPr lang="fi-FI" dirty="0" smtClean="0"/>
              <a:t> </a:t>
            </a:r>
            <a:r>
              <a:rPr lang="fi-FI" dirty="0" err="1" smtClean="0"/>
              <a:t>size</a:t>
            </a:r>
            <a:r>
              <a:rPr lang="fi-FI" dirty="0" smtClean="0"/>
              <a:t> (1518 </a:t>
            </a:r>
            <a:r>
              <a:rPr lang="fi-FI" dirty="0" err="1" smtClean="0"/>
              <a:t>bytes</a:t>
            </a:r>
            <a:r>
              <a:rPr lang="fi-FI" dirty="0" smtClean="0"/>
              <a:t>)</a:t>
            </a:r>
          </a:p>
          <a:p>
            <a:pPr eaLnBrk="1" hangingPunct="1"/>
            <a:r>
              <a:rPr lang="fi-FI" dirty="0" err="1" smtClean="0"/>
              <a:t>Only</a:t>
            </a:r>
            <a:r>
              <a:rPr lang="fi-FI" dirty="0" smtClean="0"/>
              <a:t> UDP </a:t>
            </a:r>
            <a:r>
              <a:rPr lang="fi-FI" dirty="0" err="1" smtClean="0"/>
              <a:t>packets</a:t>
            </a:r>
            <a:r>
              <a:rPr lang="fi-FI" dirty="0" smtClean="0"/>
              <a:t> </a:t>
            </a:r>
            <a:r>
              <a:rPr lang="fi-FI" dirty="0" err="1" smtClean="0"/>
              <a:t>supported</a:t>
            </a:r>
            <a:r>
              <a:rPr lang="fi-FI" dirty="0" smtClean="0"/>
              <a:t>, </a:t>
            </a:r>
            <a:r>
              <a:rPr lang="fi-FI" dirty="0" err="1" smtClean="0"/>
              <a:t>packets</a:t>
            </a:r>
            <a:r>
              <a:rPr lang="fi-FI" dirty="0" smtClean="0"/>
              <a:t> of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protocols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simply</a:t>
            </a:r>
            <a:r>
              <a:rPr lang="fi-FI" dirty="0" smtClean="0"/>
              <a:t> </a:t>
            </a:r>
            <a:r>
              <a:rPr lang="fi-FI" dirty="0" err="1" smtClean="0"/>
              <a:t>discarded</a:t>
            </a:r>
            <a:endParaRPr lang="fi-FI" dirty="0" smtClean="0"/>
          </a:p>
          <a:p>
            <a:pPr eaLnBrk="1" hangingPunct="1"/>
            <a:endParaRPr lang="fi-FI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Content Placeholder 5" descr="data_pc_sd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" y="500063"/>
            <a:ext cx="8072438" cy="6357937"/>
          </a:xfr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82550"/>
            <a:ext cx="8229600" cy="796925"/>
          </a:xfrm>
        </p:spPr>
        <p:txBody>
          <a:bodyPr/>
          <a:lstStyle/>
          <a:p>
            <a:r>
              <a:rPr lang="fi-FI" sz="3200" dirty="0" smtClean="0"/>
              <a:t>Data </a:t>
            </a:r>
            <a:r>
              <a:rPr lang="fi-FI" sz="3200" dirty="0" err="1" smtClean="0"/>
              <a:t>from</a:t>
            </a:r>
            <a:r>
              <a:rPr lang="fi-FI" sz="3200" dirty="0" smtClean="0"/>
              <a:t> PC to SDRAM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82550"/>
            <a:ext cx="8229600" cy="796925"/>
          </a:xfrm>
        </p:spPr>
        <p:txBody>
          <a:bodyPr/>
          <a:lstStyle/>
          <a:p>
            <a:r>
              <a:rPr lang="fi-FI" sz="3200" smtClean="0"/>
              <a:t>Data from SDRAM to PC</a:t>
            </a:r>
          </a:p>
        </p:txBody>
      </p:sp>
      <p:pic>
        <p:nvPicPr>
          <p:cNvPr id="18435" name="Content Placeholder 7" descr="data_sdram_p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571500"/>
            <a:ext cx="8213725" cy="6286500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HIBI UDP </a:t>
            </a:r>
            <a:r>
              <a:rPr lang="fi-FI" dirty="0" err="1" smtClean="0"/>
              <a:t>Basics</a:t>
            </a:r>
            <a:endParaRPr lang="fi-FI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a UDP/IP </a:t>
            </a:r>
            <a:r>
              <a:rPr lang="fi-FI" dirty="0" err="1" smtClean="0"/>
              <a:t>block</a:t>
            </a:r>
            <a:r>
              <a:rPr lang="fi-FI" dirty="0" smtClean="0"/>
              <a:t> and the HIBI </a:t>
            </a:r>
            <a:r>
              <a:rPr lang="fi-FI" dirty="0" err="1" smtClean="0"/>
              <a:t>bus</a:t>
            </a:r>
            <a:endParaRPr lang="fi-FI" dirty="0" smtClean="0"/>
          </a:p>
          <a:p>
            <a:pPr eaLnBrk="1" hangingPunct="1"/>
            <a:r>
              <a:rPr lang="fi-FI" dirty="0" err="1" smtClean="0"/>
              <a:t>Capable</a:t>
            </a:r>
            <a:r>
              <a:rPr lang="fi-FI" dirty="0" smtClean="0"/>
              <a:t> of </a:t>
            </a:r>
            <a:r>
              <a:rPr lang="fi-FI" dirty="0" err="1" smtClean="0"/>
              <a:t>handling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transmission and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incoming</a:t>
            </a:r>
            <a:r>
              <a:rPr lang="fi-FI" dirty="0" smtClean="0"/>
              <a:t> </a:t>
            </a:r>
            <a:r>
              <a:rPr lang="fi-FI" dirty="0" err="1" smtClean="0"/>
              <a:t>packet</a:t>
            </a:r>
            <a:r>
              <a:rPr lang="fi-FI" dirty="0" smtClean="0"/>
              <a:t> at a </a:t>
            </a:r>
            <a:r>
              <a:rPr lang="fi-FI" dirty="0" err="1" smtClean="0"/>
              <a:t>time</a:t>
            </a:r>
            <a:endParaRPr lang="fi-FI" dirty="0" smtClean="0"/>
          </a:p>
          <a:p>
            <a:pPr eaLnBrk="1" hangingPunct="1"/>
            <a:r>
              <a:rPr lang="fi-FI" dirty="0" smtClean="0"/>
              <a:t>UDP2HIBI </a:t>
            </a:r>
            <a:r>
              <a:rPr lang="fi-FI" dirty="0" err="1" smtClean="0"/>
              <a:t>uses</a:t>
            </a:r>
            <a:r>
              <a:rPr lang="fi-FI" dirty="0" smtClean="0"/>
              <a:t> HIBI </a:t>
            </a:r>
            <a:r>
              <a:rPr lang="fi-FI" dirty="0" err="1" smtClean="0"/>
              <a:t>addresses</a:t>
            </a:r>
            <a:r>
              <a:rPr lang="fi-FI" dirty="0" smtClean="0"/>
              <a:t> to </a:t>
            </a:r>
            <a:r>
              <a:rPr lang="fi-FI" dirty="0" err="1" smtClean="0"/>
              <a:t>separate</a:t>
            </a:r>
            <a:r>
              <a:rPr lang="fi-FI" dirty="0" smtClean="0"/>
              <a:t> </a:t>
            </a:r>
            <a:r>
              <a:rPr lang="fi-FI" dirty="0" err="1" smtClean="0"/>
              <a:t>transfers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agents</a:t>
            </a:r>
            <a:endParaRPr lang="fi-FI" dirty="0" smtClean="0"/>
          </a:p>
          <a:p>
            <a:pPr lvl="1" eaLnBrk="1" hangingPunct="1"/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agents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addresses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sending</a:t>
            </a:r>
            <a:r>
              <a:rPr lang="fi-FI" dirty="0" smtClean="0"/>
              <a:t> to UDP2HIBI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Tx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fi-FI" dirty="0" smtClean="0"/>
              <a:t>Before a transfer can begin, the UDP2HIBI must be configured by sending a configuration packet</a:t>
            </a:r>
          </a:p>
          <a:p>
            <a:pPr lvl="1">
              <a:defRPr/>
            </a:pPr>
            <a:r>
              <a:rPr lang="fi-FI" dirty="0" smtClean="0"/>
              <a:t>Sets destination IP address and UDP ports</a:t>
            </a:r>
          </a:p>
          <a:p>
            <a:pPr lvl="1">
              <a:defRPr/>
            </a:pPr>
            <a:r>
              <a:rPr lang="fi-FI" dirty="0" smtClean="0"/>
              <a:t>Locks the UDP2HIBI to the used hibi address so that no one else can interfere with the transfer.</a:t>
            </a:r>
          </a:p>
          <a:p>
            <a:pPr>
              <a:defRPr/>
            </a:pPr>
            <a:r>
              <a:rPr lang="fi-FI" dirty="0" smtClean="0"/>
              <a:t>The transfer is started with a specific tx header</a:t>
            </a:r>
          </a:p>
          <a:p>
            <a:pPr lvl="1">
              <a:defRPr/>
            </a:pPr>
            <a:r>
              <a:rPr lang="fi-FI" dirty="0" smtClean="0"/>
              <a:t>Sets the tx length</a:t>
            </a:r>
          </a:p>
          <a:p>
            <a:pPr lvl="1">
              <a:defRPr/>
            </a:pPr>
            <a:r>
              <a:rPr lang="fi-FI" dirty="0" smtClean="0"/>
              <a:t>After the header all words sent by that agent are considered as data until tx length of bytes has been received</a:t>
            </a:r>
          </a:p>
          <a:p>
            <a:pPr>
              <a:defRPr/>
            </a:pPr>
            <a:r>
              <a:rPr lang="fi-FI" dirty="0" smtClean="0"/>
              <a:t>After the transmission the UDP2HIBI must be released with a release packet so that others can use it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625" y="131763"/>
            <a:ext cx="8229600" cy="868362"/>
          </a:xfrm>
        </p:spPr>
        <p:txBody>
          <a:bodyPr/>
          <a:lstStyle/>
          <a:p>
            <a:pPr eaLnBrk="1" hangingPunct="1"/>
            <a:r>
              <a:rPr lang="fi-FI" sz="3600" dirty="0" err="1" smtClean="0"/>
              <a:t>Sequence</a:t>
            </a:r>
            <a:r>
              <a:rPr lang="fi-FI" sz="3600" dirty="0" smtClean="0"/>
              <a:t> </a:t>
            </a:r>
            <a:r>
              <a:rPr lang="fi-FI" sz="3600" dirty="0" err="1" smtClean="0"/>
              <a:t>diagram</a:t>
            </a:r>
            <a:endParaRPr lang="fi-FI" sz="3600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785938" y="4071938"/>
            <a:ext cx="5286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000125" y="4071938"/>
            <a:ext cx="5286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786187" y="4071938"/>
            <a:ext cx="5286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357188" y="92868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CPU 2</a:t>
            </a: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3143250" y="1000125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CPU 1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5786438" y="987425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UDP2HIBI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43313" y="164147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TextBox 12"/>
          <p:cNvSpPr txBox="1">
            <a:spLocks noChangeArrowheads="1"/>
          </p:cNvSpPr>
          <p:nvPr/>
        </p:nvSpPr>
        <p:spPr bwMode="auto">
          <a:xfrm>
            <a:off x="3571875" y="1404938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sp>
        <p:nvSpPr>
          <p:cNvPr id="5131" name="TextBox 13"/>
          <p:cNvSpPr txBox="1">
            <a:spLocks noChangeArrowheads="1"/>
          </p:cNvSpPr>
          <p:nvPr/>
        </p:nvSpPr>
        <p:spPr bwMode="auto">
          <a:xfrm>
            <a:off x="4714875" y="1404938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643313" y="195262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TextBox 17"/>
          <p:cNvSpPr txBox="1">
            <a:spLocks noChangeArrowheads="1"/>
          </p:cNvSpPr>
          <p:nvPr/>
        </p:nvSpPr>
        <p:spPr bwMode="auto">
          <a:xfrm>
            <a:off x="5929313" y="1714500"/>
            <a:ext cx="500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Ack</a:t>
            </a:r>
          </a:p>
        </p:txBody>
      </p: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6643688" y="142875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UDP2HIBI locked to address 0x01234567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57250" y="2452688"/>
            <a:ext cx="5572125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TextBox 21"/>
          <p:cNvSpPr txBox="1">
            <a:spLocks noChangeArrowheads="1"/>
          </p:cNvSpPr>
          <p:nvPr/>
        </p:nvSpPr>
        <p:spPr bwMode="auto">
          <a:xfrm>
            <a:off x="798513" y="2214563"/>
            <a:ext cx="1500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643313" y="2738438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8" name="TextBox 23"/>
          <p:cNvSpPr txBox="1">
            <a:spLocks noChangeArrowheads="1"/>
          </p:cNvSpPr>
          <p:nvPr/>
        </p:nvSpPr>
        <p:spPr bwMode="auto">
          <a:xfrm>
            <a:off x="5786438" y="2500313"/>
            <a:ext cx="642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Nack</a:t>
            </a:r>
          </a:p>
        </p:txBody>
      </p:sp>
      <p:sp>
        <p:nvSpPr>
          <p:cNvPr id="5139" name="TextBox 24"/>
          <p:cNvSpPr txBox="1">
            <a:spLocks noChangeArrowheads="1"/>
          </p:cNvSpPr>
          <p:nvPr/>
        </p:nvSpPr>
        <p:spPr bwMode="auto">
          <a:xfrm>
            <a:off x="4714875" y="2230438"/>
            <a:ext cx="17145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43313" y="3236913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TextBox 26"/>
          <p:cNvSpPr txBox="1">
            <a:spLocks noChangeArrowheads="1"/>
          </p:cNvSpPr>
          <p:nvPr/>
        </p:nvSpPr>
        <p:spPr bwMode="auto">
          <a:xfrm>
            <a:off x="3571875" y="3000375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42" name="TextBox 27"/>
          <p:cNvSpPr txBox="1">
            <a:spLocks noChangeArrowheads="1"/>
          </p:cNvSpPr>
          <p:nvPr/>
        </p:nvSpPr>
        <p:spPr bwMode="auto">
          <a:xfrm>
            <a:off x="4714875" y="3000375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43313" y="345122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TextBox 29"/>
          <p:cNvSpPr txBox="1">
            <a:spLocks noChangeArrowheads="1"/>
          </p:cNvSpPr>
          <p:nvPr/>
        </p:nvSpPr>
        <p:spPr bwMode="auto">
          <a:xfrm>
            <a:off x="3571875" y="3214688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45" name="TextBox 30"/>
          <p:cNvSpPr txBox="1">
            <a:spLocks noChangeArrowheads="1"/>
          </p:cNvSpPr>
          <p:nvPr/>
        </p:nvSpPr>
        <p:spPr bwMode="auto">
          <a:xfrm>
            <a:off x="4714875" y="3214688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43313" y="3665538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7" name="TextBox 32"/>
          <p:cNvSpPr txBox="1">
            <a:spLocks noChangeArrowheads="1"/>
          </p:cNvSpPr>
          <p:nvPr/>
        </p:nvSpPr>
        <p:spPr bwMode="auto">
          <a:xfrm>
            <a:off x="3571875" y="3429000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48" name="TextBox 33"/>
          <p:cNvSpPr txBox="1">
            <a:spLocks noChangeArrowheads="1"/>
          </p:cNvSpPr>
          <p:nvPr/>
        </p:nvSpPr>
        <p:spPr bwMode="auto">
          <a:xfrm>
            <a:off x="4714875" y="3429000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43313" y="4737100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0" name="TextBox 35"/>
          <p:cNvSpPr txBox="1">
            <a:spLocks noChangeArrowheads="1"/>
          </p:cNvSpPr>
          <p:nvPr/>
        </p:nvSpPr>
        <p:spPr bwMode="auto">
          <a:xfrm>
            <a:off x="3571875" y="4500563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51" name="TextBox 36"/>
          <p:cNvSpPr txBox="1">
            <a:spLocks noChangeArrowheads="1"/>
          </p:cNvSpPr>
          <p:nvPr/>
        </p:nvSpPr>
        <p:spPr bwMode="auto">
          <a:xfrm>
            <a:off x="4714875" y="4500563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643313" y="4951413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3" name="TextBox 38"/>
          <p:cNvSpPr txBox="1">
            <a:spLocks noChangeArrowheads="1"/>
          </p:cNvSpPr>
          <p:nvPr/>
        </p:nvSpPr>
        <p:spPr bwMode="auto">
          <a:xfrm>
            <a:off x="3571875" y="4714875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54" name="TextBox 39"/>
          <p:cNvSpPr txBox="1">
            <a:spLocks noChangeArrowheads="1"/>
          </p:cNvSpPr>
          <p:nvPr/>
        </p:nvSpPr>
        <p:spPr bwMode="auto">
          <a:xfrm>
            <a:off x="4714875" y="4714875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7250" y="4033838"/>
            <a:ext cx="5572125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TextBox 41"/>
          <p:cNvSpPr txBox="1">
            <a:spLocks noChangeArrowheads="1"/>
          </p:cNvSpPr>
          <p:nvPr/>
        </p:nvSpPr>
        <p:spPr bwMode="auto">
          <a:xfrm>
            <a:off x="798513" y="3795713"/>
            <a:ext cx="1500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3643313" y="4319588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8" name="TextBox 43"/>
          <p:cNvSpPr txBox="1">
            <a:spLocks noChangeArrowheads="1"/>
          </p:cNvSpPr>
          <p:nvPr/>
        </p:nvSpPr>
        <p:spPr bwMode="auto">
          <a:xfrm>
            <a:off x="5786438" y="4081463"/>
            <a:ext cx="642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Nack</a:t>
            </a:r>
          </a:p>
        </p:txBody>
      </p:sp>
      <p:sp>
        <p:nvSpPr>
          <p:cNvPr id="5159" name="TextBox 44"/>
          <p:cNvSpPr txBox="1">
            <a:spLocks noChangeArrowheads="1"/>
          </p:cNvSpPr>
          <p:nvPr/>
        </p:nvSpPr>
        <p:spPr bwMode="auto">
          <a:xfrm>
            <a:off x="4714875" y="3811588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43313" y="5461000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1" name="TextBox 50"/>
          <p:cNvSpPr txBox="1">
            <a:spLocks noChangeArrowheads="1"/>
          </p:cNvSpPr>
          <p:nvPr/>
        </p:nvSpPr>
        <p:spPr bwMode="auto">
          <a:xfrm>
            <a:off x="3571875" y="5224463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release</a:t>
            </a:r>
          </a:p>
        </p:txBody>
      </p:sp>
      <p:sp>
        <p:nvSpPr>
          <p:cNvPr id="5162" name="TextBox 51"/>
          <p:cNvSpPr txBox="1">
            <a:spLocks noChangeArrowheads="1"/>
          </p:cNvSpPr>
          <p:nvPr/>
        </p:nvSpPr>
        <p:spPr bwMode="auto">
          <a:xfrm>
            <a:off x="4714875" y="5224463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sp>
        <p:nvSpPr>
          <p:cNvPr id="5163" name="TextBox 52"/>
          <p:cNvSpPr txBox="1">
            <a:spLocks noChangeArrowheads="1"/>
          </p:cNvSpPr>
          <p:nvPr/>
        </p:nvSpPr>
        <p:spPr bwMode="auto">
          <a:xfrm>
            <a:off x="6643688" y="5214938"/>
            <a:ext cx="2143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UDP2HIBI no longer locked to address 0x01234567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44550" y="5962650"/>
            <a:ext cx="5572125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TextBox 54"/>
          <p:cNvSpPr txBox="1">
            <a:spLocks noChangeArrowheads="1"/>
          </p:cNvSpPr>
          <p:nvPr/>
        </p:nvSpPr>
        <p:spPr bwMode="auto">
          <a:xfrm>
            <a:off x="785813" y="5724525"/>
            <a:ext cx="1500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10800000">
            <a:off x="3630613" y="6248400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7" name="TextBox 56"/>
          <p:cNvSpPr txBox="1">
            <a:spLocks noChangeArrowheads="1"/>
          </p:cNvSpPr>
          <p:nvPr/>
        </p:nvSpPr>
        <p:spPr bwMode="auto">
          <a:xfrm>
            <a:off x="5773738" y="6010275"/>
            <a:ext cx="642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Ack</a:t>
            </a:r>
          </a:p>
        </p:txBody>
      </p:sp>
      <p:sp>
        <p:nvSpPr>
          <p:cNvPr id="5168" name="TextBox 57"/>
          <p:cNvSpPr txBox="1">
            <a:spLocks noChangeArrowheads="1"/>
          </p:cNvSpPr>
          <p:nvPr/>
        </p:nvSpPr>
        <p:spPr bwMode="auto">
          <a:xfrm>
            <a:off x="4702175" y="5740400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sp>
        <p:nvSpPr>
          <p:cNvPr id="5169" name="TextBox 58"/>
          <p:cNvSpPr txBox="1">
            <a:spLocks noChangeArrowheads="1"/>
          </p:cNvSpPr>
          <p:nvPr/>
        </p:nvSpPr>
        <p:spPr bwMode="auto">
          <a:xfrm>
            <a:off x="6643688" y="571500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UDP2HIBI locked to address 0x01234568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643313" y="659447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1" name="TextBox 60"/>
          <p:cNvSpPr txBox="1">
            <a:spLocks noChangeArrowheads="1"/>
          </p:cNvSpPr>
          <p:nvPr/>
        </p:nvSpPr>
        <p:spPr bwMode="auto">
          <a:xfrm>
            <a:off x="3571875" y="6357938"/>
            <a:ext cx="15001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72" name="TextBox 61"/>
          <p:cNvSpPr txBox="1">
            <a:spLocks noChangeArrowheads="1"/>
          </p:cNvSpPr>
          <p:nvPr/>
        </p:nvSpPr>
        <p:spPr bwMode="auto">
          <a:xfrm>
            <a:off x="4714875" y="6357938"/>
            <a:ext cx="17145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sp>
        <p:nvSpPr>
          <p:cNvPr id="5173" name="TextBox 62"/>
          <p:cNvSpPr txBox="1">
            <a:spLocks noChangeArrowheads="1"/>
          </p:cNvSpPr>
          <p:nvPr/>
        </p:nvSpPr>
        <p:spPr bwMode="auto">
          <a:xfrm>
            <a:off x="6643688" y="4824413"/>
            <a:ext cx="2143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Last data received</a:t>
            </a:r>
          </a:p>
        </p:txBody>
      </p:sp>
      <p:sp>
        <p:nvSpPr>
          <p:cNvPr id="5174" name="TextBox 63"/>
          <p:cNvSpPr txBox="1">
            <a:spLocks noChangeArrowheads="1"/>
          </p:cNvSpPr>
          <p:nvPr/>
        </p:nvSpPr>
        <p:spPr bwMode="auto">
          <a:xfrm>
            <a:off x="6643688" y="2252663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 dirty="0"/>
              <a:t>UDP2HIBI </a:t>
            </a:r>
            <a:r>
              <a:rPr lang="fi-FI" sz="1200" b="1" dirty="0" err="1"/>
              <a:t>refuses</a:t>
            </a:r>
            <a:r>
              <a:rPr lang="fi-FI" sz="1200" dirty="0"/>
              <a:t> </a:t>
            </a:r>
            <a:r>
              <a:rPr lang="fi-FI" sz="1200" dirty="0" err="1"/>
              <a:t>other</a:t>
            </a:r>
            <a:r>
              <a:rPr lang="fi-FI" sz="1200" dirty="0"/>
              <a:t> </a:t>
            </a:r>
            <a:r>
              <a:rPr lang="fi-FI" sz="1200" dirty="0" err="1"/>
              <a:t>communication</a:t>
            </a:r>
            <a:r>
              <a:rPr lang="fi-FI" sz="1200" dirty="0"/>
              <a:t> </a:t>
            </a:r>
            <a:r>
              <a:rPr lang="fi-FI" sz="1200" dirty="0" err="1"/>
              <a:t>attempts</a:t>
            </a:r>
            <a:r>
              <a:rPr lang="fi-FI" sz="1200" dirty="0"/>
              <a:t> </a:t>
            </a:r>
            <a:r>
              <a:rPr lang="fi-FI" sz="1200" dirty="0" err="1"/>
              <a:t>while</a:t>
            </a:r>
            <a:r>
              <a:rPr lang="fi-FI" sz="1200" dirty="0"/>
              <a:t> </a:t>
            </a:r>
            <a:r>
              <a:rPr lang="fi-FI" sz="1200" dirty="0" err="1"/>
              <a:t>locked</a:t>
            </a:r>
            <a:endParaRPr lang="fi-FI" sz="1200" dirty="0"/>
          </a:p>
        </p:txBody>
      </p:sp>
      <p:sp>
        <p:nvSpPr>
          <p:cNvPr id="5175" name="TextBox 64"/>
          <p:cNvSpPr txBox="1">
            <a:spLocks noChangeArrowheads="1"/>
          </p:cNvSpPr>
          <p:nvPr/>
        </p:nvSpPr>
        <p:spPr bwMode="auto">
          <a:xfrm>
            <a:off x="6643688" y="3068638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The first data transfer must contain a Tx header with tx length</a:t>
            </a:r>
          </a:p>
        </p:txBody>
      </p:sp>
      <p:sp>
        <p:nvSpPr>
          <p:cNvPr id="5176" name="TextBox 58"/>
          <p:cNvSpPr txBox="1">
            <a:spLocks noChangeArrowheads="1"/>
          </p:cNvSpPr>
          <p:nvPr/>
        </p:nvSpPr>
        <p:spPr bwMode="auto">
          <a:xfrm>
            <a:off x="6643688" y="6438900"/>
            <a:ext cx="2143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And so on...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Rx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fi-FI" dirty="0" smtClean="0"/>
              <a:t>Agents can connect UDP/IP addresses (IP address, UDP ports) with their own hibi addresses by sending UDP2HIBI an rx configuration packet</a:t>
            </a:r>
          </a:p>
          <a:p>
            <a:pPr lvl="1">
              <a:defRPr/>
            </a:pPr>
            <a:r>
              <a:rPr lang="fi-FI" dirty="0" smtClean="0"/>
              <a:t>The information is stored to a receiver table so different agents can connect different IPs/ports to their own addresses</a:t>
            </a:r>
          </a:p>
          <a:p>
            <a:pPr lvl="1">
              <a:defRPr/>
            </a:pPr>
            <a:r>
              <a:rPr lang="fi-FI" dirty="0" smtClean="0"/>
              <a:t>Wildcard values (all ones, e.g. Port 0xFFFF) can also be used</a:t>
            </a:r>
          </a:p>
          <a:p>
            <a:pPr>
              <a:defRPr/>
            </a:pPr>
            <a:r>
              <a:rPr lang="fi-FI" dirty="0" smtClean="0"/>
              <a:t>An ack packet is sent if there was room in the table, nack otherwise</a:t>
            </a:r>
          </a:p>
          <a:p>
            <a:pPr lvl="1">
              <a:defRPr/>
            </a:pPr>
            <a:r>
              <a:rPr lang="fi-FI" dirty="0" smtClean="0"/>
              <a:t>Future work includes adding a possibility to remove a table entry</a:t>
            </a:r>
          </a:p>
          <a:p>
            <a:pPr>
              <a:defRPr/>
            </a:pPr>
            <a:r>
              <a:rPr lang="fi-FI" dirty="0" smtClean="0"/>
              <a:t>If the IP address/ports of a received transmission match with a table entry, the packet gets forwarded to the corresponding hibi address</a:t>
            </a:r>
          </a:p>
          <a:p>
            <a:pPr lvl="1">
              <a:defRPr/>
            </a:pPr>
            <a:r>
              <a:rPr lang="fi-FI" dirty="0" smtClean="0"/>
              <a:t>Otherwise the transmission is simply discarded</a:t>
            </a:r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2238</Words>
  <Application>Microsoft Office PowerPoint</Application>
  <PresentationFormat>On-screen Show (4:3)</PresentationFormat>
  <Paragraphs>434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Blank Presentation</vt:lpstr>
      <vt:lpstr>UDP2HIBI</vt:lpstr>
      <vt:lpstr>Purpose</vt:lpstr>
      <vt:lpstr>Use case example</vt:lpstr>
      <vt:lpstr>Data from PC to SDRAM</vt:lpstr>
      <vt:lpstr>Data from SDRAM to PC</vt:lpstr>
      <vt:lpstr>HIBI UDP Basics</vt:lpstr>
      <vt:lpstr>Tx side</vt:lpstr>
      <vt:lpstr>Sequence diagram</vt:lpstr>
      <vt:lpstr>Rx side</vt:lpstr>
      <vt:lpstr>Used packet types</vt:lpstr>
      <vt:lpstr>Used packet types (1/7)</vt:lpstr>
      <vt:lpstr>Used packet types (2/7)</vt:lpstr>
      <vt:lpstr>Used packet types (3/7)</vt:lpstr>
      <vt:lpstr>Used packet types (4/7)</vt:lpstr>
      <vt:lpstr>Used packet types (5/7)</vt:lpstr>
      <vt:lpstr>Used packet types (6/7)</vt:lpstr>
      <vt:lpstr>Used packet types (7/7)</vt:lpstr>
      <vt:lpstr>Future work</vt:lpstr>
      <vt:lpstr>UDP2HIBI implementation</vt:lpstr>
      <vt:lpstr>Contents</vt:lpstr>
      <vt:lpstr>Overview</vt:lpstr>
      <vt:lpstr>Block diagram</vt:lpstr>
      <vt:lpstr>HIBI receiver</vt:lpstr>
      <vt:lpstr>Tx ctrl</vt:lpstr>
      <vt:lpstr>Ctrl regs</vt:lpstr>
      <vt:lpstr>Rx ctrl</vt:lpstr>
      <vt:lpstr>HIBI transmitter</vt:lpstr>
      <vt:lpstr>Generics</vt:lpstr>
      <vt:lpstr>Controller for DE2 board’s Ethernet chip, including UDP functionality</vt:lpstr>
      <vt:lpstr>Contents</vt:lpstr>
      <vt:lpstr>Purpose</vt:lpstr>
      <vt:lpstr>Block diagram</vt:lpstr>
      <vt:lpstr>Basic functionality</vt:lpstr>
      <vt:lpstr>Interface</vt:lpstr>
      <vt:lpstr>Usage</vt:lpstr>
      <vt:lpstr>Usage (2)</vt:lpstr>
      <vt:lpstr>Current restrictions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2008-05-19T13:10:17Z</dcterms:created>
  <dcterms:modified xsi:type="dcterms:W3CDTF">2010-09-10T12:19:45Z</dcterms:modified>
</cp:coreProperties>
</file>