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305" r:id="rId2"/>
    <p:sldId id="308" r:id="rId3"/>
    <p:sldId id="309" r:id="rId4"/>
    <p:sldId id="325" r:id="rId5"/>
    <p:sldId id="330" r:id="rId6"/>
    <p:sldId id="310" r:id="rId7"/>
    <p:sldId id="307" r:id="rId8"/>
    <p:sldId id="311" r:id="rId9"/>
    <p:sldId id="327" r:id="rId10"/>
    <p:sldId id="312" r:id="rId11"/>
    <p:sldId id="297" r:id="rId12"/>
    <p:sldId id="283" r:id="rId13"/>
    <p:sldId id="289" r:id="rId14"/>
    <p:sldId id="284" r:id="rId15"/>
    <p:sldId id="328" r:id="rId16"/>
    <p:sldId id="329" r:id="rId17"/>
    <p:sldId id="335" r:id="rId18"/>
    <p:sldId id="331" r:id="rId19"/>
    <p:sldId id="315" r:id="rId20"/>
    <p:sldId id="333" r:id="rId21"/>
    <p:sldId id="332" r:id="rId22"/>
    <p:sldId id="334" r:id="rId23"/>
    <p:sldId id="316" r:id="rId24"/>
    <p:sldId id="319" r:id="rId25"/>
    <p:sldId id="321" r:id="rId26"/>
    <p:sldId id="318" r:id="rId27"/>
    <p:sldId id="320" r:id="rId28"/>
    <p:sldId id="322" r:id="rId29"/>
    <p:sldId id="317" r:id="rId30"/>
    <p:sldId id="285" r:id="rId31"/>
    <p:sldId id="287" r:id="rId32"/>
    <p:sldId id="323" r:id="rId33"/>
    <p:sldId id="326" r:id="rId34"/>
    <p:sldId id="314" r:id="rId35"/>
    <p:sldId id="288" r:id="rId36"/>
    <p:sldId id="313" r:id="rId37"/>
    <p:sldId id="324" r:id="rId38"/>
    <p:sldId id="286" r:id="rId39"/>
    <p:sldId id="278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6" r:id="rId48"/>
  </p:sldIdLst>
  <p:sldSz cx="9906000" cy="6858000" type="A4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FF00"/>
    <a:srgbClr val="FFC8C8"/>
    <a:srgbClr val="FFCDCD"/>
    <a:srgbClr val="FFC1C1"/>
    <a:srgbClr val="FFE5E5"/>
    <a:srgbClr val="F2F2F2"/>
    <a:srgbClr val="000000"/>
    <a:srgbClr val="E6E6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0" autoAdjust="0"/>
  </p:normalViewPr>
  <p:slideViewPr>
    <p:cSldViewPr>
      <p:cViewPr varScale="1">
        <p:scale>
          <a:sx n="97" d="100"/>
          <a:sy n="97" d="100"/>
        </p:scale>
        <p:origin x="-28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5E55-40DD-4D5E-86A5-EC68D939BA2C}" type="datetimeFigureOut">
              <a:rPr lang="en-US" smtClean="0"/>
              <a:pPr/>
              <a:t>5/2/2011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DCBE-4C37-49F9-9F45-014132B76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D500C-A508-43E8-8008-21331FC37330}" type="datetimeFigureOut">
              <a:rPr lang="en-US" smtClean="0"/>
              <a:pPr/>
              <a:t>5/2/2011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B2BD-2D9E-488B-BB04-C4A0F854B78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FFD0-1DA8-4A20-84FC-69C40B9497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789" y="1196976"/>
            <a:ext cx="7929984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3192" y="188914"/>
            <a:ext cx="2144581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012" y="188914"/>
            <a:ext cx="6272080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333375"/>
            <a:ext cx="916649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052514"/>
            <a:ext cx="4421585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468" y="1052514"/>
            <a:ext cx="4423304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012" y="1196976"/>
            <a:ext cx="4208330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42" y="1196976"/>
            <a:ext cx="4208331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391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013" y="1196976"/>
            <a:ext cx="8581760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" y="1"/>
            <a:ext cx="39039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" y="4076700"/>
            <a:ext cx="39039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" y="2736851"/>
            <a:ext cx="39039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6013" y="188913"/>
            <a:ext cx="858176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6013" y="6505575"/>
            <a:ext cx="8581760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05575"/>
            <a:ext cx="39039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2997" y="6359152"/>
            <a:ext cx="2719682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emf"/><Relationship Id="rId18" Type="http://schemas.openxmlformats.org/officeDocument/2006/relationships/image" Target="../media/image20.emf"/><Relationship Id="rId26" Type="http://schemas.openxmlformats.org/officeDocument/2006/relationships/image" Target="../media/image28.emf"/><Relationship Id="rId39" Type="http://schemas.openxmlformats.org/officeDocument/2006/relationships/image" Target="../media/image41.emf"/><Relationship Id="rId3" Type="http://schemas.openxmlformats.org/officeDocument/2006/relationships/image" Target="../media/image5.emf"/><Relationship Id="rId21" Type="http://schemas.openxmlformats.org/officeDocument/2006/relationships/image" Target="../media/image23.emf"/><Relationship Id="rId34" Type="http://schemas.openxmlformats.org/officeDocument/2006/relationships/image" Target="../media/image36.emf"/><Relationship Id="rId42" Type="http://schemas.openxmlformats.org/officeDocument/2006/relationships/image" Target="../media/image44.emf"/><Relationship Id="rId47" Type="http://schemas.openxmlformats.org/officeDocument/2006/relationships/image" Target="../media/image49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17" Type="http://schemas.openxmlformats.org/officeDocument/2006/relationships/image" Target="../media/image19.emf"/><Relationship Id="rId25" Type="http://schemas.openxmlformats.org/officeDocument/2006/relationships/image" Target="../media/image27.emf"/><Relationship Id="rId33" Type="http://schemas.openxmlformats.org/officeDocument/2006/relationships/image" Target="../media/image35.emf"/><Relationship Id="rId38" Type="http://schemas.openxmlformats.org/officeDocument/2006/relationships/image" Target="../media/image40.emf"/><Relationship Id="rId46" Type="http://schemas.openxmlformats.org/officeDocument/2006/relationships/image" Target="../media/image48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20" Type="http://schemas.openxmlformats.org/officeDocument/2006/relationships/image" Target="../media/image22.emf"/><Relationship Id="rId29" Type="http://schemas.openxmlformats.org/officeDocument/2006/relationships/image" Target="../media/image31.emf"/><Relationship Id="rId41" Type="http://schemas.openxmlformats.org/officeDocument/2006/relationships/image" Target="../media/image4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24" Type="http://schemas.openxmlformats.org/officeDocument/2006/relationships/image" Target="../media/image26.emf"/><Relationship Id="rId32" Type="http://schemas.openxmlformats.org/officeDocument/2006/relationships/image" Target="../media/image34.emf"/><Relationship Id="rId37" Type="http://schemas.openxmlformats.org/officeDocument/2006/relationships/image" Target="../media/image39.emf"/><Relationship Id="rId40" Type="http://schemas.openxmlformats.org/officeDocument/2006/relationships/image" Target="../media/image42.emf"/><Relationship Id="rId45" Type="http://schemas.openxmlformats.org/officeDocument/2006/relationships/image" Target="../media/image47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23" Type="http://schemas.openxmlformats.org/officeDocument/2006/relationships/image" Target="../media/image25.emf"/><Relationship Id="rId28" Type="http://schemas.openxmlformats.org/officeDocument/2006/relationships/image" Target="../media/image30.emf"/><Relationship Id="rId36" Type="http://schemas.openxmlformats.org/officeDocument/2006/relationships/image" Target="../media/image38.emf"/><Relationship Id="rId49" Type="http://schemas.openxmlformats.org/officeDocument/2006/relationships/image" Target="../media/image51.emf"/><Relationship Id="rId10" Type="http://schemas.openxmlformats.org/officeDocument/2006/relationships/image" Target="../media/image12.emf"/><Relationship Id="rId19" Type="http://schemas.openxmlformats.org/officeDocument/2006/relationships/image" Target="../media/image21.emf"/><Relationship Id="rId31" Type="http://schemas.openxmlformats.org/officeDocument/2006/relationships/image" Target="../media/image33.emf"/><Relationship Id="rId44" Type="http://schemas.openxmlformats.org/officeDocument/2006/relationships/image" Target="../media/image46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Relationship Id="rId22" Type="http://schemas.openxmlformats.org/officeDocument/2006/relationships/image" Target="../media/image24.emf"/><Relationship Id="rId27" Type="http://schemas.openxmlformats.org/officeDocument/2006/relationships/image" Target="../media/image29.emf"/><Relationship Id="rId30" Type="http://schemas.openxmlformats.org/officeDocument/2006/relationships/image" Target="../media/image32.emf"/><Relationship Id="rId35" Type="http://schemas.openxmlformats.org/officeDocument/2006/relationships/image" Target="../media/image37.emf"/><Relationship Id="rId43" Type="http://schemas.openxmlformats.org/officeDocument/2006/relationships/image" Target="../media/image45.emf"/><Relationship Id="rId48" Type="http://schemas.openxmlformats.org/officeDocument/2006/relationships/image" Target="../media/image50.emf"/><Relationship Id="rId8" Type="http://schemas.openxmlformats.org/officeDocument/2006/relationships/image" Target="../media/image10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PCIe</a:t>
            </a:r>
            <a:r>
              <a:rPr lang="fi-FI" dirty="0" smtClean="0"/>
              <a:t> to HIBI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Pictures</a:t>
            </a:r>
            <a:r>
              <a:rPr lang="fi-FI" dirty="0"/>
              <a:t> for </a:t>
            </a:r>
            <a:r>
              <a:rPr lang="fi-FI" dirty="0" err="1"/>
              <a:t>documentation</a:t>
            </a:r>
            <a:endParaRPr lang="fi-FI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8504" y="188640"/>
            <a:ext cx="8581760" cy="863600"/>
          </a:xfrm>
        </p:spPr>
        <p:txBody>
          <a:bodyPr/>
          <a:lstStyle/>
          <a:p>
            <a:r>
              <a:rPr lang="fi-FI" dirty="0" err="1" smtClean="0"/>
              <a:t>PCIe</a:t>
            </a:r>
            <a:r>
              <a:rPr lang="fi-FI" dirty="0" smtClean="0"/>
              <a:t> </a:t>
            </a:r>
            <a:r>
              <a:rPr lang="fi-FI" dirty="0" err="1" smtClean="0"/>
              <a:t>interrupts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10</a:t>
            </a:fld>
            <a:endParaRPr lang="fi-FI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2960" y="3068960"/>
            <a:ext cx="514015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6976" y="1052736"/>
            <a:ext cx="483743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5529064" y="3356992"/>
            <a:ext cx="4032448" cy="144016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29064" y="3501008"/>
            <a:ext cx="2808312" cy="144016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88504" y="1124744"/>
            <a:ext cx="3744416" cy="3024336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types of interrupts:</a:t>
            </a:r>
          </a:p>
          <a:p>
            <a:pPr marL="762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Monotype Sorts" pitchFamily="2" charset="2"/>
              <a:buChar char="l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legacy PCI</a:t>
            </a:r>
          </a:p>
          <a:p>
            <a:pPr marL="762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Monotype Sorts" pitchFamily="2" charset="2"/>
              <a:buChar char="l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MSI</a:t>
            </a:r>
          </a:p>
          <a:p>
            <a:pPr marL="762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Monotype Sorts" pitchFamily="2" charset="2"/>
              <a:buChar char="l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MSI-X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type to use?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better support for legacy PCI 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0" lang="en-GB" sz="2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536" y="4221088"/>
            <a:ext cx="412083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/>
          <p:nvPr/>
        </p:nvGrpSpPr>
        <p:grpSpPr>
          <a:xfrm>
            <a:off x="1431427" y="1484783"/>
            <a:ext cx="7422004" cy="4555386"/>
            <a:chOff x="1310994" y="1408862"/>
            <a:chExt cx="6851081" cy="4607694"/>
          </a:xfrm>
        </p:grpSpPr>
        <p:cxnSp>
          <p:nvCxnSpPr>
            <p:cNvPr id="61" name="Straight Arrow Connector 60"/>
            <p:cNvCxnSpPr/>
            <p:nvPr/>
          </p:nvCxnSpPr>
          <p:spPr bwMode="auto">
            <a:xfrm rot="16200000" flipH="1">
              <a:off x="1533798" y="4493723"/>
              <a:ext cx="3005327" cy="403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stCxn id="16" idx="2"/>
            </p:cNvCxnSpPr>
            <p:nvPr/>
          </p:nvCxnSpPr>
          <p:spPr bwMode="auto">
            <a:xfrm rot="16200000" flipH="1">
              <a:off x="-502631" y="4169341"/>
              <a:ext cx="3644698" cy="174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rot="16200000" flipH="1">
              <a:off x="4563277" y="3787441"/>
              <a:ext cx="3168354" cy="579264"/>
            </a:xfrm>
            <a:prstGeom prst="bentConnector3">
              <a:avLst>
                <a:gd name="adj1" fmla="val 6386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 rot="16200000" flipH="1">
              <a:off x="3207431" y="4479472"/>
              <a:ext cx="3005326" cy="6884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97" name="Straight Arrow Connector 96"/>
            <p:cNvCxnSpPr>
              <a:stCxn id="95" idx="2"/>
            </p:cNvCxnSpPr>
            <p:nvPr/>
          </p:nvCxnSpPr>
          <p:spPr bwMode="auto">
            <a:xfrm rot="16200000" flipH="1">
              <a:off x="5988083" y="3546852"/>
              <a:ext cx="4311981" cy="360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/>
            <p:nvPr/>
          </p:nvCxnSpPr>
          <p:spPr bwMode="auto">
            <a:xfrm rot="5400000">
              <a:off x="6739200" y="3630335"/>
              <a:ext cx="1820874" cy="158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64" name="Rectangle 63"/>
          <p:cNvSpPr/>
          <p:nvPr/>
        </p:nvSpPr>
        <p:spPr bwMode="auto">
          <a:xfrm>
            <a:off x="6123130" y="764704"/>
            <a:ext cx="1641647" cy="20766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NIOS II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2456723" y="142853"/>
            <a:ext cx="7176797" cy="477835"/>
          </a:xfrm>
        </p:spPr>
        <p:txBody>
          <a:bodyPr>
            <a:normAutofit/>
          </a:bodyPr>
          <a:lstStyle/>
          <a:p>
            <a:r>
              <a:rPr lang="fi-FI" sz="2000" dirty="0" err="1" smtClean="0"/>
              <a:t>Funbase</a:t>
            </a:r>
            <a:r>
              <a:rPr lang="fi-FI" sz="2000" dirty="0" smtClean="0"/>
              <a:t> </a:t>
            </a:r>
            <a:r>
              <a:rPr lang="fi-FI" sz="2000" dirty="0" err="1" smtClean="0"/>
              <a:t>SoC</a:t>
            </a:r>
            <a:r>
              <a:rPr lang="fi-FI" sz="2000" dirty="0" smtClean="0"/>
              <a:t> HW </a:t>
            </a:r>
            <a:r>
              <a:rPr lang="fi-FI" sz="2000" dirty="0" err="1" smtClean="0"/>
              <a:t>platform</a:t>
            </a:r>
            <a:r>
              <a:rPr lang="fi-FI" sz="2000" dirty="0"/>
              <a:t> </a:t>
            </a:r>
            <a:r>
              <a:rPr lang="fi-FI" sz="2000" dirty="0" err="1" smtClean="0"/>
              <a:t>essential</a:t>
            </a:r>
            <a:r>
              <a:rPr lang="fi-FI" sz="2000" dirty="0" smtClean="0"/>
              <a:t> IP </a:t>
            </a:r>
            <a:r>
              <a:rPr lang="fi-FI" sz="2000" dirty="0" err="1" smtClean="0"/>
              <a:t>blocks</a:t>
            </a:r>
            <a:r>
              <a:rPr lang="fi-FI" sz="2000" dirty="0" smtClean="0"/>
              <a:t> and </a:t>
            </a:r>
            <a:r>
              <a:rPr lang="fi-FI" sz="2000" dirty="0" err="1" smtClean="0"/>
              <a:t>layers</a:t>
            </a:r>
            <a:endParaRPr lang="fi-FI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Tampere University of Technology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81050" y="5865642"/>
            <a:ext cx="9130479" cy="2996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network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1050" y="404664"/>
            <a:ext cx="1700753" cy="20162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PC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53258" y="3179614"/>
            <a:ext cx="1638182" cy="6698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DDR2 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controller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(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Altera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)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466225" y="2481267"/>
            <a:ext cx="1625215" cy="6291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DDR2 PHY 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memory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466225" y="5498532"/>
            <a:ext cx="1625215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wrapper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81050" y="3179614"/>
            <a:ext cx="1700753" cy="6698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PCIe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controller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(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Altera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)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81050" y="2481537"/>
            <a:ext cx="1700753" cy="6315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PCIe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PHY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79197" y="5498532"/>
            <a:ext cx="1625215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wrapper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466225" y="4425482"/>
            <a:ext cx="1625215" cy="564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sm" len="sm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MEM DMA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139562" y="4425482"/>
            <a:ext cx="1625215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250922" y="3179614"/>
            <a:ext cx="1638183" cy="6698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ETH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controller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(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Altera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)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263889" y="2481267"/>
            <a:ext cx="1625215" cy="6291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ETH PHY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4263889" y="5498530"/>
            <a:ext cx="1625215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263889" y="4425482"/>
            <a:ext cx="1625215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ETH2HIBI</a:t>
            </a:r>
            <a:endParaRPr lang="en-US" sz="1600" dirty="0" err="1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139562" y="5498532"/>
            <a:ext cx="1625215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81050" y="4426222"/>
            <a:ext cx="1625215" cy="564094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PCIe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to HIBI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rot="5400000">
            <a:off x="6346015" y="3632534"/>
            <a:ext cx="1584176" cy="172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516638" y="3705402"/>
            <a:ext cx="1238259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073346" y="5505602"/>
            <a:ext cx="1625215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995338" y="1052736"/>
            <a:ext cx="163818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HW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IP-block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8008305" y="2204864"/>
            <a:ext cx="1625215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FUNCAPI IP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interface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6260" y="5090550"/>
            <a:ext cx="912701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HIBI IP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interface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(HW)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84515" y="3942912"/>
            <a:ext cx="530458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Device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specific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interface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(HW)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23130" y="2985322"/>
            <a:ext cx="35103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interface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(HW)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79147" y="1116034"/>
            <a:ext cx="14041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FUNCAPI (SW)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995338" y="1556793"/>
            <a:ext cx="163818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FUNCAPI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interface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(HW)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279147" y="2430744"/>
            <a:ext cx="14041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driver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279147" y="1772816"/>
            <a:ext cx="14041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FUNCAPI transport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40532" y="692697"/>
            <a:ext cx="14041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FUNCAPI (SW)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0532" y="2007407"/>
            <a:ext cx="14041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PCIe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driver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40532" y="1349480"/>
            <a:ext cx="14041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FUNCAPI transport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8086314" y="4426222"/>
            <a:ext cx="1625215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8463390" y="3706142"/>
            <a:ext cx="1238259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endCxn id="53" idx="0"/>
          </p:cNvCxnSpPr>
          <p:nvPr/>
        </p:nvCxnSpPr>
        <p:spPr bwMode="auto">
          <a:xfrm rot="5400000">
            <a:off x="6141132" y="3529942"/>
            <a:ext cx="216024" cy="15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4088904" y="3637954"/>
            <a:ext cx="4320480" cy="16561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r">
              <a:spcBef>
                <a:spcPct val="0"/>
              </a:spcBef>
            </a:pP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PCIe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to HIBI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PCIe to HIBI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12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2216696" y="1909762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PCIe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PHY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216696" y="2701850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2216696" y="3925986"/>
            <a:ext cx="1285884" cy="42862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7" name="Straight Connector 116"/>
          <p:cNvCxnSpPr>
            <a:stCxn id="38" idx="2"/>
            <a:endCxn id="39" idx="0"/>
          </p:cNvCxnSpPr>
          <p:nvPr/>
        </p:nvCxnSpPr>
        <p:spPr bwMode="auto">
          <a:xfrm rot="5400000">
            <a:off x="2677908" y="2520120"/>
            <a:ext cx="36346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63" idx="2"/>
            <a:endCxn id="61" idx="0"/>
          </p:cNvCxnSpPr>
          <p:nvPr/>
        </p:nvCxnSpPr>
        <p:spPr bwMode="auto">
          <a:xfrm rot="5400000">
            <a:off x="2677465" y="3527788"/>
            <a:ext cx="36434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16696" y="4358034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216696" y="4934098"/>
            <a:ext cx="1285884" cy="285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75" name="Straight Connector 74"/>
          <p:cNvCxnSpPr>
            <a:stCxn id="71" idx="2"/>
            <a:endCxn id="74" idx="0"/>
          </p:cNvCxnSpPr>
          <p:nvPr/>
        </p:nvCxnSpPr>
        <p:spPr bwMode="auto">
          <a:xfrm rot="5400000">
            <a:off x="2677465" y="4751924"/>
            <a:ext cx="36434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2216696" y="3709962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 ST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216696" y="3133898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 ST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88904" y="1189682"/>
            <a:ext cx="4320480" cy="9361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Altera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PCIe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Hard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IP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Core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088904" y="2341810"/>
            <a:ext cx="4320480" cy="10801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TLP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decoder/encoder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88904" y="5510162"/>
            <a:ext cx="4320480" cy="29510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wrapper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5400000">
            <a:off x="4557353" y="2233401"/>
            <a:ext cx="216024" cy="7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4376936" y="1765746"/>
            <a:ext cx="642099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Tx/Rx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92960" y="4358034"/>
            <a:ext cx="2516458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registers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76936" y="4934098"/>
            <a:ext cx="1516634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IP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2960" y="4646066"/>
            <a:ext cx="2759794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parameters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>
            <a:off x="7078030" y="2233004"/>
            <a:ext cx="216024" cy="15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753200" y="2341810"/>
            <a:ext cx="95571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Sideband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376936" y="2341810"/>
            <a:ext cx="642099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Tx/Rx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81192" y="1787232"/>
            <a:ext cx="95571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Sideband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45088" y="3061890"/>
            <a:ext cx="980333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TLP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Rx/Tx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17096" y="3637954"/>
            <a:ext cx="980333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TLP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Rx/Tx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rot="5400000">
            <a:off x="4845782" y="5401356"/>
            <a:ext cx="216024" cy="15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4088904" y="2773858"/>
            <a:ext cx="912429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Generics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88904" y="3997994"/>
            <a:ext cx="912429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Generics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88904" y="1477714"/>
            <a:ext cx="2234714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MegaWizard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parameters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smtClean="0"/>
              <a:t>Memory map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13</a:t>
            </a:fld>
            <a:endParaRPr lang="fi-FI"/>
          </a:p>
        </p:txBody>
      </p:sp>
      <p:sp>
        <p:nvSpPr>
          <p:cNvPr id="14" name="Rectangle 13"/>
          <p:cNvSpPr/>
          <p:nvPr/>
        </p:nvSpPr>
        <p:spPr bwMode="auto">
          <a:xfrm>
            <a:off x="425352" y="4077072"/>
            <a:ext cx="1575320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Data etc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25352" y="1988840"/>
            <a:ext cx="1575320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323" y="1988840"/>
            <a:ext cx="1414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err="1" smtClean="0">
                <a:latin typeface="Calibri" pitchFamily="34" charset="0"/>
                <a:ea typeface="Times New Roman"/>
                <a:cs typeface="Calibri" pitchFamily="34" charset="0"/>
              </a:rPr>
              <a:t>PCIe</a:t>
            </a: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 dev 1 BAR 1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1312" y="908720"/>
            <a:ext cx="1352600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dirty="0" smtClean="0">
                <a:latin typeface="Calibri" pitchFamily="34" charset="0"/>
              </a:rPr>
              <a:t>HIBI MEM DMA </a:t>
            </a:r>
            <a:r>
              <a:rPr lang="fi-FI" dirty="0" err="1" smtClean="0">
                <a:latin typeface="Calibri" pitchFamily="34" charset="0"/>
              </a:rPr>
              <a:t>configuration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addresses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5352" y="1484784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dirty="0" smtClean="0">
                <a:latin typeface="Calibri" pitchFamily="34" charset="0"/>
              </a:rPr>
              <a:t>PC </a:t>
            </a:r>
            <a:r>
              <a:rPr lang="fi-FI" dirty="0" err="1" smtClean="0">
                <a:latin typeface="Calibri" pitchFamily="34" charset="0"/>
              </a:rPr>
              <a:t>memory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map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53544" y="1988840"/>
            <a:ext cx="1575320" cy="8640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53544" y="1484784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dirty="0" err="1" smtClean="0">
                <a:latin typeface="Calibri" pitchFamily="34" charset="0"/>
              </a:rPr>
              <a:t>PCIe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device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53544" y="3409836"/>
            <a:ext cx="1575320" cy="11521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25552" y="1988840"/>
            <a:ext cx="1326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BAR1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97560" y="3409836"/>
            <a:ext cx="1326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err="1" smtClean="0">
                <a:latin typeface="Calibri" pitchFamily="34" charset="0"/>
                <a:ea typeface="Times New Roman"/>
                <a:cs typeface="Calibri" pitchFamily="34" charset="0"/>
              </a:rPr>
              <a:t>BAR_n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97560" y="2348880"/>
            <a:ext cx="1326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BAR1+ (min 4k offset)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97560" y="4057908"/>
            <a:ext cx="1326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err="1" smtClean="0">
                <a:latin typeface="Calibri" pitchFamily="34" charset="0"/>
                <a:ea typeface="Times New Roman"/>
                <a:cs typeface="Calibri" pitchFamily="34" charset="0"/>
              </a:rPr>
              <a:t>BAR_n</a:t>
            </a: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+ (min 4k offset)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873624" y="2924944"/>
            <a:ext cx="72008" cy="72008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2873624" y="3068960"/>
            <a:ext cx="72008" cy="72008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73624" y="3221360"/>
            <a:ext cx="72008" cy="72008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25352" y="2492896"/>
            <a:ext cx="1575320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4117" y="2492896"/>
            <a:ext cx="1421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err="1" smtClean="0">
                <a:latin typeface="Calibri" pitchFamily="34" charset="0"/>
                <a:ea typeface="Times New Roman"/>
                <a:cs typeface="Calibri" pitchFamily="34" charset="0"/>
              </a:rPr>
              <a:t>PCIe</a:t>
            </a: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 dev n BAR n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25352" y="2996952"/>
            <a:ext cx="1575320" cy="10081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Code etc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2880" y="1484784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dirty="0" smtClean="0">
                <a:latin typeface="Calibri" pitchFamily="34" charset="0"/>
              </a:rPr>
              <a:t>HIBI </a:t>
            </a:r>
            <a:r>
              <a:rPr lang="fi-FI" dirty="0" err="1" smtClean="0">
                <a:latin typeface="Calibri" pitchFamily="34" charset="0"/>
              </a:rPr>
              <a:t>memory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map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872880" y="1988840"/>
            <a:ext cx="1575320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IP-blocks (1M)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872880" y="3356992"/>
            <a:ext cx="157532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DDR2 (1M-2G)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889104" y="3068960"/>
            <a:ext cx="157532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889104" y="1988840"/>
            <a:ext cx="1575320" cy="10801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7869324" y="4473116"/>
            <a:ext cx="1224136" cy="2880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i-FI" dirty="0" smtClean="0">
                <a:latin typeface="Calibri" pitchFamily="34" charset="0"/>
              </a:rPr>
              <a:t>DMA </a:t>
            </a:r>
            <a:r>
              <a:rPr lang="fi-FI" dirty="0" err="1" smtClean="0">
                <a:latin typeface="Calibri" pitchFamily="34" charset="0"/>
              </a:rPr>
              <a:t>access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58443" y="2699628"/>
            <a:ext cx="1326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0x00BFF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58443" y="3068960"/>
            <a:ext cx="816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0x00C00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858443" y="1988840"/>
            <a:ext cx="811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0x00000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858443" y="4859868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0x1FFFFFFF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7437276" y="4041068"/>
            <a:ext cx="936104" cy="2880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i-FI" dirty="0" err="1" smtClean="0">
                <a:latin typeface="Calibri" pitchFamily="34" charset="0"/>
              </a:rPr>
              <a:t>Direct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access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17096" y="1340768"/>
            <a:ext cx="1575320" cy="4620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dirty="0" smtClean="0">
                <a:latin typeface="Calibri" pitchFamily="34" charset="0"/>
              </a:rPr>
              <a:t>DDR2 </a:t>
            </a:r>
            <a:r>
              <a:rPr lang="fi-FI" dirty="0" err="1" smtClean="0">
                <a:latin typeface="Calibri" pitchFamily="34" charset="0"/>
              </a:rPr>
              <a:t>memory</a:t>
            </a:r>
            <a:r>
              <a:rPr lang="fi-FI" dirty="0" smtClean="0">
                <a:latin typeface="Calibri" pitchFamily="34" charset="0"/>
              </a:rPr>
              <a:t> @FPGA </a:t>
            </a:r>
            <a:r>
              <a:rPr lang="fi-FI" dirty="0" err="1" smtClean="0">
                <a:latin typeface="Calibri" pitchFamily="34" charset="0"/>
              </a:rPr>
              <a:t>board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62" name="Left Brace 61"/>
          <p:cNvSpPr/>
          <p:nvPr/>
        </p:nvSpPr>
        <p:spPr bwMode="auto">
          <a:xfrm rot="10800000">
            <a:off x="7547737" y="3068960"/>
            <a:ext cx="252030" cy="216024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64" name="Left Brace 63"/>
          <p:cNvSpPr/>
          <p:nvPr/>
        </p:nvSpPr>
        <p:spPr bwMode="auto">
          <a:xfrm rot="10800000">
            <a:off x="8049344" y="1988840"/>
            <a:ext cx="278415" cy="3240360"/>
          </a:xfrm>
          <a:prstGeom prst="leftBrace">
            <a:avLst>
              <a:gd name="adj1" fmla="val 8333"/>
              <a:gd name="adj2" fmla="val 1801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65" name="Left Brace 64"/>
          <p:cNvSpPr/>
          <p:nvPr/>
        </p:nvSpPr>
        <p:spPr bwMode="auto">
          <a:xfrm rot="10800000">
            <a:off x="7545288" y="1988840"/>
            <a:ext cx="234031" cy="108012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38" name="Curved Connector 37"/>
          <p:cNvCxnSpPr>
            <a:stCxn id="24" idx="2"/>
            <a:endCxn id="65" idx="1"/>
          </p:cNvCxnSpPr>
          <p:nvPr/>
        </p:nvCxnSpPr>
        <p:spPr bwMode="auto">
          <a:xfrm rot="5400000">
            <a:off x="7658416" y="1749704"/>
            <a:ext cx="900100" cy="65829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 bwMode="auto">
          <a:xfrm>
            <a:off x="5025008" y="2636912"/>
            <a:ext cx="223224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system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14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2072680" y="1412776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PHY</a:t>
            </a:r>
          </a:p>
        </p:txBody>
      </p:sp>
      <p:cxnSp>
        <p:nvCxnSpPr>
          <p:cNvPr id="113" name="Straight Connector 112"/>
          <p:cNvCxnSpPr>
            <a:stCxn id="101" idx="3"/>
            <a:endCxn id="38" idx="1"/>
          </p:cNvCxnSpPr>
          <p:nvPr/>
        </p:nvCxnSpPr>
        <p:spPr bwMode="auto">
          <a:xfrm>
            <a:off x="1712640" y="166480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4520952" y="155679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7545288" y="1412776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55" name="Straight Connector 54"/>
          <p:cNvCxnSpPr>
            <a:endCxn id="36" idx="1"/>
          </p:cNvCxnSpPr>
          <p:nvPr/>
        </p:nvCxnSpPr>
        <p:spPr bwMode="auto">
          <a:xfrm>
            <a:off x="7041232" y="1664804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5" name="Rectangle 104"/>
          <p:cNvSpPr/>
          <p:nvPr/>
        </p:nvSpPr>
        <p:spPr bwMode="auto">
          <a:xfrm>
            <a:off x="5745088" y="1412776"/>
            <a:ext cx="792088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537176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241032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920552" y="1412776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Atom</a:t>
            </a:r>
            <a:endParaRPr lang="fi-FI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</p:cNvCxnSpPr>
          <p:nvPr/>
        </p:nvCxnSpPr>
        <p:spPr bwMode="auto">
          <a:xfrm>
            <a:off x="2864768" y="166480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86" name="Group 85"/>
          <p:cNvGrpSpPr/>
          <p:nvPr/>
        </p:nvGrpSpPr>
        <p:grpSpPr>
          <a:xfrm>
            <a:off x="3224808" y="1412776"/>
            <a:ext cx="1296144" cy="504056"/>
            <a:chOff x="3224808" y="1412776"/>
            <a:chExt cx="1296144" cy="504056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224808" y="1412776"/>
              <a:ext cx="792088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Altera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controller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016896" y="1412776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Avalon</a:t>
              </a:r>
              <a:r>
                <a:rPr lang="fi-FI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ST </a:t>
              </a:r>
              <a:r>
                <a:rPr lang="fi-FI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if</a:t>
              </a:r>
              <a:r>
                <a:rPr lang="fi-FI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.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 bwMode="auto">
          <a:xfrm>
            <a:off x="4520952" y="177281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4448944" y="1340768"/>
            <a:ext cx="864096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4448944" y="1539376"/>
            <a:ext cx="864096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5025008" y="278092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RX/TX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393160" y="278092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RX/TX</a:t>
            </a:r>
          </a:p>
        </p:txBody>
      </p:sp>
      <p:cxnSp>
        <p:nvCxnSpPr>
          <p:cNvPr id="116" name="Straight Connector 115"/>
          <p:cNvCxnSpPr/>
          <p:nvPr/>
        </p:nvCxnSpPr>
        <p:spPr bwMode="auto">
          <a:xfrm rot="5400000">
            <a:off x="5025008" y="1916832"/>
            <a:ext cx="72008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1" name="Straight Connector 120"/>
          <p:cNvCxnSpPr>
            <a:stCxn id="98" idx="3"/>
            <a:endCxn id="112" idx="1"/>
          </p:cNvCxnSpPr>
          <p:nvPr/>
        </p:nvCxnSpPr>
        <p:spPr bwMode="auto">
          <a:xfrm>
            <a:off x="5889104" y="3032956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rot="16200000" flipH="1">
            <a:off x="6537176" y="1916832"/>
            <a:ext cx="72008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29" name="Rectangle 128"/>
          <p:cNvSpPr/>
          <p:nvPr/>
        </p:nvSpPr>
        <p:spPr bwMode="auto">
          <a:xfrm>
            <a:off x="5025008" y="4005064"/>
            <a:ext cx="1944216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 enc/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dec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41232" y="1412776"/>
            <a:ext cx="504056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 bit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24808" y="2348880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Other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components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4" name="Shape 33"/>
          <p:cNvCxnSpPr>
            <a:stCxn id="38" idx="2"/>
            <a:endCxn id="31" idx="1"/>
          </p:cNvCxnSpPr>
          <p:nvPr/>
        </p:nvCxnSpPr>
        <p:spPr bwMode="auto">
          <a:xfrm rot="16200000" flipH="1">
            <a:off x="2504728" y="1880828"/>
            <a:ext cx="684076" cy="75608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224808" y="3140968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Other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components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0" name="Shape 39"/>
          <p:cNvCxnSpPr>
            <a:stCxn id="38" idx="2"/>
            <a:endCxn id="37" idx="1"/>
          </p:cNvCxnSpPr>
          <p:nvPr/>
        </p:nvCxnSpPr>
        <p:spPr bwMode="auto">
          <a:xfrm rot="16200000" flipH="1">
            <a:off x="2108684" y="2276872"/>
            <a:ext cx="1476164" cy="75608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2216696" y="2204864"/>
            <a:ext cx="1944216" cy="158417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064568" y="3212976"/>
            <a:ext cx="1080120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Are there other components on the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bus?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296816" y="1268760"/>
            <a:ext cx="5256584" cy="2664296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121352" y="1196752"/>
              <a:ext cx="936104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FPGA board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20952" y="1556792"/>
            <a:ext cx="3888432" cy="2088232"/>
            <a:chOff x="3872880" y="2060848"/>
            <a:chExt cx="4320480" cy="3384376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872880" y="2060848"/>
              <a:ext cx="4320480" cy="33843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7473280" y="2060848"/>
              <a:ext cx="720080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FPGA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15</a:t>
            </a:fld>
            <a:endParaRPr lang="fi-FI"/>
          </a:p>
        </p:txBody>
      </p:sp>
      <p:sp>
        <p:nvSpPr>
          <p:cNvPr id="39" name="Rectangle 38"/>
          <p:cNvSpPr/>
          <p:nvPr/>
        </p:nvSpPr>
        <p:spPr bwMode="auto">
          <a:xfrm>
            <a:off x="1424608" y="1412776"/>
            <a:ext cx="792088" cy="2448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 / Atom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520952" y="242088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745088" y="2420888"/>
            <a:ext cx="864096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cxnSp>
        <p:nvCxnSpPr>
          <p:cNvPr id="61" name="Elbow Connector 777"/>
          <p:cNvCxnSpPr>
            <a:stCxn id="46" idx="3"/>
            <a:endCxn id="85" idx="1"/>
          </p:cNvCxnSpPr>
          <p:nvPr/>
        </p:nvCxnSpPr>
        <p:spPr bwMode="auto">
          <a:xfrm flipV="1">
            <a:off x="6609184" y="2096852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2216696" y="2564904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7329264" y="184482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7329264" y="242088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1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7329264" y="299695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2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0800000">
            <a:off x="2216696" y="2780928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3296816" y="242088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x1/x4/x8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connector</a:t>
            </a: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4160912" y="256490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0800000">
            <a:off x="4160912" y="2780928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5385048" y="256490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0800000">
            <a:off x="5385048" y="2780928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7" name="Elbow Connector 777"/>
          <p:cNvCxnSpPr>
            <a:stCxn id="46" idx="3"/>
            <a:endCxn id="87" idx="1"/>
          </p:cNvCxnSpPr>
          <p:nvPr/>
        </p:nvCxnSpPr>
        <p:spPr bwMode="auto">
          <a:xfrm>
            <a:off x="6609184" y="2672916"/>
            <a:ext cx="72008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30" name="Elbow Connector 777"/>
          <p:cNvCxnSpPr>
            <a:stCxn id="46" idx="3"/>
            <a:endCxn id="88" idx="1"/>
          </p:cNvCxnSpPr>
          <p:nvPr/>
        </p:nvCxnSpPr>
        <p:spPr bwMode="auto">
          <a:xfrm>
            <a:off x="6609184" y="2672916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34" name="Rectangle 133"/>
          <p:cNvSpPr/>
          <p:nvPr/>
        </p:nvSpPr>
        <p:spPr bwMode="auto">
          <a:xfrm>
            <a:off x="2360712" y="2420888"/>
            <a:ext cx="792088" cy="504056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6681192" y="1988840"/>
            <a:ext cx="576064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2360712" y="2924944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6537176" y="3356992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3296816" y="2132856"/>
            <a:ext cx="5256584" cy="2664296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121352" y="1196752"/>
              <a:ext cx="936104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FPGA board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4520952" y="2420888"/>
            <a:ext cx="3888432" cy="2088232"/>
            <a:chOff x="3872880" y="2060848"/>
            <a:chExt cx="4320480" cy="3384376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872880" y="2060848"/>
              <a:ext cx="4320480" cy="33843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7473280" y="2060848"/>
              <a:ext cx="720080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FPGA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example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16</a:t>
            </a:fld>
            <a:endParaRPr lang="fi-FI"/>
          </a:p>
        </p:txBody>
      </p:sp>
      <p:sp>
        <p:nvSpPr>
          <p:cNvPr id="39" name="Rectangle 38"/>
          <p:cNvSpPr/>
          <p:nvPr/>
        </p:nvSpPr>
        <p:spPr bwMode="auto">
          <a:xfrm>
            <a:off x="1424608" y="2276872"/>
            <a:ext cx="792088" cy="2448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 / Atom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520952" y="328498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745088" y="3284984"/>
            <a:ext cx="864096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cxnSp>
        <p:nvCxnSpPr>
          <p:cNvPr id="61" name="Elbow Connector 777"/>
          <p:cNvCxnSpPr>
            <a:stCxn id="46" idx="3"/>
            <a:endCxn id="85" idx="1"/>
          </p:cNvCxnSpPr>
          <p:nvPr/>
        </p:nvCxnSpPr>
        <p:spPr bwMode="auto">
          <a:xfrm flipV="1">
            <a:off x="6609184" y="2960948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2216696" y="3429000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7329264" y="270892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7329264" y="328498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1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7329264" y="386104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2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0800000">
            <a:off x="2216696" y="3645024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3296816" y="328498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x1/x4/x8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connector</a:t>
            </a: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4160912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0800000">
            <a:off x="4160912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5385048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0800000">
            <a:off x="5385048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7" name="Elbow Connector 777"/>
          <p:cNvCxnSpPr>
            <a:stCxn id="46" idx="3"/>
            <a:endCxn id="87" idx="1"/>
          </p:cNvCxnSpPr>
          <p:nvPr/>
        </p:nvCxnSpPr>
        <p:spPr bwMode="auto">
          <a:xfrm>
            <a:off x="6609184" y="3537012"/>
            <a:ext cx="72008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30" name="Elbow Connector 777"/>
          <p:cNvCxnSpPr>
            <a:stCxn id="46" idx="3"/>
            <a:endCxn id="88" idx="1"/>
          </p:cNvCxnSpPr>
          <p:nvPr/>
        </p:nvCxnSpPr>
        <p:spPr bwMode="auto">
          <a:xfrm>
            <a:off x="6609184" y="3537012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288704" y="2996952"/>
            <a:ext cx="33843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3368824" y="2708920"/>
            <a:ext cx="1080120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1. read request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745088" y="2780928"/>
            <a:ext cx="864096" cy="432048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address translation</a:t>
            </a:r>
          </a:p>
        </p:txBody>
      </p:sp>
      <p:cxnSp>
        <p:nvCxnSpPr>
          <p:cNvPr id="48" name="Elbow Connector 777"/>
          <p:cNvCxnSpPr/>
          <p:nvPr/>
        </p:nvCxnSpPr>
        <p:spPr bwMode="auto">
          <a:xfrm flipV="1">
            <a:off x="6681192" y="2852936"/>
            <a:ext cx="576064" cy="144016"/>
          </a:xfrm>
          <a:prstGeom prst="bentConnector3">
            <a:avLst>
              <a:gd name="adj1" fmla="val 33465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Elbow Connector 777"/>
          <p:cNvCxnSpPr/>
          <p:nvPr/>
        </p:nvCxnSpPr>
        <p:spPr bwMode="auto">
          <a:xfrm rot="10800000" flipV="1">
            <a:off x="2288704" y="3068960"/>
            <a:ext cx="4968552" cy="936104"/>
          </a:xfrm>
          <a:prstGeom prst="bentConnector3">
            <a:avLst>
              <a:gd name="adj1" fmla="val 7825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4808984" y="4077072"/>
            <a:ext cx="1512168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2. response with data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504728" y="2564904"/>
            <a:ext cx="6912768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656856" y="2852936"/>
            <a:ext cx="4536504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test bench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17</a:t>
            </a:fld>
            <a:endParaRPr lang="fi-FI"/>
          </a:p>
        </p:txBody>
      </p:sp>
      <p:sp>
        <p:nvSpPr>
          <p:cNvPr id="39" name="Rectangle 38"/>
          <p:cNvSpPr/>
          <p:nvPr/>
        </p:nvSpPr>
        <p:spPr bwMode="auto">
          <a:xfrm>
            <a:off x="632520" y="2564904"/>
            <a:ext cx="792088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simulation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generator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656856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808984" y="3284984"/>
            <a:ext cx="792088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cxnSp>
        <p:nvCxnSpPr>
          <p:cNvPr id="61" name="Elbow Connector 777"/>
          <p:cNvCxnSpPr>
            <a:stCxn id="46" idx="3"/>
            <a:endCxn id="85" idx="1"/>
          </p:cNvCxnSpPr>
          <p:nvPr/>
        </p:nvCxnSpPr>
        <p:spPr bwMode="auto">
          <a:xfrm>
            <a:off x="5601072" y="3537012"/>
            <a:ext cx="72008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1424608" y="3429000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6321152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MEM DMA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0800000">
            <a:off x="1424608" y="3645024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2504728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x8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connector</a:t>
            </a: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3296816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0800000">
            <a:off x="3296816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4448944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0800000">
            <a:off x="4448944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4" name="Rectangle 133"/>
          <p:cNvSpPr/>
          <p:nvPr/>
        </p:nvSpPr>
        <p:spPr bwMode="auto">
          <a:xfrm>
            <a:off x="1568624" y="3284984"/>
            <a:ext cx="792088" cy="504056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5745088" y="3140968"/>
            <a:ext cx="432048" cy="792088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1568624" y="3861048"/>
            <a:ext cx="864096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73080" y="4077072"/>
            <a:ext cx="648072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409384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 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chip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sim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model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401272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DDR2 controller</a:t>
            </a:r>
          </a:p>
        </p:txBody>
      </p:sp>
      <p:cxnSp>
        <p:nvCxnSpPr>
          <p:cNvPr id="69" name="Straight Connector 68"/>
          <p:cNvCxnSpPr>
            <a:stCxn id="85" idx="3"/>
            <a:endCxn id="33" idx="1"/>
          </p:cNvCxnSpPr>
          <p:nvPr/>
        </p:nvCxnSpPr>
        <p:spPr bwMode="auto">
          <a:xfrm>
            <a:off x="7113240" y="353701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33" idx="3"/>
            <a:endCxn id="31" idx="1"/>
          </p:cNvCxnSpPr>
          <p:nvPr/>
        </p:nvCxnSpPr>
        <p:spPr bwMode="auto">
          <a:xfrm>
            <a:off x="8193360" y="3537012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632520" y="2348880"/>
            <a:ext cx="792088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Rootpoint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504728" y="2348880"/>
            <a:ext cx="792088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Endpoint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504728" y="2204864"/>
            <a:ext cx="6912768" cy="2592288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7813068" y="1196752"/>
              <a:ext cx="1244388" cy="3853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Arria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II GX FPGA board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3656856" y="2564904"/>
            <a:ext cx="4536504" cy="1944216"/>
            <a:chOff x="3872880" y="2060848"/>
            <a:chExt cx="4320480" cy="3384376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872880" y="2060848"/>
              <a:ext cx="4320480" cy="33843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7096095" y="2060848"/>
              <a:ext cx="1097265" cy="35010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Arria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II GX FPGA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case 1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18</a:t>
            </a:fld>
            <a:endParaRPr lang="fi-FI"/>
          </a:p>
        </p:txBody>
      </p:sp>
      <p:sp>
        <p:nvSpPr>
          <p:cNvPr id="39" name="Rectangle 38"/>
          <p:cNvSpPr/>
          <p:nvPr/>
        </p:nvSpPr>
        <p:spPr bwMode="auto">
          <a:xfrm>
            <a:off x="632520" y="2276872"/>
            <a:ext cx="792088" cy="2448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Linux PC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656856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808984" y="3284984"/>
            <a:ext cx="792088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cxnSp>
        <p:nvCxnSpPr>
          <p:cNvPr id="61" name="Elbow Connector 777"/>
          <p:cNvCxnSpPr>
            <a:stCxn id="46" idx="3"/>
            <a:endCxn id="85" idx="1"/>
          </p:cNvCxnSpPr>
          <p:nvPr/>
        </p:nvCxnSpPr>
        <p:spPr bwMode="auto">
          <a:xfrm flipV="1">
            <a:off x="5601072" y="3176972"/>
            <a:ext cx="720080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1424608" y="3429000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6321152" y="292494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MEM DMA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321152" y="364502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HIBI MEM DMA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 rot="10800000">
            <a:off x="1424608" y="3645024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2504728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x8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connector</a:t>
            </a: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3296816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0800000">
            <a:off x="3296816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4448944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0800000">
            <a:off x="4448944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30" name="Elbow Connector 777"/>
          <p:cNvCxnSpPr>
            <a:stCxn id="46" idx="3"/>
            <a:endCxn id="87" idx="1"/>
          </p:cNvCxnSpPr>
          <p:nvPr/>
        </p:nvCxnSpPr>
        <p:spPr bwMode="auto">
          <a:xfrm>
            <a:off x="5601072" y="3537012"/>
            <a:ext cx="720080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34" name="Rectangle 133"/>
          <p:cNvSpPr/>
          <p:nvPr/>
        </p:nvSpPr>
        <p:spPr bwMode="auto">
          <a:xfrm>
            <a:off x="1568624" y="3284984"/>
            <a:ext cx="792088" cy="504056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5745088" y="2852936"/>
            <a:ext cx="43204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1568624" y="3789040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73080" y="4221088"/>
            <a:ext cx="648072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481392" y="292494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 chip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401272" y="292494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DDR2 controller</a:t>
            </a:r>
          </a:p>
        </p:txBody>
      </p:sp>
      <p:cxnSp>
        <p:nvCxnSpPr>
          <p:cNvPr id="69" name="Straight Connector 68"/>
          <p:cNvCxnSpPr>
            <a:stCxn id="85" idx="3"/>
            <a:endCxn id="33" idx="1"/>
          </p:cNvCxnSpPr>
          <p:nvPr/>
        </p:nvCxnSpPr>
        <p:spPr bwMode="auto">
          <a:xfrm>
            <a:off x="7113240" y="317697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33" idx="3"/>
            <a:endCxn id="31" idx="1"/>
          </p:cNvCxnSpPr>
          <p:nvPr/>
        </p:nvCxnSpPr>
        <p:spPr bwMode="auto">
          <a:xfrm>
            <a:off x="8193360" y="317697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7401272" y="364502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On-chip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7" name="Straight Connector 36"/>
          <p:cNvCxnSpPr>
            <a:stCxn id="87" idx="3"/>
            <a:endCxn id="36" idx="1"/>
          </p:cNvCxnSpPr>
          <p:nvPr/>
        </p:nvCxnSpPr>
        <p:spPr bwMode="auto">
          <a:xfrm>
            <a:off x="7113240" y="389705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013" y="188913"/>
            <a:ext cx="8581760" cy="647799"/>
          </a:xfrm>
        </p:spPr>
        <p:txBody>
          <a:bodyPr/>
          <a:lstStyle/>
          <a:p>
            <a:r>
              <a:rPr lang="en-GB" dirty="0" smtClean="0"/>
              <a:t>Detailed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19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1208584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x1/x4/x8 PHY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969224" y="1412776"/>
            <a:ext cx="86409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4953000" y="1412776"/>
            <a:ext cx="792088" cy="79208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745088" y="1412776"/>
            <a:ext cx="50405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448944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  <a:endCxn id="39" idx="1"/>
          </p:cNvCxnSpPr>
          <p:nvPr/>
        </p:nvCxnSpPr>
        <p:spPr bwMode="auto">
          <a:xfrm>
            <a:off x="2000672" y="180882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2432720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24808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3656856" y="1412776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3656856" y="1628800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cxnSp>
        <p:nvCxnSpPr>
          <p:cNvPr id="116" name="Straight Connector 115"/>
          <p:cNvCxnSpPr/>
          <p:nvPr/>
        </p:nvCxnSpPr>
        <p:spPr bwMode="auto">
          <a:xfrm rot="5400000">
            <a:off x="4232920" y="2204864"/>
            <a:ext cx="72008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rot="16200000" flipH="1">
            <a:off x="5745088" y="2204864"/>
            <a:ext cx="72008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6249144" y="1844824"/>
            <a:ext cx="720080" cy="144016"/>
            <a:chOff x="6249144" y="1484784"/>
            <a:chExt cx="720080" cy="144016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6249144" y="1628800"/>
              <a:ext cx="7200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 bwMode="auto">
            <a:xfrm>
              <a:off x="6249144" y="1484784"/>
              <a:ext cx="720080" cy="1440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TX 32 bit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1352600" y="3284984"/>
            <a:ext cx="6912768" cy="2448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08000" tIns="72000" rIns="108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352600" y="3429000"/>
            <a:ext cx="1512168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sz="1000" dirty="0" err="1" smtClean="0">
                <a:solidFill>
                  <a:prstClr val="black"/>
                </a:solidFill>
                <a:cs typeface="Arial" pitchFamily="34" charset="0"/>
              </a:rPr>
              <a:t>PCIe</a:t>
            </a: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 RX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352600" y="4509120"/>
            <a:ext cx="1512168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sz="1000" dirty="0" err="1" smtClean="0">
                <a:solidFill>
                  <a:prstClr val="black"/>
                </a:solidFill>
                <a:cs typeface="Arial" pitchFamily="34" charset="0"/>
              </a:rPr>
              <a:t>PCIe</a:t>
            </a: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 TX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016896" y="3429000"/>
            <a:ext cx="4248472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if</a:t>
            </a:r>
          </a:p>
        </p:txBody>
      </p:sp>
      <p:cxnSp>
        <p:nvCxnSpPr>
          <p:cNvPr id="61" name="Elbow Connector 777"/>
          <p:cNvCxnSpPr>
            <a:stCxn id="52" idx="2"/>
            <a:endCxn id="41" idx="3"/>
          </p:cNvCxnSpPr>
          <p:nvPr/>
        </p:nvCxnSpPr>
        <p:spPr bwMode="auto">
          <a:xfrm rot="5400000">
            <a:off x="4070902" y="3374994"/>
            <a:ext cx="216024" cy="392443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Elbow Connector 777"/>
          <p:cNvCxnSpPr/>
          <p:nvPr/>
        </p:nvCxnSpPr>
        <p:spPr bwMode="auto">
          <a:xfrm rot="10800000">
            <a:off x="3008784" y="2852936"/>
            <a:ext cx="50405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8769424" y="155679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 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trans.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337376" y="2348880"/>
            <a:ext cx="72008" cy="720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5400000" flipH="1" flipV="1">
            <a:off x="8193360" y="1772816"/>
            <a:ext cx="792088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352600" y="5373216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448944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48944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24808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24808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3728864" y="155679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0800000">
            <a:off x="3728864" y="177281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2" name="Straight Connector 71"/>
          <p:cNvCxnSpPr>
            <a:endCxn id="56" idx="3"/>
          </p:cNvCxnSpPr>
          <p:nvPr/>
        </p:nvCxnSpPr>
        <p:spPr bwMode="auto">
          <a:xfrm rot="10800000">
            <a:off x="3728864" y="198884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49" idx="1"/>
            <a:endCxn id="57" idx="3"/>
          </p:cNvCxnSpPr>
          <p:nvPr/>
        </p:nvCxnSpPr>
        <p:spPr bwMode="auto">
          <a:xfrm rot="10800000">
            <a:off x="3728864" y="213285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848544" y="3429000"/>
            <a:ext cx="504056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848544" y="450912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848544" y="5013176"/>
            <a:ext cx="504056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848544" y="5373216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8265368" y="4437112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en-US" sz="1000" dirty="0" err="1" smtClean="0">
                <a:solidFill>
                  <a:prstClr val="black"/>
                </a:solidFill>
                <a:cs typeface="Arial" pitchFamily="34" charset="0"/>
              </a:rPr>
              <a:t>msg</a:t>
            </a: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265368" y="3501008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8409384" y="2060848"/>
            <a:ext cx="360040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70" name="Group 69"/>
          <p:cNvGrpSpPr/>
          <p:nvPr/>
        </p:nvGrpSpPr>
        <p:grpSpPr>
          <a:xfrm>
            <a:off x="6249144" y="1484784"/>
            <a:ext cx="720080" cy="144016"/>
            <a:chOff x="6249144" y="1844824"/>
            <a:chExt cx="720080" cy="144016"/>
          </a:xfrm>
        </p:grpSpPr>
        <p:cxnSp>
          <p:nvCxnSpPr>
            <p:cNvPr id="112" name="Straight Connector 111"/>
            <p:cNvCxnSpPr/>
            <p:nvPr/>
          </p:nvCxnSpPr>
          <p:spPr bwMode="auto">
            <a:xfrm rot="10800000">
              <a:off x="6249144" y="1988840"/>
              <a:ext cx="7200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 bwMode="auto">
            <a:xfrm>
              <a:off x="6249144" y="1844824"/>
              <a:ext cx="720080" cy="1440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RX 32 bit</a:t>
              </a:r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4664968" y="4149080"/>
            <a:ext cx="64807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</a:t>
            </a:r>
          </a:p>
        </p:txBody>
      </p:sp>
      <p:cxnSp>
        <p:nvCxnSpPr>
          <p:cNvPr id="82" name="Straight Connector 81"/>
          <p:cNvCxnSpPr/>
          <p:nvPr/>
        </p:nvCxnSpPr>
        <p:spPr bwMode="auto">
          <a:xfrm rot="5400000">
            <a:off x="1532620" y="1880828"/>
            <a:ext cx="13681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1928664" y="2564904"/>
            <a:ext cx="576064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FPGA border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953000" y="465313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Packet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buf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401272" y="35730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reader</a:t>
            </a:r>
          </a:p>
        </p:txBody>
      </p:sp>
      <p:cxnSp>
        <p:nvCxnSpPr>
          <p:cNvPr id="75" name="Elbow Connector 777"/>
          <p:cNvCxnSpPr>
            <a:stCxn id="103" idx="1"/>
            <a:endCxn id="63" idx="3"/>
          </p:cNvCxnSpPr>
          <p:nvPr/>
        </p:nvCxnSpPr>
        <p:spPr bwMode="auto">
          <a:xfrm rot="10800000" flipV="1">
            <a:off x="8049344" y="3681028"/>
            <a:ext cx="216024" cy="72008"/>
          </a:xfrm>
          <a:prstGeom prst="bentConnector3">
            <a:avLst>
              <a:gd name="adj1" fmla="val 3236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8265368" y="3861048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8265368" y="4797152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2864768" y="342900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3656856" y="342900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864768" y="450912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3656856" y="450912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0" name="Straight Connector 59"/>
          <p:cNvCxnSpPr>
            <a:stCxn id="104" idx="3"/>
            <a:endCxn id="107" idx="1"/>
          </p:cNvCxnSpPr>
          <p:nvPr/>
        </p:nvCxnSpPr>
        <p:spPr bwMode="auto">
          <a:xfrm>
            <a:off x="3224808" y="378904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7" name="Straight Connector 76"/>
          <p:cNvCxnSpPr>
            <a:stCxn id="109" idx="1"/>
            <a:endCxn id="108" idx="3"/>
          </p:cNvCxnSpPr>
          <p:nvPr/>
        </p:nvCxnSpPr>
        <p:spPr bwMode="auto">
          <a:xfrm rot="10800000">
            <a:off x="3224808" y="486916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2396716" y="43291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4232920" y="4653136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7" name="Elbow Connector 777"/>
          <p:cNvCxnSpPr>
            <a:stCxn id="93" idx="1"/>
            <a:endCxn id="109" idx="3"/>
          </p:cNvCxnSpPr>
          <p:nvPr/>
        </p:nvCxnSpPr>
        <p:spPr bwMode="auto">
          <a:xfrm rot="10800000" flipV="1">
            <a:off x="4016896" y="4833156"/>
            <a:ext cx="216024" cy="36004"/>
          </a:xfrm>
          <a:prstGeom prst="bentConnector3">
            <a:avLst>
              <a:gd name="adj1" fmla="val 3677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1" name="Elbow Connector 777"/>
          <p:cNvCxnSpPr>
            <a:stCxn id="85" idx="1"/>
            <a:endCxn id="48" idx="3"/>
          </p:cNvCxnSpPr>
          <p:nvPr/>
        </p:nvCxnSpPr>
        <p:spPr bwMode="auto">
          <a:xfrm rot="10800000" flipV="1">
            <a:off x="5601072" y="4041068"/>
            <a:ext cx="2664296" cy="7920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6" name="Straight Connector 125"/>
          <p:cNvCxnSpPr>
            <a:stCxn id="48" idx="1"/>
            <a:endCxn id="93" idx="3"/>
          </p:cNvCxnSpPr>
          <p:nvPr/>
        </p:nvCxnSpPr>
        <p:spPr bwMode="auto">
          <a:xfrm rot="10800000">
            <a:off x="4736976" y="4833156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2" name="Rectangle 141"/>
          <p:cNvSpPr/>
          <p:nvPr/>
        </p:nvSpPr>
        <p:spPr bwMode="auto">
          <a:xfrm>
            <a:off x="4232920" y="3645024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43" name="Elbow Connector 777"/>
          <p:cNvCxnSpPr>
            <a:stCxn id="107" idx="3"/>
            <a:endCxn id="142" idx="1"/>
          </p:cNvCxnSpPr>
          <p:nvPr/>
        </p:nvCxnSpPr>
        <p:spPr bwMode="auto">
          <a:xfrm>
            <a:off x="4016896" y="3789040"/>
            <a:ext cx="216024" cy="36004"/>
          </a:xfrm>
          <a:prstGeom prst="bentConnector3">
            <a:avLst>
              <a:gd name="adj1" fmla="val 3677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8" name="Elbow Connector 777"/>
          <p:cNvCxnSpPr>
            <a:stCxn id="142" idx="3"/>
            <a:endCxn id="99" idx="3"/>
          </p:cNvCxnSpPr>
          <p:nvPr/>
        </p:nvCxnSpPr>
        <p:spPr bwMode="auto">
          <a:xfrm>
            <a:off x="4736976" y="3825044"/>
            <a:ext cx="2664296" cy="720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14" name="Group 113"/>
          <p:cNvGrpSpPr/>
          <p:nvPr/>
        </p:nvGrpSpPr>
        <p:grpSpPr>
          <a:xfrm>
            <a:off x="7401272" y="4509120"/>
            <a:ext cx="72008" cy="216024"/>
            <a:chOff x="7977336" y="2780928"/>
            <a:chExt cx="72008" cy="216024"/>
          </a:xfrm>
        </p:grpSpPr>
        <p:sp>
          <p:nvSpPr>
            <p:cNvPr id="94" name="Flowchart: Manual Operation 93"/>
            <p:cNvSpPr/>
            <p:nvPr/>
          </p:nvSpPr>
          <p:spPr bwMode="auto">
            <a:xfrm rot="16200000">
              <a:off x="7905328" y="2852936"/>
              <a:ext cx="216024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 flipH="1">
              <a:off x="7977336" y="2780928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 flipH="1">
              <a:off x="7977336" y="285293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 flipH="1">
              <a:off x="7977336" y="292494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994398" y="2926504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19" name="Elbow Connector 777"/>
          <p:cNvCxnSpPr>
            <a:stCxn id="142" idx="2"/>
            <a:endCxn id="73" idx="1"/>
          </p:cNvCxnSpPr>
          <p:nvPr/>
        </p:nvCxnSpPr>
        <p:spPr bwMode="auto">
          <a:xfrm rot="16200000" flipH="1">
            <a:off x="4448944" y="4041068"/>
            <a:ext cx="252028" cy="18002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4" name="Elbow Connector 777"/>
          <p:cNvCxnSpPr>
            <a:stCxn id="73" idx="3"/>
            <a:endCxn id="106" idx="3"/>
          </p:cNvCxnSpPr>
          <p:nvPr/>
        </p:nvCxnSpPr>
        <p:spPr bwMode="auto">
          <a:xfrm>
            <a:off x="5313040" y="4257092"/>
            <a:ext cx="2088232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2" name="Straight Connector 91"/>
          <p:cNvCxnSpPr>
            <a:stCxn id="94" idx="2"/>
            <a:endCxn id="101" idx="1"/>
          </p:cNvCxnSpPr>
          <p:nvPr/>
        </p:nvCxnSpPr>
        <p:spPr bwMode="auto">
          <a:xfrm>
            <a:off x="7473280" y="4617132"/>
            <a:ext cx="7920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Elbow Connector 777"/>
          <p:cNvCxnSpPr>
            <a:stCxn id="142" idx="2"/>
            <a:endCxn id="48" idx="0"/>
          </p:cNvCxnSpPr>
          <p:nvPr/>
        </p:nvCxnSpPr>
        <p:spPr bwMode="auto">
          <a:xfrm rot="16200000" flipH="1">
            <a:off x="4556956" y="3933056"/>
            <a:ext cx="648072" cy="792088"/>
          </a:xfrm>
          <a:prstGeom prst="bentConnector3">
            <a:avLst>
              <a:gd name="adj1" fmla="val 7498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9" name="Elbow Connector 777"/>
          <p:cNvCxnSpPr>
            <a:stCxn id="142" idx="3"/>
            <a:endCxn id="86" idx="1"/>
          </p:cNvCxnSpPr>
          <p:nvPr/>
        </p:nvCxnSpPr>
        <p:spPr bwMode="auto">
          <a:xfrm>
            <a:off x="4736976" y="3825044"/>
            <a:ext cx="3528392" cy="1152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6" name="Rectangle 135"/>
          <p:cNvSpPr/>
          <p:nvPr/>
        </p:nvSpPr>
        <p:spPr bwMode="auto">
          <a:xfrm>
            <a:off x="6609184" y="35730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H2P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</a:t>
            </a:r>
          </a:p>
        </p:txBody>
      </p:sp>
      <p:cxnSp>
        <p:nvCxnSpPr>
          <p:cNvPr id="151" name="Elbow Connector 777"/>
          <p:cNvCxnSpPr>
            <a:stCxn id="63" idx="1"/>
            <a:endCxn id="136" idx="3"/>
          </p:cNvCxnSpPr>
          <p:nvPr/>
        </p:nvCxnSpPr>
        <p:spPr bwMode="auto">
          <a:xfrm rot="10800000">
            <a:off x="7257256" y="3753036"/>
            <a:ext cx="14401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9" name="Elbow Connector 777"/>
          <p:cNvCxnSpPr>
            <a:stCxn id="136" idx="2"/>
            <a:endCxn id="110" idx="3"/>
          </p:cNvCxnSpPr>
          <p:nvPr/>
        </p:nvCxnSpPr>
        <p:spPr bwMode="auto">
          <a:xfrm rot="16200000" flipH="1">
            <a:off x="6789204" y="4077072"/>
            <a:ext cx="756084" cy="468052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General </a:t>
            </a:r>
            <a:r>
              <a:rPr lang="fi-FI" dirty="0" err="1" smtClean="0"/>
              <a:t>PCIe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Detailed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20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2000672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x1/x4/x8 PHY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761312" y="1412776"/>
            <a:ext cx="86409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7041232" y="162880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5" name="Rectangle 104"/>
          <p:cNvSpPr/>
          <p:nvPr/>
        </p:nvSpPr>
        <p:spPr bwMode="auto">
          <a:xfrm>
            <a:off x="5745088" y="1412776"/>
            <a:ext cx="792088" cy="79208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537176" y="1412776"/>
            <a:ext cx="50405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241032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  <a:endCxn id="39" idx="1"/>
          </p:cNvCxnSpPr>
          <p:nvPr/>
        </p:nvCxnSpPr>
        <p:spPr bwMode="auto">
          <a:xfrm>
            <a:off x="2792760" y="180882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224808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016896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448944" y="1412776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4448944" y="1628800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cxnSp>
        <p:nvCxnSpPr>
          <p:cNvPr id="116" name="Straight Connector 115"/>
          <p:cNvCxnSpPr/>
          <p:nvPr/>
        </p:nvCxnSpPr>
        <p:spPr bwMode="auto">
          <a:xfrm rot="10800000" flipV="1">
            <a:off x="4304928" y="2204864"/>
            <a:ext cx="144016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6537176" y="2204864"/>
            <a:ext cx="1296144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7041232" y="1484784"/>
            <a:ext cx="720080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32 bit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304928" y="2924944"/>
            <a:ext cx="3528392" cy="15841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304928" y="306896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304928" y="386104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TX</a:t>
            </a:r>
          </a:p>
        </p:txBody>
      </p:sp>
      <p:cxnSp>
        <p:nvCxnSpPr>
          <p:cNvPr id="61" name="Elbow Connector 777"/>
          <p:cNvCxnSpPr>
            <a:stCxn id="42" idx="3"/>
            <a:endCxn id="77" idx="3"/>
          </p:cNvCxnSpPr>
          <p:nvPr/>
        </p:nvCxnSpPr>
        <p:spPr bwMode="auto">
          <a:xfrm>
            <a:off x="5169024" y="3320988"/>
            <a:ext cx="419454" cy="26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Elbow Connector 777"/>
          <p:cNvCxnSpPr>
            <a:stCxn id="78" idx="3"/>
            <a:endCxn id="46" idx="3"/>
          </p:cNvCxnSpPr>
          <p:nvPr/>
        </p:nvCxnSpPr>
        <p:spPr bwMode="auto">
          <a:xfrm rot="10800000" flipV="1">
            <a:off x="5169024" y="3876662"/>
            <a:ext cx="419452" cy="236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8697416" y="5373216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 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trans.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265368" y="6165304"/>
            <a:ext cx="72008" cy="720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5400000" flipH="1" flipV="1">
            <a:off x="8121352" y="5589240"/>
            <a:ext cx="792088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529064" y="5949280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241032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241032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016896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016896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4520952" y="155679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0800000">
            <a:off x="4520952" y="177281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2" name="Straight Connector 71"/>
          <p:cNvCxnSpPr>
            <a:endCxn id="56" idx="3"/>
          </p:cNvCxnSpPr>
          <p:nvPr/>
        </p:nvCxnSpPr>
        <p:spPr bwMode="auto">
          <a:xfrm rot="10800000">
            <a:off x="4520952" y="198884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49" idx="1"/>
            <a:endCxn id="57" idx="3"/>
          </p:cNvCxnSpPr>
          <p:nvPr/>
        </p:nvCxnSpPr>
        <p:spPr bwMode="auto">
          <a:xfrm rot="10800000">
            <a:off x="4520952" y="213285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3800872" y="306896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800872" y="3861048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800872" y="422108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025008" y="5949280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833320" y="306896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833320" y="3861048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8337376" y="5877272"/>
            <a:ext cx="360040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rot="10800000">
            <a:off x="7041232" y="198884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7041232" y="1844824"/>
            <a:ext cx="720080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32 bit</a:t>
            </a:r>
          </a:p>
        </p:txBody>
      </p:sp>
      <p:cxnSp>
        <p:nvCxnSpPr>
          <p:cNvPr id="82" name="Straight Connector 81"/>
          <p:cNvCxnSpPr/>
          <p:nvPr/>
        </p:nvCxnSpPr>
        <p:spPr bwMode="auto">
          <a:xfrm rot="5400000">
            <a:off x="2324708" y="1880828"/>
            <a:ext cx="13681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2720752" y="2564904"/>
            <a:ext cx="576064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FPGA border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5588476" y="3480619"/>
            <a:ext cx="864403" cy="504056"/>
            <a:chOff x="5313035" y="3356992"/>
            <a:chExt cx="864403" cy="50405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313040" y="3356992"/>
              <a:ext cx="86409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DMA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 flipH="1">
              <a:off x="5313037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 flipH="1">
              <a:off x="5313035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6129338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 flipH="1">
              <a:off x="6131719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04" name="Elbow Connector 777"/>
          <p:cNvCxnSpPr>
            <a:stCxn id="79" idx="3"/>
            <a:endCxn id="115" idx="1"/>
          </p:cNvCxnSpPr>
          <p:nvPr/>
        </p:nvCxnSpPr>
        <p:spPr bwMode="auto">
          <a:xfrm flipV="1">
            <a:off x="6450498" y="3392996"/>
            <a:ext cx="518726" cy="1956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8" name="Elbow Connector 777"/>
          <p:cNvCxnSpPr>
            <a:stCxn id="117" idx="1"/>
            <a:endCxn id="80" idx="1"/>
          </p:cNvCxnSpPr>
          <p:nvPr/>
        </p:nvCxnSpPr>
        <p:spPr bwMode="auto">
          <a:xfrm rot="10800000">
            <a:off x="6452880" y="3876664"/>
            <a:ext cx="516345" cy="1644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18" name="Group 117"/>
          <p:cNvGrpSpPr/>
          <p:nvPr/>
        </p:nvGrpSpPr>
        <p:grpSpPr>
          <a:xfrm>
            <a:off x="6969224" y="3068960"/>
            <a:ext cx="864096" cy="1296144"/>
            <a:chOff x="6609184" y="3068960"/>
            <a:chExt cx="864096" cy="129614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6609184" y="3068960"/>
              <a:ext cx="864096" cy="12961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if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753200" y="342900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ctrl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753200" y="3861048"/>
              <a:ext cx="64807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Packet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buf</a:t>
              </a: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609184" y="3068960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609184" y="3717032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progress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21</a:t>
            </a:fld>
            <a:endParaRPr lang="fi-FI"/>
          </a:p>
        </p:txBody>
      </p:sp>
      <p:sp>
        <p:nvSpPr>
          <p:cNvPr id="35" name="Rectangle 34"/>
          <p:cNvSpPr/>
          <p:nvPr/>
        </p:nvSpPr>
        <p:spPr bwMode="auto">
          <a:xfrm>
            <a:off x="1136576" y="1628800"/>
            <a:ext cx="2232248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136576" y="1772816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dec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36576" y="256490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 enc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504728" y="1772816"/>
            <a:ext cx="864096" cy="12961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if</a:t>
            </a:r>
          </a:p>
        </p:txBody>
      </p:sp>
      <p:cxnSp>
        <p:nvCxnSpPr>
          <p:cNvPr id="61" name="Elbow Connector 777"/>
          <p:cNvCxnSpPr>
            <a:stCxn id="42" idx="3"/>
            <a:endCxn id="52" idx="1"/>
          </p:cNvCxnSpPr>
          <p:nvPr/>
        </p:nvCxnSpPr>
        <p:spPr bwMode="auto">
          <a:xfrm>
            <a:off x="2000672" y="2024844"/>
            <a:ext cx="504056" cy="3960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Elbow Connector 777"/>
          <p:cNvCxnSpPr>
            <a:endCxn id="46" idx="3"/>
          </p:cNvCxnSpPr>
          <p:nvPr/>
        </p:nvCxnSpPr>
        <p:spPr bwMode="auto">
          <a:xfrm rot="10800000">
            <a:off x="2000672" y="2816932"/>
            <a:ext cx="50405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656856" y="1052736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 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trans.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3224808" y="1844824"/>
            <a:ext cx="72008" cy="720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5400000" flipH="1" flipV="1">
            <a:off x="3080792" y="1268760"/>
            <a:ext cx="792088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136576" y="328498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32520" y="177281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32520" y="2564904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32520" y="292494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632520" y="328498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3368824" y="177281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3368824" y="2564904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3296816" y="1556792"/>
            <a:ext cx="360040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73" name="Rectangle 72"/>
          <p:cNvSpPr/>
          <p:nvPr/>
        </p:nvSpPr>
        <p:spPr bwMode="auto">
          <a:xfrm>
            <a:off x="2648744" y="2132856"/>
            <a:ext cx="64807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48744" y="2564904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Packet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buf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04528" y="126876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95%</a:t>
            </a:r>
          </a:p>
        </p:txBody>
      </p:sp>
      <p:cxnSp>
        <p:nvCxnSpPr>
          <p:cNvPr id="74" name="Shape 73"/>
          <p:cNvCxnSpPr>
            <a:stCxn id="65" idx="3"/>
          </p:cNvCxnSpPr>
          <p:nvPr/>
        </p:nvCxnSpPr>
        <p:spPr bwMode="auto">
          <a:xfrm>
            <a:off x="1064568" y="1376772"/>
            <a:ext cx="216024" cy="39604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8" name="Rectangle 77"/>
          <p:cNvSpPr/>
          <p:nvPr/>
        </p:nvSpPr>
        <p:spPr bwMode="auto">
          <a:xfrm>
            <a:off x="704528" y="3717032"/>
            <a:ext cx="360040" cy="21602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0%</a:t>
            </a:r>
          </a:p>
        </p:txBody>
      </p:sp>
      <p:cxnSp>
        <p:nvCxnSpPr>
          <p:cNvPr id="79" name="Shape 78"/>
          <p:cNvCxnSpPr>
            <a:stCxn id="78" idx="3"/>
          </p:cNvCxnSpPr>
          <p:nvPr/>
        </p:nvCxnSpPr>
        <p:spPr bwMode="auto">
          <a:xfrm flipV="1">
            <a:off x="1064568" y="3068960"/>
            <a:ext cx="216024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000672" y="1268760"/>
            <a:ext cx="360040" cy="21602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75%</a:t>
            </a:r>
          </a:p>
        </p:txBody>
      </p:sp>
      <p:cxnSp>
        <p:nvCxnSpPr>
          <p:cNvPr id="88" name="Shape 87"/>
          <p:cNvCxnSpPr>
            <a:stCxn id="86" idx="3"/>
          </p:cNvCxnSpPr>
          <p:nvPr/>
        </p:nvCxnSpPr>
        <p:spPr bwMode="auto">
          <a:xfrm>
            <a:off x="2360712" y="1376772"/>
            <a:ext cx="288032" cy="39604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6" name="Rectangle 95"/>
          <p:cNvSpPr/>
          <p:nvPr/>
        </p:nvSpPr>
        <p:spPr bwMode="auto">
          <a:xfrm>
            <a:off x="3512840" y="3356992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90%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3080792" y="126876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115" name="Shape 114"/>
          <p:cNvCxnSpPr>
            <a:stCxn id="106" idx="1"/>
          </p:cNvCxnSpPr>
          <p:nvPr/>
        </p:nvCxnSpPr>
        <p:spPr bwMode="auto">
          <a:xfrm rot="10800000" flipV="1">
            <a:off x="2792760" y="1376772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0" name="Shape 119"/>
          <p:cNvCxnSpPr>
            <a:stCxn id="96" idx="1"/>
          </p:cNvCxnSpPr>
          <p:nvPr/>
        </p:nvCxnSpPr>
        <p:spPr bwMode="auto">
          <a:xfrm rot="10800000">
            <a:off x="3152800" y="2924944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4304928" y="213285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largest component</a:t>
            </a:r>
          </a:p>
        </p:txBody>
      </p:sp>
      <p:cxnSp>
        <p:nvCxnSpPr>
          <p:cNvPr id="36" name="Shape 35"/>
          <p:cNvCxnSpPr>
            <a:stCxn id="34" idx="1"/>
            <a:endCxn id="52" idx="3"/>
          </p:cNvCxnSpPr>
          <p:nvPr/>
        </p:nvCxnSpPr>
        <p:spPr bwMode="auto">
          <a:xfrm rot="10800000" flipV="1">
            <a:off x="3368824" y="2312876"/>
            <a:ext cx="936104" cy="1080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880992" y="2780928"/>
            <a:ext cx="3528392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880992" y="292494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880992" y="371703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TX</a:t>
            </a:r>
          </a:p>
        </p:txBody>
      </p:sp>
      <p:cxnSp>
        <p:nvCxnSpPr>
          <p:cNvPr id="43" name="Elbow Connector 777"/>
          <p:cNvCxnSpPr>
            <a:stCxn id="39" idx="3"/>
          </p:cNvCxnSpPr>
          <p:nvPr/>
        </p:nvCxnSpPr>
        <p:spPr bwMode="auto">
          <a:xfrm>
            <a:off x="5745088" y="3176972"/>
            <a:ext cx="419454" cy="26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Elbow Connector 777"/>
          <p:cNvCxnSpPr>
            <a:endCxn id="40" idx="3"/>
          </p:cNvCxnSpPr>
          <p:nvPr/>
        </p:nvCxnSpPr>
        <p:spPr bwMode="auto">
          <a:xfrm rot="10800000" flipV="1">
            <a:off x="5745088" y="3732646"/>
            <a:ext cx="419452" cy="236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4880992" y="4437112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376936" y="2924944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376936" y="3717032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376936" y="407707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376936" y="443711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8409384" y="2924944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8409384" y="371703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164540" y="3336603"/>
            <a:ext cx="864403" cy="504056"/>
            <a:chOff x="5313035" y="3356992"/>
            <a:chExt cx="864403" cy="50405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313040" y="3356992"/>
              <a:ext cx="86409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DMA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5313037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flipH="1">
              <a:off x="5313035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29338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 flipH="1">
              <a:off x="6131719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6" name="Elbow Connector 777"/>
          <p:cNvCxnSpPr/>
          <p:nvPr/>
        </p:nvCxnSpPr>
        <p:spPr bwMode="auto">
          <a:xfrm flipV="1">
            <a:off x="7026562" y="3248980"/>
            <a:ext cx="518726" cy="1956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Elbow Connector 777"/>
          <p:cNvCxnSpPr/>
          <p:nvPr/>
        </p:nvCxnSpPr>
        <p:spPr bwMode="auto">
          <a:xfrm rot="10800000">
            <a:off x="7028944" y="3732648"/>
            <a:ext cx="516345" cy="1644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0" name="Group 69"/>
          <p:cNvGrpSpPr/>
          <p:nvPr/>
        </p:nvGrpSpPr>
        <p:grpSpPr>
          <a:xfrm>
            <a:off x="7545288" y="2924944"/>
            <a:ext cx="864096" cy="1296144"/>
            <a:chOff x="6609184" y="3068960"/>
            <a:chExt cx="864096" cy="129614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6609184" y="3068960"/>
              <a:ext cx="864096" cy="12961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if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753200" y="342900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ctrl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753200" y="3861048"/>
              <a:ext cx="64807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Packet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buf</a:t>
              </a: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609184" y="3068960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609184" y="3717032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81" name="Rectangle 80"/>
          <p:cNvSpPr/>
          <p:nvPr/>
        </p:nvSpPr>
        <p:spPr bwMode="auto">
          <a:xfrm>
            <a:off x="8337376" y="2420888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82" name="Shape 81"/>
          <p:cNvCxnSpPr>
            <a:stCxn id="81" idx="1"/>
          </p:cNvCxnSpPr>
          <p:nvPr/>
        </p:nvCxnSpPr>
        <p:spPr bwMode="auto">
          <a:xfrm rot="10800000" flipV="1">
            <a:off x="8049344" y="2528900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8553400" y="450912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4" name="Shape 83"/>
          <p:cNvCxnSpPr>
            <a:stCxn id="83" idx="1"/>
          </p:cNvCxnSpPr>
          <p:nvPr/>
        </p:nvCxnSpPr>
        <p:spPr bwMode="auto">
          <a:xfrm rot="10800000">
            <a:off x="8193360" y="4077072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3944888" y="5157192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99%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7" name="Shape 86"/>
          <p:cNvCxnSpPr>
            <a:stCxn id="85" idx="3"/>
          </p:cNvCxnSpPr>
          <p:nvPr/>
        </p:nvCxnSpPr>
        <p:spPr bwMode="auto">
          <a:xfrm flipV="1">
            <a:off x="4304928" y="4725144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5673080" y="2060848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94" name="Shape 93"/>
          <p:cNvCxnSpPr>
            <a:stCxn id="93" idx="1"/>
          </p:cNvCxnSpPr>
          <p:nvPr/>
        </p:nvCxnSpPr>
        <p:spPr bwMode="auto">
          <a:xfrm rot="10800000" flipV="1">
            <a:off x="5385048" y="2168860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progress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22</a:t>
            </a:fld>
            <a:endParaRPr lang="fi-FI"/>
          </a:p>
        </p:txBody>
      </p:sp>
      <p:sp>
        <p:nvSpPr>
          <p:cNvPr id="34" name="Rectangle 33"/>
          <p:cNvSpPr/>
          <p:nvPr/>
        </p:nvSpPr>
        <p:spPr bwMode="auto">
          <a:xfrm>
            <a:off x="7185248" y="2996952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largest component</a:t>
            </a:r>
          </a:p>
        </p:txBody>
      </p:sp>
      <p:cxnSp>
        <p:nvCxnSpPr>
          <p:cNvPr id="36" name="Shape 35"/>
          <p:cNvCxnSpPr>
            <a:stCxn id="34" idx="1"/>
          </p:cNvCxnSpPr>
          <p:nvPr/>
        </p:nvCxnSpPr>
        <p:spPr bwMode="auto">
          <a:xfrm rot="10800000" flipV="1">
            <a:off x="6249144" y="3176972"/>
            <a:ext cx="936104" cy="1080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2720752" y="2492896"/>
            <a:ext cx="3528392" cy="15841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720752" y="263691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720752" y="342900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TX</a:t>
            </a:r>
          </a:p>
        </p:txBody>
      </p:sp>
      <p:cxnSp>
        <p:nvCxnSpPr>
          <p:cNvPr id="43" name="Elbow Connector 777"/>
          <p:cNvCxnSpPr>
            <a:stCxn id="39" idx="3"/>
          </p:cNvCxnSpPr>
          <p:nvPr/>
        </p:nvCxnSpPr>
        <p:spPr bwMode="auto">
          <a:xfrm>
            <a:off x="3584848" y="2888940"/>
            <a:ext cx="419454" cy="26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Elbow Connector 777"/>
          <p:cNvCxnSpPr>
            <a:endCxn id="40" idx="3"/>
          </p:cNvCxnSpPr>
          <p:nvPr/>
        </p:nvCxnSpPr>
        <p:spPr bwMode="auto">
          <a:xfrm rot="10800000" flipV="1">
            <a:off x="3584848" y="3444614"/>
            <a:ext cx="419452" cy="236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3224808" y="616530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216696" y="263691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216696" y="3429000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216696" y="3789040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720752" y="616530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249144" y="263691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249144" y="342900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" name="Group 56"/>
          <p:cNvGrpSpPr/>
          <p:nvPr/>
        </p:nvGrpSpPr>
        <p:grpSpPr>
          <a:xfrm>
            <a:off x="4004300" y="3048571"/>
            <a:ext cx="864403" cy="504056"/>
            <a:chOff x="5313035" y="3356992"/>
            <a:chExt cx="864403" cy="50405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313040" y="3356992"/>
              <a:ext cx="86409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DMA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5313037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flipH="1">
              <a:off x="5313035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29338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 flipH="1">
              <a:off x="6131719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6" name="Elbow Connector 777"/>
          <p:cNvCxnSpPr/>
          <p:nvPr/>
        </p:nvCxnSpPr>
        <p:spPr bwMode="auto">
          <a:xfrm flipV="1">
            <a:off x="4866322" y="2960948"/>
            <a:ext cx="518726" cy="1956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Elbow Connector 777"/>
          <p:cNvCxnSpPr/>
          <p:nvPr/>
        </p:nvCxnSpPr>
        <p:spPr bwMode="auto">
          <a:xfrm rot="10800000">
            <a:off x="4868704" y="3444616"/>
            <a:ext cx="516345" cy="1644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4" name="Group 69"/>
          <p:cNvGrpSpPr/>
          <p:nvPr/>
        </p:nvGrpSpPr>
        <p:grpSpPr>
          <a:xfrm>
            <a:off x="5385048" y="2636912"/>
            <a:ext cx="864096" cy="1296144"/>
            <a:chOff x="6609184" y="3068960"/>
            <a:chExt cx="864096" cy="129614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6609184" y="3068960"/>
              <a:ext cx="864096" cy="12961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if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753200" y="342900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ctrl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753200" y="3861048"/>
              <a:ext cx="64807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Packet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buf</a:t>
              </a: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609184" y="3068960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609184" y="3717032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81" name="Rectangle 80"/>
          <p:cNvSpPr/>
          <p:nvPr/>
        </p:nvSpPr>
        <p:spPr bwMode="auto">
          <a:xfrm>
            <a:off x="6177136" y="2132856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82" name="Shape 81"/>
          <p:cNvCxnSpPr>
            <a:stCxn id="81" idx="1"/>
          </p:cNvCxnSpPr>
          <p:nvPr/>
        </p:nvCxnSpPr>
        <p:spPr bwMode="auto">
          <a:xfrm rot="10800000" flipV="1">
            <a:off x="5889104" y="2240868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6393160" y="4221088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4" name="Shape 83"/>
          <p:cNvCxnSpPr>
            <a:stCxn id="83" idx="1"/>
          </p:cNvCxnSpPr>
          <p:nvPr/>
        </p:nvCxnSpPr>
        <p:spPr bwMode="auto">
          <a:xfrm rot="10800000">
            <a:off x="6033120" y="3789040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2144688" y="4365104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99%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7" name="Shape 86"/>
          <p:cNvCxnSpPr>
            <a:stCxn id="85" idx="3"/>
          </p:cNvCxnSpPr>
          <p:nvPr/>
        </p:nvCxnSpPr>
        <p:spPr bwMode="auto">
          <a:xfrm flipV="1">
            <a:off x="2504728" y="3933056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3512840" y="1772816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94" name="Shape 93"/>
          <p:cNvCxnSpPr>
            <a:stCxn id="93" idx="1"/>
          </p:cNvCxnSpPr>
          <p:nvPr/>
        </p:nvCxnSpPr>
        <p:spPr bwMode="auto">
          <a:xfrm rot="10800000" flipV="1">
            <a:off x="3224808" y="1880828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4808984" y="2204864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95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%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9" name="Shape 88"/>
          <p:cNvCxnSpPr>
            <a:stCxn id="80" idx="1"/>
          </p:cNvCxnSpPr>
          <p:nvPr/>
        </p:nvCxnSpPr>
        <p:spPr bwMode="auto">
          <a:xfrm rot="10800000" flipV="1">
            <a:off x="4520952" y="2312876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5889104" y="450912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99%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95" name="Shape 94"/>
          <p:cNvCxnSpPr>
            <a:stCxn id="92" idx="1"/>
          </p:cNvCxnSpPr>
          <p:nvPr/>
        </p:nvCxnSpPr>
        <p:spPr bwMode="auto">
          <a:xfrm rot="10800000">
            <a:off x="5529064" y="3933056"/>
            <a:ext cx="360040" cy="684076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992560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23</a:t>
            </a:fld>
            <a:endParaRPr lang="fi-FI"/>
          </a:p>
        </p:txBody>
      </p:sp>
      <p:sp>
        <p:nvSpPr>
          <p:cNvPr id="15" name="Rectangle 14"/>
          <p:cNvSpPr/>
          <p:nvPr/>
        </p:nvSpPr>
        <p:spPr bwMode="auto">
          <a:xfrm>
            <a:off x="992560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2560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64768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device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9184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92560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92560" y="386104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992560" y="4293096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992560" y="24928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92560" y="342900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864768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864768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864768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609184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609184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736976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736976" y="1988840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736976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36976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609184" y="263691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609184" y="42930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6105128" y="1988840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6105128" y="220486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6105128" y="2204864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6105128" y="2420888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16200000" flipH="1">
            <a:off x="5709084" y="3392996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rot="16200000" flipH="1">
            <a:off x="5709084" y="3825044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4232920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>
            <a:off x="4232920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2360712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>
            <a:off x="2360712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2360712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2360712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4232920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4232920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4736976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432720" y="2204864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4304928" y="2204864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6177136" y="2132856"/>
            <a:ext cx="360040" cy="1440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 rot="16200000" flipH="1">
            <a:off x="6177136" y="2348880"/>
            <a:ext cx="36004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2432720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4304928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 rot="16200000" flipH="1">
            <a:off x="5853100" y="3681028"/>
            <a:ext cx="1008112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992560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24</a:t>
            </a:fld>
            <a:endParaRPr lang="fi-FI"/>
          </a:p>
        </p:txBody>
      </p:sp>
      <p:sp>
        <p:nvSpPr>
          <p:cNvPr id="15" name="Rectangle 14"/>
          <p:cNvSpPr/>
          <p:nvPr/>
        </p:nvSpPr>
        <p:spPr bwMode="auto">
          <a:xfrm>
            <a:off x="992560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2560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64768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device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9184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92560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92560" y="386104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992560" y="4293096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992560" y="24928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92560" y="342900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864768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864768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864768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609184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609184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736976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736976" y="1988840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736976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36976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609184" y="263691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609184" y="42930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6105128" y="1988840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6105128" y="220486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6105128" y="2204864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6105128" y="2420888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16200000" flipH="1">
            <a:off x="5709084" y="3392996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rot="16200000" flipH="1">
            <a:off x="5709084" y="3825044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4232920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>
            <a:off x="4232920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2360712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>
            <a:off x="2360712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2360712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2360712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4232920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4232920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4736976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432720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30492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17713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arallelogram 90"/>
          <p:cNvSpPr/>
          <p:nvPr/>
        </p:nvSpPr>
        <p:spPr bwMode="auto">
          <a:xfrm rot="16200000" flipH="1" flipV="1">
            <a:off x="2396716" y="2960948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0" name="Parallelogram 89"/>
          <p:cNvSpPr/>
          <p:nvPr/>
        </p:nvSpPr>
        <p:spPr bwMode="auto">
          <a:xfrm rot="16200000" flipH="1" flipV="1">
            <a:off x="2396716" y="1952836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3" name="Parallelogram 82"/>
          <p:cNvSpPr/>
          <p:nvPr/>
        </p:nvSpPr>
        <p:spPr bwMode="auto">
          <a:xfrm rot="16200000" flipH="1" flipV="1">
            <a:off x="4268924" y="2960948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2" name="Parallelogram 81"/>
          <p:cNvSpPr/>
          <p:nvPr/>
        </p:nvSpPr>
        <p:spPr bwMode="auto">
          <a:xfrm rot="16200000" flipH="1" flipV="1">
            <a:off x="4268924" y="1952836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6" name="Parallelogram 75"/>
          <p:cNvSpPr/>
          <p:nvPr/>
        </p:nvSpPr>
        <p:spPr bwMode="auto">
          <a:xfrm rot="16200000" flipH="1" flipV="1">
            <a:off x="6033120" y="2276872"/>
            <a:ext cx="648072" cy="504056"/>
          </a:xfrm>
          <a:prstGeom prst="parallelogram">
            <a:avLst>
              <a:gd name="adj" fmla="val 84154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3" name="Parallelogram 52"/>
          <p:cNvSpPr/>
          <p:nvPr/>
        </p:nvSpPr>
        <p:spPr bwMode="auto">
          <a:xfrm rot="16200000" flipH="1" flipV="1">
            <a:off x="6141132" y="1952836"/>
            <a:ext cx="432048" cy="504056"/>
          </a:xfrm>
          <a:prstGeom prst="parallelogram">
            <a:avLst>
              <a:gd name="adj" fmla="val 49384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92560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25</a:t>
            </a:fld>
            <a:endParaRPr lang="fi-FI"/>
          </a:p>
        </p:txBody>
      </p:sp>
      <p:sp>
        <p:nvSpPr>
          <p:cNvPr id="15" name="Rectangle 14"/>
          <p:cNvSpPr/>
          <p:nvPr/>
        </p:nvSpPr>
        <p:spPr bwMode="auto">
          <a:xfrm>
            <a:off x="992560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(A2GX)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2560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64768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A2GX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device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09184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92560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(A2GX) BAR 1</a:t>
            </a:r>
            <a:endParaRPr lang="fi-FI" sz="20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92560" y="386104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992560" y="4293096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992560" y="24928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92560" y="342900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864768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609184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609184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ETH2HIBI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736976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736976" y="1988840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A2GX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736976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A2GX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36976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A2GX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609184" y="263691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HW </a:t>
            </a:r>
            <a:r>
              <a:rPr lang="fi-FI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IP-block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609184" y="3717032"/>
            <a:ext cx="1368152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MEM DMA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36976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432720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30492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17713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2864768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864768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Parallelogram 73"/>
          <p:cNvSpPr/>
          <p:nvPr/>
        </p:nvSpPr>
        <p:spPr bwMode="auto">
          <a:xfrm rot="16200000" flipH="1" flipV="1">
            <a:off x="5133020" y="3969060"/>
            <a:ext cx="2448272" cy="504056"/>
          </a:xfrm>
          <a:prstGeom prst="parallelogram">
            <a:avLst>
              <a:gd name="adj" fmla="val 400107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3" name="Parallelogram 72"/>
          <p:cNvSpPr/>
          <p:nvPr/>
        </p:nvSpPr>
        <p:spPr bwMode="auto">
          <a:xfrm rot="16200000" flipH="1" flipV="1">
            <a:off x="5349044" y="3753036"/>
            <a:ext cx="2016224" cy="504056"/>
          </a:xfrm>
          <a:prstGeom prst="parallelogram">
            <a:avLst>
              <a:gd name="adj" fmla="val 312426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9" name="Parallelogram 58"/>
          <p:cNvSpPr/>
          <p:nvPr/>
        </p:nvSpPr>
        <p:spPr bwMode="auto">
          <a:xfrm rot="16200000" flipH="1" flipV="1">
            <a:off x="5565068" y="3537012"/>
            <a:ext cx="1584176" cy="504056"/>
          </a:xfrm>
          <a:prstGeom prst="parallelogram">
            <a:avLst>
              <a:gd name="adj" fmla="val 227769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7" name="Parallelogram 56"/>
          <p:cNvSpPr/>
          <p:nvPr/>
        </p:nvSpPr>
        <p:spPr bwMode="auto">
          <a:xfrm rot="16200000" flipH="1" flipV="1">
            <a:off x="5781092" y="3320988"/>
            <a:ext cx="1152128" cy="504056"/>
          </a:xfrm>
          <a:prstGeom prst="parallelogram">
            <a:avLst>
              <a:gd name="adj" fmla="val 14160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09184" y="191683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NIOS II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cpu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mem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609184" y="285293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PCIe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HIBI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 bwMode="auto">
          <a:xfrm>
            <a:off x="4664968" y="1844824"/>
            <a:ext cx="504056" cy="3528392"/>
          </a:xfrm>
          <a:custGeom>
            <a:avLst/>
            <a:gdLst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62940 w 685800"/>
              <a:gd name="connsiteY3" fmla="*/ 0 h 914400"/>
              <a:gd name="connsiteX4" fmla="*/ 0 w 685800"/>
              <a:gd name="connsiteY4" fmla="*/ 0 h 914400"/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48072 w 685800"/>
              <a:gd name="connsiteY3" fmla="*/ 0 h 914400"/>
              <a:gd name="connsiteX4" fmla="*/ 0 w 685800"/>
              <a:gd name="connsiteY4" fmla="*/ 0 h 914400"/>
              <a:gd name="connsiteX0" fmla="*/ 0 w 648072"/>
              <a:gd name="connsiteY0" fmla="*/ 0 h 914400"/>
              <a:gd name="connsiteX1" fmla="*/ 22860 w 648072"/>
              <a:gd name="connsiteY1" fmla="*/ 914400 h 914400"/>
              <a:gd name="connsiteX2" fmla="*/ 648072 w 648072"/>
              <a:gd name="connsiteY2" fmla="*/ 216024 h 914400"/>
              <a:gd name="connsiteX3" fmla="*/ 648072 w 648072"/>
              <a:gd name="connsiteY3" fmla="*/ 0 h 914400"/>
              <a:gd name="connsiteX4" fmla="*/ 0 w 648072"/>
              <a:gd name="connsiteY4" fmla="*/ 0 h 914400"/>
              <a:gd name="connsiteX0" fmla="*/ 0 w 648072"/>
              <a:gd name="connsiteY0" fmla="*/ 0 h 2664296"/>
              <a:gd name="connsiteX1" fmla="*/ 144016 w 648072"/>
              <a:gd name="connsiteY1" fmla="*/ 2664296 h 2664296"/>
              <a:gd name="connsiteX2" fmla="*/ 648072 w 648072"/>
              <a:gd name="connsiteY2" fmla="*/ 216024 h 2664296"/>
              <a:gd name="connsiteX3" fmla="*/ 648072 w 648072"/>
              <a:gd name="connsiteY3" fmla="*/ 0 h 2664296"/>
              <a:gd name="connsiteX4" fmla="*/ 0 w 648072"/>
              <a:gd name="connsiteY4" fmla="*/ 0 h 2664296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1152128 h 3600400"/>
              <a:gd name="connsiteX3" fmla="*/ 504056 w 504056"/>
              <a:gd name="connsiteY3" fmla="*/ 936104 h 3600400"/>
              <a:gd name="connsiteX4" fmla="*/ 0 w 504056"/>
              <a:gd name="connsiteY4" fmla="*/ 0 h 3600400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1152128 h 3600400"/>
              <a:gd name="connsiteX3" fmla="*/ 504056 w 504056"/>
              <a:gd name="connsiteY3" fmla="*/ 220433 h 3600400"/>
              <a:gd name="connsiteX4" fmla="*/ 0 w 504056"/>
              <a:gd name="connsiteY4" fmla="*/ 0 h 3600400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440865 h 3600400"/>
              <a:gd name="connsiteX3" fmla="*/ 504056 w 504056"/>
              <a:gd name="connsiteY3" fmla="*/ 220433 h 3600400"/>
              <a:gd name="connsiteX4" fmla="*/ 0 w 504056"/>
              <a:gd name="connsiteY4" fmla="*/ 0 h 36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56" h="3600400">
                <a:moveTo>
                  <a:pt x="0" y="0"/>
                </a:moveTo>
                <a:lnTo>
                  <a:pt x="0" y="3600400"/>
                </a:lnTo>
                <a:lnTo>
                  <a:pt x="504056" y="440865"/>
                </a:lnTo>
                <a:lnTo>
                  <a:pt x="504056" y="2204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0" name="Parallelogram 89"/>
          <p:cNvSpPr/>
          <p:nvPr/>
        </p:nvSpPr>
        <p:spPr bwMode="auto">
          <a:xfrm rot="16200000" flipV="1">
            <a:off x="6681192" y="1916832"/>
            <a:ext cx="216024" cy="504056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9057456" y="1844824"/>
            <a:ext cx="504056" cy="3528392"/>
          </a:xfrm>
          <a:custGeom>
            <a:avLst/>
            <a:gdLst>
              <a:gd name="connsiteX0" fmla="*/ 388620 w 419100"/>
              <a:gd name="connsiteY0" fmla="*/ 7620 h 510540"/>
              <a:gd name="connsiteX1" fmla="*/ 419100 w 419100"/>
              <a:gd name="connsiteY1" fmla="*/ 510540 h 510540"/>
              <a:gd name="connsiteX2" fmla="*/ 15240 w 419100"/>
              <a:gd name="connsiteY2" fmla="*/ 510540 h 510540"/>
              <a:gd name="connsiteX3" fmla="*/ 0 w 419100"/>
              <a:gd name="connsiteY3" fmla="*/ 0 h 510540"/>
              <a:gd name="connsiteX4" fmla="*/ 388620 w 419100"/>
              <a:gd name="connsiteY4" fmla="*/ 7620 h 510540"/>
              <a:gd name="connsiteX0" fmla="*/ 674400 w 674400"/>
              <a:gd name="connsiteY0" fmla="*/ 0 h 560040"/>
              <a:gd name="connsiteX1" fmla="*/ 419100 w 674400"/>
              <a:gd name="connsiteY1" fmla="*/ 560040 h 560040"/>
              <a:gd name="connsiteX2" fmla="*/ 15240 w 674400"/>
              <a:gd name="connsiteY2" fmla="*/ 560040 h 560040"/>
              <a:gd name="connsiteX3" fmla="*/ 0 w 674400"/>
              <a:gd name="connsiteY3" fmla="*/ 49500 h 560040"/>
              <a:gd name="connsiteX4" fmla="*/ 674400 w 674400"/>
              <a:gd name="connsiteY4" fmla="*/ 0 h 560040"/>
              <a:gd name="connsiteX0" fmla="*/ 432048 w 432048"/>
              <a:gd name="connsiteY0" fmla="*/ 22508 h 510540"/>
              <a:gd name="connsiteX1" fmla="*/ 419100 w 432048"/>
              <a:gd name="connsiteY1" fmla="*/ 510540 h 510540"/>
              <a:gd name="connsiteX2" fmla="*/ 15240 w 432048"/>
              <a:gd name="connsiteY2" fmla="*/ 510540 h 510540"/>
              <a:gd name="connsiteX3" fmla="*/ 0 w 432048"/>
              <a:gd name="connsiteY3" fmla="*/ 0 h 510540"/>
              <a:gd name="connsiteX4" fmla="*/ 432048 w 432048"/>
              <a:gd name="connsiteY4" fmla="*/ 22508 h 510540"/>
              <a:gd name="connsiteX0" fmla="*/ 432048 w 432048"/>
              <a:gd name="connsiteY0" fmla="*/ 0 h 488032"/>
              <a:gd name="connsiteX1" fmla="*/ 419100 w 432048"/>
              <a:gd name="connsiteY1" fmla="*/ 488032 h 488032"/>
              <a:gd name="connsiteX2" fmla="*/ 15240 w 432048"/>
              <a:gd name="connsiteY2" fmla="*/ 488032 h 488032"/>
              <a:gd name="connsiteX3" fmla="*/ 0 w 432048"/>
              <a:gd name="connsiteY3" fmla="*/ 0 h 488032"/>
              <a:gd name="connsiteX4" fmla="*/ 432048 w 432048"/>
              <a:gd name="connsiteY4" fmla="*/ 0 h 488032"/>
              <a:gd name="connsiteX0" fmla="*/ 504056 w 504056"/>
              <a:gd name="connsiteY0" fmla="*/ 0 h 488032"/>
              <a:gd name="connsiteX1" fmla="*/ 419100 w 504056"/>
              <a:gd name="connsiteY1" fmla="*/ 488032 h 488032"/>
              <a:gd name="connsiteX2" fmla="*/ 15240 w 504056"/>
              <a:gd name="connsiteY2" fmla="*/ 488032 h 488032"/>
              <a:gd name="connsiteX3" fmla="*/ 0 w 504056"/>
              <a:gd name="connsiteY3" fmla="*/ 0 h 488032"/>
              <a:gd name="connsiteX4" fmla="*/ 504056 w 504056"/>
              <a:gd name="connsiteY4" fmla="*/ 0 h 488032"/>
              <a:gd name="connsiteX0" fmla="*/ 504056 w 504056"/>
              <a:gd name="connsiteY0" fmla="*/ 0 h 504056"/>
              <a:gd name="connsiteX1" fmla="*/ 504056 w 504056"/>
              <a:gd name="connsiteY1" fmla="*/ 504056 h 504056"/>
              <a:gd name="connsiteX2" fmla="*/ 15240 w 504056"/>
              <a:gd name="connsiteY2" fmla="*/ 488032 h 504056"/>
              <a:gd name="connsiteX3" fmla="*/ 0 w 504056"/>
              <a:gd name="connsiteY3" fmla="*/ 0 h 504056"/>
              <a:gd name="connsiteX4" fmla="*/ 504056 w 504056"/>
              <a:gd name="connsiteY4" fmla="*/ 0 h 504056"/>
              <a:gd name="connsiteX0" fmla="*/ 504056 w 588065"/>
              <a:gd name="connsiteY0" fmla="*/ 72008 h 560040"/>
              <a:gd name="connsiteX1" fmla="*/ 504056 w 588065"/>
              <a:gd name="connsiteY1" fmla="*/ 504056 h 560040"/>
              <a:gd name="connsiteX2" fmla="*/ 15240 w 588065"/>
              <a:gd name="connsiteY2" fmla="*/ 560040 h 560040"/>
              <a:gd name="connsiteX3" fmla="*/ 0 w 588065"/>
              <a:gd name="connsiteY3" fmla="*/ 72008 h 560040"/>
              <a:gd name="connsiteX4" fmla="*/ 504056 w 588065"/>
              <a:gd name="connsiteY4" fmla="*/ 72008 h 560040"/>
              <a:gd name="connsiteX0" fmla="*/ 504056 w 588065"/>
              <a:gd name="connsiteY0" fmla="*/ 72008 h 560040"/>
              <a:gd name="connsiteX1" fmla="*/ 504056 w 588065"/>
              <a:gd name="connsiteY1" fmla="*/ 504056 h 560040"/>
              <a:gd name="connsiteX2" fmla="*/ 15240 w 588065"/>
              <a:gd name="connsiteY2" fmla="*/ 560040 h 560040"/>
              <a:gd name="connsiteX3" fmla="*/ 0 w 588065"/>
              <a:gd name="connsiteY3" fmla="*/ 72008 h 560040"/>
              <a:gd name="connsiteX4" fmla="*/ 504056 w 588065"/>
              <a:gd name="connsiteY4" fmla="*/ 72008 h 560040"/>
              <a:gd name="connsiteX0" fmla="*/ 504056 w 588065"/>
              <a:gd name="connsiteY0" fmla="*/ 72008 h 3600400"/>
              <a:gd name="connsiteX1" fmla="*/ 504056 w 588065"/>
              <a:gd name="connsiteY1" fmla="*/ 504056 h 3600400"/>
              <a:gd name="connsiteX2" fmla="*/ 0 w 588065"/>
              <a:gd name="connsiteY2" fmla="*/ 3600400 h 3600400"/>
              <a:gd name="connsiteX3" fmla="*/ 0 w 588065"/>
              <a:gd name="connsiteY3" fmla="*/ 72008 h 3600400"/>
              <a:gd name="connsiteX4" fmla="*/ 504056 w 588065"/>
              <a:gd name="connsiteY4" fmla="*/ 72008 h 3600400"/>
              <a:gd name="connsiteX0" fmla="*/ 504056 w 588065"/>
              <a:gd name="connsiteY0" fmla="*/ 0 h 3528392"/>
              <a:gd name="connsiteX1" fmla="*/ 504056 w 588065"/>
              <a:gd name="connsiteY1" fmla="*/ 432048 h 3528392"/>
              <a:gd name="connsiteX2" fmla="*/ 0 w 588065"/>
              <a:gd name="connsiteY2" fmla="*/ 3528392 h 3528392"/>
              <a:gd name="connsiteX3" fmla="*/ 0 w 588065"/>
              <a:gd name="connsiteY3" fmla="*/ 0 h 3528392"/>
              <a:gd name="connsiteX4" fmla="*/ 504056 w 588065"/>
              <a:gd name="connsiteY4" fmla="*/ 0 h 3528392"/>
              <a:gd name="connsiteX0" fmla="*/ 504056 w 504056"/>
              <a:gd name="connsiteY0" fmla="*/ 0 h 3528392"/>
              <a:gd name="connsiteX1" fmla="*/ 504056 w 504056"/>
              <a:gd name="connsiteY1" fmla="*/ 432048 h 3528392"/>
              <a:gd name="connsiteX2" fmla="*/ 0 w 504056"/>
              <a:gd name="connsiteY2" fmla="*/ 3528392 h 3528392"/>
              <a:gd name="connsiteX3" fmla="*/ 0 w 504056"/>
              <a:gd name="connsiteY3" fmla="*/ 0 h 3528392"/>
              <a:gd name="connsiteX4" fmla="*/ 504056 w 504056"/>
              <a:gd name="connsiteY4" fmla="*/ 0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56" h="3528392">
                <a:moveTo>
                  <a:pt x="504056" y="0"/>
                </a:moveTo>
                <a:lnTo>
                  <a:pt x="504056" y="432048"/>
                </a:lnTo>
                <a:lnTo>
                  <a:pt x="0" y="3528392"/>
                </a:lnTo>
                <a:lnTo>
                  <a:pt x="0" y="0"/>
                </a:lnTo>
                <a:lnTo>
                  <a:pt x="50405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8" name="Parallelogram 87"/>
          <p:cNvSpPr/>
          <p:nvPr/>
        </p:nvSpPr>
        <p:spPr bwMode="auto">
          <a:xfrm rot="16200000" flipV="1">
            <a:off x="4052900" y="3104964"/>
            <a:ext cx="1728192" cy="504056"/>
          </a:xfrm>
          <a:prstGeom prst="parallelogram">
            <a:avLst>
              <a:gd name="adj" fmla="val 299324"/>
            </a:avLst>
          </a:prstGeom>
          <a:solidFill>
            <a:srgbClr val="FFC8C8">
              <a:alpha val="49020"/>
            </a:srgbClr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6" name="Parallelogram 55"/>
          <p:cNvSpPr/>
          <p:nvPr/>
        </p:nvSpPr>
        <p:spPr bwMode="auto">
          <a:xfrm rot="16200000" flipV="1">
            <a:off x="6573180" y="2240868"/>
            <a:ext cx="432048" cy="504056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5" name="Parallelogram 54"/>
          <p:cNvSpPr/>
          <p:nvPr/>
        </p:nvSpPr>
        <p:spPr bwMode="auto">
          <a:xfrm rot="16200000" flipV="1">
            <a:off x="4376936" y="2564904"/>
            <a:ext cx="1080120" cy="504056"/>
          </a:xfrm>
          <a:prstGeom prst="parallelogram">
            <a:avLst>
              <a:gd name="adj" fmla="val 172338"/>
            </a:avLst>
          </a:prstGeom>
          <a:solidFill>
            <a:srgbClr val="FFC8C8">
              <a:alpha val="49804"/>
            </a:srgbClr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26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3224808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41232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169024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5169024" y="227687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96816" y="1844824"/>
            <a:ext cx="1368152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96816" y="314096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296816" y="40050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5169024" y="249289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169024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9024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041232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041232" y="2060848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to HIBI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041232" y="3140968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041232" y="4293096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6609184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473697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9" name="Shape 228"/>
          <p:cNvCxnSpPr>
            <a:stCxn id="35" idx="3"/>
          </p:cNvCxnSpPr>
          <p:nvPr/>
        </p:nvCxnSpPr>
        <p:spPr bwMode="auto">
          <a:xfrm>
            <a:off x="3080792" y="2636912"/>
            <a:ext cx="1872208" cy="1440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2144688" y="2204864"/>
            <a:ext cx="936104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inefficient to have single word transfers over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4" name="Shape 228"/>
          <p:cNvCxnSpPr>
            <a:stCxn id="35" idx="3"/>
          </p:cNvCxnSpPr>
          <p:nvPr/>
        </p:nvCxnSpPr>
        <p:spPr bwMode="auto">
          <a:xfrm>
            <a:off x="3080792" y="2636912"/>
            <a:ext cx="1826488" cy="7387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27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1712640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29064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656856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784648" y="1844824"/>
            <a:ext cx="1368152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cxnSp>
        <p:nvCxnSpPr>
          <p:cNvPr id="83" name="Straight Connector 82"/>
          <p:cNvCxnSpPr/>
          <p:nvPr/>
        </p:nvCxnSpPr>
        <p:spPr bwMode="auto">
          <a:xfrm>
            <a:off x="3152800" y="184482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rot="5400000" flipH="1" flipV="1">
            <a:off x="1856656" y="3573016"/>
            <a:ext cx="30963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3656856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6856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529064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529064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to HIBI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5025008" y="206084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5025008" y="227687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5529064" y="3140968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29064" y="4293096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509701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322480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 bwMode="auto">
          <a:xfrm>
            <a:off x="3152800" y="1844824"/>
            <a:ext cx="504056" cy="3600400"/>
          </a:xfrm>
          <a:custGeom>
            <a:avLst/>
            <a:gdLst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62940 w 685800"/>
              <a:gd name="connsiteY3" fmla="*/ 0 h 914400"/>
              <a:gd name="connsiteX4" fmla="*/ 0 w 685800"/>
              <a:gd name="connsiteY4" fmla="*/ 0 h 914400"/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48072 w 685800"/>
              <a:gd name="connsiteY3" fmla="*/ 0 h 914400"/>
              <a:gd name="connsiteX4" fmla="*/ 0 w 685800"/>
              <a:gd name="connsiteY4" fmla="*/ 0 h 914400"/>
              <a:gd name="connsiteX0" fmla="*/ 0 w 648072"/>
              <a:gd name="connsiteY0" fmla="*/ 0 h 914400"/>
              <a:gd name="connsiteX1" fmla="*/ 22860 w 648072"/>
              <a:gd name="connsiteY1" fmla="*/ 914400 h 914400"/>
              <a:gd name="connsiteX2" fmla="*/ 648072 w 648072"/>
              <a:gd name="connsiteY2" fmla="*/ 216024 h 914400"/>
              <a:gd name="connsiteX3" fmla="*/ 648072 w 648072"/>
              <a:gd name="connsiteY3" fmla="*/ 0 h 914400"/>
              <a:gd name="connsiteX4" fmla="*/ 0 w 648072"/>
              <a:gd name="connsiteY4" fmla="*/ 0 h 914400"/>
              <a:gd name="connsiteX0" fmla="*/ 0 w 648072"/>
              <a:gd name="connsiteY0" fmla="*/ 0 h 2664296"/>
              <a:gd name="connsiteX1" fmla="*/ 144016 w 648072"/>
              <a:gd name="connsiteY1" fmla="*/ 2664296 h 2664296"/>
              <a:gd name="connsiteX2" fmla="*/ 648072 w 648072"/>
              <a:gd name="connsiteY2" fmla="*/ 216024 h 2664296"/>
              <a:gd name="connsiteX3" fmla="*/ 648072 w 648072"/>
              <a:gd name="connsiteY3" fmla="*/ 0 h 2664296"/>
              <a:gd name="connsiteX4" fmla="*/ 0 w 648072"/>
              <a:gd name="connsiteY4" fmla="*/ 0 h 2664296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1152128 h 3600400"/>
              <a:gd name="connsiteX3" fmla="*/ 504056 w 504056"/>
              <a:gd name="connsiteY3" fmla="*/ 936104 h 3600400"/>
              <a:gd name="connsiteX4" fmla="*/ 0 w 504056"/>
              <a:gd name="connsiteY4" fmla="*/ 0 h 36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56" h="3600400">
                <a:moveTo>
                  <a:pt x="0" y="0"/>
                </a:moveTo>
                <a:lnTo>
                  <a:pt x="0" y="3600400"/>
                </a:lnTo>
                <a:lnTo>
                  <a:pt x="504056" y="1152128"/>
                </a:lnTo>
                <a:lnTo>
                  <a:pt x="504056" y="93610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7" name="Parallelogram 26"/>
          <p:cNvSpPr/>
          <p:nvPr/>
        </p:nvSpPr>
        <p:spPr bwMode="auto">
          <a:xfrm rot="16200000" flipH="1" flipV="1">
            <a:off x="5169024" y="2636912"/>
            <a:ext cx="216024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28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1712640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656856" y="1844824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3656856" y="278092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6856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509701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322480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529064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29064" y="1844824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529064" y="213285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ETH2HIBI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529064" y="256490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HW </a:t>
            </a:r>
            <a:r>
              <a:rPr lang="fi-FI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IP-block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529064" y="3645024"/>
            <a:ext cx="1368152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MEM DMA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529064" y="184482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NIOS II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cpu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mem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29064" y="278092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PCIe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84648" y="1844824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784648" y="191683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784648" y="2924944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1</a:t>
            </a:r>
            <a:endParaRPr lang="fi-FI" sz="20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84648" y="37890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784648" y="4221088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784648" y="242088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784648" y="335699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29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1712640" y="1484784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6856" y="1412776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656856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656856" y="227687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784648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784648" y="314096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784648" y="40050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3656856" y="249289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 rot="5400000" flipH="1" flipV="1">
            <a:off x="2972780" y="2456892"/>
            <a:ext cx="864096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rot="5400000" flipH="1" flipV="1">
            <a:off x="2972780" y="2672916"/>
            <a:ext cx="864096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rot="5400000" flipH="1" flipV="1">
            <a:off x="2648744" y="2996952"/>
            <a:ext cx="1512168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rot="5400000" flipH="1" flipV="1">
            <a:off x="2648744" y="3212976"/>
            <a:ext cx="1512168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529064" y="1844824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wr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529064" y="2132856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wr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n</a:t>
            </a:r>
            <a:endParaRPr lang="fi-FI" sz="11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29064" y="2924944"/>
            <a:ext cx="1080120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direct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29064" y="2276872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rd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29064" y="2564904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rd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n</a:t>
            </a:r>
            <a:endParaRPr lang="fi-FI" sz="11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 rot="5400000">
            <a:off x="6145313" y="2055201"/>
            <a:ext cx="7400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rot="5400000">
            <a:off x="6140133" y="2485821"/>
            <a:ext cx="7400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3152800" y="184482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rot="5400000" flipH="1" flipV="1">
            <a:off x="1820652" y="3537012"/>
            <a:ext cx="3168352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3656856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Right Brace 137"/>
          <p:cNvSpPr/>
          <p:nvPr/>
        </p:nvSpPr>
        <p:spPr bwMode="auto">
          <a:xfrm>
            <a:off x="5033392" y="2060848"/>
            <a:ext cx="216024" cy="21602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Right Brace 138"/>
          <p:cNvSpPr/>
          <p:nvPr/>
        </p:nvSpPr>
        <p:spPr bwMode="auto">
          <a:xfrm>
            <a:off x="5033392" y="2279144"/>
            <a:ext cx="216024" cy="4297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143" name="Curved Connector 37"/>
          <p:cNvCxnSpPr>
            <a:stCxn id="139" idx="1"/>
            <a:endCxn id="44" idx="1"/>
          </p:cNvCxnSpPr>
          <p:nvPr/>
        </p:nvCxnSpPr>
        <p:spPr bwMode="auto">
          <a:xfrm rot="10800000" flipH="1" flipV="1">
            <a:off x="5249416" y="2494032"/>
            <a:ext cx="279648" cy="538924"/>
          </a:xfrm>
          <a:prstGeom prst="curvedConnector3">
            <a:avLst>
              <a:gd name="adj1" fmla="val 37195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Curved Connector 37"/>
          <p:cNvCxnSpPr>
            <a:stCxn id="138" idx="1"/>
            <a:endCxn id="41" idx="1"/>
          </p:cNvCxnSpPr>
          <p:nvPr/>
        </p:nvCxnSpPr>
        <p:spPr bwMode="auto">
          <a:xfrm rot="10800000" flipH="1">
            <a:off x="5249416" y="1916832"/>
            <a:ext cx="279648" cy="252028"/>
          </a:xfrm>
          <a:prstGeom prst="curvedConnector3">
            <a:avLst>
              <a:gd name="adj1" fmla="val 29021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Curved Connector 37"/>
          <p:cNvCxnSpPr>
            <a:stCxn id="138" idx="1"/>
            <a:endCxn id="47" idx="1"/>
          </p:cNvCxnSpPr>
          <p:nvPr/>
        </p:nvCxnSpPr>
        <p:spPr bwMode="auto">
          <a:xfrm rot="10800000" flipH="1" flipV="1">
            <a:off x="5249416" y="2168860"/>
            <a:ext cx="279648" cy="468052"/>
          </a:xfrm>
          <a:prstGeom prst="curvedConnector3">
            <a:avLst>
              <a:gd name="adj1" fmla="val 42645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layers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340768"/>
            <a:ext cx="29432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0952" y="1484784"/>
            <a:ext cx="43243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TLP </a:t>
            </a:r>
            <a:r>
              <a:rPr lang="fi-FI" dirty="0" err="1" smtClean="0"/>
              <a:t>dec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30</a:t>
            </a:fld>
            <a:endParaRPr lang="fi-FI"/>
          </a:p>
        </p:txBody>
      </p:sp>
      <p:sp>
        <p:nvSpPr>
          <p:cNvPr id="20" name="Rectangle 19"/>
          <p:cNvSpPr/>
          <p:nvPr/>
        </p:nvSpPr>
        <p:spPr bwMode="auto">
          <a:xfrm>
            <a:off x="2772879" y="1074159"/>
            <a:ext cx="3473850" cy="4571178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TLP </a:t>
            </a:r>
            <a:r>
              <a:rPr lang="en-US" sz="1000" b="1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dec</a:t>
            </a:r>
            <a:endParaRPr lang="en-US" sz="1000" b="1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2881" y="132267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2881" y="150980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rst_n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2881" y="18840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Rx_St_Data_i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2881" y="2071202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2881" y="225833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2881" y="244546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9800" y="2460398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tlp_read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29800" y="2647530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tlp_header_size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9800" y="2837649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tlp_data_en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29800" y="2271772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9800" y="359214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tlp_header_re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9800" y="3026274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tlp_header_amount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9800" y="3780774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tlp_data_re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29800" y="321489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tlp_data_amount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rot="10800000">
            <a:off x="6249425" y="369321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6249425" y="331333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358437" y="141783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2358437" y="160408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2349428" y="198754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2349428" y="217379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2349428" y="23600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772881" y="26460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72881" y="2833169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72881" y="302030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72881" y="320743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2349428" y="254380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2357159" y="311378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2357159" y="329739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6260209" y="258614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6260209" y="27345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6260209" y="291748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6260209" y="308914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10800000">
            <a:off x="6260209" y="384365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159847" y="1828660"/>
            <a:ext cx="231590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680091" y="1828660"/>
            <a:ext cx="217967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64968" y="5877272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44688" y="5877272"/>
            <a:ext cx="2376264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 / Avalon ST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2360712" y="270892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360712" y="292494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6249144" y="234888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hape 228"/>
          <p:cNvCxnSpPr>
            <a:stCxn id="284" idx="2"/>
          </p:cNvCxnSpPr>
          <p:nvPr/>
        </p:nvCxnSpPr>
        <p:spPr bwMode="auto">
          <a:xfrm rot="5400000">
            <a:off x="2486148" y="1849280"/>
            <a:ext cx="1499200" cy="482176"/>
          </a:xfrm>
          <a:prstGeom prst="curvedConnector3">
            <a:avLst>
              <a:gd name="adj1" fmla="val 10235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29" name="Shape 228"/>
          <p:cNvCxnSpPr>
            <a:stCxn id="227" idx="3"/>
          </p:cNvCxnSpPr>
          <p:nvPr/>
        </p:nvCxnSpPr>
        <p:spPr bwMode="auto">
          <a:xfrm flipH="1" flipV="1">
            <a:off x="4304928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31" name="Shape 228"/>
          <p:cNvCxnSpPr>
            <a:stCxn id="226" idx="1"/>
          </p:cNvCxnSpPr>
          <p:nvPr/>
        </p:nvCxnSpPr>
        <p:spPr bwMode="auto">
          <a:xfrm rot="10800000" flipH="1">
            <a:off x="3368824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46" name="Shape 228"/>
          <p:cNvCxnSpPr>
            <a:stCxn id="745" idx="0"/>
          </p:cNvCxnSpPr>
          <p:nvPr/>
        </p:nvCxnSpPr>
        <p:spPr bwMode="auto">
          <a:xfrm rot="5400000" flipH="1" flipV="1">
            <a:off x="2360712" y="4077072"/>
            <a:ext cx="72008" cy="13681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57" name="Shape 228"/>
          <p:cNvCxnSpPr>
            <a:stCxn id="745" idx="0"/>
          </p:cNvCxnSpPr>
          <p:nvPr/>
        </p:nvCxnSpPr>
        <p:spPr bwMode="auto">
          <a:xfrm rot="5400000" flipH="1" flipV="1">
            <a:off x="1100572" y="3248980"/>
            <a:ext cx="2160240" cy="9361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334" name="Shape 228"/>
          <p:cNvCxnSpPr>
            <a:stCxn id="309" idx="1"/>
          </p:cNvCxnSpPr>
          <p:nvPr/>
        </p:nvCxnSpPr>
        <p:spPr bwMode="auto">
          <a:xfrm rot="10800000" flipV="1">
            <a:off x="4304928" y="872716"/>
            <a:ext cx="144016" cy="97210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8504" y="116632"/>
            <a:ext cx="3888432" cy="648072"/>
          </a:xfrm>
        </p:spPr>
        <p:txBody>
          <a:bodyPr/>
          <a:lstStyle/>
          <a:p>
            <a:r>
              <a:rPr lang="fi-FI" dirty="0" err="1" smtClean="0"/>
              <a:t>PCIe</a:t>
            </a:r>
            <a:r>
              <a:rPr lang="fi-FI" dirty="0" smtClean="0"/>
              <a:t> RX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31</a:t>
            </a:fld>
            <a:endParaRPr lang="fi-FI"/>
          </a:p>
        </p:txBody>
      </p:sp>
      <p:sp>
        <p:nvSpPr>
          <p:cNvPr id="23" name="TextBox 22"/>
          <p:cNvSpPr txBox="1"/>
          <p:nvPr/>
        </p:nvSpPr>
        <p:spPr>
          <a:xfrm>
            <a:off x="741498" y="2260274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Rx_St_Data_i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498" y="2447406"/>
            <a:ext cx="1351510" cy="189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1498" y="2634538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498" y="28216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5328" y="20608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ipkt_is_write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05328" y="335699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>
            <a:endCxn id="33" idx="3"/>
          </p:cNvCxnSpPr>
          <p:nvPr/>
        </p:nvCxnSpPr>
        <p:spPr bwMode="auto">
          <a:xfrm rot="10800000">
            <a:off x="9324954" y="342899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318045" y="236374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18045" y="254999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318045" y="273625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41498" y="302224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498" y="320937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1498" y="3396505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1498" y="35836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18045" y="29200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325776" y="348998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325776" y="367360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>
            <a:stCxn id="123" idx="3"/>
          </p:cNvCxnSpPr>
          <p:nvPr/>
        </p:nvCxnSpPr>
        <p:spPr bwMode="auto">
          <a:xfrm flipV="1">
            <a:off x="9324953" y="2420887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stCxn id="133" idx="3"/>
          </p:cNvCxnSpPr>
          <p:nvPr/>
        </p:nvCxnSpPr>
        <p:spPr bwMode="auto">
          <a:xfrm flipV="1">
            <a:off x="9324953" y="3573015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stCxn id="80" idx="3"/>
          </p:cNvCxnSpPr>
          <p:nvPr/>
        </p:nvCxnSpPr>
        <p:spPr bwMode="auto">
          <a:xfrm flipV="1">
            <a:off x="9324953" y="227687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72480" y="2204864"/>
            <a:ext cx="1872208" cy="1728192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726330" y="1988840"/>
            <a:ext cx="2051206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965444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6496" y="4005064"/>
            <a:ext cx="1440160" cy="504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/ Avalon ST 128-bit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329329" y="308512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329329" y="33011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>
            <a:stCxn id="32" idx="3"/>
          </p:cNvCxnSpPr>
          <p:nvPr/>
        </p:nvCxnSpPr>
        <p:spPr bwMode="auto">
          <a:xfrm>
            <a:off x="9324953" y="213285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905328" y="22048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905328" y="23488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05328" y="350100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6" name="Elbow Connector 135"/>
          <p:cNvCxnSpPr>
            <a:stCxn id="23" idx="3"/>
            <a:endCxn id="169" idx="1"/>
          </p:cNvCxnSpPr>
          <p:nvPr/>
        </p:nvCxnSpPr>
        <p:spPr bwMode="auto">
          <a:xfrm>
            <a:off x="2093008" y="2332274"/>
            <a:ext cx="1131800" cy="16606"/>
          </a:xfrm>
          <a:prstGeom prst="bentConnector3">
            <a:avLst>
              <a:gd name="adj1" fmla="val 8366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7" name="Elbow Connector 136"/>
          <p:cNvCxnSpPr>
            <a:stCxn id="23" idx="3"/>
            <a:endCxn id="339" idx="1"/>
          </p:cNvCxnSpPr>
          <p:nvPr/>
        </p:nvCxnSpPr>
        <p:spPr bwMode="auto">
          <a:xfrm>
            <a:off x="2093008" y="2332274"/>
            <a:ext cx="1131800" cy="1960822"/>
          </a:xfrm>
          <a:prstGeom prst="bentConnector3">
            <a:avLst>
              <a:gd name="adj1" fmla="val 8366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6" name="Elbow Connector 155"/>
          <p:cNvCxnSpPr>
            <a:stCxn id="24" idx="3"/>
          </p:cNvCxnSpPr>
          <p:nvPr/>
        </p:nvCxnSpPr>
        <p:spPr bwMode="auto">
          <a:xfrm>
            <a:off x="2093008" y="2542159"/>
            <a:ext cx="483728" cy="562805"/>
          </a:xfrm>
          <a:prstGeom prst="bentConnector3">
            <a:avLst>
              <a:gd name="adj1" fmla="val 553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3" name="Elbow Connector 162"/>
          <p:cNvCxnSpPr>
            <a:stCxn id="322" idx="3"/>
            <a:endCxn id="142" idx="2"/>
          </p:cNvCxnSpPr>
          <p:nvPr/>
        </p:nvCxnSpPr>
        <p:spPr bwMode="auto">
          <a:xfrm flipV="1">
            <a:off x="2792760" y="2852936"/>
            <a:ext cx="972108" cy="25202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6" name="Elbow Connector 162"/>
          <p:cNvCxnSpPr>
            <a:stCxn id="274" idx="1"/>
          </p:cNvCxnSpPr>
          <p:nvPr/>
        </p:nvCxnSpPr>
        <p:spPr bwMode="auto">
          <a:xfrm rot="10800000" flipV="1">
            <a:off x="2576736" y="2636912"/>
            <a:ext cx="648072" cy="396044"/>
          </a:xfrm>
          <a:prstGeom prst="bentConnector3">
            <a:avLst>
              <a:gd name="adj1" fmla="val 1234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3" name="Elbow Connector 162"/>
          <p:cNvCxnSpPr>
            <a:stCxn id="548" idx="1"/>
            <a:endCxn id="143" idx="2"/>
          </p:cNvCxnSpPr>
          <p:nvPr/>
        </p:nvCxnSpPr>
        <p:spPr bwMode="auto">
          <a:xfrm rot="10800000">
            <a:off x="4124908" y="2852936"/>
            <a:ext cx="918112" cy="11881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0" name="Rectangle 299"/>
          <p:cNvSpPr/>
          <p:nvPr/>
        </p:nvSpPr>
        <p:spPr bwMode="auto">
          <a:xfrm>
            <a:off x="5025008" y="1340768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header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06" name="Rectangle 305"/>
          <p:cNvSpPr/>
          <p:nvPr/>
        </p:nvSpPr>
        <p:spPr bwMode="auto">
          <a:xfrm>
            <a:off x="2432720" y="50131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is_header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08" name="Elbow Connector 307"/>
          <p:cNvCxnSpPr>
            <a:stCxn id="306" idx="3"/>
            <a:endCxn id="363" idx="1"/>
          </p:cNvCxnSpPr>
          <p:nvPr/>
        </p:nvCxnSpPr>
        <p:spPr bwMode="auto">
          <a:xfrm>
            <a:off x="3008784" y="5085184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13" name="Elbow Connector 312"/>
          <p:cNvCxnSpPr>
            <a:stCxn id="24" idx="3"/>
            <a:endCxn id="366" idx="1"/>
          </p:cNvCxnSpPr>
          <p:nvPr/>
        </p:nvCxnSpPr>
        <p:spPr bwMode="auto">
          <a:xfrm>
            <a:off x="2093008" y="2542159"/>
            <a:ext cx="1203808" cy="2651037"/>
          </a:xfrm>
          <a:prstGeom prst="bentConnector3">
            <a:avLst>
              <a:gd name="adj1" fmla="val 223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42" name="Group 341"/>
          <p:cNvGrpSpPr/>
          <p:nvPr/>
        </p:nvGrpSpPr>
        <p:grpSpPr>
          <a:xfrm>
            <a:off x="2576736" y="2996952"/>
            <a:ext cx="216024" cy="216024"/>
            <a:chOff x="5601072" y="3501008"/>
            <a:chExt cx="216024" cy="216024"/>
          </a:xfrm>
        </p:grpSpPr>
        <p:grpSp>
          <p:nvGrpSpPr>
            <p:cNvPr id="337" name="Group 33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08" name="Rectangle 207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17" name="Rectangle 316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5529064" y="6381328"/>
            <a:ext cx="216024" cy="216024"/>
            <a:chOff x="5601072" y="3501008"/>
            <a:chExt cx="216024" cy="216024"/>
          </a:xfrm>
        </p:grpSpPr>
        <p:grpSp>
          <p:nvGrpSpPr>
            <p:cNvPr id="34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3296816" y="5013176"/>
            <a:ext cx="216024" cy="216024"/>
            <a:chOff x="5601072" y="3501008"/>
            <a:chExt cx="216024" cy="216024"/>
          </a:xfrm>
        </p:grpSpPr>
        <p:grpSp>
          <p:nvGrpSpPr>
            <p:cNvPr id="359" name="Group 35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61" name="Rectangle 36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60" name="Rectangle 35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72" name="Elbow Connector 312"/>
          <p:cNvCxnSpPr>
            <a:stCxn id="25" idx="3"/>
            <a:endCxn id="306" idx="1"/>
          </p:cNvCxnSpPr>
          <p:nvPr/>
        </p:nvCxnSpPr>
        <p:spPr bwMode="auto">
          <a:xfrm>
            <a:off x="2093008" y="2728104"/>
            <a:ext cx="339712" cy="2357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4" name="Elbow Connector 162"/>
          <p:cNvCxnSpPr>
            <a:stCxn id="365" idx="3"/>
            <a:endCxn id="336" idx="2"/>
          </p:cNvCxnSpPr>
          <p:nvPr/>
        </p:nvCxnSpPr>
        <p:spPr bwMode="auto">
          <a:xfrm flipV="1">
            <a:off x="3512840" y="4797152"/>
            <a:ext cx="252028" cy="32403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8" name="Elbow Connector 162"/>
          <p:cNvCxnSpPr>
            <a:stCxn id="345" idx="1"/>
            <a:endCxn id="361" idx="1"/>
          </p:cNvCxnSpPr>
          <p:nvPr/>
        </p:nvCxnSpPr>
        <p:spPr bwMode="auto">
          <a:xfrm rot="10800000" flipH="1" flipV="1">
            <a:off x="3224808" y="4581128"/>
            <a:ext cx="72008" cy="468052"/>
          </a:xfrm>
          <a:prstGeom prst="bentConnector3">
            <a:avLst>
              <a:gd name="adj1" fmla="val -17196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94" name="Group 393"/>
          <p:cNvGrpSpPr/>
          <p:nvPr/>
        </p:nvGrpSpPr>
        <p:grpSpPr>
          <a:xfrm>
            <a:off x="2432720" y="3429000"/>
            <a:ext cx="216024" cy="216024"/>
            <a:chOff x="5601072" y="3501008"/>
            <a:chExt cx="216024" cy="216024"/>
          </a:xfrm>
        </p:grpSpPr>
        <p:grpSp>
          <p:nvGrpSpPr>
            <p:cNvPr id="395" name="Group 394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97" name="Rectangle 39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96" name="Rectangle 39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408" name="Elbow Connector 162"/>
          <p:cNvCxnSpPr>
            <a:endCxn id="62" idx="3"/>
          </p:cNvCxnSpPr>
          <p:nvPr/>
        </p:nvCxnSpPr>
        <p:spPr bwMode="auto">
          <a:xfrm rot="10800000">
            <a:off x="2093008" y="3490072"/>
            <a:ext cx="339712" cy="469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1" name="Elbow Connector 162"/>
          <p:cNvCxnSpPr>
            <a:stCxn id="301" idx="1"/>
          </p:cNvCxnSpPr>
          <p:nvPr/>
        </p:nvCxnSpPr>
        <p:spPr bwMode="auto">
          <a:xfrm rot="10800000" flipV="1">
            <a:off x="2648744" y="1484784"/>
            <a:ext cx="792088" cy="1980220"/>
          </a:xfrm>
          <a:prstGeom prst="bentConnector3">
            <a:avLst>
              <a:gd name="adj1" fmla="val 740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5" name="Elbow Connector 162"/>
          <p:cNvCxnSpPr>
            <a:stCxn id="722" idx="1"/>
          </p:cNvCxnSpPr>
          <p:nvPr/>
        </p:nvCxnSpPr>
        <p:spPr bwMode="auto">
          <a:xfrm rot="10800000" flipV="1">
            <a:off x="2648744" y="1916832"/>
            <a:ext cx="792088" cy="1692188"/>
          </a:xfrm>
          <a:prstGeom prst="bentConnector3">
            <a:avLst>
              <a:gd name="adj1" fmla="val 6827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0" name="Elbow Connector 479"/>
          <p:cNvCxnSpPr>
            <a:stCxn id="306" idx="0"/>
            <a:endCxn id="325" idx="2"/>
          </p:cNvCxnSpPr>
          <p:nvPr/>
        </p:nvCxnSpPr>
        <p:spPr bwMode="auto">
          <a:xfrm rot="5400000" flipH="1" flipV="1">
            <a:off x="1838654" y="4095074"/>
            <a:ext cx="180020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40" name="Elbow Connector 539"/>
          <p:cNvCxnSpPr>
            <a:stCxn id="564" idx="1"/>
            <a:endCxn id="338" idx="2"/>
          </p:cNvCxnSpPr>
          <p:nvPr/>
        </p:nvCxnSpPr>
        <p:spPr bwMode="auto">
          <a:xfrm rot="10800000">
            <a:off x="4124908" y="4797152"/>
            <a:ext cx="900100" cy="18002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46" name="Group 545"/>
          <p:cNvGrpSpPr/>
          <p:nvPr/>
        </p:nvGrpSpPr>
        <p:grpSpPr>
          <a:xfrm>
            <a:off x="5025008" y="3933056"/>
            <a:ext cx="216024" cy="216024"/>
            <a:chOff x="5601072" y="3501008"/>
            <a:chExt cx="216024" cy="216024"/>
          </a:xfrm>
        </p:grpSpPr>
        <p:grpSp>
          <p:nvGrpSpPr>
            <p:cNvPr id="547" name="Group 54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49" name="Rectangle 548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48" name="Rectangle 547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560" name="Group 559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62" name="Rectangle 561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61" name="Rectangle 560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580" name="Elbow Connector 539"/>
          <p:cNvCxnSpPr>
            <a:stCxn id="33" idx="1"/>
          </p:cNvCxnSpPr>
          <p:nvPr/>
        </p:nvCxnSpPr>
        <p:spPr bwMode="auto">
          <a:xfrm rot="10800000" flipV="1">
            <a:off x="5241032" y="3428992"/>
            <a:ext cx="2664296" cy="6120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85" name="Elbow Connector 539"/>
          <p:cNvCxnSpPr>
            <a:stCxn id="33" idx="1"/>
            <a:endCxn id="566" idx="3"/>
          </p:cNvCxnSpPr>
          <p:nvPr/>
        </p:nvCxnSpPr>
        <p:spPr bwMode="auto">
          <a:xfrm rot="10800000" flipV="1">
            <a:off x="5241032" y="3428992"/>
            <a:ext cx="2664296" cy="1548180"/>
          </a:xfrm>
          <a:prstGeom prst="bentConnector3">
            <a:avLst>
              <a:gd name="adj1" fmla="val 3391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72" name="Rectangle 571"/>
          <p:cNvSpPr/>
          <p:nvPr/>
        </p:nvSpPr>
        <p:spPr bwMode="auto">
          <a:xfrm>
            <a:off x="4953000" y="3068960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packet part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98" name="Rectangle 597"/>
          <p:cNvSpPr/>
          <p:nvPr/>
        </p:nvSpPr>
        <p:spPr bwMode="auto">
          <a:xfrm>
            <a:off x="4953000" y="3429000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counts down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12" name="Rectangle 611"/>
          <p:cNvSpPr/>
          <p:nvPr/>
        </p:nvSpPr>
        <p:spPr bwMode="auto">
          <a:xfrm>
            <a:off x="5889104" y="2636912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13" name="Elbow Connector 612"/>
          <p:cNvCxnSpPr>
            <a:stCxn id="185" idx="3"/>
            <a:endCxn id="612" idx="1"/>
          </p:cNvCxnSpPr>
          <p:nvPr/>
        </p:nvCxnSpPr>
        <p:spPr bwMode="auto">
          <a:xfrm>
            <a:off x="4664968" y="2348880"/>
            <a:ext cx="1224136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2" name="Elbow Connector 621"/>
          <p:cNvCxnSpPr>
            <a:stCxn id="612" idx="3"/>
            <a:endCxn id="80" idx="1"/>
          </p:cNvCxnSpPr>
          <p:nvPr/>
        </p:nvCxnSpPr>
        <p:spPr bwMode="auto">
          <a:xfrm flipV="1">
            <a:off x="6465168" y="2276872"/>
            <a:ext cx="1440160" cy="432048"/>
          </a:xfrm>
          <a:prstGeom prst="bentConnector3">
            <a:avLst>
              <a:gd name="adj1" fmla="val 58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1" name="TextBox 630"/>
          <p:cNvSpPr txBox="1"/>
          <p:nvPr/>
        </p:nvSpPr>
        <p:spPr>
          <a:xfrm>
            <a:off x="7905328" y="292494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2" name="Straight Arrow Connector 631"/>
          <p:cNvCxnSpPr>
            <a:stCxn id="631" idx="3"/>
          </p:cNvCxnSpPr>
          <p:nvPr/>
        </p:nvCxnSpPr>
        <p:spPr bwMode="auto">
          <a:xfrm flipV="1">
            <a:off x="9324953" y="299695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38" name="Elbow Connector 637"/>
          <p:cNvCxnSpPr>
            <a:stCxn id="341" idx="3"/>
            <a:endCxn id="133" idx="1"/>
          </p:cNvCxnSpPr>
          <p:nvPr/>
        </p:nvCxnSpPr>
        <p:spPr bwMode="auto">
          <a:xfrm flipV="1">
            <a:off x="4664968" y="3573016"/>
            <a:ext cx="3240360" cy="720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47" name="Rectangle 646"/>
          <p:cNvSpPr/>
          <p:nvPr/>
        </p:nvSpPr>
        <p:spPr bwMode="auto">
          <a:xfrm>
            <a:off x="5025008" y="17728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data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648" name="Group 647"/>
          <p:cNvGrpSpPr/>
          <p:nvPr/>
        </p:nvGrpSpPr>
        <p:grpSpPr>
          <a:xfrm>
            <a:off x="7257256" y="4509120"/>
            <a:ext cx="216024" cy="216024"/>
            <a:chOff x="5601072" y="3501008"/>
            <a:chExt cx="216024" cy="216024"/>
          </a:xfrm>
        </p:grpSpPr>
        <p:grpSp>
          <p:nvGrpSpPr>
            <p:cNvPr id="649" name="Group 64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651" name="Rectangle 65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0" name="Rectangle 64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78" name="Elbow Connector 677"/>
          <p:cNvCxnSpPr>
            <a:stCxn id="650" idx="3"/>
            <a:endCxn id="631" idx="1"/>
          </p:cNvCxnSpPr>
          <p:nvPr/>
        </p:nvCxnSpPr>
        <p:spPr bwMode="auto">
          <a:xfrm flipV="1">
            <a:off x="7455268" y="2996952"/>
            <a:ext cx="450060" cy="1620180"/>
          </a:xfrm>
          <a:prstGeom prst="bentConnector3">
            <a:avLst>
              <a:gd name="adj1" fmla="val 288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84" name="TextBox 683"/>
          <p:cNvSpPr txBox="1"/>
          <p:nvPr/>
        </p:nvSpPr>
        <p:spPr>
          <a:xfrm>
            <a:off x="7905328" y="24928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6" name="Straight Arrow Connector 685"/>
          <p:cNvCxnSpPr>
            <a:stCxn id="684" idx="3"/>
          </p:cNvCxnSpPr>
          <p:nvPr/>
        </p:nvCxnSpPr>
        <p:spPr bwMode="auto">
          <a:xfrm>
            <a:off x="9324953" y="256490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91" name="Rectangle 690"/>
          <p:cNvSpPr/>
          <p:nvPr/>
        </p:nvSpPr>
        <p:spPr bwMode="auto">
          <a:xfrm>
            <a:off x="5889104" y="3068960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3" name="Rectangle 692"/>
          <p:cNvSpPr/>
          <p:nvPr/>
        </p:nvSpPr>
        <p:spPr bwMode="auto">
          <a:xfrm>
            <a:off x="5889104" y="32129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3" name="Rectangle 712"/>
          <p:cNvSpPr/>
          <p:nvPr/>
        </p:nvSpPr>
        <p:spPr bwMode="auto">
          <a:xfrm>
            <a:off x="5889104" y="2780928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4" name="Rectangle 713"/>
          <p:cNvSpPr/>
          <p:nvPr/>
        </p:nvSpPr>
        <p:spPr bwMode="auto">
          <a:xfrm>
            <a:off x="5889104" y="2924944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35" name="Elbow Connector 734"/>
          <p:cNvCxnSpPr>
            <a:stCxn id="185" idx="3"/>
            <a:endCxn id="713" idx="1"/>
          </p:cNvCxnSpPr>
          <p:nvPr/>
        </p:nvCxnSpPr>
        <p:spPr bwMode="auto">
          <a:xfrm>
            <a:off x="4664968" y="2348880"/>
            <a:ext cx="1224136" cy="5040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38" name="Elbow Connector 737"/>
          <p:cNvCxnSpPr>
            <a:stCxn id="185" idx="3"/>
            <a:endCxn id="714" idx="1"/>
          </p:cNvCxnSpPr>
          <p:nvPr/>
        </p:nvCxnSpPr>
        <p:spPr bwMode="auto">
          <a:xfrm>
            <a:off x="4664968" y="2348880"/>
            <a:ext cx="1224136" cy="6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5" name="Elbow Connector 784"/>
          <p:cNvCxnSpPr>
            <a:stCxn id="713" idx="3"/>
            <a:endCxn id="684" idx="1"/>
          </p:cNvCxnSpPr>
          <p:nvPr/>
        </p:nvCxnSpPr>
        <p:spPr bwMode="auto">
          <a:xfrm flipV="1">
            <a:off x="6465168" y="2564904"/>
            <a:ext cx="1440160" cy="288032"/>
          </a:xfrm>
          <a:prstGeom prst="bentConnector3">
            <a:avLst>
              <a:gd name="adj1" fmla="val 6428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8" name="Elbow Connector 787"/>
          <p:cNvCxnSpPr>
            <a:stCxn id="714" idx="3"/>
            <a:endCxn id="254" idx="1"/>
          </p:cNvCxnSpPr>
          <p:nvPr/>
        </p:nvCxnSpPr>
        <p:spPr bwMode="auto">
          <a:xfrm flipV="1">
            <a:off x="6465168" y="2708920"/>
            <a:ext cx="1440160" cy="288032"/>
          </a:xfrm>
          <a:prstGeom prst="bentConnector3">
            <a:avLst>
              <a:gd name="adj1" fmla="val 7063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7" name="Elbow Connector 836"/>
          <p:cNvCxnSpPr>
            <a:stCxn id="691" idx="3"/>
            <a:endCxn id="320" idx="1"/>
          </p:cNvCxnSpPr>
          <p:nvPr/>
        </p:nvCxnSpPr>
        <p:spPr bwMode="auto">
          <a:xfrm>
            <a:off x="6465168" y="3140968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45" name="Elbow Connector 844"/>
          <p:cNvCxnSpPr>
            <a:stCxn id="693" idx="3"/>
            <a:endCxn id="326" idx="1"/>
          </p:cNvCxnSpPr>
          <p:nvPr/>
        </p:nvCxnSpPr>
        <p:spPr bwMode="auto">
          <a:xfrm>
            <a:off x="6465168" y="3284984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53" name="Elbow Connector 852"/>
          <p:cNvCxnSpPr>
            <a:stCxn id="693" idx="3"/>
          </p:cNvCxnSpPr>
          <p:nvPr/>
        </p:nvCxnSpPr>
        <p:spPr bwMode="auto">
          <a:xfrm flipH="1">
            <a:off x="5241032" y="3284984"/>
            <a:ext cx="1224136" cy="684076"/>
          </a:xfrm>
          <a:prstGeom prst="bentConnector3">
            <a:avLst>
              <a:gd name="adj1" fmla="val -1867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71" name="Rectangle 870"/>
          <p:cNvSpPr/>
          <p:nvPr/>
        </p:nvSpPr>
        <p:spPr bwMode="auto">
          <a:xfrm>
            <a:off x="5889104" y="249289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write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74" name="Elbow Connector 873"/>
          <p:cNvCxnSpPr>
            <a:stCxn id="871" idx="3"/>
            <a:endCxn id="32" idx="1"/>
          </p:cNvCxnSpPr>
          <p:nvPr/>
        </p:nvCxnSpPr>
        <p:spPr bwMode="auto">
          <a:xfrm flipV="1">
            <a:off x="6465168" y="2132856"/>
            <a:ext cx="1440160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77" name="Elbow Connector 876"/>
          <p:cNvCxnSpPr>
            <a:stCxn id="871" idx="3"/>
            <a:endCxn id="569" idx="3"/>
          </p:cNvCxnSpPr>
          <p:nvPr/>
        </p:nvCxnSpPr>
        <p:spPr bwMode="auto">
          <a:xfrm flipH="1">
            <a:off x="5241032" y="2564904"/>
            <a:ext cx="1224136" cy="2484276"/>
          </a:xfrm>
          <a:prstGeom prst="bentConnector3">
            <a:avLst>
              <a:gd name="adj1" fmla="val -2567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21" name="Rectangle 220"/>
          <p:cNvSpPr/>
          <p:nvPr/>
        </p:nvSpPr>
        <p:spPr bwMode="auto">
          <a:xfrm>
            <a:off x="3080792" y="3429000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128-bit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5385048" y="4365104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3368824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+= 4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4016896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-= 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6321152" y="1484784"/>
            <a:ext cx="64807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 parts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49" name="Elbow Connector 248"/>
          <p:cNvCxnSpPr>
            <a:stCxn id="300" idx="1"/>
            <a:endCxn id="301" idx="3"/>
          </p:cNvCxnSpPr>
          <p:nvPr/>
        </p:nvCxnSpPr>
        <p:spPr bwMode="auto">
          <a:xfrm rot="10800000">
            <a:off x="4736976" y="1484784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2" name="Shape 228"/>
          <p:cNvCxnSpPr>
            <a:stCxn id="235" idx="2"/>
            <a:endCxn id="647" idx="2"/>
          </p:cNvCxnSpPr>
          <p:nvPr/>
        </p:nvCxnSpPr>
        <p:spPr bwMode="auto">
          <a:xfrm rot="5400000">
            <a:off x="5781092" y="1268760"/>
            <a:ext cx="432048" cy="1296144"/>
          </a:xfrm>
          <a:prstGeom prst="curvedConnector3">
            <a:avLst>
              <a:gd name="adj1" fmla="val 140931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71" name="Elbow Connector 270"/>
          <p:cNvCxnSpPr>
            <a:stCxn id="647" idx="1"/>
            <a:endCxn id="722" idx="3"/>
          </p:cNvCxnSpPr>
          <p:nvPr/>
        </p:nvCxnSpPr>
        <p:spPr bwMode="auto">
          <a:xfrm rot="10800000">
            <a:off x="4736976" y="1916832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Elbow Connector 162"/>
          <p:cNvCxnSpPr>
            <a:stCxn id="345" idx="1"/>
            <a:endCxn id="404" idx="3"/>
          </p:cNvCxnSpPr>
          <p:nvPr/>
        </p:nvCxnSpPr>
        <p:spPr bwMode="auto">
          <a:xfrm rot="10800000">
            <a:off x="2648744" y="3609020"/>
            <a:ext cx="576064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284" name="Rectangle 283"/>
          <p:cNvSpPr/>
          <p:nvPr/>
        </p:nvSpPr>
        <p:spPr bwMode="auto">
          <a:xfrm>
            <a:off x="3224808" y="980728"/>
            <a:ext cx="5040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not possible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01" name="Rectangle 300"/>
          <p:cNvSpPr/>
          <p:nvPr/>
        </p:nvSpPr>
        <p:spPr bwMode="auto">
          <a:xfrm>
            <a:off x="3440832" y="1412776"/>
            <a:ext cx="129614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cnt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&lt; </a:t>
            </a: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max_count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- 3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09" name="Rectangle 308"/>
          <p:cNvSpPr/>
          <p:nvPr/>
        </p:nvSpPr>
        <p:spPr bwMode="auto">
          <a:xfrm>
            <a:off x="4448944" y="620688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ready to valid latency max. 3 cycles (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compiler guide </a:t>
            </a:r>
            <a:r>
              <a:rPr lang="en-GB" sz="1000" dirty="0" smtClean="0"/>
              <a:t>Figure 5–14)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14" name="Elbow Connector 162"/>
          <p:cNvCxnSpPr>
            <a:stCxn id="274" idx="1"/>
            <a:endCxn id="400" idx="3"/>
          </p:cNvCxnSpPr>
          <p:nvPr/>
        </p:nvCxnSpPr>
        <p:spPr bwMode="auto">
          <a:xfrm rot="10800000" flipV="1">
            <a:off x="2648744" y="2636912"/>
            <a:ext cx="576064" cy="8280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328" name="Shape 228"/>
          <p:cNvCxnSpPr>
            <a:stCxn id="309" idx="1"/>
            <a:endCxn id="284" idx="3"/>
          </p:cNvCxnSpPr>
          <p:nvPr/>
        </p:nvCxnSpPr>
        <p:spPr bwMode="auto">
          <a:xfrm rot="10800000" flipV="1">
            <a:off x="3728864" y="872716"/>
            <a:ext cx="720080" cy="2880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331" name="Shape 228"/>
          <p:cNvCxnSpPr>
            <a:stCxn id="309" idx="1"/>
            <a:endCxn id="301" idx="0"/>
          </p:cNvCxnSpPr>
          <p:nvPr/>
        </p:nvCxnSpPr>
        <p:spPr bwMode="auto">
          <a:xfrm rot="10800000" flipV="1">
            <a:off x="4088904" y="872716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254" name="TextBox 253"/>
          <p:cNvSpPr txBox="1"/>
          <p:nvPr/>
        </p:nvSpPr>
        <p:spPr>
          <a:xfrm>
            <a:off x="7905328" y="263691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5" name="Straight Arrow Connector 254"/>
          <p:cNvCxnSpPr>
            <a:stCxn id="254" idx="3"/>
          </p:cNvCxnSpPr>
          <p:nvPr/>
        </p:nvCxnSpPr>
        <p:spPr bwMode="auto">
          <a:xfrm>
            <a:off x="9324953" y="2708920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277" name="Group 276"/>
          <p:cNvGrpSpPr/>
          <p:nvPr/>
        </p:nvGrpSpPr>
        <p:grpSpPr>
          <a:xfrm>
            <a:off x="6177136" y="6309320"/>
            <a:ext cx="72008" cy="288032"/>
            <a:chOff x="5745088" y="5373216"/>
            <a:chExt cx="72008" cy="288032"/>
          </a:xfrm>
        </p:grpSpPr>
        <p:sp>
          <p:nvSpPr>
            <p:cNvPr id="280" name="Flowchart: Manual Operation 279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20" name="TextBox 319"/>
          <p:cNvSpPr txBox="1"/>
          <p:nvPr/>
        </p:nvSpPr>
        <p:spPr>
          <a:xfrm>
            <a:off x="7905328" y="306896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905328" y="321297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" name="Straight Arrow Connector 326"/>
          <p:cNvCxnSpPr>
            <a:stCxn id="320" idx="3"/>
          </p:cNvCxnSpPr>
          <p:nvPr/>
        </p:nvCxnSpPr>
        <p:spPr bwMode="auto">
          <a:xfrm>
            <a:off x="9324953" y="314096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2" name="Straight Arrow Connector 331"/>
          <p:cNvCxnSpPr>
            <a:stCxn id="326" idx="3"/>
          </p:cNvCxnSpPr>
          <p:nvPr/>
        </p:nvCxnSpPr>
        <p:spPr bwMode="auto">
          <a:xfrm>
            <a:off x="9324953" y="328498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722" name="Rectangle 721"/>
          <p:cNvSpPr/>
          <p:nvPr/>
        </p:nvSpPr>
        <p:spPr bwMode="auto">
          <a:xfrm>
            <a:off x="3440832" y="1844824"/>
            <a:ext cx="129614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cnt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&lt; </a:t>
            </a: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max_count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– 4*3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45" name="Rectangle 744"/>
          <p:cNvSpPr/>
          <p:nvPr/>
        </p:nvSpPr>
        <p:spPr bwMode="auto">
          <a:xfrm>
            <a:off x="1280592" y="4797152"/>
            <a:ext cx="864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not required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78" name="Elbow Connector 777"/>
          <p:cNvCxnSpPr>
            <a:stCxn id="185" idx="3"/>
            <a:endCxn id="572" idx="0"/>
          </p:cNvCxnSpPr>
          <p:nvPr/>
        </p:nvCxnSpPr>
        <p:spPr bwMode="auto">
          <a:xfrm>
            <a:off x="4664968" y="2348880"/>
            <a:ext cx="612068" cy="72008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3" name="Elbow Connector 782"/>
          <p:cNvCxnSpPr>
            <a:stCxn id="572" idx="3"/>
            <a:endCxn id="691" idx="1"/>
          </p:cNvCxnSpPr>
          <p:nvPr/>
        </p:nvCxnSpPr>
        <p:spPr bwMode="auto">
          <a:xfrm flipV="1">
            <a:off x="5601072" y="3140968"/>
            <a:ext cx="288032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7" name="Elbow Connector 786"/>
          <p:cNvCxnSpPr>
            <a:stCxn id="572" idx="3"/>
            <a:endCxn id="693" idx="1"/>
          </p:cNvCxnSpPr>
          <p:nvPr/>
        </p:nvCxnSpPr>
        <p:spPr bwMode="auto">
          <a:xfrm>
            <a:off x="5601072" y="3248980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93" name="Elbow Connector 777"/>
          <p:cNvCxnSpPr>
            <a:stCxn id="185" idx="3"/>
            <a:endCxn id="871" idx="1"/>
          </p:cNvCxnSpPr>
          <p:nvPr/>
        </p:nvCxnSpPr>
        <p:spPr bwMode="auto">
          <a:xfrm>
            <a:off x="4664968" y="2348880"/>
            <a:ext cx="1224136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0" name="Rectangle 219"/>
          <p:cNvSpPr/>
          <p:nvPr/>
        </p:nvSpPr>
        <p:spPr bwMode="auto">
          <a:xfrm>
            <a:off x="8121352" y="1628800"/>
            <a:ext cx="9361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= in packet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38" name="Elbow Connector 162"/>
          <p:cNvCxnSpPr>
            <a:stCxn id="561" idx="1"/>
            <a:endCxn id="572" idx="1"/>
          </p:cNvCxnSpPr>
          <p:nvPr/>
        </p:nvCxnSpPr>
        <p:spPr bwMode="auto">
          <a:xfrm rot="10800000">
            <a:off x="4953000" y="3248980"/>
            <a:ext cx="90020" cy="1728192"/>
          </a:xfrm>
          <a:prstGeom prst="bentConnector3">
            <a:avLst>
              <a:gd name="adj1" fmla="val 25871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0" name="Elbow Connector 162"/>
          <p:cNvCxnSpPr>
            <a:stCxn id="261" idx="2"/>
            <a:endCxn id="651" idx="0"/>
          </p:cNvCxnSpPr>
          <p:nvPr/>
        </p:nvCxnSpPr>
        <p:spPr bwMode="auto">
          <a:xfrm rot="16200000" flipH="1">
            <a:off x="4989004" y="2204864"/>
            <a:ext cx="1800200" cy="2808312"/>
          </a:xfrm>
          <a:prstGeom prst="bentConnector3">
            <a:avLst>
              <a:gd name="adj1" fmla="val 5582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75" name="Group 274"/>
          <p:cNvGrpSpPr/>
          <p:nvPr/>
        </p:nvGrpSpPr>
        <p:grpSpPr>
          <a:xfrm>
            <a:off x="3224808" y="2276872"/>
            <a:ext cx="1440160" cy="576064"/>
            <a:chOff x="3224808" y="2276872"/>
            <a:chExt cx="1440160" cy="576064"/>
          </a:xfrm>
        </p:grpSpPr>
        <p:sp>
          <p:nvSpPr>
            <p:cNvPr id="142" name="Rectangle 141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header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295" name="Elbow Connector 162"/>
          <p:cNvCxnSpPr>
            <a:stCxn id="322" idx="3"/>
            <a:endCxn id="321" idx="0"/>
          </p:cNvCxnSpPr>
          <p:nvPr/>
        </p:nvCxnSpPr>
        <p:spPr bwMode="auto">
          <a:xfrm flipH="1" flipV="1">
            <a:off x="2756756" y="2996952"/>
            <a:ext cx="36004" cy="108012"/>
          </a:xfrm>
          <a:prstGeom prst="bentConnector4">
            <a:avLst>
              <a:gd name="adj1" fmla="val -105822"/>
              <a:gd name="adj2" fmla="val 24109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35" name="Group 334"/>
          <p:cNvGrpSpPr/>
          <p:nvPr/>
        </p:nvGrpSpPr>
        <p:grpSpPr>
          <a:xfrm>
            <a:off x="3224808" y="4221088"/>
            <a:ext cx="1440160" cy="576064"/>
            <a:chOff x="3224808" y="2276872"/>
            <a:chExt cx="1440160" cy="576064"/>
          </a:xfrm>
        </p:grpSpPr>
        <p:sp>
          <p:nvSpPr>
            <p:cNvPr id="336" name="Rectangle 335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data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92" name="Elbow Connector 162"/>
          <p:cNvCxnSpPr>
            <a:stCxn id="365" idx="3"/>
            <a:endCxn id="364" idx="0"/>
          </p:cNvCxnSpPr>
          <p:nvPr/>
        </p:nvCxnSpPr>
        <p:spPr bwMode="auto">
          <a:xfrm flipH="1" flipV="1">
            <a:off x="3476836" y="5013176"/>
            <a:ext cx="36004" cy="108012"/>
          </a:xfrm>
          <a:prstGeom prst="bentConnector4">
            <a:avLst>
              <a:gd name="adj1" fmla="val -317465"/>
              <a:gd name="adj2" fmla="val 22345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7" name="Shape 228"/>
          <p:cNvCxnSpPr>
            <a:stCxn id="745" idx="0"/>
          </p:cNvCxnSpPr>
          <p:nvPr/>
        </p:nvCxnSpPr>
        <p:spPr bwMode="auto">
          <a:xfrm rot="16200000" flipH="1">
            <a:off x="2540732" y="3969060"/>
            <a:ext cx="72008" cy="1728192"/>
          </a:xfrm>
          <a:prstGeom prst="curvedConnector4">
            <a:avLst>
              <a:gd name="adj1" fmla="val -92594"/>
              <a:gd name="adj2" fmla="val 85097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455" name="Elbow Connector 539"/>
          <p:cNvCxnSpPr>
            <a:stCxn id="33" idx="1"/>
            <a:endCxn id="461" idx="3"/>
          </p:cNvCxnSpPr>
          <p:nvPr/>
        </p:nvCxnSpPr>
        <p:spPr bwMode="auto">
          <a:xfrm rot="10800000" flipV="1">
            <a:off x="6177136" y="3428992"/>
            <a:ext cx="1728192" cy="1440168"/>
          </a:xfrm>
          <a:prstGeom prst="bentConnector3">
            <a:avLst>
              <a:gd name="adj1" fmla="val 52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61" name="Rectangle 460"/>
          <p:cNvSpPr/>
          <p:nvPr/>
        </p:nvSpPr>
        <p:spPr bwMode="auto">
          <a:xfrm>
            <a:off x="5961112" y="4797152"/>
            <a:ext cx="21602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67" name="Elbow Connector 539"/>
          <p:cNvCxnSpPr>
            <a:stCxn id="461" idx="1"/>
            <a:endCxn id="565" idx="3"/>
          </p:cNvCxnSpPr>
          <p:nvPr/>
        </p:nvCxnSpPr>
        <p:spPr bwMode="auto">
          <a:xfrm rot="10800000" flipV="1">
            <a:off x="5241032" y="4869160"/>
            <a:ext cx="72008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5" name="Elbow Connector 162"/>
          <p:cNvCxnSpPr>
            <a:stCxn id="344" idx="3"/>
            <a:endCxn id="562" idx="0"/>
          </p:cNvCxnSpPr>
          <p:nvPr/>
        </p:nvCxnSpPr>
        <p:spPr bwMode="auto">
          <a:xfrm>
            <a:off x="4664968" y="4581128"/>
            <a:ext cx="396044" cy="2880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8" name="Elbow Connector 162"/>
          <p:cNvCxnSpPr>
            <a:stCxn id="261" idx="2"/>
            <a:endCxn id="563" idx="0"/>
          </p:cNvCxnSpPr>
          <p:nvPr/>
        </p:nvCxnSpPr>
        <p:spPr bwMode="auto">
          <a:xfrm rot="16200000" flipH="1">
            <a:off x="3728864" y="3465004"/>
            <a:ext cx="2160240" cy="648072"/>
          </a:xfrm>
          <a:prstGeom prst="bentConnector3">
            <a:avLst>
              <a:gd name="adj1" fmla="val 6851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6" name="Elbow Connector 539"/>
          <p:cNvCxnSpPr>
            <a:stCxn id="461" idx="0"/>
            <a:endCxn id="556" idx="3"/>
          </p:cNvCxnSpPr>
          <p:nvPr/>
        </p:nvCxnSpPr>
        <p:spPr bwMode="auto">
          <a:xfrm rot="16200000" flipV="1">
            <a:off x="5313040" y="4041068"/>
            <a:ext cx="684076" cy="82809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8544" y="116632"/>
            <a:ext cx="2040763" cy="863600"/>
          </a:xfrm>
        </p:spPr>
        <p:txBody>
          <a:bodyPr/>
          <a:lstStyle/>
          <a:p>
            <a:r>
              <a:rPr lang="fi-FI" dirty="0" smtClean="0"/>
              <a:t>TLP </a:t>
            </a:r>
            <a:r>
              <a:rPr lang="fi-FI" dirty="0" err="1" smtClean="0"/>
              <a:t>enc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32</a:t>
            </a:fld>
            <a:endParaRPr lang="fi-FI"/>
          </a:p>
        </p:txBody>
      </p:sp>
      <p:sp>
        <p:nvSpPr>
          <p:cNvPr id="23" name="TextBox 22"/>
          <p:cNvSpPr txBox="1"/>
          <p:nvPr/>
        </p:nvSpPr>
        <p:spPr>
          <a:xfrm>
            <a:off x="776536" y="2636912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Tx_St_Data_o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536" y="2780928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Tx_St_Valid_o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6536" y="2924944"/>
            <a:ext cx="1351510" cy="1463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Tx_St_Sop_o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6536" y="3068960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Tx_St_Eop_o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5328" y="242088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opkt_is_write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05328" y="371703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opkt_we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>
            <a:stCxn id="24" idx="1"/>
          </p:cNvCxnSpPr>
          <p:nvPr/>
        </p:nvCxnSpPr>
        <p:spPr bwMode="auto">
          <a:xfrm rot="10800000" flipV="1">
            <a:off x="416496" y="2852928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76536" y="3212976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TxCred_i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6536" y="3356992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Tx_St_Ready_i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>
            <a:endCxn id="60" idx="1"/>
          </p:cNvCxnSpPr>
          <p:nvPr/>
        </p:nvCxnSpPr>
        <p:spPr bwMode="auto">
          <a:xfrm>
            <a:off x="416496" y="328498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72480" y="2564904"/>
            <a:ext cx="2016224" cy="180020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726330" y="2348880"/>
            <a:ext cx="2051206" cy="180020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33320" y="4293096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0512" y="4509120"/>
            <a:ext cx="1440160" cy="504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/ Avalon ST 128-bit</a:t>
            </a:r>
          </a:p>
        </p:txBody>
      </p:sp>
      <p:cxnSp>
        <p:nvCxnSpPr>
          <p:cNvPr id="75" name="Straight Arrow Connector 74"/>
          <p:cNvCxnSpPr>
            <a:endCxn id="62" idx="1"/>
          </p:cNvCxnSpPr>
          <p:nvPr/>
        </p:nvCxnSpPr>
        <p:spPr bwMode="auto">
          <a:xfrm>
            <a:off x="416496" y="342900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>
            <a:endCxn id="32" idx="3"/>
          </p:cNvCxnSpPr>
          <p:nvPr/>
        </p:nvCxnSpPr>
        <p:spPr bwMode="auto">
          <a:xfrm rot="10800000">
            <a:off x="9324954" y="249289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905328" y="256490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905328" y="285293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05328" y="38610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0" name="Elbow Connector 539"/>
          <p:cNvCxnSpPr>
            <a:stCxn id="33" idx="1"/>
          </p:cNvCxnSpPr>
          <p:nvPr/>
        </p:nvCxnSpPr>
        <p:spPr bwMode="auto">
          <a:xfrm rot="10800000">
            <a:off x="5529064" y="3537012"/>
            <a:ext cx="2376264" cy="252020"/>
          </a:xfrm>
          <a:prstGeom prst="bentConnector3">
            <a:avLst>
              <a:gd name="adj1" fmla="val 5400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22" name="Elbow Connector 621"/>
          <p:cNvCxnSpPr>
            <a:stCxn id="80" idx="1"/>
            <a:endCxn id="136" idx="3"/>
          </p:cNvCxnSpPr>
          <p:nvPr/>
        </p:nvCxnSpPr>
        <p:spPr bwMode="auto">
          <a:xfrm rot="10800000">
            <a:off x="6753200" y="2420888"/>
            <a:ext cx="1152128" cy="216024"/>
          </a:xfrm>
          <a:prstGeom prst="bentConnector3">
            <a:avLst>
              <a:gd name="adj1" fmla="val 3429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1" name="TextBox 630"/>
          <p:cNvSpPr txBox="1"/>
          <p:nvPr/>
        </p:nvSpPr>
        <p:spPr>
          <a:xfrm>
            <a:off x="7905328" y="342900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opkt_ready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8" name="Elbow Connector 637"/>
          <p:cNvCxnSpPr>
            <a:stCxn id="133" idx="1"/>
          </p:cNvCxnSpPr>
          <p:nvPr/>
        </p:nvCxnSpPr>
        <p:spPr bwMode="auto">
          <a:xfrm rot="10800000">
            <a:off x="5745088" y="3897052"/>
            <a:ext cx="216024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78" name="Elbow Connector 677"/>
          <p:cNvCxnSpPr>
            <a:endCxn id="631" idx="1"/>
          </p:cNvCxnSpPr>
          <p:nvPr/>
        </p:nvCxnSpPr>
        <p:spPr bwMode="auto">
          <a:xfrm>
            <a:off x="5601072" y="1664804"/>
            <a:ext cx="2304256" cy="1836204"/>
          </a:xfrm>
          <a:prstGeom prst="bentConnector3">
            <a:avLst>
              <a:gd name="adj1" fmla="val 8927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84" name="TextBox 683"/>
          <p:cNvSpPr txBox="1"/>
          <p:nvPr/>
        </p:nvSpPr>
        <p:spPr>
          <a:xfrm>
            <a:off x="7905328" y="299695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5" name="Elbow Connector 784"/>
          <p:cNvCxnSpPr>
            <a:stCxn id="123" idx="1"/>
            <a:endCxn id="137" idx="3"/>
          </p:cNvCxnSpPr>
          <p:nvPr/>
        </p:nvCxnSpPr>
        <p:spPr bwMode="auto">
          <a:xfrm rot="10800000">
            <a:off x="6753200" y="2708920"/>
            <a:ext cx="1152128" cy="216024"/>
          </a:xfrm>
          <a:prstGeom prst="bentConnector3">
            <a:avLst>
              <a:gd name="adj1" fmla="val 5496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8" name="Elbow Connector 787"/>
          <p:cNvCxnSpPr>
            <a:stCxn id="254" idx="1"/>
            <a:endCxn id="391" idx="3"/>
          </p:cNvCxnSpPr>
          <p:nvPr/>
        </p:nvCxnSpPr>
        <p:spPr bwMode="auto">
          <a:xfrm rot="10800000">
            <a:off x="6753200" y="2996952"/>
            <a:ext cx="1152128" cy="216024"/>
          </a:xfrm>
          <a:prstGeom prst="bentConnector3">
            <a:avLst>
              <a:gd name="adj1" fmla="val 7232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7" name="Elbow Connector 836"/>
          <p:cNvCxnSpPr>
            <a:stCxn id="320" idx="1"/>
          </p:cNvCxnSpPr>
          <p:nvPr/>
        </p:nvCxnSpPr>
        <p:spPr bwMode="auto">
          <a:xfrm rot="10800000">
            <a:off x="5529064" y="3392996"/>
            <a:ext cx="2376264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74" name="Elbow Connector 873"/>
          <p:cNvCxnSpPr>
            <a:stCxn id="32" idx="1"/>
            <a:endCxn id="138" idx="3"/>
          </p:cNvCxnSpPr>
          <p:nvPr/>
        </p:nvCxnSpPr>
        <p:spPr bwMode="auto">
          <a:xfrm rot="10800000">
            <a:off x="6753200" y="2276872"/>
            <a:ext cx="1152128" cy="216024"/>
          </a:xfrm>
          <a:prstGeom prst="bentConnector3">
            <a:avLst>
              <a:gd name="adj1" fmla="val 2519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54" name="TextBox 253"/>
          <p:cNvSpPr txBox="1"/>
          <p:nvPr/>
        </p:nvSpPr>
        <p:spPr>
          <a:xfrm>
            <a:off x="7905328" y="314096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7905328" y="357301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opkt_start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8121352" y="1988840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= out packet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24" name="Straight Arrow Connector 223"/>
          <p:cNvCxnSpPr>
            <a:endCxn id="80" idx="3"/>
          </p:cNvCxnSpPr>
          <p:nvPr/>
        </p:nvCxnSpPr>
        <p:spPr bwMode="auto">
          <a:xfrm rot="10800000">
            <a:off x="9324954" y="2636912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0" name="Straight Arrow Connector 229"/>
          <p:cNvCxnSpPr>
            <a:endCxn id="123" idx="3"/>
          </p:cNvCxnSpPr>
          <p:nvPr/>
        </p:nvCxnSpPr>
        <p:spPr bwMode="auto">
          <a:xfrm rot="10800000">
            <a:off x="9324954" y="292494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4" name="Straight Arrow Connector 233"/>
          <p:cNvCxnSpPr>
            <a:endCxn id="684" idx="3"/>
          </p:cNvCxnSpPr>
          <p:nvPr/>
        </p:nvCxnSpPr>
        <p:spPr bwMode="auto">
          <a:xfrm rot="10800000">
            <a:off x="9324954" y="3068960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8" name="Straight Arrow Connector 237"/>
          <p:cNvCxnSpPr>
            <a:endCxn id="254" idx="3"/>
          </p:cNvCxnSpPr>
          <p:nvPr/>
        </p:nvCxnSpPr>
        <p:spPr bwMode="auto">
          <a:xfrm rot="10800000">
            <a:off x="9324954" y="321297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65" name="Straight Arrow Connector 264"/>
          <p:cNvCxnSpPr>
            <a:stCxn id="631" idx="3"/>
          </p:cNvCxnSpPr>
          <p:nvPr/>
        </p:nvCxnSpPr>
        <p:spPr bwMode="auto">
          <a:xfrm>
            <a:off x="9324953" y="350100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68" name="Straight Arrow Connector 267"/>
          <p:cNvCxnSpPr>
            <a:endCxn id="320" idx="3"/>
          </p:cNvCxnSpPr>
          <p:nvPr/>
        </p:nvCxnSpPr>
        <p:spPr bwMode="auto">
          <a:xfrm rot="10800000">
            <a:off x="9324954" y="364502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76" name="Straight Arrow Connector 275"/>
          <p:cNvCxnSpPr>
            <a:endCxn id="33" idx="3"/>
          </p:cNvCxnSpPr>
          <p:nvPr/>
        </p:nvCxnSpPr>
        <p:spPr bwMode="auto">
          <a:xfrm rot="10800000">
            <a:off x="9324954" y="378903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5" name="Straight Arrow Connector 334"/>
          <p:cNvCxnSpPr>
            <a:endCxn id="133" idx="3"/>
          </p:cNvCxnSpPr>
          <p:nvPr/>
        </p:nvCxnSpPr>
        <p:spPr bwMode="auto">
          <a:xfrm rot="10800000">
            <a:off x="9324954" y="3933056"/>
            <a:ext cx="380577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42" name="Elbow Connector 341"/>
          <p:cNvCxnSpPr>
            <a:stCxn id="684" idx="1"/>
            <a:endCxn id="390" idx="3"/>
          </p:cNvCxnSpPr>
          <p:nvPr/>
        </p:nvCxnSpPr>
        <p:spPr bwMode="auto">
          <a:xfrm rot="10800000">
            <a:off x="6753200" y="2852936"/>
            <a:ext cx="1152128" cy="216024"/>
          </a:xfrm>
          <a:prstGeom prst="bentConnector3">
            <a:avLst>
              <a:gd name="adj1" fmla="val 6322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359" name="Group 358"/>
          <p:cNvGrpSpPr/>
          <p:nvPr/>
        </p:nvGrpSpPr>
        <p:grpSpPr>
          <a:xfrm flipH="1">
            <a:off x="3944888" y="2348880"/>
            <a:ext cx="1440160" cy="648072"/>
            <a:chOff x="3800872" y="2060848"/>
            <a:chExt cx="1440160" cy="648072"/>
          </a:xfrm>
        </p:grpSpPr>
        <p:sp>
          <p:nvSpPr>
            <p:cNvPr id="369" name="Rectangle 368"/>
            <p:cNvSpPr/>
            <p:nvPr/>
          </p:nvSpPr>
          <p:spPr bwMode="auto">
            <a:xfrm>
              <a:off x="416091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452095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380087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380087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488099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488099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4160912" y="206084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header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77" name="Group 376"/>
          <p:cNvGrpSpPr/>
          <p:nvPr/>
        </p:nvGrpSpPr>
        <p:grpSpPr>
          <a:xfrm flipH="1">
            <a:off x="4304928" y="3789040"/>
            <a:ext cx="1440160" cy="648072"/>
            <a:chOff x="3800872" y="2060848"/>
            <a:chExt cx="1440160" cy="648072"/>
          </a:xfrm>
        </p:grpSpPr>
        <p:sp>
          <p:nvSpPr>
            <p:cNvPr id="378" name="Rectangle 377"/>
            <p:cNvSpPr/>
            <p:nvPr/>
          </p:nvSpPr>
          <p:spPr bwMode="auto">
            <a:xfrm>
              <a:off x="416091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452095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380087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380087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488099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488099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4160912" y="206084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cs typeface="Arial" pitchFamily="34" charset="0"/>
                </a:rPr>
                <a:t>tlp</a:t>
              </a:r>
              <a:r>
                <a:rPr lang="en-US" sz="1000" dirty="0" smtClean="0">
                  <a:solidFill>
                    <a:prstClr val="black"/>
                  </a:solidFill>
                  <a:cs typeface="Arial" pitchFamily="34" charset="0"/>
                </a:rPr>
                <a:t> data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86" name="Rectangle 385"/>
          <p:cNvSpPr/>
          <p:nvPr/>
        </p:nvSpPr>
        <p:spPr bwMode="auto">
          <a:xfrm>
            <a:off x="4160912" y="1196752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header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7" name="Rectangle 386"/>
          <p:cNvSpPr/>
          <p:nvPr/>
        </p:nvSpPr>
        <p:spPr bwMode="auto">
          <a:xfrm>
            <a:off x="4160912" y="1628800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data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9" name="Rectangle 388"/>
          <p:cNvSpPr/>
          <p:nvPr/>
        </p:nvSpPr>
        <p:spPr bwMode="auto">
          <a:xfrm>
            <a:off x="6033120" y="2492896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width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0" name="Rectangle 389"/>
          <p:cNvSpPr/>
          <p:nvPr/>
        </p:nvSpPr>
        <p:spPr bwMode="auto">
          <a:xfrm>
            <a:off x="6033120" y="2780928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1" name="Rectangle 390"/>
          <p:cNvSpPr/>
          <p:nvPr/>
        </p:nvSpPr>
        <p:spPr bwMode="auto">
          <a:xfrm>
            <a:off x="6033120" y="2924944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05328" y="270892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opkt_addr_width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1" name="Straight Arrow Connector 100"/>
          <p:cNvCxnSpPr>
            <a:stCxn id="23" idx="1"/>
          </p:cNvCxnSpPr>
          <p:nvPr/>
        </p:nvCxnSpPr>
        <p:spPr bwMode="auto">
          <a:xfrm rot="10800000" flipV="1">
            <a:off x="416496" y="2708912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7" name="Straight Arrow Connector 106"/>
          <p:cNvCxnSpPr>
            <a:stCxn id="25" idx="1"/>
          </p:cNvCxnSpPr>
          <p:nvPr/>
        </p:nvCxnSpPr>
        <p:spPr bwMode="auto">
          <a:xfrm rot="10800000">
            <a:off x="416496" y="2996953"/>
            <a:ext cx="360040" cy="11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7" name="Straight Arrow Connector 116"/>
          <p:cNvCxnSpPr>
            <a:stCxn id="26" idx="1"/>
          </p:cNvCxnSpPr>
          <p:nvPr/>
        </p:nvCxnSpPr>
        <p:spPr bwMode="auto">
          <a:xfrm rot="10800000">
            <a:off x="416496" y="314096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9" name="Straight Arrow Connector 128"/>
          <p:cNvCxnSpPr>
            <a:endCxn id="83" idx="3"/>
          </p:cNvCxnSpPr>
          <p:nvPr/>
        </p:nvCxnSpPr>
        <p:spPr bwMode="auto">
          <a:xfrm rot="10800000">
            <a:off x="9324954" y="278092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4" name="Elbow Connector 133"/>
          <p:cNvCxnSpPr>
            <a:stCxn id="83" idx="1"/>
            <a:endCxn id="389" idx="3"/>
          </p:cNvCxnSpPr>
          <p:nvPr/>
        </p:nvCxnSpPr>
        <p:spPr bwMode="auto">
          <a:xfrm rot="10800000">
            <a:off x="6753200" y="2564904"/>
            <a:ext cx="1152128" cy="216024"/>
          </a:xfrm>
          <a:prstGeom prst="bentConnector3">
            <a:avLst>
              <a:gd name="adj1" fmla="val 450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6" name="Rectangle 135"/>
          <p:cNvSpPr/>
          <p:nvPr/>
        </p:nvSpPr>
        <p:spPr bwMode="auto">
          <a:xfrm>
            <a:off x="6033120" y="2348880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6033120" y="2636912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rw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length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6033120" y="2204864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is write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 flipH="1">
            <a:off x="5745088" y="2204864"/>
            <a:ext cx="288032" cy="864096"/>
            <a:chOff x="2648744" y="3501008"/>
            <a:chExt cx="180016" cy="39604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64" name="Straight Arrow Connector 163"/>
            <p:cNvCxnSpPr>
              <a:stCxn id="153" idx="3"/>
              <a:endCxn id="175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5" name="Straight Arrow Connector 164"/>
            <p:cNvCxnSpPr>
              <a:stCxn id="154" idx="3"/>
              <a:endCxn id="175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6" name="Straight Arrow Connector 165"/>
            <p:cNvCxnSpPr>
              <a:stCxn id="155" idx="3"/>
              <a:endCxn id="175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7" name="Straight Arrow Connector 166"/>
            <p:cNvCxnSpPr>
              <a:stCxn id="156" idx="3"/>
              <a:endCxn id="175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8" name="Straight Arrow Connector 167"/>
            <p:cNvCxnSpPr>
              <a:stCxn id="157" idx="3"/>
              <a:endCxn id="175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9" name="Straight Arrow Connector 168"/>
            <p:cNvCxnSpPr>
              <a:stCxn id="158" idx="3"/>
              <a:endCxn id="175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0" name="Straight Arrow Connector 169"/>
            <p:cNvCxnSpPr>
              <a:stCxn id="159" idx="3"/>
              <a:endCxn id="175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1" name="Straight Arrow Connector 170"/>
            <p:cNvCxnSpPr>
              <a:stCxn id="160" idx="3"/>
              <a:endCxn id="175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2" name="Straight Arrow Connector 171"/>
            <p:cNvCxnSpPr>
              <a:stCxn id="161" idx="3"/>
              <a:endCxn id="175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3" name="Straight Arrow Connector 172"/>
            <p:cNvCxnSpPr>
              <a:stCxn id="162" idx="3"/>
              <a:endCxn id="175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4" name="Straight Arrow Connector 173"/>
            <p:cNvCxnSpPr>
              <a:stCxn id="163" idx="3"/>
              <a:endCxn id="175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5" name="Rectangle 174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cxnSp>
        <p:nvCxnSpPr>
          <p:cNvPr id="178" name="Elbow Connector 177"/>
          <p:cNvCxnSpPr/>
          <p:nvPr/>
        </p:nvCxnSpPr>
        <p:spPr bwMode="auto">
          <a:xfrm rot="10800000">
            <a:off x="5385048" y="2456892"/>
            <a:ext cx="360040" cy="18388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81" name="Group 180"/>
          <p:cNvGrpSpPr/>
          <p:nvPr/>
        </p:nvGrpSpPr>
        <p:grpSpPr>
          <a:xfrm>
            <a:off x="5817096" y="6453336"/>
            <a:ext cx="216024" cy="216024"/>
            <a:chOff x="5601072" y="3501008"/>
            <a:chExt cx="216024" cy="216024"/>
          </a:xfrm>
        </p:grpSpPr>
        <p:grpSp>
          <p:nvGrpSpPr>
            <p:cNvPr id="182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184" name="Rectangle 183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83" name="Rectangle 182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313040" y="3356992"/>
            <a:ext cx="216024" cy="216024"/>
            <a:chOff x="5601072" y="3501008"/>
            <a:chExt cx="216024" cy="216024"/>
          </a:xfrm>
        </p:grpSpPr>
        <p:grpSp>
          <p:nvGrpSpPr>
            <p:cNvPr id="193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195" name="Rectangle 194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94" name="Rectangle 193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205" name="Elbow Connector 204"/>
          <p:cNvCxnSpPr/>
          <p:nvPr/>
        </p:nvCxnSpPr>
        <p:spPr bwMode="auto">
          <a:xfrm rot="10800000">
            <a:off x="4844988" y="2996952"/>
            <a:ext cx="468052" cy="46805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9" name="Elbow Connector 539"/>
          <p:cNvCxnSpPr>
            <a:stCxn id="33" idx="1"/>
          </p:cNvCxnSpPr>
          <p:nvPr/>
        </p:nvCxnSpPr>
        <p:spPr bwMode="auto">
          <a:xfrm rot="10800000" flipV="1">
            <a:off x="5205028" y="3789032"/>
            <a:ext cx="2700300" cy="648080"/>
          </a:xfrm>
          <a:prstGeom prst="bentConnector4">
            <a:avLst>
              <a:gd name="adj1" fmla="val 46667"/>
              <a:gd name="adj2" fmla="val 13527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15" name="Group 214"/>
          <p:cNvGrpSpPr/>
          <p:nvPr/>
        </p:nvGrpSpPr>
        <p:grpSpPr>
          <a:xfrm>
            <a:off x="5385048" y="1556792"/>
            <a:ext cx="216024" cy="216024"/>
            <a:chOff x="5601072" y="3501008"/>
            <a:chExt cx="216024" cy="216024"/>
          </a:xfrm>
        </p:grpSpPr>
        <p:grpSp>
          <p:nvGrpSpPr>
            <p:cNvPr id="216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18" name="Rectangle 217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17" name="Rectangle 216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776536" y="3645024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app_msi_req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76536" y="3789040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app_msi_ack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776536" y="3933056"/>
            <a:ext cx="1351510" cy="1463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app_msi_tc</a:t>
            </a:r>
            <a:r>
              <a:rPr lang="en-GB" sz="900" dirty="0" smtClean="0"/>
              <a:t>[2...0]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76536" y="4077072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app_msi_num</a:t>
            </a:r>
            <a:r>
              <a:rPr lang="en-GB" sz="900" dirty="0" smtClean="0"/>
              <a:t>[4...0]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8" name="Straight Arrow Connector 247"/>
          <p:cNvCxnSpPr>
            <a:endCxn id="245" idx="1"/>
          </p:cNvCxnSpPr>
          <p:nvPr/>
        </p:nvCxnSpPr>
        <p:spPr bwMode="auto">
          <a:xfrm flipV="1">
            <a:off x="416496" y="3861040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53" name="Straight Arrow Connector 252"/>
          <p:cNvCxnSpPr>
            <a:stCxn id="244" idx="1"/>
          </p:cNvCxnSpPr>
          <p:nvPr/>
        </p:nvCxnSpPr>
        <p:spPr bwMode="auto">
          <a:xfrm rot="10800000" flipV="1">
            <a:off x="416496" y="3717024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55" name="Straight Arrow Connector 254"/>
          <p:cNvCxnSpPr>
            <a:stCxn id="246" idx="1"/>
          </p:cNvCxnSpPr>
          <p:nvPr/>
        </p:nvCxnSpPr>
        <p:spPr bwMode="auto">
          <a:xfrm rot="10800000">
            <a:off x="416496" y="4005065"/>
            <a:ext cx="360040" cy="11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56" name="Straight Arrow Connector 255"/>
          <p:cNvCxnSpPr>
            <a:stCxn id="247" idx="1"/>
          </p:cNvCxnSpPr>
          <p:nvPr/>
        </p:nvCxnSpPr>
        <p:spPr bwMode="auto">
          <a:xfrm rot="10800000">
            <a:off x="416496" y="414908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145"/>
          <p:cNvCxnSpPr>
            <a:stCxn id="386" idx="3"/>
            <a:endCxn id="218" idx="1"/>
          </p:cNvCxnSpPr>
          <p:nvPr/>
        </p:nvCxnSpPr>
        <p:spPr bwMode="auto">
          <a:xfrm>
            <a:off x="4808984" y="1376772"/>
            <a:ext cx="576064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9" name="Elbow Connector 148"/>
          <p:cNvCxnSpPr>
            <a:stCxn id="387" idx="3"/>
            <a:endCxn id="225" idx="1"/>
          </p:cNvCxnSpPr>
          <p:nvPr/>
        </p:nvCxnSpPr>
        <p:spPr bwMode="auto">
          <a:xfrm flipV="1">
            <a:off x="4808984" y="1736812"/>
            <a:ext cx="576064" cy="720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2520" y="188640"/>
            <a:ext cx="3624939" cy="647799"/>
          </a:xfrm>
        </p:spPr>
        <p:txBody>
          <a:bodyPr/>
          <a:lstStyle/>
          <a:p>
            <a:r>
              <a:rPr lang="fi-FI" dirty="0" smtClean="0"/>
              <a:t>HIBI </a:t>
            </a:r>
            <a:r>
              <a:rPr lang="fi-FI" dirty="0" err="1" smtClean="0"/>
              <a:t>if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33</a:t>
            </a:fld>
            <a:endParaRPr lang="fi-FI"/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4221080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37890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350100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2204864"/>
            <a:ext cx="2051206" cy="295232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89304" y="5301208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r3</a:t>
            </a:r>
          </a:p>
        </p:txBody>
      </p: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393305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419" name="Group 418"/>
          <p:cNvGrpSpPr/>
          <p:nvPr/>
        </p:nvGrpSpPr>
        <p:grpSpPr>
          <a:xfrm>
            <a:off x="416496" y="2276872"/>
            <a:ext cx="1419625" cy="144016"/>
            <a:chOff x="416496" y="2564904"/>
            <a:chExt cx="1419625" cy="144016"/>
          </a:xfrm>
        </p:grpSpPr>
        <p:cxnSp>
          <p:nvCxnSpPr>
            <p:cNvPr id="632" name="Straight Arrow Connector 631"/>
            <p:cNvCxnSpPr>
              <a:endCxn id="97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ipkt_is_write_in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32520" y="4149080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8" name="Group 427"/>
          <p:cNvGrpSpPr/>
          <p:nvPr/>
        </p:nvGrpSpPr>
        <p:grpSpPr>
          <a:xfrm>
            <a:off x="416496" y="2708920"/>
            <a:ext cx="1419625" cy="144016"/>
            <a:chOff x="416496" y="2708920"/>
            <a:chExt cx="1419625" cy="144016"/>
          </a:xfrm>
        </p:grpSpPr>
        <p:cxnSp>
          <p:nvCxnSpPr>
            <p:cNvPr id="67" name="Straight Arrow Connector 66"/>
            <p:cNvCxnSpPr>
              <a:endCxn id="99" idx="1"/>
            </p:cNvCxnSpPr>
            <p:nvPr/>
          </p:nvCxnSpPr>
          <p:spPr bwMode="auto">
            <a:xfrm>
              <a:off x="416496" y="2780928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632520" y="2708920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ipkt_addr_in</a:t>
              </a:r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[63…0]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32520" y="299695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ipkt_length_in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37170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ipkt_valid_in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328498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ipkt_first_be_in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342900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ipkt_last_be_in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386104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ipkt_first_part_in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40050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ipkt_last_part_in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306896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335699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40770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441" name="Group 440"/>
          <p:cNvGrpSpPr/>
          <p:nvPr/>
        </p:nvGrpSpPr>
        <p:grpSpPr>
          <a:xfrm>
            <a:off x="416496" y="4293096"/>
            <a:ext cx="1419625" cy="144016"/>
            <a:chOff x="416496" y="4509120"/>
            <a:chExt cx="1419625" cy="144016"/>
          </a:xfrm>
        </p:grpSpPr>
        <p:sp>
          <p:nvSpPr>
            <p:cNvPr id="101" name="TextBox 100"/>
            <p:cNvSpPr txBox="1"/>
            <p:nvPr/>
          </p:nvSpPr>
          <p:spPr>
            <a:xfrm>
              <a:off x="632520" y="4509120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ipkt_data_in</a:t>
              </a:r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[31…0]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5" name="Straight Arrow Connector 124"/>
            <p:cNvCxnSpPr>
              <a:endCxn id="101" idx="1"/>
            </p:cNvCxnSpPr>
            <p:nvPr/>
          </p:nvCxnSpPr>
          <p:spPr bwMode="auto">
            <a:xfrm>
              <a:off x="416496" y="4581128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</p:grpSp>
      <p:sp>
        <p:nvSpPr>
          <p:cNvPr id="530" name="TextBox 529"/>
          <p:cNvSpPr txBox="1"/>
          <p:nvPr/>
        </p:nvSpPr>
        <p:spPr>
          <a:xfrm>
            <a:off x="7833320" y="24208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7833320" y="256490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833320" y="270892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3" name="Straight Arrow Connector 532"/>
          <p:cNvCxnSpPr>
            <a:stCxn id="537" idx="3"/>
          </p:cNvCxnSpPr>
          <p:nvPr/>
        </p:nvCxnSpPr>
        <p:spPr bwMode="auto">
          <a:xfrm>
            <a:off x="9345488" y="292494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37" name="TextBox 536"/>
          <p:cNvSpPr txBox="1"/>
          <p:nvPr/>
        </p:nvSpPr>
        <p:spPr>
          <a:xfrm>
            <a:off x="7833320" y="285293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7833320" y="299695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7833320" y="314096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7833320" y="328498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3" name="Straight Arrow Connector 542"/>
          <p:cNvCxnSpPr>
            <a:endCxn id="561" idx="3"/>
          </p:cNvCxnSpPr>
          <p:nvPr/>
        </p:nvCxnSpPr>
        <p:spPr bwMode="auto">
          <a:xfrm rot="10800000">
            <a:off x="9345488" y="350100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45" name="TextBox 544"/>
          <p:cNvSpPr txBox="1"/>
          <p:nvPr/>
        </p:nvSpPr>
        <p:spPr>
          <a:xfrm>
            <a:off x="7833320" y="371703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7833320" y="386104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7" name="TextBox 546"/>
          <p:cNvSpPr txBox="1"/>
          <p:nvPr/>
        </p:nvSpPr>
        <p:spPr>
          <a:xfrm>
            <a:off x="7833320" y="400506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7833320" y="41490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7833320" y="429309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7833320" y="443711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833320" y="4581129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7833320" y="4725145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7833320" y="342900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7833320" y="486916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5" name="Straight Arrow Connector 574"/>
          <p:cNvCxnSpPr>
            <a:endCxn id="530" idx="3"/>
          </p:cNvCxnSpPr>
          <p:nvPr/>
        </p:nvCxnSpPr>
        <p:spPr bwMode="auto">
          <a:xfrm rot="10800000">
            <a:off x="9345488" y="249289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77" name="Straight Arrow Connector 576"/>
          <p:cNvCxnSpPr>
            <a:endCxn id="531" idx="3"/>
          </p:cNvCxnSpPr>
          <p:nvPr/>
        </p:nvCxnSpPr>
        <p:spPr bwMode="auto">
          <a:xfrm rot="10800000">
            <a:off x="9345488" y="263691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1" name="Straight Arrow Connector 580"/>
          <p:cNvCxnSpPr>
            <a:endCxn id="532" idx="3"/>
          </p:cNvCxnSpPr>
          <p:nvPr/>
        </p:nvCxnSpPr>
        <p:spPr bwMode="auto">
          <a:xfrm rot="10800000">
            <a:off x="9345488" y="278092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5" name="Straight Arrow Connector 584"/>
          <p:cNvCxnSpPr>
            <a:stCxn id="538" idx="3"/>
          </p:cNvCxnSpPr>
          <p:nvPr/>
        </p:nvCxnSpPr>
        <p:spPr bwMode="auto">
          <a:xfrm>
            <a:off x="9345488" y="306896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7" name="Straight Arrow Connector 586"/>
          <p:cNvCxnSpPr>
            <a:stCxn id="539" idx="3"/>
          </p:cNvCxnSpPr>
          <p:nvPr/>
        </p:nvCxnSpPr>
        <p:spPr bwMode="auto">
          <a:xfrm>
            <a:off x="9345488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9" name="Straight Arrow Connector 588"/>
          <p:cNvCxnSpPr>
            <a:stCxn id="540" idx="3"/>
          </p:cNvCxnSpPr>
          <p:nvPr/>
        </p:nvCxnSpPr>
        <p:spPr bwMode="auto">
          <a:xfrm>
            <a:off x="9345488" y="335699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99" name="Straight Arrow Connector 598"/>
          <p:cNvCxnSpPr>
            <a:stCxn id="552" idx="3"/>
          </p:cNvCxnSpPr>
          <p:nvPr/>
        </p:nvCxnSpPr>
        <p:spPr bwMode="auto">
          <a:xfrm>
            <a:off x="9345488" y="436510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0" name="Straight Arrow Connector 599"/>
          <p:cNvCxnSpPr>
            <a:endCxn id="545" idx="3"/>
          </p:cNvCxnSpPr>
          <p:nvPr/>
        </p:nvCxnSpPr>
        <p:spPr bwMode="auto">
          <a:xfrm rot="10800000">
            <a:off x="9345488" y="3789042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1" name="Straight Arrow Connector 600"/>
          <p:cNvCxnSpPr>
            <a:endCxn id="563" idx="3"/>
          </p:cNvCxnSpPr>
          <p:nvPr/>
        </p:nvCxnSpPr>
        <p:spPr bwMode="auto">
          <a:xfrm rot="10800000">
            <a:off x="9345488" y="494116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2" name="Straight Arrow Connector 601"/>
          <p:cNvCxnSpPr>
            <a:endCxn id="546" idx="3"/>
          </p:cNvCxnSpPr>
          <p:nvPr/>
        </p:nvCxnSpPr>
        <p:spPr bwMode="auto">
          <a:xfrm rot="10800000">
            <a:off x="9345488" y="393305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3" name="Straight Arrow Connector 602"/>
          <p:cNvCxnSpPr>
            <a:endCxn id="547" idx="3"/>
          </p:cNvCxnSpPr>
          <p:nvPr/>
        </p:nvCxnSpPr>
        <p:spPr bwMode="auto">
          <a:xfrm rot="10800000">
            <a:off x="9345488" y="407707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4" name="Straight Arrow Connector 603"/>
          <p:cNvCxnSpPr>
            <a:endCxn id="548" idx="3"/>
          </p:cNvCxnSpPr>
          <p:nvPr/>
        </p:nvCxnSpPr>
        <p:spPr bwMode="auto">
          <a:xfrm rot="10800000">
            <a:off x="9345488" y="422108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5" name="Straight Arrow Connector 604"/>
          <p:cNvCxnSpPr>
            <a:stCxn id="553" idx="3"/>
          </p:cNvCxnSpPr>
          <p:nvPr/>
        </p:nvCxnSpPr>
        <p:spPr bwMode="auto">
          <a:xfrm>
            <a:off x="9345488" y="450912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6" name="Straight Arrow Connector 605"/>
          <p:cNvCxnSpPr>
            <a:stCxn id="554" idx="3"/>
          </p:cNvCxnSpPr>
          <p:nvPr/>
        </p:nvCxnSpPr>
        <p:spPr bwMode="auto">
          <a:xfrm>
            <a:off x="9345488" y="4653137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7" name="Straight Arrow Connector 606"/>
          <p:cNvCxnSpPr>
            <a:stCxn id="555" idx="3"/>
          </p:cNvCxnSpPr>
          <p:nvPr/>
        </p:nvCxnSpPr>
        <p:spPr bwMode="auto">
          <a:xfrm>
            <a:off x="9345488" y="4797153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420" name="Group 419"/>
          <p:cNvGrpSpPr/>
          <p:nvPr/>
        </p:nvGrpSpPr>
        <p:grpSpPr>
          <a:xfrm>
            <a:off x="416496" y="2420888"/>
            <a:ext cx="1419625" cy="144016"/>
            <a:chOff x="416496" y="2564904"/>
            <a:chExt cx="1419625" cy="144016"/>
          </a:xfrm>
        </p:grpSpPr>
        <p:cxnSp>
          <p:nvCxnSpPr>
            <p:cNvPr id="421" name="Straight Arrow Connector 420"/>
            <p:cNvCxnSpPr>
              <a:endCxn id="423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423" name="TextBox 422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ipkt_is_read_req_in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416496" y="2564904"/>
            <a:ext cx="1419625" cy="144016"/>
            <a:chOff x="416496" y="2564904"/>
            <a:chExt cx="1419625" cy="144016"/>
          </a:xfrm>
        </p:grpSpPr>
        <p:cxnSp>
          <p:nvCxnSpPr>
            <p:cNvPr id="426" name="Straight Arrow Connector 425"/>
            <p:cNvCxnSpPr>
              <a:endCxn id="427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427" name="TextBox 426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ipkt_is_rdata_in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416496" y="2852936"/>
            <a:ext cx="1419625" cy="144016"/>
            <a:chOff x="416496" y="2564904"/>
            <a:chExt cx="1419625" cy="144016"/>
          </a:xfrm>
        </p:grpSpPr>
        <p:cxnSp>
          <p:nvCxnSpPr>
            <p:cNvPr id="432" name="Straight Arrow Connector 431"/>
            <p:cNvCxnSpPr>
              <a:endCxn id="433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433" name="TextBox 432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ipkt_addr_size_in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416496" y="3140968"/>
            <a:ext cx="1419625" cy="144016"/>
            <a:chOff x="416496" y="4509120"/>
            <a:chExt cx="1419625" cy="144016"/>
          </a:xfrm>
        </p:grpSpPr>
        <p:sp>
          <p:nvSpPr>
            <p:cNvPr id="444" name="TextBox 443"/>
            <p:cNvSpPr txBox="1"/>
            <p:nvPr/>
          </p:nvSpPr>
          <p:spPr>
            <a:xfrm>
              <a:off x="632520" y="4509120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ipkt_req_id_in</a:t>
              </a:r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[15…0]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5" name="Straight Arrow Connector 444"/>
            <p:cNvCxnSpPr>
              <a:endCxn id="444" idx="1"/>
            </p:cNvCxnSpPr>
            <p:nvPr/>
          </p:nvCxnSpPr>
          <p:spPr bwMode="auto">
            <a:xfrm>
              <a:off x="416496" y="4581128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</p:grpSp>
      <p:grpSp>
        <p:nvGrpSpPr>
          <p:cNvPr id="474" name="Group 473"/>
          <p:cNvGrpSpPr/>
          <p:nvPr/>
        </p:nvGrpSpPr>
        <p:grpSpPr>
          <a:xfrm>
            <a:off x="4448944" y="2276872"/>
            <a:ext cx="1440160" cy="576064"/>
            <a:chOff x="3224808" y="2276872"/>
            <a:chExt cx="1440160" cy="576064"/>
          </a:xfrm>
        </p:grpSpPr>
        <p:sp>
          <p:nvSpPr>
            <p:cNvPr id="475" name="Rectangle 474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6" name="Rectangle 475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7" name="Rectangle 476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8" name="Rectangle 477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9" name="Rectangle 478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free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rpkt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chan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4520952" y="3501008"/>
            <a:ext cx="1440160" cy="432048"/>
            <a:chOff x="3440832" y="3501008"/>
            <a:chExt cx="1440160" cy="432048"/>
          </a:xfrm>
        </p:grpSpPr>
        <p:sp>
          <p:nvSpPr>
            <p:cNvPr id="558" name="Rectangle 557"/>
            <p:cNvSpPr/>
            <p:nvPr/>
          </p:nvSpPr>
          <p:spPr bwMode="auto">
            <a:xfrm>
              <a:off x="344083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59" name="Rectangle 558"/>
            <p:cNvSpPr/>
            <p:nvPr/>
          </p:nvSpPr>
          <p:spPr bwMode="auto">
            <a:xfrm>
              <a:off x="452095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0" name="Rectangle 559"/>
            <p:cNvSpPr/>
            <p:nvPr/>
          </p:nvSpPr>
          <p:spPr bwMode="auto">
            <a:xfrm>
              <a:off x="344083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2" name="Rectangle 561"/>
            <p:cNvSpPr/>
            <p:nvPr/>
          </p:nvSpPr>
          <p:spPr bwMode="auto">
            <a:xfrm>
              <a:off x="344083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4" name="Rectangle 563"/>
            <p:cNvSpPr/>
            <p:nvPr/>
          </p:nvSpPr>
          <p:spPr bwMode="auto">
            <a:xfrm>
              <a:off x="452095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9" name="Rectangle 568"/>
            <p:cNvSpPr/>
            <p:nvPr/>
          </p:nvSpPr>
          <p:spPr bwMode="auto">
            <a:xfrm>
              <a:off x="452095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98" name="Rectangle 597"/>
            <p:cNvSpPr/>
            <p:nvPr/>
          </p:nvSpPr>
          <p:spPr bwMode="auto">
            <a:xfrm>
              <a:off x="3800872" y="350100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rpkt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mem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13" name="Group 612"/>
          <p:cNvGrpSpPr/>
          <p:nvPr/>
        </p:nvGrpSpPr>
        <p:grpSpPr>
          <a:xfrm>
            <a:off x="4880992" y="4365104"/>
            <a:ext cx="1440160" cy="432048"/>
            <a:chOff x="3440832" y="3501008"/>
            <a:chExt cx="1440160" cy="432048"/>
          </a:xfrm>
        </p:grpSpPr>
        <p:sp>
          <p:nvSpPr>
            <p:cNvPr id="620" name="Rectangle 619"/>
            <p:cNvSpPr/>
            <p:nvPr/>
          </p:nvSpPr>
          <p:spPr bwMode="auto">
            <a:xfrm>
              <a:off x="344083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3" name="Rectangle 622"/>
            <p:cNvSpPr/>
            <p:nvPr/>
          </p:nvSpPr>
          <p:spPr bwMode="auto">
            <a:xfrm>
              <a:off x="452095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4" name="Rectangle 623"/>
            <p:cNvSpPr/>
            <p:nvPr/>
          </p:nvSpPr>
          <p:spPr bwMode="auto">
            <a:xfrm>
              <a:off x="344083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5" name="Rectangle 624"/>
            <p:cNvSpPr/>
            <p:nvPr/>
          </p:nvSpPr>
          <p:spPr bwMode="auto">
            <a:xfrm>
              <a:off x="344083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6" name="Rectangle 625"/>
            <p:cNvSpPr/>
            <p:nvPr/>
          </p:nvSpPr>
          <p:spPr bwMode="auto">
            <a:xfrm>
              <a:off x="452095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7" name="Rectangle 626"/>
            <p:cNvSpPr/>
            <p:nvPr/>
          </p:nvSpPr>
          <p:spPr bwMode="auto">
            <a:xfrm>
              <a:off x="452095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9" name="Rectangle 628"/>
            <p:cNvSpPr/>
            <p:nvPr/>
          </p:nvSpPr>
          <p:spPr bwMode="auto">
            <a:xfrm>
              <a:off x="3800872" y="350100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rpkt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data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mem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43" name="Elbow Connector 701"/>
          <p:cNvCxnSpPr>
            <a:stCxn id="747" idx="3"/>
            <a:endCxn id="649" idx="3"/>
          </p:cNvCxnSpPr>
          <p:nvPr/>
        </p:nvCxnSpPr>
        <p:spPr bwMode="auto">
          <a:xfrm>
            <a:off x="3440136" y="1880828"/>
            <a:ext cx="720776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47" name="Group 646"/>
          <p:cNvGrpSpPr/>
          <p:nvPr/>
        </p:nvGrpSpPr>
        <p:grpSpPr>
          <a:xfrm>
            <a:off x="4160912" y="2204864"/>
            <a:ext cx="72008" cy="288032"/>
            <a:chOff x="6753200" y="3573016"/>
            <a:chExt cx="72008" cy="288032"/>
          </a:xfrm>
        </p:grpSpPr>
        <p:sp>
          <p:nvSpPr>
            <p:cNvPr id="648" name="Flowchart: Manual Operation 647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649" name="Rectangle 648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0" name="Rectangle 649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1" name="Rectangle 650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2" name="Rectangle 651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4" name="Rectangle 653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83" name="Elbow Connector 701"/>
          <p:cNvCxnSpPr>
            <a:stCxn id="478" idx="1"/>
            <a:endCxn id="742" idx="1"/>
          </p:cNvCxnSpPr>
          <p:nvPr/>
        </p:nvCxnSpPr>
        <p:spPr bwMode="auto">
          <a:xfrm rot="10800000">
            <a:off x="2648744" y="1952836"/>
            <a:ext cx="1800200" cy="540060"/>
          </a:xfrm>
          <a:prstGeom prst="bentConnector3">
            <a:avLst>
              <a:gd name="adj1" fmla="val 11269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33" name="Group 732"/>
          <p:cNvGrpSpPr/>
          <p:nvPr/>
        </p:nvGrpSpPr>
        <p:grpSpPr>
          <a:xfrm>
            <a:off x="2648744" y="1556792"/>
            <a:ext cx="791392" cy="432048"/>
            <a:chOff x="4125600" y="2852936"/>
            <a:chExt cx="791392" cy="432048"/>
          </a:xfrm>
        </p:grpSpPr>
        <p:grpSp>
          <p:nvGrpSpPr>
            <p:cNvPr id="734" name="Group 181"/>
            <p:cNvGrpSpPr/>
            <p:nvPr/>
          </p:nvGrpSpPr>
          <p:grpSpPr>
            <a:xfrm>
              <a:off x="4880992" y="2852936"/>
              <a:ext cx="36000" cy="432048"/>
              <a:chOff x="4880992" y="2852936"/>
              <a:chExt cx="45719" cy="432048"/>
            </a:xfrm>
          </p:grpSpPr>
          <p:sp>
            <p:nvSpPr>
              <p:cNvPr id="743" name="Rectangle 742"/>
              <p:cNvSpPr/>
              <p:nvPr/>
            </p:nvSpPr>
            <p:spPr bwMode="auto">
              <a:xfrm>
                <a:off x="4880992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 bwMode="auto">
              <a:xfrm>
                <a:off x="4880992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 bwMode="auto">
              <a:xfrm>
                <a:off x="4880992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 bwMode="auto">
              <a:xfrm>
                <a:off x="4880992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 bwMode="auto">
              <a:xfrm>
                <a:off x="4880992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 bwMode="auto">
              <a:xfrm>
                <a:off x="4880992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grpSp>
          <p:nvGrpSpPr>
            <p:cNvPr id="735" name="Group 182"/>
            <p:cNvGrpSpPr/>
            <p:nvPr/>
          </p:nvGrpSpPr>
          <p:grpSpPr>
            <a:xfrm>
              <a:off x="4125600" y="2852936"/>
              <a:ext cx="36000" cy="432048"/>
              <a:chOff x="4088904" y="2852936"/>
              <a:chExt cx="45719" cy="432048"/>
            </a:xfrm>
          </p:grpSpPr>
          <p:sp>
            <p:nvSpPr>
              <p:cNvPr id="737" name="Rectangle 736"/>
              <p:cNvSpPr/>
              <p:nvPr/>
            </p:nvSpPr>
            <p:spPr bwMode="auto">
              <a:xfrm>
                <a:off x="4088904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 bwMode="auto">
              <a:xfrm>
                <a:off x="4088904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 bwMode="auto">
              <a:xfrm>
                <a:off x="4088904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 bwMode="auto">
              <a:xfrm>
                <a:off x="4088904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 bwMode="auto">
              <a:xfrm>
                <a:off x="4088904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 bwMode="auto">
              <a:xfrm>
                <a:off x="4088904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sp>
          <p:nvSpPr>
            <p:cNvPr id="736" name="Rectangle 735"/>
            <p:cNvSpPr/>
            <p:nvPr/>
          </p:nvSpPr>
          <p:spPr bwMode="auto">
            <a:xfrm>
              <a:off x="4160912" y="2852936"/>
              <a:ext cx="720000" cy="4320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mem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init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752" name="Rectangle 751"/>
          <p:cNvSpPr/>
          <p:nvPr/>
        </p:nvSpPr>
        <p:spPr bwMode="auto">
          <a:xfrm>
            <a:off x="3656856" y="148478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init done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754" name="Group 753"/>
          <p:cNvGrpSpPr/>
          <p:nvPr/>
        </p:nvGrpSpPr>
        <p:grpSpPr>
          <a:xfrm>
            <a:off x="4304928" y="2996952"/>
            <a:ext cx="72008" cy="288032"/>
            <a:chOff x="6753200" y="3573016"/>
            <a:chExt cx="72008" cy="288032"/>
          </a:xfrm>
        </p:grpSpPr>
        <p:sp>
          <p:nvSpPr>
            <p:cNvPr id="755" name="Flowchart: Manual Operation 754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756" name="Rectangle 755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57" name="Rectangle 756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58" name="Rectangle 757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59" name="Rectangle 758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60" name="Rectangle 759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64" name="Elbow Connector 701"/>
          <p:cNvCxnSpPr>
            <a:stCxn id="743" idx="3"/>
            <a:endCxn id="752" idx="1"/>
          </p:cNvCxnSpPr>
          <p:nvPr/>
        </p:nvCxnSpPr>
        <p:spPr bwMode="auto">
          <a:xfrm flipV="1">
            <a:off x="3440136" y="1556792"/>
            <a:ext cx="21672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74" name="Elbow Connector 701"/>
          <p:cNvCxnSpPr>
            <a:stCxn id="648" idx="2"/>
            <a:endCxn id="477" idx="1"/>
          </p:cNvCxnSpPr>
          <p:nvPr/>
        </p:nvCxnSpPr>
        <p:spPr bwMode="auto">
          <a:xfrm>
            <a:off x="4232920" y="2348880"/>
            <a:ext cx="216024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1" name="Elbow Connector 780"/>
          <p:cNvCxnSpPr>
            <a:stCxn id="752" idx="3"/>
            <a:endCxn id="654" idx="0"/>
          </p:cNvCxnSpPr>
          <p:nvPr/>
        </p:nvCxnSpPr>
        <p:spPr bwMode="auto">
          <a:xfrm flipH="1">
            <a:off x="4200834" y="1556792"/>
            <a:ext cx="320118" cy="665383"/>
          </a:xfrm>
          <a:prstGeom prst="bentConnector4">
            <a:avLst>
              <a:gd name="adj1" fmla="val -38681"/>
              <a:gd name="adj2" fmla="val 5541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85" name="Elbow Connector 780"/>
          <p:cNvCxnSpPr>
            <a:stCxn id="752" idx="3"/>
            <a:endCxn id="760" idx="0"/>
          </p:cNvCxnSpPr>
          <p:nvPr/>
        </p:nvCxnSpPr>
        <p:spPr bwMode="auto">
          <a:xfrm flipH="1">
            <a:off x="4344850" y="1556792"/>
            <a:ext cx="176102" cy="1457471"/>
          </a:xfrm>
          <a:prstGeom prst="bentConnector4">
            <a:avLst>
              <a:gd name="adj1" fmla="val -64906"/>
              <a:gd name="adj2" fmla="val 2502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91" name="Elbow Connector 780"/>
          <p:cNvCxnSpPr>
            <a:stCxn id="748" idx="3"/>
            <a:endCxn id="756" idx="3"/>
          </p:cNvCxnSpPr>
          <p:nvPr/>
        </p:nvCxnSpPr>
        <p:spPr bwMode="auto">
          <a:xfrm>
            <a:off x="3440136" y="1952836"/>
            <a:ext cx="864792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96" name="Elbow Connector 780"/>
          <p:cNvCxnSpPr>
            <a:stCxn id="755" idx="2"/>
            <a:endCxn id="475" idx="2"/>
          </p:cNvCxnSpPr>
          <p:nvPr/>
        </p:nvCxnSpPr>
        <p:spPr bwMode="auto">
          <a:xfrm flipV="1">
            <a:off x="4376936" y="2852936"/>
            <a:ext cx="612068" cy="2880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99" name="Elbow Connector 701"/>
          <p:cNvCxnSpPr>
            <a:stCxn id="479" idx="3"/>
            <a:endCxn id="562" idx="1"/>
          </p:cNvCxnSpPr>
          <p:nvPr/>
        </p:nvCxnSpPr>
        <p:spPr bwMode="auto">
          <a:xfrm flipH="1">
            <a:off x="4520952" y="2348880"/>
            <a:ext cx="1368152" cy="1368152"/>
          </a:xfrm>
          <a:prstGeom prst="bentConnector5">
            <a:avLst>
              <a:gd name="adj1" fmla="val -16709"/>
              <a:gd name="adj2" fmla="val 74367"/>
              <a:gd name="adj3" fmla="val 11044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0472" y="188640"/>
            <a:ext cx="3624939" cy="647799"/>
          </a:xfrm>
        </p:spPr>
        <p:txBody>
          <a:bodyPr/>
          <a:lstStyle/>
          <a:p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trans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34</a:t>
            </a:fld>
            <a:endParaRPr lang="fi-FI"/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3933048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350100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321297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2204864"/>
            <a:ext cx="2051206" cy="295232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89304" y="5301208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r3</a:t>
            </a:r>
          </a:p>
        </p:txBody>
      </p:sp>
      <p:cxnSp>
        <p:nvCxnSpPr>
          <p:cNvPr id="67" name="Straight Arrow Connector 66"/>
          <p:cNvCxnSpPr>
            <a:endCxn id="99" idx="1"/>
          </p:cNvCxnSpPr>
          <p:nvPr/>
        </p:nvCxnSpPr>
        <p:spPr bwMode="auto">
          <a:xfrm>
            <a:off x="416496" y="278092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32" name="Straight Arrow Connector 631"/>
          <p:cNvCxnSpPr>
            <a:endCxn id="97" idx="1"/>
          </p:cNvCxnSpPr>
          <p:nvPr/>
        </p:nvCxnSpPr>
        <p:spPr bwMode="auto">
          <a:xfrm>
            <a:off x="416496" y="263691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364502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8" name="Elbow Connector 237"/>
          <p:cNvCxnSpPr/>
          <p:nvPr/>
        </p:nvCxnSpPr>
        <p:spPr bwMode="auto">
          <a:xfrm>
            <a:off x="4232920" y="3284984"/>
            <a:ext cx="576064" cy="1116124"/>
          </a:xfrm>
          <a:prstGeom prst="bentConnector3">
            <a:avLst>
              <a:gd name="adj1" fmla="val 5055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1" name="Elbow Connector 701"/>
          <p:cNvCxnSpPr>
            <a:stCxn id="99" idx="3"/>
          </p:cNvCxnSpPr>
          <p:nvPr/>
        </p:nvCxnSpPr>
        <p:spPr bwMode="auto">
          <a:xfrm flipV="1">
            <a:off x="1836121" y="2366880"/>
            <a:ext cx="3404911" cy="414048"/>
          </a:xfrm>
          <a:prstGeom prst="bentConnector3">
            <a:avLst>
              <a:gd name="adj1" fmla="val 6902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" name="Group 346"/>
          <p:cNvGrpSpPr/>
          <p:nvPr/>
        </p:nvGrpSpPr>
        <p:grpSpPr>
          <a:xfrm>
            <a:off x="2864768" y="3789040"/>
            <a:ext cx="216024" cy="216024"/>
            <a:chOff x="5601072" y="3501008"/>
            <a:chExt cx="216024" cy="216024"/>
          </a:xfrm>
        </p:grpSpPr>
        <p:grpSp>
          <p:nvGrpSpPr>
            <p:cNvPr id="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47" name="Rectangle 24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46" name="Rectangle 24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40" name="Elbow Connector 339"/>
          <p:cNvCxnSpPr>
            <a:stCxn id="97" idx="3"/>
          </p:cNvCxnSpPr>
          <p:nvPr/>
        </p:nvCxnSpPr>
        <p:spPr bwMode="auto">
          <a:xfrm>
            <a:off x="1836121" y="2636912"/>
            <a:ext cx="5389049" cy="623343"/>
          </a:xfrm>
          <a:prstGeom prst="bentConnector4">
            <a:avLst>
              <a:gd name="adj1" fmla="val 6803"/>
              <a:gd name="adj2" fmla="val 13667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7" name="Elbow Connector 346"/>
          <p:cNvCxnSpPr>
            <a:stCxn id="102" idx="3"/>
          </p:cNvCxnSpPr>
          <p:nvPr/>
        </p:nvCxnSpPr>
        <p:spPr bwMode="auto">
          <a:xfrm flipV="1">
            <a:off x="1836121" y="3374992"/>
            <a:ext cx="524591" cy="126016"/>
          </a:xfrm>
          <a:prstGeom prst="bentConnector3">
            <a:avLst>
              <a:gd name="adj1" fmla="val 4455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632520" y="256490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520" y="3861048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2520" y="270892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2520" y="285293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520" y="40050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342900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299695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314096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357301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37170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292494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306896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37890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5" name="Straight Arrow Connector 124"/>
          <p:cNvCxnSpPr>
            <a:endCxn id="101" idx="1"/>
          </p:cNvCxnSpPr>
          <p:nvPr/>
        </p:nvCxnSpPr>
        <p:spPr bwMode="auto">
          <a:xfrm>
            <a:off x="416496" y="40770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701"/>
          <p:cNvCxnSpPr>
            <a:stCxn id="100" idx="3"/>
          </p:cNvCxnSpPr>
          <p:nvPr/>
        </p:nvCxnSpPr>
        <p:spPr bwMode="auto">
          <a:xfrm flipV="1">
            <a:off x="1836121" y="2582904"/>
            <a:ext cx="3404911" cy="342040"/>
          </a:xfrm>
          <a:prstGeom prst="bentConnector3">
            <a:avLst>
              <a:gd name="adj1" fmla="val 7126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2" name="Elbow Connector 701"/>
          <p:cNvCxnSpPr>
            <a:stCxn id="103" idx="3"/>
          </p:cNvCxnSpPr>
          <p:nvPr/>
        </p:nvCxnSpPr>
        <p:spPr bwMode="auto">
          <a:xfrm flipV="1">
            <a:off x="1836121" y="2620664"/>
            <a:ext cx="3404911" cy="448296"/>
          </a:xfrm>
          <a:prstGeom prst="bentConnector3">
            <a:avLst>
              <a:gd name="adj1" fmla="val 7282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7" name="Elbow Connector 701"/>
          <p:cNvCxnSpPr>
            <a:stCxn id="104" idx="3"/>
          </p:cNvCxnSpPr>
          <p:nvPr/>
        </p:nvCxnSpPr>
        <p:spPr bwMode="auto">
          <a:xfrm flipV="1">
            <a:off x="1836121" y="2654912"/>
            <a:ext cx="3404911" cy="558064"/>
          </a:xfrm>
          <a:prstGeom prst="bentConnector3">
            <a:avLst>
              <a:gd name="adj1" fmla="val 750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0" name="Elbow Connector 429"/>
          <p:cNvCxnSpPr>
            <a:stCxn id="105" idx="3"/>
          </p:cNvCxnSpPr>
          <p:nvPr/>
        </p:nvCxnSpPr>
        <p:spPr bwMode="auto">
          <a:xfrm flipV="1">
            <a:off x="1836121" y="3412752"/>
            <a:ext cx="524591" cy="232272"/>
          </a:xfrm>
          <a:prstGeom prst="bentConnector3">
            <a:avLst>
              <a:gd name="adj1" fmla="val 527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4" name="Elbow Connector 433"/>
          <p:cNvCxnSpPr>
            <a:stCxn id="106" idx="3"/>
          </p:cNvCxnSpPr>
          <p:nvPr/>
        </p:nvCxnSpPr>
        <p:spPr bwMode="auto">
          <a:xfrm flipV="1">
            <a:off x="1836121" y="3447000"/>
            <a:ext cx="524591" cy="342040"/>
          </a:xfrm>
          <a:prstGeom prst="bentConnector3">
            <a:avLst>
              <a:gd name="adj1" fmla="val 618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0" name="Elbow Connector 701"/>
          <p:cNvCxnSpPr>
            <a:stCxn id="101" idx="3"/>
            <a:endCxn id="539" idx="1"/>
          </p:cNvCxnSpPr>
          <p:nvPr/>
        </p:nvCxnSpPr>
        <p:spPr bwMode="auto">
          <a:xfrm flipV="1">
            <a:off x="1836121" y="3212976"/>
            <a:ext cx="5997199" cy="864096"/>
          </a:xfrm>
          <a:prstGeom prst="bentConnector3">
            <a:avLst>
              <a:gd name="adj1" fmla="val 925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4" name="Elbow Connector 523"/>
          <p:cNvCxnSpPr>
            <a:stCxn id="250" idx="1"/>
            <a:endCxn id="98" idx="3"/>
          </p:cNvCxnSpPr>
          <p:nvPr/>
        </p:nvCxnSpPr>
        <p:spPr bwMode="auto">
          <a:xfrm rot="10800000" flipV="1">
            <a:off x="1836122" y="3897052"/>
            <a:ext cx="1028647" cy="359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29" name="TextBox 528"/>
          <p:cNvSpPr txBox="1"/>
          <p:nvPr/>
        </p:nvSpPr>
        <p:spPr>
          <a:xfrm>
            <a:off x="7833320" y="227687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7833320" y="24208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7833320" y="256490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833320" y="270892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3" name="Straight Arrow Connector 532"/>
          <p:cNvCxnSpPr>
            <a:stCxn id="537" idx="3"/>
          </p:cNvCxnSpPr>
          <p:nvPr/>
        </p:nvCxnSpPr>
        <p:spPr bwMode="auto">
          <a:xfrm>
            <a:off x="9345488" y="292494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6" name="Straight Arrow Connector 535"/>
          <p:cNvCxnSpPr>
            <a:endCxn id="529" idx="3"/>
          </p:cNvCxnSpPr>
          <p:nvPr/>
        </p:nvCxnSpPr>
        <p:spPr bwMode="auto">
          <a:xfrm rot="10800000">
            <a:off x="9345488" y="234888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37" name="TextBox 536"/>
          <p:cNvSpPr txBox="1"/>
          <p:nvPr/>
        </p:nvSpPr>
        <p:spPr>
          <a:xfrm>
            <a:off x="7833320" y="285293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7833320" y="299695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7833320" y="314096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7833320" y="328498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3" name="Straight Arrow Connector 542"/>
          <p:cNvCxnSpPr>
            <a:endCxn id="561" idx="3"/>
          </p:cNvCxnSpPr>
          <p:nvPr/>
        </p:nvCxnSpPr>
        <p:spPr bwMode="auto">
          <a:xfrm rot="10800000">
            <a:off x="9345488" y="350100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45" name="TextBox 544"/>
          <p:cNvSpPr txBox="1"/>
          <p:nvPr/>
        </p:nvSpPr>
        <p:spPr>
          <a:xfrm>
            <a:off x="7833320" y="371703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7833320" y="386104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7" name="TextBox 546"/>
          <p:cNvSpPr txBox="1"/>
          <p:nvPr/>
        </p:nvSpPr>
        <p:spPr>
          <a:xfrm>
            <a:off x="7833320" y="400506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7833320" y="41490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7833320" y="429309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7833320" y="443711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833320" y="4581129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7833320" y="4725145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7833320" y="342900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7833320" y="486916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5" name="Straight Arrow Connector 574"/>
          <p:cNvCxnSpPr>
            <a:endCxn id="530" idx="3"/>
          </p:cNvCxnSpPr>
          <p:nvPr/>
        </p:nvCxnSpPr>
        <p:spPr bwMode="auto">
          <a:xfrm rot="10800000">
            <a:off x="9345488" y="249289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77" name="Straight Arrow Connector 576"/>
          <p:cNvCxnSpPr>
            <a:endCxn id="531" idx="3"/>
          </p:cNvCxnSpPr>
          <p:nvPr/>
        </p:nvCxnSpPr>
        <p:spPr bwMode="auto">
          <a:xfrm rot="10800000">
            <a:off x="9345488" y="263691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1" name="Straight Arrow Connector 580"/>
          <p:cNvCxnSpPr>
            <a:endCxn id="532" idx="3"/>
          </p:cNvCxnSpPr>
          <p:nvPr/>
        </p:nvCxnSpPr>
        <p:spPr bwMode="auto">
          <a:xfrm rot="10800000">
            <a:off x="9345488" y="278092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5" name="Straight Arrow Connector 584"/>
          <p:cNvCxnSpPr>
            <a:stCxn id="538" idx="3"/>
          </p:cNvCxnSpPr>
          <p:nvPr/>
        </p:nvCxnSpPr>
        <p:spPr bwMode="auto">
          <a:xfrm>
            <a:off x="9345488" y="306896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7" name="Straight Arrow Connector 586"/>
          <p:cNvCxnSpPr>
            <a:stCxn id="539" idx="3"/>
          </p:cNvCxnSpPr>
          <p:nvPr/>
        </p:nvCxnSpPr>
        <p:spPr bwMode="auto">
          <a:xfrm>
            <a:off x="9345488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9" name="Straight Arrow Connector 588"/>
          <p:cNvCxnSpPr>
            <a:stCxn id="540" idx="3"/>
          </p:cNvCxnSpPr>
          <p:nvPr/>
        </p:nvCxnSpPr>
        <p:spPr bwMode="auto">
          <a:xfrm>
            <a:off x="9345488" y="335699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99" name="Straight Arrow Connector 598"/>
          <p:cNvCxnSpPr>
            <a:stCxn id="552" idx="3"/>
          </p:cNvCxnSpPr>
          <p:nvPr/>
        </p:nvCxnSpPr>
        <p:spPr bwMode="auto">
          <a:xfrm>
            <a:off x="9345488" y="436510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0" name="Straight Arrow Connector 599"/>
          <p:cNvCxnSpPr>
            <a:endCxn id="545" idx="3"/>
          </p:cNvCxnSpPr>
          <p:nvPr/>
        </p:nvCxnSpPr>
        <p:spPr bwMode="auto">
          <a:xfrm rot="10800000">
            <a:off x="9345488" y="3789042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1" name="Straight Arrow Connector 600"/>
          <p:cNvCxnSpPr>
            <a:endCxn id="563" idx="3"/>
          </p:cNvCxnSpPr>
          <p:nvPr/>
        </p:nvCxnSpPr>
        <p:spPr bwMode="auto">
          <a:xfrm rot="10800000">
            <a:off x="9345488" y="494116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2" name="Straight Arrow Connector 601"/>
          <p:cNvCxnSpPr>
            <a:endCxn id="546" idx="3"/>
          </p:cNvCxnSpPr>
          <p:nvPr/>
        </p:nvCxnSpPr>
        <p:spPr bwMode="auto">
          <a:xfrm rot="10800000">
            <a:off x="9345488" y="393305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3" name="Straight Arrow Connector 602"/>
          <p:cNvCxnSpPr>
            <a:endCxn id="547" idx="3"/>
          </p:cNvCxnSpPr>
          <p:nvPr/>
        </p:nvCxnSpPr>
        <p:spPr bwMode="auto">
          <a:xfrm rot="10800000">
            <a:off x="9345488" y="407707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4" name="Straight Arrow Connector 603"/>
          <p:cNvCxnSpPr>
            <a:endCxn id="548" idx="3"/>
          </p:cNvCxnSpPr>
          <p:nvPr/>
        </p:nvCxnSpPr>
        <p:spPr bwMode="auto">
          <a:xfrm rot="10800000">
            <a:off x="9345488" y="422108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5" name="Straight Arrow Connector 604"/>
          <p:cNvCxnSpPr>
            <a:stCxn id="553" idx="3"/>
          </p:cNvCxnSpPr>
          <p:nvPr/>
        </p:nvCxnSpPr>
        <p:spPr bwMode="auto">
          <a:xfrm>
            <a:off x="9345488" y="450912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6" name="Straight Arrow Connector 605"/>
          <p:cNvCxnSpPr>
            <a:stCxn id="554" idx="3"/>
          </p:cNvCxnSpPr>
          <p:nvPr/>
        </p:nvCxnSpPr>
        <p:spPr bwMode="auto">
          <a:xfrm>
            <a:off x="9345488" y="4653137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7" name="Straight Arrow Connector 606"/>
          <p:cNvCxnSpPr>
            <a:stCxn id="555" idx="3"/>
          </p:cNvCxnSpPr>
          <p:nvPr/>
        </p:nvCxnSpPr>
        <p:spPr bwMode="auto">
          <a:xfrm>
            <a:off x="9345488" y="4797153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3" name="Elbow Connector 701"/>
          <p:cNvCxnSpPr/>
          <p:nvPr/>
        </p:nvCxnSpPr>
        <p:spPr bwMode="auto">
          <a:xfrm>
            <a:off x="6465168" y="2492896"/>
            <a:ext cx="720080" cy="5400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2" name="Rectangle 241"/>
          <p:cNvSpPr/>
          <p:nvPr/>
        </p:nvSpPr>
        <p:spPr bwMode="auto">
          <a:xfrm>
            <a:off x="5276472" y="2132856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48" name="Group 347"/>
          <p:cNvGrpSpPr/>
          <p:nvPr/>
        </p:nvGrpSpPr>
        <p:grpSpPr>
          <a:xfrm>
            <a:off x="5241032" y="2348880"/>
            <a:ext cx="827528" cy="145768"/>
            <a:chOff x="5277600" y="1556792"/>
            <a:chExt cx="827528" cy="145768"/>
          </a:xfrm>
        </p:grpSpPr>
        <p:sp>
          <p:nvSpPr>
            <p:cNvPr id="358" name="Rectangle 357"/>
            <p:cNvSpPr/>
            <p:nvPr/>
          </p:nvSpPr>
          <p:spPr bwMode="auto">
            <a:xfrm>
              <a:off x="5277600" y="1556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5277600" y="159455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5277600" y="1628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5277600" y="166656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5313040" y="1556792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conf 0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5241032" y="2564904"/>
            <a:ext cx="827528" cy="145768"/>
            <a:chOff x="5277600" y="1556792"/>
            <a:chExt cx="827528" cy="145768"/>
          </a:xfrm>
        </p:grpSpPr>
        <p:sp>
          <p:nvSpPr>
            <p:cNvPr id="367" name="Rectangle 366"/>
            <p:cNvSpPr/>
            <p:nvPr/>
          </p:nvSpPr>
          <p:spPr bwMode="auto">
            <a:xfrm>
              <a:off x="5277600" y="1556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5277600" y="159455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5277600" y="1628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5277600" y="166656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5313040" y="1556792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conf 1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82" name="Rectangle 381"/>
          <p:cNvSpPr/>
          <p:nvPr/>
        </p:nvSpPr>
        <p:spPr bwMode="auto">
          <a:xfrm>
            <a:off x="5276472" y="2780928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conf 2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84" name="Group 383"/>
          <p:cNvGrpSpPr/>
          <p:nvPr/>
        </p:nvGrpSpPr>
        <p:grpSpPr>
          <a:xfrm>
            <a:off x="7185248" y="2996952"/>
            <a:ext cx="72008" cy="288032"/>
            <a:chOff x="5745088" y="5373216"/>
            <a:chExt cx="72008" cy="288032"/>
          </a:xfrm>
        </p:grpSpPr>
        <p:sp>
          <p:nvSpPr>
            <p:cNvPr id="385" name="Flowchart: Manual Operation 384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95" name="Elbow Connector 701"/>
          <p:cNvCxnSpPr>
            <a:stCxn id="396" idx="3"/>
            <a:endCxn id="242" idx="1"/>
          </p:cNvCxnSpPr>
          <p:nvPr/>
        </p:nvCxnSpPr>
        <p:spPr bwMode="auto">
          <a:xfrm>
            <a:off x="4953000" y="1952836"/>
            <a:ext cx="323472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Rectangle 395"/>
          <p:cNvSpPr/>
          <p:nvPr/>
        </p:nvSpPr>
        <p:spPr bwMode="auto">
          <a:xfrm>
            <a:off x="4304928" y="17728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8" name="Elbow Connector 701"/>
          <p:cNvCxnSpPr>
            <a:stCxn id="242" idx="3"/>
          </p:cNvCxnSpPr>
          <p:nvPr/>
        </p:nvCxnSpPr>
        <p:spPr bwMode="auto">
          <a:xfrm>
            <a:off x="6068560" y="2204864"/>
            <a:ext cx="324600" cy="1800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2" name="Elbow Connector 701"/>
          <p:cNvCxnSpPr/>
          <p:nvPr/>
        </p:nvCxnSpPr>
        <p:spPr bwMode="auto">
          <a:xfrm>
            <a:off x="6068560" y="2420888"/>
            <a:ext cx="324600" cy="36004"/>
          </a:xfrm>
          <a:prstGeom prst="bentConnector3">
            <a:avLst>
              <a:gd name="adj1" fmla="val 335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5" name="Elbow Connector 701"/>
          <p:cNvCxnSpPr/>
          <p:nvPr/>
        </p:nvCxnSpPr>
        <p:spPr bwMode="auto">
          <a:xfrm flipV="1">
            <a:off x="6068560" y="2528900"/>
            <a:ext cx="324600" cy="108012"/>
          </a:xfrm>
          <a:prstGeom prst="bentConnector3">
            <a:avLst>
              <a:gd name="adj1" fmla="val 335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1" name="Elbow Connector 701"/>
          <p:cNvCxnSpPr>
            <a:stCxn id="382" idx="3"/>
          </p:cNvCxnSpPr>
          <p:nvPr/>
        </p:nvCxnSpPr>
        <p:spPr bwMode="auto">
          <a:xfrm flipV="1">
            <a:off x="6068560" y="2600908"/>
            <a:ext cx="324600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5" name="Rectangle 504"/>
          <p:cNvSpPr/>
          <p:nvPr/>
        </p:nvSpPr>
        <p:spPr bwMode="auto">
          <a:xfrm>
            <a:off x="4515996" y="2743572"/>
            <a:ext cx="28803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07" name="Elbow Connector 701"/>
          <p:cNvCxnSpPr>
            <a:stCxn id="505" idx="3"/>
            <a:endCxn id="382" idx="1"/>
          </p:cNvCxnSpPr>
          <p:nvPr/>
        </p:nvCxnSpPr>
        <p:spPr bwMode="auto">
          <a:xfrm>
            <a:off x="4804028" y="2851584"/>
            <a:ext cx="472444" cy="13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13" name="Elbow Connector 701"/>
          <p:cNvCxnSpPr>
            <a:endCxn id="546" idx="1"/>
          </p:cNvCxnSpPr>
          <p:nvPr/>
        </p:nvCxnSpPr>
        <p:spPr bwMode="auto">
          <a:xfrm>
            <a:off x="7257256" y="3140968"/>
            <a:ext cx="576064" cy="792088"/>
          </a:xfrm>
          <a:prstGeom prst="bentConnector3">
            <a:avLst>
              <a:gd name="adj1" fmla="val 3809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9" name="Rectangle 518"/>
          <p:cNvSpPr/>
          <p:nvPr/>
        </p:nvSpPr>
        <p:spPr bwMode="auto">
          <a:xfrm>
            <a:off x="5529064" y="3212976"/>
            <a:ext cx="504056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conf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28" name="Elbow Connector 701"/>
          <p:cNvCxnSpPr>
            <a:stCxn id="519" idx="3"/>
          </p:cNvCxnSpPr>
          <p:nvPr/>
        </p:nvCxnSpPr>
        <p:spPr bwMode="auto">
          <a:xfrm flipV="1">
            <a:off x="6033120" y="2612183"/>
            <a:ext cx="399962" cy="708805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70" name="Rectangle 569"/>
          <p:cNvSpPr/>
          <p:nvPr/>
        </p:nvSpPr>
        <p:spPr bwMode="auto">
          <a:xfrm>
            <a:off x="5745088" y="4725144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520" name="Group 519"/>
          <p:cNvGrpSpPr/>
          <p:nvPr/>
        </p:nvGrpSpPr>
        <p:grpSpPr>
          <a:xfrm>
            <a:off x="5709648" y="4941168"/>
            <a:ext cx="36000" cy="145768"/>
            <a:chOff x="5709648" y="4941168"/>
            <a:chExt cx="36000" cy="145768"/>
          </a:xfrm>
        </p:grpSpPr>
        <p:sp>
          <p:nvSpPr>
            <p:cNvPr id="572" name="Rectangle 571"/>
            <p:cNvSpPr/>
            <p:nvPr/>
          </p:nvSpPr>
          <p:spPr bwMode="auto">
            <a:xfrm>
              <a:off x="5709648" y="49411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73" name="Rectangle 572"/>
            <p:cNvSpPr/>
            <p:nvPr/>
          </p:nvSpPr>
          <p:spPr bwMode="auto">
            <a:xfrm>
              <a:off x="5709648" y="497892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74" name="Rectangle 573"/>
            <p:cNvSpPr/>
            <p:nvPr/>
          </p:nvSpPr>
          <p:spPr bwMode="auto">
            <a:xfrm>
              <a:off x="5709648" y="50131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76" name="Rectangle 575"/>
            <p:cNvSpPr/>
            <p:nvPr/>
          </p:nvSpPr>
          <p:spPr bwMode="auto">
            <a:xfrm>
              <a:off x="5709648" y="505093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sp>
        <p:nvSpPr>
          <p:cNvPr id="578" name="Rectangle 577"/>
          <p:cNvSpPr/>
          <p:nvPr/>
        </p:nvSpPr>
        <p:spPr bwMode="auto">
          <a:xfrm>
            <a:off x="5745088" y="4941168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rd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conf 0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579" name="Group 578"/>
          <p:cNvGrpSpPr/>
          <p:nvPr/>
        </p:nvGrpSpPr>
        <p:grpSpPr>
          <a:xfrm>
            <a:off x="5709648" y="5157192"/>
            <a:ext cx="827528" cy="145768"/>
            <a:chOff x="5277600" y="1556792"/>
            <a:chExt cx="827528" cy="145768"/>
          </a:xfrm>
        </p:grpSpPr>
        <p:sp>
          <p:nvSpPr>
            <p:cNvPr id="580" name="Rectangle 579"/>
            <p:cNvSpPr/>
            <p:nvPr/>
          </p:nvSpPr>
          <p:spPr bwMode="auto">
            <a:xfrm>
              <a:off x="5277600" y="1556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2" name="Rectangle 581"/>
            <p:cNvSpPr/>
            <p:nvPr/>
          </p:nvSpPr>
          <p:spPr bwMode="auto">
            <a:xfrm>
              <a:off x="5277600" y="159455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3" name="Rectangle 582"/>
            <p:cNvSpPr/>
            <p:nvPr/>
          </p:nvSpPr>
          <p:spPr bwMode="auto">
            <a:xfrm>
              <a:off x="5277600" y="1628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4" name="Rectangle 583"/>
            <p:cNvSpPr/>
            <p:nvPr/>
          </p:nvSpPr>
          <p:spPr bwMode="auto">
            <a:xfrm>
              <a:off x="5277600" y="166656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6" name="Rectangle 585"/>
            <p:cNvSpPr/>
            <p:nvPr/>
          </p:nvSpPr>
          <p:spPr bwMode="auto">
            <a:xfrm>
              <a:off x="5313040" y="1556792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rd conf 1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588" name="Rectangle 587"/>
          <p:cNvSpPr/>
          <p:nvPr/>
        </p:nvSpPr>
        <p:spPr bwMode="auto">
          <a:xfrm>
            <a:off x="5745088" y="5373216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conf 2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0" name="Elbow Connector 701"/>
          <p:cNvCxnSpPr/>
          <p:nvPr/>
        </p:nvCxnSpPr>
        <p:spPr bwMode="auto">
          <a:xfrm>
            <a:off x="6537176" y="4797152"/>
            <a:ext cx="324600" cy="1800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91" name="Elbow Connector 701"/>
          <p:cNvCxnSpPr/>
          <p:nvPr/>
        </p:nvCxnSpPr>
        <p:spPr bwMode="auto">
          <a:xfrm>
            <a:off x="6537176" y="5013176"/>
            <a:ext cx="324600" cy="36004"/>
          </a:xfrm>
          <a:prstGeom prst="bentConnector3">
            <a:avLst>
              <a:gd name="adj1" fmla="val 3435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92" name="Elbow Connector 701"/>
          <p:cNvCxnSpPr/>
          <p:nvPr/>
        </p:nvCxnSpPr>
        <p:spPr bwMode="auto">
          <a:xfrm flipV="1">
            <a:off x="6537176" y="5121188"/>
            <a:ext cx="324600" cy="108012"/>
          </a:xfrm>
          <a:prstGeom prst="bentConnector3">
            <a:avLst>
              <a:gd name="adj1" fmla="val 3043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93" name="Elbow Connector 701"/>
          <p:cNvCxnSpPr>
            <a:stCxn id="588" idx="3"/>
          </p:cNvCxnSpPr>
          <p:nvPr/>
        </p:nvCxnSpPr>
        <p:spPr bwMode="auto">
          <a:xfrm flipV="1">
            <a:off x="6537176" y="5193196"/>
            <a:ext cx="324600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4" name="Elbow Connector 701"/>
          <p:cNvCxnSpPr>
            <a:stCxn id="519" idx="3"/>
            <a:endCxn id="1338" idx="0"/>
          </p:cNvCxnSpPr>
          <p:nvPr/>
        </p:nvCxnSpPr>
        <p:spPr bwMode="auto">
          <a:xfrm>
            <a:off x="6033120" y="3320988"/>
            <a:ext cx="868578" cy="1637491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324" name="Group 1323"/>
          <p:cNvGrpSpPr/>
          <p:nvPr/>
        </p:nvGrpSpPr>
        <p:grpSpPr>
          <a:xfrm>
            <a:off x="5313040" y="1268760"/>
            <a:ext cx="1080120" cy="609749"/>
            <a:chOff x="5313040" y="620688"/>
            <a:chExt cx="1080120" cy="609749"/>
          </a:xfrm>
        </p:grpSpPr>
        <p:sp>
          <p:nvSpPr>
            <p:cNvPr id="1245" name="Rectangle 1244"/>
            <p:cNvSpPr/>
            <p:nvPr/>
          </p:nvSpPr>
          <p:spPr bwMode="auto">
            <a:xfrm>
              <a:off x="5313040" y="620688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addr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0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46" name="Rectangle 1245"/>
            <p:cNvSpPr/>
            <p:nvPr/>
          </p:nvSpPr>
          <p:spPr bwMode="auto">
            <a:xfrm>
              <a:off x="5313040" y="764704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addr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1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47" name="Rectangle 1246"/>
            <p:cNvSpPr/>
            <p:nvPr/>
          </p:nvSpPr>
          <p:spPr bwMode="auto">
            <a:xfrm>
              <a:off x="5313040" y="1086421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addr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1249" name="Straight Connector 1248"/>
            <p:cNvCxnSpPr/>
            <p:nvPr/>
          </p:nvCxnSpPr>
          <p:spPr bwMode="auto">
            <a:xfrm rot="5400000">
              <a:off x="5642075" y="1006142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grpSp>
          <p:nvGrpSpPr>
            <p:cNvPr id="1253" name="Group 1252"/>
            <p:cNvGrpSpPr/>
            <p:nvPr/>
          </p:nvGrpSpPr>
          <p:grpSpPr>
            <a:xfrm>
              <a:off x="6321152" y="781546"/>
              <a:ext cx="72008" cy="288032"/>
              <a:chOff x="5745088" y="5373216"/>
              <a:chExt cx="72008" cy="288032"/>
            </a:xfrm>
          </p:grpSpPr>
          <p:sp>
            <p:nvSpPr>
              <p:cNvPr id="1254" name="Flowchart: Manual Operation 1253"/>
              <p:cNvSpPr/>
              <p:nvPr/>
            </p:nvSpPr>
            <p:spPr bwMode="auto">
              <a:xfrm rot="16200000">
                <a:off x="5637076" y="54812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255" name="Rectangle 1254"/>
              <p:cNvSpPr/>
              <p:nvPr/>
            </p:nvSpPr>
            <p:spPr bwMode="auto">
              <a:xfrm flipH="1">
                <a:off x="5745088" y="53732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6" name="Rectangle 1255"/>
              <p:cNvSpPr/>
              <p:nvPr/>
            </p:nvSpPr>
            <p:spPr bwMode="auto">
              <a:xfrm flipH="1">
                <a:off x="5745088" y="54452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7" name="Rectangle 1256"/>
              <p:cNvSpPr/>
              <p:nvPr/>
            </p:nvSpPr>
            <p:spPr bwMode="auto">
              <a:xfrm flipH="1">
                <a:off x="5745088" y="55172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8" name="Rectangle 1257"/>
              <p:cNvSpPr/>
              <p:nvPr/>
            </p:nvSpPr>
            <p:spPr bwMode="auto">
              <a:xfrm flipH="1">
                <a:off x="5745088" y="55892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9" name="Rectangle 1258"/>
              <p:cNvSpPr/>
              <p:nvPr/>
            </p:nvSpPr>
            <p:spPr bwMode="auto">
              <a:xfrm>
                <a:off x="5762150" y="5590800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260" name="Elbow Connector 701"/>
            <p:cNvCxnSpPr>
              <a:stCxn id="1245" idx="3"/>
              <a:endCxn id="1255" idx="3"/>
            </p:cNvCxnSpPr>
            <p:nvPr/>
          </p:nvCxnSpPr>
          <p:spPr bwMode="auto">
            <a:xfrm>
              <a:off x="6105128" y="692696"/>
              <a:ext cx="216024" cy="12485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63" name="Elbow Connector 701"/>
            <p:cNvCxnSpPr>
              <a:stCxn id="1246" idx="3"/>
              <a:endCxn id="1256" idx="3"/>
            </p:cNvCxnSpPr>
            <p:nvPr/>
          </p:nvCxnSpPr>
          <p:spPr bwMode="auto">
            <a:xfrm>
              <a:off x="6105128" y="836712"/>
              <a:ext cx="216024" cy="52846"/>
            </a:xfrm>
            <a:prstGeom prst="bentConnector3">
              <a:avLst>
                <a:gd name="adj1" fmla="val 25308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66" name="Elbow Connector 701"/>
            <p:cNvCxnSpPr>
              <a:stCxn id="1247" idx="3"/>
              <a:endCxn id="1258" idx="3"/>
            </p:cNvCxnSpPr>
            <p:nvPr/>
          </p:nvCxnSpPr>
          <p:spPr bwMode="auto">
            <a:xfrm flipV="1">
              <a:off x="6105128" y="1033574"/>
              <a:ext cx="216024" cy="12485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1271" name="Group 1270"/>
          <p:cNvGrpSpPr/>
          <p:nvPr/>
        </p:nvGrpSpPr>
        <p:grpSpPr>
          <a:xfrm>
            <a:off x="7257256" y="2492896"/>
            <a:ext cx="72008" cy="288032"/>
            <a:chOff x="5745088" y="5373216"/>
            <a:chExt cx="72008" cy="288032"/>
          </a:xfrm>
        </p:grpSpPr>
        <p:sp>
          <p:nvSpPr>
            <p:cNvPr id="1272" name="Flowchart: Manual Operation 1271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273" name="Rectangle 1272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4" name="Rectangle 1273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5" name="Rectangle 1274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6" name="Rectangle 1275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7" name="Rectangle 1276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278" name="Elbow Connector 701"/>
          <p:cNvCxnSpPr>
            <a:endCxn id="545" idx="1"/>
          </p:cNvCxnSpPr>
          <p:nvPr/>
        </p:nvCxnSpPr>
        <p:spPr bwMode="auto">
          <a:xfrm>
            <a:off x="7329264" y="2636912"/>
            <a:ext cx="504056" cy="11521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1" name="Elbow Connector 701"/>
          <p:cNvCxnSpPr/>
          <p:nvPr/>
        </p:nvCxnSpPr>
        <p:spPr bwMode="auto">
          <a:xfrm>
            <a:off x="6393160" y="1573634"/>
            <a:ext cx="864096" cy="955266"/>
          </a:xfrm>
          <a:prstGeom prst="bentConnector3">
            <a:avLst>
              <a:gd name="adj1" fmla="val 6499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293" name="Group 1292"/>
          <p:cNvGrpSpPr/>
          <p:nvPr/>
        </p:nvGrpSpPr>
        <p:grpSpPr>
          <a:xfrm>
            <a:off x="6393160" y="2348880"/>
            <a:ext cx="72008" cy="288032"/>
            <a:chOff x="5745088" y="5373216"/>
            <a:chExt cx="72008" cy="288032"/>
          </a:xfrm>
        </p:grpSpPr>
        <p:sp>
          <p:nvSpPr>
            <p:cNvPr id="1294" name="Flowchart: Manual Operation 1293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295" name="Rectangle 1294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6" name="Rectangle 1295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7" name="Rectangle 1296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8" name="Rectangle 1297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9" name="Rectangle 1298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346" name="Group 1345"/>
          <p:cNvGrpSpPr/>
          <p:nvPr/>
        </p:nvGrpSpPr>
        <p:grpSpPr>
          <a:xfrm>
            <a:off x="6861776" y="4941168"/>
            <a:ext cx="72008" cy="288032"/>
            <a:chOff x="6753200" y="3573016"/>
            <a:chExt cx="72008" cy="288032"/>
          </a:xfrm>
        </p:grpSpPr>
        <p:sp>
          <p:nvSpPr>
            <p:cNvPr id="1333" name="Flowchart: Manual Operation 1332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334" name="Rectangle 1333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5" name="Rectangle 1334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6" name="Rectangle 1335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7" name="Rectangle 1336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8" name="Rectangle 1337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370" name="Elbow Connector 701"/>
          <p:cNvCxnSpPr>
            <a:stCxn id="1333" idx="2"/>
            <a:endCxn id="388" idx="3"/>
          </p:cNvCxnSpPr>
          <p:nvPr/>
        </p:nvCxnSpPr>
        <p:spPr bwMode="auto">
          <a:xfrm flipV="1">
            <a:off x="6933784" y="3104964"/>
            <a:ext cx="251464" cy="19802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396" name="Group 1395"/>
          <p:cNvGrpSpPr/>
          <p:nvPr/>
        </p:nvGrpSpPr>
        <p:grpSpPr>
          <a:xfrm>
            <a:off x="3512840" y="5085184"/>
            <a:ext cx="1152128" cy="609732"/>
            <a:chOff x="7473280" y="620688"/>
            <a:chExt cx="1152128" cy="609732"/>
          </a:xfrm>
        </p:grpSpPr>
        <p:sp>
          <p:nvSpPr>
            <p:cNvPr id="1397" name="Rectangle 1396"/>
            <p:cNvSpPr/>
            <p:nvPr/>
          </p:nvSpPr>
          <p:spPr bwMode="auto">
            <a:xfrm>
              <a:off x="7473280" y="620688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cur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wr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8" name="Rectangle 1397"/>
            <p:cNvSpPr/>
            <p:nvPr/>
          </p:nvSpPr>
          <p:spPr bwMode="auto">
            <a:xfrm>
              <a:off x="7473280" y="764704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1 cur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wr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9" name="Rectangle 1398"/>
            <p:cNvSpPr/>
            <p:nvPr/>
          </p:nvSpPr>
          <p:spPr bwMode="auto">
            <a:xfrm>
              <a:off x="7473280" y="1086420"/>
              <a:ext cx="864096" cy="14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n cur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wr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00" name="Straight Connector 1399"/>
            <p:cNvCxnSpPr/>
            <p:nvPr/>
          </p:nvCxnSpPr>
          <p:spPr bwMode="auto">
            <a:xfrm rot="5400000">
              <a:off x="7874323" y="1006142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grpSp>
          <p:nvGrpSpPr>
            <p:cNvPr id="1401" name="Group 1400"/>
            <p:cNvGrpSpPr/>
            <p:nvPr/>
          </p:nvGrpSpPr>
          <p:grpSpPr>
            <a:xfrm>
              <a:off x="8553400" y="781546"/>
              <a:ext cx="72008" cy="288032"/>
              <a:chOff x="5745088" y="5373216"/>
              <a:chExt cx="72008" cy="288032"/>
            </a:xfrm>
          </p:grpSpPr>
          <p:sp>
            <p:nvSpPr>
              <p:cNvPr id="1405" name="Flowchart: Manual Operation 1404"/>
              <p:cNvSpPr/>
              <p:nvPr/>
            </p:nvSpPr>
            <p:spPr bwMode="auto">
              <a:xfrm rot="16200000">
                <a:off x="5637076" y="54812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406" name="Rectangle 1405"/>
              <p:cNvSpPr/>
              <p:nvPr/>
            </p:nvSpPr>
            <p:spPr bwMode="auto">
              <a:xfrm flipH="1">
                <a:off x="5745088" y="53732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07" name="Rectangle 1406"/>
              <p:cNvSpPr/>
              <p:nvPr/>
            </p:nvSpPr>
            <p:spPr bwMode="auto">
              <a:xfrm flipH="1">
                <a:off x="5745088" y="54452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08" name="Rectangle 1407"/>
              <p:cNvSpPr/>
              <p:nvPr/>
            </p:nvSpPr>
            <p:spPr bwMode="auto">
              <a:xfrm flipH="1">
                <a:off x="5745088" y="55172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09" name="Rectangle 1408"/>
              <p:cNvSpPr/>
              <p:nvPr/>
            </p:nvSpPr>
            <p:spPr bwMode="auto">
              <a:xfrm flipH="1">
                <a:off x="5745088" y="55892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10" name="Rectangle 1409"/>
              <p:cNvSpPr/>
              <p:nvPr/>
            </p:nvSpPr>
            <p:spPr bwMode="auto">
              <a:xfrm>
                <a:off x="5762150" y="5590800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402" name="Elbow Connector 701"/>
            <p:cNvCxnSpPr>
              <a:stCxn id="1397" idx="3"/>
              <a:endCxn id="1406" idx="3"/>
            </p:cNvCxnSpPr>
            <p:nvPr/>
          </p:nvCxnSpPr>
          <p:spPr bwMode="auto">
            <a:xfrm>
              <a:off x="8337376" y="692696"/>
              <a:ext cx="216024" cy="12485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03" name="Elbow Connector 701"/>
            <p:cNvCxnSpPr>
              <a:stCxn id="1398" idx="3"/>
              <a:endCxn id="1407" idx="3"/>
            </p:cNvCxnSpPr>
            <p:nvPr/>
          </p:nvCxnSpPr>
          <p:spPr bwMode="auto">
            <a:xfrm>
              <a:off x="8337376" y="836712"/>
              <a:ext cx="216024" cy="52846"/>
            </a:xfrm>
            <a:prstGeom prst="bentConnector3">
              <a:avLst>
                <a:gd name="adj1" fmla="val 27525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04" name="Elbow Connector 701"/>
            <p:cNvCxnSpPr>
              <a:stCxn id="1399" idx="3"/>
              <a:endCxn id="1409" idx="3"/>
            </p:cNvCxnSpPr>
            <p:nvPr/>
          </p:nvCxnSpPr>
          <p:spPr bwMode="auto">
            <a:xfrm flipV="1">
              <a:off x="8337376" y="1033574"/>
              <a:ext cx="216024" cy="12484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1426" name="Group 1425"/>
          <p:cNvGrpSpPr/>
          <p:nvPr/>
        </p:nvGrpSpPr>
        <p:grpSpPr>
          <a:xfrm>
            <a:off x="3512840" y="6021288"/>
            <a:ext cx="1152128" cy="609732"/>
            <a:chOff x="7473280" y="620688"/>
            <a:chExt cx="1152128" cy="609732"/>
          </a:xfrm>
        </p:grpSpPr>
        <p:sp>
          <p:nvSpPr>
            <p:cNvPr id="1427" name="Rectangle 1426"/>
            <p:cNvSpPr/>
            <p:nvPr/>
          </p:nvSpPr>
          <p:spPr bwMode="auto">
            <a:xfrm>
              <a:off x="7473280" y="620688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cur rd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8" name="Rectangle 1427"/>
            <p:cNvSpPr/>
            <p:nvPr/>
          </p:nvSpPr>
          <p:spPr bwMode="auto">
            <a:xfrm>
              <a:off x="7473280" y="764704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1 cur rd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9" name="Rectangle 1428"/>
            <p:cNvSpPr/>
            <p:nvPr/>
          </p:nvSpPr>
          <p:spPr bwMode="auto">
            <a:xfrm>
              <a:off x="7473280" y="1086420"/>
              <a:ext cx="864096" cy="14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n cur rd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30" name="Straight Connector 1429"/>
            <p:cNvCxnSpPr/>
            <p:nvPr/>
          </p:nvCxnSpPr>
          <p:spPr bwMode="auto">
            <a:xfrm rot="5400000">
              <a:off x="7874323" y="1006142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grpSp>
          <p:nvGrpSpPr>
            <p:cNvPr id="1431" name="Group 1430"/>
            <p:cNvGrpSpPr/>
            <p:nvPr/>
          </p:nvGrpSpPr>
          <p:grpSpPr>
            <a:xfrm>
              <a:off x="8553400" y="781546"/>
              <a:ext cx="72008" cy="288032"/>
              <a:chOff x="5745088" y="5373216"/>
              <a:chExt cx="72008" cy="288032"/>
            </a:xfrm>
          </p:grpSpPr>
          <p:sp>
            <p:nvSpPr>
              <p:cNvPr id="1435" name="Flowchart: Manual Operation 1434"/>
              <p:cNvSpPr/>
              <p:nvPr/>
            </p:nvSpPr>
            <p:spPr bwMode="auto">
              <a:xfrm rot="16200000">
                <a:off x="5637076" y="54812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436" name="Rectangle 1435"/>
              <p:cNvSpPr/>
              <p:nvPr/>
            </p:nvSpPr>
            <p:spPr bwMode="auto">
              <a:xfrm flipH="1">
                <a:off x="5745088" y="53732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37" name="Rectangle 1436"/>
              <p:cNvSpPr/>
              <p:nvPr/>
            </p:nvSpPr>
            <p:spPr bwMode="auto">
              <a:xfrm flipH="1">
                <a:off x="5745088" y="54452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38" name="Rectangle 1437"/>
              <p:cNvSpPr/>
              <p:nvPr/>
            </p:nvSpPr>
            <p:spPr bwMode="auto">
              <a:xfrm flipH="1">
                <a:off x="5745088" y="55172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39" name="Rectangle 1438"/>
              <p:cNvSpPr/>
              <p:nvPr/>
            </p:nvSpPr>
            <p:spPr bwMode="auto">
              <a:xfrm flipH="1">
                <a:off x="5745088" y="55892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40" name="Rectangle 1439"/>
              <p:cNvSpPr/>
              <p:nvPr/>
            </p:nvSpPr>
            <p:spPr bwMode="auto">
              <a:xfrm>
                <a:off x="5762150" y="5590800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432" name="Elbow Connector 701"/>
            <p:cNvCxnSpPr>
              <a:stCxn id="1427" idx="3"/>
              <a:endCxn id="1436" idx="3"/>
            </p:cNvCxnSpPr>
            <p:nvPr/>
          </p:nvCxnSpPr>
          <p:spPr bwMode="auto">
            <a:xfrm>
              <a:off x="8337376" y="692696"/>
              <a:ext cx="216024" cy="12485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33" name="Elbow Connector 701"/>
            <p:cNvCxnSpPr>
              <a:stCxn id="1428" idx="3"/>
              <a:endCxn id="1437" idx="3"/>
            </p:cNvCxnSpPr>
            <p:nvPr/>
          </p:nvCxnSpPr>
          <p:spPr bwMode="auto">
            <a:xfrm>
              <a:off x="8337376" y="836712"/>
              <a:ext cx="216024" cy="52846"/>
            </a:xfrm>
            <a:prstGeom prst="bentConnector3">
              <a:avLst>
                <a:gd name="adj1" fmla="val 27525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34" name="Elbow Connector 701"/>
            <p:cNvCxnSpPr>
              <a:stCxn id="1429" idx="3"/>
              <a:endCxn id="1439" idx="3"/>
            </p:cNvCxnSpPr>
            <p:nvPr/>
          </p:nvCxnSpPr>
          <p:spPr bwMode="auto">
            <a:xfrm flipV="1">
              <a:off x="8337376" y="1033574"/>
              <a:ext cx="216024" cy="12484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cxnSp>
        <p:nvCxnSpPr>
          <p:cNvPr id="1525" name="Elbow Connector 701"/>
          <p:cNvCxnSpPr>
            <a:stCxn id="1405" idx="2"/>
            <a:endCxn id="1552" idx="1"/>
          </p:cNvCxnSpPr>
          <p:nvPr/>
        </p:nvCxnSpPr>
        <p:spPr bwMode="auto">
          <a:xfrm flipV="1">
            <a:off x="4664968" y="5193192"/>
            <a:ext cx="216024" cy="1968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28" name="Elbow Connector 701"/>
          <p:cNvCxnSpPr>
            <a:stCxn id="1435" idx="2"/>
            <a:endCxn id="1593" idx="1"/>
          </p:cNvCxnSpPr>
          <p:nvPr/>
        </p:nvCxnSpPr>
        <p:spPr bwMode="auto">
          <a:xfrm flipV="1">
            <a:off x="4664968" y="6057288"/>
            <a:ext cx="216024" cy="2688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34" name="Rectangle 1533"/>
          <p:cNvSpPr/>
          <p:nvPr/>
        </p:nvSpPr>
        <p:spPr bwMode="auto">
          <a:xfrm>
            <a:off x="920552" y="436510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from generics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44" name="Group 1543"/>
          <p:cNvGrpSpPr/>
          <p:nvPr/>
        </p:nvGrpSpPr>
        <p:grpSpPr>
          <a:xfrm>
            <a:off x="4880992" y="5013176"/>
            <a:ext cx="180016" cy="216016"/>
            <a:chOff x="4953000" y="4221088"/>
            <a:chExt cx="180016" cy="216016"/>
          </a:xfrm>
        </p:grpSpPr>
        <p:cxnSp>
          <p:nvCxnSpPr>
            <p:cNvPr id="1545" name="Straight Arrow Connector 1544"/>
            <p:cNvCxnSpPr>
              <a:stCxn id="1550" idx="3"/>
              <a:endCxn id="1548" idx="1"/>
            </p:cNvCxnSpPr>
            <p:nvPr/>
          </p:nvCxnSpPr>
          <p:spPr bwMode="auto">
            <a:xfrm>
              <a:off x="4989000" y="4257088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6" name="Straight Arrow Connector 1545"/>
            <p:cNvCxnSpPr>
              <a:stCxn id="1552" idx="3"/>
              <a:endCxn id="1548" idx="1"/>
            </p:cNvCxnSpPr>
            <p:nvPr/>
          </p:nvCxnSpPr>
          <p:spPr bwMode="auto">
            <a:xfrm flipV="1">
              <a:off x="4989000" y="4329096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7" name="Straight Arrow Connector 1546"/>
            <p:cNvCxnSpPr>
              <a:stCxn id="1551" idx="3"/>
              <a:endCxn id="1548" idx="1"/>
            </p:cNvCxnSpPr>
            <p:nvPr/>
          </p:nvCxnSpPr>
          <p:spPr bwMode="auto">
            <a:xfrm>
              <a:off x="4989000" y="4329096"/>
              <a:ext cx="108016" cy="158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48" name="Rectangle 1547"/>
            <p:cNvSpPr/>
            <p:nvPr/>
          </p:nvSpPr>
          <p:spPr bwMode="auto">
            <a:xfrm>
              <a:off x="5097016" y="431109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grpSp>
          <p:nvGrpSpPr>
            <p:cNvPr id="1549" name="Group 1548"/>
            <p:cNvGrpSpPr/>
            <p:nvPr/>
          </p:nvGrpSpPr>
          <p:grpSpPr>
            <a:xfrm>
              <a:off x="4953000" y="4221088"/>
              <a:ext cx="36000" cy="216016"/>
              <a:chOff x="4953000" y="4221088"/>
              <a:chExt cx="36000" cy="216016"/>
            </a:xfrm>
          </p:grpSpPr>
          <p:sp>
            <p:nvSpPr>
              <p:cNvPr id="1550" name="Rectangle 1549"/>
              <p:cNvSpPr/>
              <p:nvPr/>
            </p:nvSpPr>
            <p:spPr bwMode="auto">
              <a:xfrm>
                <a:off x="4953000" y="422108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51" name="Rectangle 1550"/>
              <p:cNvSpPr/>
              <p:nvPr/>
            </p:nvSpPr>
            <p:spPr bwMode="auto">
              <a:xfrm>
                <a:off x="4953000" y="4293096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52" name="Rectangle 1551"/>
              <p:cNvSpPr/>
              <p:nvPr/>
            </p:nvSpPr>
            <p:spPr bwMode="auto">
              <a:xfrm>
                <a:off x="4953000" y="4365104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</p:grpSp>
      <p:sp>
        <p:nvSpPr>
          <p:cNvPr id="1578" name="Rectangle 1577"/>
          <p:cNvSpPr/>
          <p:nvPr/>
        </p:nvSpPr>
        <p:spPr bwMode="auto">
          <a:xfrm>
            <a:off x="3512840" y="4869160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579" name="Rectangle 1578"/>
          <p:cNvSpPr/>
          <p:nvPr/>
        </p:nvSpPr>
        <p:spPr bwMode="auto">
          <a:xfrm>
            <a:off x="3512840" y="580526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1585" name="Group 1584"/>
          <p:cNvGrpSpPr/>
          <p:nvPr/>
        </p:nvGrpSpPr>
        <p:grpSpPr>
          <a:xfrm>
            <a:off x="4880992" y="5877272"/>
            <a:ext cx="180016" cy="216016"/>
            <a:chOff x="4953000" y="4221088"/>
            <a:chExt cx="180016" cy="216016"/>
          </a:xfrm>
        </p:grpSpPr>
        <p:cxnSp>
          <p:nvCxnSpPr>
            <p:cNvPr id="1586" name="Straight Arrow Connector 1585"/>
            <p:cNvCxnSpPr>
              <a:stCxn id="1591" idx="3"/>
              <a:endCxn id="1589" idx="1"/>
            </p:cNvCxnSpPr>
            <p:nvPr/>
          </p:nvCxnSpPr>
          <p:spPr bwMode="auto">
            <a:xfrm>
              <a:off x="4989000" y="4257088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87" name="Straight Arrow Connector 1586"/>
            <p:cNvCxnSpPr>
              <a:stCxn id="1593" idx="3"/>
              <a:endCxn id="1589" idx="1"/>
            </p:cNvCxnSpPr>
            <p:nvPr/>
          </p:nvCxnSpPr>
          <p:spPr bwMode="auto">
            <a:xfrm flipV="1">
              <a:off x="4989000" y="4329096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88" name="Straight Arrow Connector 1587"/>
            <p:cNvCxnSpPr>
              <a:stCxn id="1592" idx="3"/>
              <a:endCxn id="1589" idx="1"/>
            </p:cNvCxnSpPr>
            <p:nvPr/>
          </p:nvCxnSpPr>
          <p:spPr bwMode="auto">
            <a:xfrm>
              <a:off x="4989000" y="4329096"/>
              <a:ext cx="108016" cy="158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89" name="Rectangle 1588"/>
            <p:cNvSpPr/>
            <p:nvPr/>
          </p:nvSpPr>
          <p:spPr bwMode="auto">
            <a:xfrm>
              <a:off x="5097016" y="431109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grpSp>
          <p:nvGrpSpPr>
            <p:cNvPr id="1590" name="Group 1589"/>
            <p:cNvGrpSpPr/>
            <p:nvPr/>
          </p:nvGrpSpPr>
          <p:grpSpPr>
            <a:xfrm>
              <a:off x="4953000" y="4221088"/>
              <a:ext cx="36000" cy="216016"/>
              <a:chOff x="4953000" y="4221088"/>
              <a:chExt cx="36000" cy="216016"/>
            </a:xfrm>
          </p:grpSpPr>
          <p:sp>
            <p:nvSpPr>
              <p:cNvPr id="1591" name="Rectangle 1590"/>
              <p:cNvSpPr/>
              <p:nvPr/>
            </p:nvSpPr>
            <p:spPr bwMode="auto">
              <a:xfrm>
                <a:off x="4953000" y="422108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92" name="Rectangle 1591"/>
              <p:cNvSpPr/>
              <p:nvPr/>
            </p:nvSpPr>
            <p:spPr bwMode="auto">
              <a:xfrm>
                <a:off x="4953000" y="4293096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93" name="Rectangle 1592"/>
              <p:cNvSpPr/>
              <p:nvPr/>
            </p:nvSpPr>
            <p:spPr bwMode="auto">
              <a:xfrm>
                <a:off x="4953000" y="4365104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</p:grpSp>
      <p:cxnSp>
        <p:nvCxnSpPr>
          <p:cNvPr id="1595" name="Elbow Connector 701"/>
          <p:cNvCxnSpPr>
            <a:stCxn id="1579" idx="3"/>
            <a:endCxn id="1591" idx="1"/>
          </p:cNvCxnSpPr>
          <p:nvPr/>
        </p:nvCxnSpPr>
        <p:spPr bwMode="auto">
          <a:xfrm>
            <a:off x="4376936" y="5877272"/>
            <a:ext cx="504056" cy="36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03" name="Elbow Connector 701"/>
          <p:cNvCxnSpPr>
            <a:stCxn id="1578" idx="3"/>
            <a:endCxn id="1550" idx="1"/>
          </p:cNvCxnSpPr>
          <p:nvPr/>
        </p:nvCxnSpPr>
        <p:spPr bwMode="auto">
          <a:xfrm>
            <a:off x="4376936" y="4941168"/>
            <a:ext cx="504056" cy="1080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608" name="Group 1607"/>
          <p:cNvGrpSpPr/>
          <p:nvPr/>
        </p:nvGrpSpPr>
        <p:grpSpPr>
          <a:xfrm>
            <a:off x="5673080" y="4293096"/>
            <a:ext cx="180016" cy="216016"/>
            <a:chOff x="4953000" y="4221088"/>
            <a:chExt cx="180016" cy="216016"/>
          </a:xfrm>
        </p:grpSpPr>
        <p:cxnSp>
          <p:nvCxnSpPr>
            <p:cNvPr id="1609" name="Straight Arrow Connector 1608"/>
            <p:cNvCxnSpPr>
              <a:stCxn id="1614" idx="3"/>
              <a:endCxn id="1612" idx="1"/>
            </p:cNvCxnSpPr>
            <p:nvPr/>
          </p:nvCxnSpPr>
          <p:spPr bwMode="auto">
            <a:xfrm>
              <a:off x="4989000" y="4257088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10" name="Straight Arrow Connector 1609"/>
            <p:cNvCxnSpPr>
              <a:stCxn id="1616" idx="3"/>
              <a:endCxn id="1612" idx="1"/>
            </p:cNvCxnSpPr>
            <p:nvPr/>
          </p:nvCxnSpPr>
          <p:spPr bwMode="auto">
            <a:xfrm flipV="1">
              <a:off x="4989000" y="4329096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11" name="Straight Arrow Connector 1610"/>
            <p:cNvCxnSpPr>
              <a:stCxn id="1615" idx="3"/>
              <a:endCxn id="1612" idx="1"/>
            </p:cNvCxnSpPr>
            <p:nvPr/>
          </p:nvCxnSpPr>
          <p:spPr bwMode="auto">
            <a:xfrm>
              <a:off x="4989000" y="4329096"/>
              <a:ext cx="108016" cy="158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12" name="Rectangle 1611"/>
            <p:cNvSpPr/>
            <p:nvPr/>
          </p:nvSpPr>
          <p:spPr bwMode="auto">
            <a:xfrm>
              <a:off x="5097016" y="431109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grpSp>
          <p:nvGrpSpPr>
            <p:cNvPr id="1613" name="Group 1612"/>
            <p:cNvGrpSpPr/>
            <p:nvPr/>
          </p:nvGrpSpPr>
          <p:grpSpPr>
            <a:xfrm>
              <a:off x="4953000" y="4221088"/>
              <a:ext cx="36000" cy="216016"/>
              <a:chOff x="4953000" y="4221088"/>
              <a:chExt cx="36000" cy="216016"/>
            </a:xfrm>
          </p:grpSpPr>
          <p:sp>
            <p:nvSpPr>
              <p:cNvPr id="1614" name="Rectangle 1613"/>
              <p:cNvSpPr/>
              <p:nvPr/>
            </p:nvSpPr>
            <p:spPr bwMode="auto">
              <a:xfrm>
                <a:off x="4953000" y="422108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615" name="Rectangle 1614"/>
              <p:cNvSpPr/>
              <p:nvPr/>
            </p:nvSpPr>
            <p:spPr bwMode="auto">
              <a:xfrm>
                <a:off x="4953000" y="4293096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616" name="Rectangle 1615"/>
              <p:cNvSpPr/>
              <p:nvPr/>
            </p:nvSpPr>
            <p:spPr bwMode="auto">
              <a:xfrm>
                <a:off x="4953000" y="4365104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</p:grpSp>
      <p:cxnSp>
        <p:nvCxnSpPr>
          <p:cNvPr id="1619" name="Elbow Connector 701"/>
          <p:cNvCxnSpPr>
            <a:stCxn id="1548" idx="3"/>
            <a:endCxn id="1625" idx="3"/>
          </p:cNvCxnSpPr>
          <p:nvPr/>
        </p:nvCxnSpPr>
        <p:spPr bwMode="auto">
          <a:xfrm>
            <a:off x="5061008" y="5121184"/>
            <a:ext cx="324040" cy="648076"/>
          </a:xfrm>
          <a:prstGeom prst="bentConnector3">
            <a:avLst>
              <a:gd name="adj1" fmla="val 2253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621" name="Group 1620"/>
          <p:cNvGrpSpPr/>
          <p:nvPr/>
        </p:nvGrpSpPr>
        <p:grpSpPr>
          <a:xfrm>
            <a:off x="5385048" y="5589240"/>
            <a:ext cx="72008" cy="288032"/>
            <a:chOff x="6753200" y="3573016"/>
            <a:chExt cx="72008" cy="288032"/>
          </a:xfrm>
        </p:grpSpPr>
        <p:sp>
          <p:nvSpPr>
            <p:cNvPr id="1622" name="Flowchart: Manual Operation 1621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23" name="Rectangle 1622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4" name="Rectangle 1623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5" name="Rectangle 1624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6" name="Rectangle 1625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7" name="Rectangle 1626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629" name="Elbow Connector 701"/>
          <p:cNvCxnSpPr>
            <a:stCxn id="1589" idx="3"/>
            <a:endCxn id="1626" idx="3"/>
          </p:cNvCxnSpPr>
          <p:nvPr/>
        </p:nvCxnSpPr>
        <p:spPr bwMode="auto">
          <a:xfrm flipV="1">
            <a:off x="5061008" y="5841268"/>
            <a:ext cx="324040" cy="144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35" name="Elbow Connector 701"/>
          <p:cNvCxnSpPr>
            <a:stCxn id="1622" idx="2"/>
            <a:endCxn id="1616" idx="1"/>
          </p:cNvCxnSpPr>
          <p:nvPr/>
        </p:nvCxnSpPr>
        <p:spPr bwMode="auto">
          <a:xfrm flipV="1">
            <a:off x="5457056" y="4473112"/>
            <a:ext cx="216024" cy="12601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40" name="Elbow Connector 701"/>
          <p:cNvCxnSpPr>
            <a:stCxn id="1612" idx="3"/>
            <a:endCxn id="538" idx="1"/>
          </p:cNvCxnSpPr>
          <p:nvPr/>
        </p:nvCxnSpPr>
        <p:spPr bwMode="auto">
          <a:xfrm flipV="1">
            <a:off x="5853096" y="3068960"/>
            <a:ext cx="1980224" cy="1332144"/>
          </a:xfrm>
          <a:prstGeom prst="bentConnector3">
            <a:avLst>
              <a:gd name="adj1" fmla="val 9045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4" name="Elbow Connector 701"/>
          <p:cNvCxnSpPr>
            <a:stCxn id="99" idx="3"/>
            <a:endCxn id="621" idx="1"/>
          </p:cNvCxnSpPr>
          <p:nvPr/>
        </p:nvCxnSpPr>
        <p:spPr bwMode="auto">
          <a:xfrm flipV="1">
            <a:off x="1836121" y="1934832"/>
            <a:ext cx="236559" cy="8460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99" name="Group 698"/>
          <p:cNvGrpSpPr/>
          <p:nvPr/>
        </p:nvGrpSpPr>
        <p:grpSpPr>
          <a:xfrm>
            <a:off x="2072680" y="1052736"/>
            <a:ext cx="1803800" cy="937856"/>
            <a:chOff x="2288704" y="1556792"/>
            <a:chExt cx="1803800" cy="937856"/>
          </a:xfrm>
        </p:grpSpPr>
        <p:grpSp>
          <p:nvGrpSpPr>
            <p:cNvPr id="683" name="Group 682"/>
            <p:cNvGrpSpPr/>
            <p:nvPr/>
          </p:nvGrpSpPr>
          <p:grpSpPr>
            <a:xfrm>
              <a:off x="2288704" y="1556792"/>
              <a:ext cx="1803800" cy="937856"/>
              <a:chOff x="2288704" y="1556792"/>
              <a:chExt cx="1803800" cy="937856"/>
            </a:xfrm>
          </p:grpSpPr>
          <p:sp>
            <p:nvSpPr>
              <p:cNvPr id="389" name="Rectangle 388"/>
              <p:cNvSpPr/>
              <p:nvPr/>
            </p:nvSpPr>
            <p:spPr bwMode="auto">
              <a:xfrm>
                <a:off x="2288704" y="1556792"/>
                <a:ext cx="1800200" cy="93610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36000" tIns="0" rIns="3600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kern="1200" dirty="0" smtClean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rPr>
                  <a:t>is HIBI DMA</a:t>
                </a: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2288704" y="1556792"/>
                <a:ext cx="3600" cy="937856"/>
                <a:chOff x="2072680" y="1556792"/>
                <a:chExt cx="36000" cy="937856"/>
              </a:xfrm>
            </p:grpSpPr>
            <p:sp>
              <p:nvSpPr>
                <p:cNvPr id="522" name="Rectangle 521"/>
                <p:cNvSpPr/>
                <p:nvPr/>
              </p:nvSpPr>
              <p:spPr bwMode="auto">
                <a:xfrm>
                  <a:off x="2072680" y="15567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23" name="Rectangle 522"/>
                <p:cNvSpPr/>
                <p:nvPr/>
              </p:nvSpPr>
              <p:spPr bwMode="auto">
                <a:xfrm>
                  <a:off x="2072680" y="159455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25" name="Rectangle 524"/>
                <p:cNvSpPr/>
                <p:nvPr/>
              </p:nvSpPr>
              <p:spPr bwMode="auto">
                <a:xfrm>
                  <a:off x="2072680" y="16288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26" name="Rectangle 525"/>
                <p:cNvSpPr/>
                <p:nvPr/>
              </p:nvSpPr>
              <p:spPr bwMode="auto">
                <a:xfrm>
                  <a:off x="2072680" y="166656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34" name="Rectangle 533"/>
                <p:cNvSpPr/>
                <p:nvPr/>
              </p:nvSpPr>
              <p:spPr bwMode="auto">
                <a:xfrm>
                  <a:off x="2072680" y="17008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35" name="Rectangle 534"/>
                <p:cNvSpPr/>
                <p:nvPr/>
              </p:nvSpPr>
              <p:spPr bwMode="auto">
                <a:xfrm>
                  <a:off x="2072680" y="173856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072680" y="17728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42" name="Rectangle 541"/>
                <p:cNvSpPr/>
                <p:nvPr/>
              </p:nvSpPr>
              <p:spPr bwMode="auto">
                <a:xfrm>
                  <a:off x="2072680" y="181057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5" name="Rectangle 564"/>
                <p:cNvSpPr/>
                <p:nvPr/>
              </p:nvSpPr>
              <p:spPr bwMode="auto">
                <a:xfrm>
                  <a:off x="2072680" y="18448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6" name="Rectangle 565"/>
                <p:cNvSpPr/>
                <p:nvPr/>
              </p:nvSpPr>
              <p:spPr bwMode="auto">
                <a:xfrm>
                  <a:off x="2072680" y="188258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7" name="Rectangle 566"/>
                <p:cNvSpPr/>
                <p:nvPr/>
              </p:nvSpPr>
              <p:spPr bwMode="auto">
                <a:xfrm>
                  <a:off x="2072680" y="19168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8" name="Rectangle 567"/>
                <p:cNvSpPr/>
                <p:nvPr/>
              </p:nvSpPr>
              <p:spPr bwMode="auto">
                <a:xfrm>
                  <a:off x="2072680" y="19545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4" name="Rectangle 593"/>
                <p:cNvSpPr/>
                <p:nvPr/>
              </p:nvSpPr>
              <p:spPr bwMode="auto">
                <a:xfrm>
                  <a:off x="2072680" y="19888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5" name="Rectangle 594"/>
                <p:cNvSpPr/>
                <p:nvPr/>
              </p:nvSpPr>
              <p:spPr bwMode="auto">
                <a:xfrm>
                  <a:off x="2072680" y="20266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6" name="Rectangle 595"/>
                <p:cNvSpPr/>
                <p:nvPr/>
              </p:nvSpPr>
              <p:spPr bwMode="auto">
                <a:xfrm>
                  <a:off x="2072680" y="20608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7" name="Rectangle 596"/>
                <p:cNvSpPr/>
                <p:nvPr/>
              </p:nvSpPr>
              <p:spPr bwMode="auto">
                <a:xfrm>
                  <a:off x="2072680" y="20986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08" name="Rectangle 607"/>
                <p:cNvSpPr/>
                <p:nvPr/>
              </p:nvSpPr>
              <p:spPr bwMode="auto">
                <a:xfrm>
                  <a:off x="2072680" y="213285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09" name="Rectangle 608"/>
                <p:cNvSpPr/>
                <p:nvPr/>
              </p:nvSpPr>
              <p:spPr bwMode="auto">
                <a:xfrm>
                  <a:off x="2072680" y="21706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0" name="Rectangle 609"/>
                <p:cNvSpPr/>
                <p:nvPr/>
              </p:nvSpPr>
              <p:spPr bwMode="auto">
                <a:xfrm>
                  <a:off x="2072680" y="220486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1" name="Rectangle 610"/>
                <p:cNvSpPr/>
                <p:nvPr/>
              </p:nvSpPr>
              <p:spPr bwMode="auto">
                <a:xfrm>
                  <a:off x="2072680" y="22426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6" name="Rectangle 615"/>
                <p:cNvSpPr/>
                <p:nvPr/>
              </p:nvSpPr>
              <p:spPr bwMode="auto">
                <a:xfrm>
                  <a:off x="2072680" y="227687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7" name="Rectangle 616"/>
                <p:cNvSpPr/>
                <p:nvPr/>
              </p:nvSpPr>
              <p:spPr bwMode="auto">
                <a:xfrm>
                  <a:off x="2072680" y="23146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8" name="Rectangle 617"/>
                <p:cNvSpPr/>
                <p:nvPr/>
              </p:nvSpPr>
              <p:spPr bwMode="auto">
                <a:xfrm>
                  <a:off x="2072680" y="234888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9" name="Rectangle 618"/>
                <p:cNvSpPr/>
                <p:nvPr/>
              </p:nvSpPr>
              <p:spPr bwMode="auto">
                <a:xfrm>
                  <a:off x="2072680" y="23866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21" name="Rectangle 620"/>
                <p:cNvSpPr/>
                <p:nvPr/>
              </p:nvSpPr>
              <p:spPr bwMode="auto">
                <a:xfrm>
                  <a:off x="2072680" y="242088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22" name="Rectangle 621"/>
                <p:cNvSpPr/>
                <p:nvPr/>
              </p:nvSpPr>
              <p:spPr bwMode="auto">
                <a:xfrm>
                  <a:off x="2072680" y="24586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654" name="Group 653"/>
              <p:cNvGrpSpPr/>
              <p:nvPr/>
            </p:nvGrpSpPr>
            <p:grpSpPr>
              <a:xfrm>
                <a:off x="4088904" y="1556792"/>
                <a:ext cx="3600" cy="937856"/>
                <a:chOff x="2072680" y="1556792"/>
                <a:chExt cx="36000" cy="937856"/>
              </a:xfrm>
            </p:grpSpPr>
            <p:sp>
              <p:nvSpPr>
                <p:cNvPr id="655" name="Rectangle 654"/>
                <p:cNvSpPr/>
                <p:nvPr/>
              </p:nvSpPr>
              <p:spPr bwMode="auto">
                <a:xfrm>
                  <a:off x="2072680" y="15567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6" name="Rectangle 655"/>
                <p:cNvSpPr/>
                <p:nvPr/>
              </p:nvSpPr>
              <p:spPr bwMode="auto">
                <a:xfrm>
                  <a:off x="2072680" y="159455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7" name="Rectangle 656"/>
                <p:cNvSpPr/>
                <p:nvPr/>
              </p:nvSpPr>
              <p:spPr bwMode="auto">
                <a:xfrm>
                  <a:off x="2072680" y="16288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8" name="Rectangle 657"/>
                <p:cNvSpPr/>
                <p:nvPr/>
              </p:nvSpPr>
              <p:spPr bwMode="auto">
                <a:xfrm>
                  <a:off x="2072680" y="166656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9" name="Rectangle 658"/>
                <p:cNvSpPr/>
                <p:nvPr/>
              </p:nvSpPr>
              <p:spPr bwMode="auto">
                <a:xfrm>
                  <a:off x="2072680" y="17008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0" name="Rectangle 659"/>
                <p:cNvSpPr/>
                <p:nvPr/>
              </p:nvSpPr>
              <p:spPr bwMode="auto">
                <a:xfrm>
                  <a:off x="2072680" y="173856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1" name="Rectangle 660"/>
                <p:cNvSpPr/>
                <p:nvPr/>
              </p:nvSpPr>
              <p:spPr bwMode="auto">
                <a:xfrm>
                  <a:off x="2072680" y="17728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2" name="Rectangle 661"/>
                <p:cNvSpPr/>
                <p:nvPr/>
              </p:nvSpPr>
              <p:spPr bwMode="auto">
                <a:xfrm>
                  <a:off x="2072680" y="181057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3" name="Rectangle 662"/>
                <p:cNvSpPr/>
                <p:nvPr/>
              </p:nvSpPr>
              <p:spPr bwMode="auto">
                <a:xfrm>
                  <a:off x="2072680" y="18448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4" name="Rectangle 663"/>
                <p:cNvSpPr/>
                <p:nvPr/>
              </p:nvSpPr>
              <p:spPr bwMode="auto">
                <a:xfrm>
                  <a:off x="2072680" y="188258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5" name="Rectangle 664"/>
                <p:cNvSpPr/>
                <p:nvPr/>
              </p:nvSpPr>
              <p:spPr bwMode="auto">
                <a:xfrm>
                  <a:off x="2072680" y="19168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6" name="Rectangle 665"/>
                <p:cNvSpPr/>
                <p:nvPr/>
              </p:nvSpPr>
              <p:spPr bwMode="auto">
                <a:xfrm>
                  <a:off x="2072680" y="19545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7" name="Rectangle 666"/>
                <p:cNvSpPr/>
                <p:nvPr/>
              </p:nvSpPr>
              <p:spPr bwMode="auto">
                <a:xfrm>
                  <a:off x="2072680" y="19888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 bwMode="auto">
                <a:xfrm>
                  <a:off x="2072680" y="20266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9" name="Rectangle 668"/>
                <p:cNvSpPr/>
                <p:nvPr/>
              </p:nvSpPr>
              <p:spPr bwMode="auto">
                <a:xfrm>
                  <a:off x="2072680" y="20608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0" name="Rectangle 669"/>
                <p:cNvSpPr/>
                <p:nvPr/>
              </p:nvSpPr>
              <p:spPr bwMode="auto">
                <a:xfrm>
                  <a:off x="2072680" y="20986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1" name="Rectangle 670"/>
                <p:cNvSpPr/>
                <p:nvPr/>
              </p:nvSpPr>
              <p:spPr bwMode="auto">
                <a:xfrm>
                  <a:off x="2072680" y="213285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2" name="Rectangle 671"/>
                <p:cNvSpPr/>
                <p:nvPr/>
              </p:nvSpPr>
              <p:spPr bwMode="auto">
                <a:xfrm>
                  <a:off x="2072680" y="21706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3" name="Rectangle 672"/>
                <p:cNvSpPr/>
                <p:nvPr/>
              </p:nvSpPr>
              <p:spPr bwMode="auto">
                <a:xfrm>
                  <a:off x="2072680" y="220486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4" name="Rectangle 673"/>
                <p:cNvSpPr/>
                <p:nvPr/>
              </p:nvSpPr>
              <p:spPr bwMode="auto">
                <a:xfrm>
                  <a:off x="2072680" y="22426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5" name="Rectangle 674"/>
                <p:cNvSpPr/>
                <p:nvPr/>
              </p:nvSpPr>
              <p:spPr bwMode="auto">
                <a:xfrm>
                  <a:off x="2072680" y="227687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6" name="Rectangle 675"/>
                <p:cNvSpPr/>
                <p:nvPr/>
              </p:nvSpPr>
              <p:spPr bwMode="auto">
                <a:xfrm>
                  <a:off x="2072680" y="23146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7" name="Rectangle 676"/>
                <p:cNvSpPr/>
                <p:nvPr/>
              </p:nvSpPr>
              <p:spPr bwMode="auto">
                <a:xfrm>
                  <a:off x="2072680" y="234888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8" name="Rectangle 677"/>
                <p:cNvSpPr/>
                <p:nvPr/>
              </p:nvSpPr>
              <p:spPr bwMode="auto">
                <a:xfrm>
                  <a:off x="2072680" y="23866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9" name="Rectangle 678"/>
                <p:cNvSpPr/>
                <p:nvPr/>
              </p:nvSpPr>
              <p:spPr bwMode="auto">
                <a:xfrm>
                  <a:off x="2072680" y="242088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80" name="Rectangle 679"/>
                <p:cNvSpPr/>
                <p:nvPr/>
              </p:nvSpPr>
              <p:spPr bwMode="auto">
                <a:xfrm>
                  <a:off x="2072680" y="24586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</p:grpSp>
        </p:grpSp>
        <p:sp>
          <p:nvSpPr>
            <p:cNvPr id="336" name="Rectangle 335"/>
            <p:cNvSpPr/>
            <p:nvPr/>
          </p:nvSpPr>
          <p:spPr bwMode="auto">
            <a:xfrm>
              <a:off x="2432700" y="1772816"/>
              <a:ext cx="108012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pcie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begin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addr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432700" y="1916832"/>
              <a:ext cx="108012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pcie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end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432760" y="2238548"/>
              <a:ext cx="1080000" cy="14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n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pcie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end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9" name="Straight Connector 338"/>
            <p:cNvCxnSpPr/>
            <p:nvPr/>
          </p:nvCxnSpPr>
          <p:spPr bwMode="auto">
            <a:xfrm rot="5400000">
              <a:off x="2905750" y="2158270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42" name="Elbow Connector 701"/>
            <p:cNvCxnSpPr>
              <a:stCxn id="336" idx="3"/>
              <a:endCxn id="398" idx="1"/>
            </p:cNvCxnSpPr>
            <p:nvPr/>
          </p:nvCxnSpPr>
          <p:spPr bwMode="auto">
            <a:xfrm>
              <a:off x="3512820" y="1844824"/>
              <a:ext cx="216044" cy="10801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43" name="Elbow Connector 701"/>
            <p:cNvCxnSpPr>
              <a:stCxn id="337" idx="3"/>
              <a:endCxn id="400" idx="1"/>
            </p:cNvCxnSpPr>
            <p:nvPr/>
          </p:nvCxnSpPr>
          <p:spPr bwMode="auto">
            <a:xfrm>
              <a:off x="3512820" y="1988840"/>
              <a:ext cx="216044" cy="36004"/>
            </a:xfrm>
            <a:prstGeom prst="bentConnector3">
              <a:avLst>
                <a:gd name="adj1" fmla="val 26486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44" name="Elbow Connector 701"/>
            <p:cNvCxnSpPr>
              <a:stCxn id="338" idx="3"/>
              <a:endCxn id="403" idx="1"/>
            </p:cNvCxnSpPr>
            <p:nvPr/>
          </p:nvCxnSpPr>
          <p:spPr bwMode="auto">
            <a:xfrm flipV="1">
              <a:off x="3512760" y="2096852"/>
              <a:ext cx="216104" cy="2136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393" name="Group 346"/>
            <p:cNvGrpSpPr/>
            <p:nvPr/>
          </p:nvGrpSpPr>
          <p:grpSpPr>
            <a:xfrm>
              <a:off x="3728864" y="1916832"/>
              <a:ext cx="216024" cy="216024"/>
              <a:chOff x="5601072" y="3501008"/>
              <a:chExt cx="216024" cy="216024"/>
            </a:xfrm>
          </p:grpSpPr>
          <p:grpSp>
            <p:nvGrpSpPr>
              <p:cNvPr id="394" name="Group 347"/>
              <p:cNvGrpSpPr/>
              <p:nvPr/>
            </p:nvGrpSpPr>
            <p:grpSpPr>
              <a:xfrm>
                <a:off x="5601072" y="3501008"/>
                <a:ext cx="216024" cy="216024"/>
                <a:chOff x="5601072" y="3501008"/>
                <a:chExt cx="216024" cy="216024"/>
              </a:xfrm>
            </p:grpSpPr>
            <p:sp>
              <p:nvSpPr>
                <p:cNvPr id="398" name="Rectangle 397"/>
                <p:cNvSpPr/>
                <p:nvPr/>
              </p:nvSpPr>
              <p:spPr bwMode="auto">
                <a:xfrm>
                  <a:off x="5601072" y="3501008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99" name="Rectangle 398"/>
                <p:cNvSpPr/>
                <p:nvPr/>
              </p:nvSpPr>
              <p:spPr bwMode="auto">
                <a:xfrm>
                  <a:off x="5673080" y="3501008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0" name="Rectangle 399"/>
                <p:cNvSpPr/>
                <p:nvPr/>
              </p:nvSpPr>
              <p:spPr bwMode="auto">
                <a:xfrm>
                  <a:off x="5601072" y="3573016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1" name="Rectangle 400"/>
                <p:cNvSpPr/>
                <p:nvPr/>
              </p:nvSpPr>
              <p:spPr bwMode="auto">
                <a:xfrm>
                  <a:off x="5745088" y="3501008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2" name="Rectangle 401"/>
                <p:cNvSpPr/>
                <p:nvPr/>
              </p:nvSpPr>
              <p:spPr bwMode="auto">
                <a:xfrm>
                  <a:off x="5745088" y="3573016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3" name="Rectangle 402"/>
                <p:cNvSpPr/>
                <p:nvPr/>
              </p:nvSpPr>
              <p:spPr bwMode="auto">
                <a:xfrm>
                  <a:off x="5601072" y="3645024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4" name="Rectangle 403"/>
                <p:cNvSpPr/>
                <p:nvPr/>
              </p:nvSpPr>
              <p:spPr bwMode="auto">
                <a:xfrm>
                  <a:off x="5673080" y="3645024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5" name="Rectangle 404"/>
                <p:cNvSpPr/>
                <p:nvPr/>
              </p:nvSpPr>
              <p:spPr bwMode="auto">
                <a:xfrm>
                  <a:off x="5745088" y="3645024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397" name="Rectangle 396"/>
              <p:cNvSpPr/>
              <p:nvPr/>
            </p:nvSpPr>
            <p:spPr bwMode="auto">
              <a:xfrm>
                <a:off x="5619084" y="3519020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687" name="Elbow Connector 701"/>
            <p:cNvCxnSpPr>
              <a:stCxn id="621" idx="3"/>
              <a:endCxn id="404" idx="2"/>
            </p:cNvCxnSpPr>
            <p:nvPr/>
          </p:nvCxnSpPr>
          <p:spPr bwMode="auto">
            <a:xfrm flipV="1">
              <a:off x="2292304" y="2132856"/>
              <a:ext cx="1544572" cy="306032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90" name="Elbow Connector 701"/>
            <p:cNvCxnSpPr>
              <a:stCxn id="402" idx="3"/>
              <a:endCxn id="667" idx="1"/>
            </p:cNvCxnSpPr>
            <p:nvPr/>
          </p:nvCxnSpPr>
          <p:spPr bwMode="auto">
            <a:xfrm flipV="1">
              <a:off x="3944888" y="2006840"/>
              <a:ext cx="144016" cy="1800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09" name="Rectangle 408"/>
          <p:cNvSpPr/>
          <p:nvPr/>
        </p:nvSpPr>
        <p:spPr bwMode="auto">
          <a:xfrm>
            <a:off x="3512840" y="4437112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43" name="Rectangle 442"/>
          <p:cNvSpPr/>
          <p:nvPr/>
        </p:nvSpPr>
        <p:spPr bwMode="auto">
          <a:xfrm>
            <a:off x="3512840" y="4653136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46" name="Elbow Connector 701"/>
          <p:cNvCxnSpPr>
            <a:stCxn id="443" idx="3"/>
            <a:endCxn id="1624" idx="3"/>
          </p:cNvCxnSpPr>
          <p:nvPr/>
        </p:nvCxnSpPr>
        <p:spPr bwMode="auto">
          <a:xfrm>
            <a:off x="4376936" y="4725144"/>
            <a:ext cx="1008112" cy="972108"/>
          </a:xfrm>
          <a:prstGeom prst="bentConnector3">
            <a:avLst>
              <a:gd name="adj1" fmla="val 797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3" name="Elbow Connector 701"/>
          <p:cNvCxnSpPr>
            <a:stCxn id="409" idx="3"/>
            <a:endCxn id="1623" idx="3"/>
          </p:cNvCxnSpPr>
          <p:nvPr/>
        </p:nvCxnSpPr>
        <p:spPr bwMode="auto">
          <a:xfrm>
            <a:off x="4376936" y="4509120"/>
            <a:ext cx="1008112" cy="1116124"/>
          </a:xfrm>
          <a:prstGeom prst="bentConnector3">
            <a:avLst>
              <a:gd name="adj1" fmla="val 8612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06" name="Group 505"/>
          <p:cNvGrpSpPr/>
          <p:nvPr/>
        </p:nvGrpSpPr>
        <p:grpSpPr>
          <a:xfrm>
            <a:off x="1712640" y="4365104"/>
            <a:ext cx="1656184" cy="1224136"/>
            <a:chOff x="1784648" y="4365104"/>
            <a:chExt cx="1656184" cy="1224136"/>
          </a:xfrm>
        </p:grpSpPr>
        <p:grpSp>
          <p:nvGrpSpPr>
            <p:cNvPr id="477" name="Group 476"/>
            <p:cNvGrpSpPr/>
            <p:nvPr/>
          </p:nvGrpSpPr>
          <p:grpSpPr>
            <a:xfrm>
              <a:off x="1784648" y="4365104"/>
              <a:ext cx="1368152" cy="576064"/>
              <a:chOff x="3296816" y="3645024"/>
              <a:chExt cx="1368152" cy="576064"/>
            </a:xfrm>
          </p:grpSpPr>
          <p:sp>
            <p:nvSpPr>
              <p:cNvPr id="1375" name="Rectangle 1374"/>
              <p:cNvSpPr/>
              <p:nvPr/>
            </p:nvSpPr>
            <p:spPr bwMode="auto">
              <a:xfrm>
                <a:off x="3296816" y="3645024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dma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0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6" name="Rectangle 1375"/>
              <p:cNvSpPr/>
              <p:nvPr/>
            </p:nvSpPr>
            <p:spPr bwMode="auto">
              <a:xfrm>
                <a:off x="3296816" y="3789040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dma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1 base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7" name="Rectangle 1376"/>
              <p:cNvSpPr/>
              <p:nvPr/>
            </p:nvSpPr>
            <p:spPr bwMode="auto">
              <a:xfrm>
                <a:off x="3296816" y="4110756"/>
                <a:ext cx="1080120" cy="1103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dma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n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78" name="Straight Connector 1377"/>
              <p:cNvCxnSpPr/>
              <p:nvPr/>
            </p:nvCxnSpPr>
            <p:spPr bwMode="auto">
              <a:xfrm rot="5400000">
                <a:off x="3913883" y="4030478"/>
                <a:ext cx="13402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med" len="med"/>
              </a:ln>
              <a:effectLst/>
            </p:spPr>
          </p:cxnSp>
          <p:grpSp>
            <p:nvGrpSpPr>
              <p:cNvPr id="1379" name="Group 1378"/>
              <p:cNvGrpSpPr/>
              <p:nvPr/>
            </p:nvGrpSpPr>
            <p:grpSpPr>
              <a:xfrm>
                <a:off x="4592960" y="3805882"/>
                <a:ext cx="72008" cy="288032"/>
                <a:chOff x="5745088" y="5373216"/>
                <a:chExt cx="72008" cy="288032"/>
              </a:xfrm>
            </p:grpSpPr>
            <p:sp>
              <p:nvSpPr>
                <p:cNvPr id="1383" name="Flowchart: Manual Operation 1382"/>
                <p:cNvSpPr/>
                <p:nvPr/>
              </p:nvSpPr>
              <p:spPr bwMode="auto">
                <a:xfrm rot="16200000">
                  <a:off x="5637076" y="5481228"/>
                  <a:ext cx="288032" cy="72008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1384" name="Rectangle 1383"/>
                <p:cNvSpPr/>
                <p:nvPr/>
              </p:nvSpPr>
              <p:spPr bwMode="auto">
                <a:xfrm flipH="1">
                  <a:off x="5745088" y="5373216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5" name="Rectangle 1384"/>
                <p:cNvSpPr/>
                <p:nvPr/>
              </p:nvSpPr>
              <p:spPr bwMode="auto">
                <a:xfrm flipH="1">
                  <a:off x="5745088" y="5445224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6" name="Rectangle 1385"/>
                <p:cNvSpPr/>
                <p:nvPr/>
              </p:nvSpPr>
              <p:spPr bwMode="auto">
                <a:xfrm flipH="1">
                  <a:off x="5745088" y="5517232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7" name="Rectangle 1386"/>
                <p:cNvSpPr/>
                <p:nvPr/>
              </p:nvSpPr>
              <p:spPr bwMode="auto">
                <a:xfrm flipH="1">
                  <a:off x="5745088" y="5589240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8" name="Rectangle 1387"/>
                <p:cNvSpPr/>
                <p:nvPr/>
              </p:nvSpPr>
              <p:spPr bwMode="auto">
                <a:xfrm>
                  <a:off x="5762150" y="5590800"/>
                  <a:ext cx="45719" cy="45719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1380" name="Elbow Connector 701"/>
              <p:cNvCxnSpPr>
                <a:stCxn id="1375" idx="3"/>
                <a:endCxn id="1384" idx="3"/>
              </p:cNvCxnSpPr>
              <p:nvPr/>
            </p:nvCxnSpPr>
            <p:spPr bwMode="auto">
              <a:xfrm>
                <a:off x="4376936" y="3717032"/>
                <a:ext cx="216024" cy="124854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381" name="Elbow Connector 701"/>
              <p:cNvCxnSpPr>
                <a:stCxn id="1376" idx="3"/>
                <a:endCxn id="1385" idx="3"/>
              </p:cNvCxnSpPr>
              <p:nvPr/>
            </p:nvCxnSpPr>
            <p:spPr bwMode="auto">
              <a:xfrm>
                <a:off x="4376936" y="3861048"/>
                <a:ext cx="216024" cy="52846"/>
              </a:xfrm>
              <a:prstGeom prst="bentConnector3">
                <a:avLst>
                  <a:gd name="adj1" fmla="val 23778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382" name="Elbow Connector 701"/>
              <p:cNvCxnSpPr>
                <a:stCxn id="1377" idx="3"/>
                <a:endCxn id="1387" idx="3"/>
              </p:cNvCxnSpPr>
              <p:nvPr/>
            </p:nvCxnSpPr>
            <p:spPr bwMode="auto">
              <a:xfrm flipV="1">
                <a:off x="4376936" y="4057910"/>
                <a:ext cx="216024" cy="10801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cxnSp>
          <p:nvCxnSpPr>
            <p:cNvPr id="1522" name="Elbow Connector 701"/>
            <p:cNvCxnSpPr>
              <a:stCxn id="1383" idx="2"/>
              <a:endCxn id="496" idx="3"/>
            </p:cNvCxnSpPr>
            <p:nvPr/>
          </p:nvCxnSpPr>
          <p:spPr bwMode="auto">
            <a:xfrm>
              <a:off x="3152800" y="4669978"/>
              <a:ext cx="216024" cy="19918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479" name="Group 478"/>
            <p:cNvGrpSpPr/>
            <p:nvPr/>
          </p:nvGrpSpPr>
          <p:grpSpPr>
            <a:xfrm>
              <a:off x="1784648" y="5013176"/>
              <a:ext cx="1368152" cy="576064"/>
              <a:chOff x="3296816" y="3645024"/>
              <a:chExt cx="1368152" cy="576064"/>
            </a:xfrm>
          </p:grpSpPr>
          <p:sp>
            <p:nvSpPr>
              <p:cNvPr id="480" name="Rectangle 479"/>
              <p:cNvSpPr/>
              <p:nvPr/>
            </p:nvSpPr>
            <p:spPr bwMode="auto">
              <a:xfrm>
                <a:off x="3296816" y="3645024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gen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0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 bwMode="auto">
              <a:xfrm>
                <a:off x="3296816" y="3789040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gen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1 base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 bwMode="auto">
              <a:xfrm>
                <a:off x="3296816" y="4110756"/>
                <a:ext cx="1080120" cy="1103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gen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n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83" name="Straight Connector 482"/>
              <p:cNvCxnSpPr/>
              <p:nvPr/>
            </p:nvCxnSpPr>
            <p:spPr bwMode="auto">
              <a:xfrm rot="5400000">
                <a:off x="3913883" y="4030478"/>
                <a:ext cx="13402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med" len="med"/>
              </a:ln>
              <a:effectLst/>
            </p:spPr>
          </p:cxnSp>
          <p:grpSp>
            <p:nvGrpSpPr>
              <p:cNvPr id="484" name="Group 483"/>
              <p:cNvGrpSpPr/>
              <p:nvPr/>
            </p:nvGrpSpPr>
            <p:grpSpPr>
              <a:xfrm>
                <a:off x="4592960" y="3805882"/>
                <a:ext cx="72008" cy="288032"/>
                <a:chOff x="5745088" y="5373216"/>
                <a:chExt cx="72008" cy="288032"/>
              </a:xfrm>
            </p:grpSpPr>
            <p:sp>
              <p:nvSpPr>
                <p:cNvPr id="488" name="Flowchart: Manual Operation 487"/>
                <p:cNvSpPr/>
                <p:nvPr/>
              </p:nvSpPr>
              <p:spPr bwMode="auto">
                <a:xfrm rot="16200000">
                  <a:off x="5637076" y="5481228"/>
                  <a:ext cx="288032" cy="72008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489" name="Rectangle 488"/>
                <p:cNvSpPr/>
                <p:nvPr/>
              </p:nvSpPr>
              <p:spPr bwMode="auto">
                <a:xfrm flipH="1">
                  <a:off x="5745088" y="5373216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0" name="Rectangle 489"/>
                <p:cNvSpPr/>
                <p:nvPr/>
              </p:nvSpPr>
              <p:spPr bwMode="auto">
                <a:xfrm flipH="1">
                  <a:off x="5745088" y="5445224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1" name="Rectangle 490"/>
                <p:cNvSpPr/>
                <p:nvPr/>
              </p:nvSpPr>
              <p:spPr bwMode="auto">
                <a:xfrm flipH="1">
                  <a:off x="5745088" y="5517232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2" name="Rectangle 491"/>
                <p:cNvSpPr/>
                <p:nvPr/>
              </p:nvSpPr>
              <p:spPr bwMode="auto">
                <a:xfrm flipH="1">
                  <a:off x="5745088" y="5589240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3" name="Rectangle 492"/>
                <p:cNvSpPr/>
                <p:nvPr/>
              </p:nvSpPr>
              <p:spPr bwMode="auto">
                <a:xfrm>
                  <a:off x="5762150" y="5590800"/>
                  <a:ext cx="45719" cy="45719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485" name="Elbow Connector 701"/>
              <p:cNvCxnSpPr>
                <a:stCxn id="480" idx="3"/>
                <a:endCxn id="489" idx="3"/>
              </p:cNvCxnSpPr>
              <p:nvPr/>
            </p:nvCxnSpPr>
            <p:spPr bwMode="auto">
              <a:xfrm>
                <a:off x="4376936" y="3717032"/>
                <a:ext cx="216024" cy="124854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86" name="Elbow Connector 701"/>
              <p:cNvCxnSpPr>
                <a:stCxn id="481" idx="3"/>
                <a:endCxn id="490" idx="3"/>
              </p:cNvCxnSpPr>
              <p:nvPr/>
            </p:nvCxnSpPr>
            <p:spPr bwMode="auto">
              <a:xfrm>
                <a:off x="4376936" y="3861048"/>
                <a:ext cx="216024" cy="52846"/>
              </a:xfrm>
              <a:prstGeom prst="bentConnector3">
                <a:avLst>
                  <a:gd name="adj1" fmla="val 23778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87" name="Elbow Connector 701"/>
              <p:cNvCxnSpPr>
                <a:stCxn id="482" idx="3"/>
                <a:endCxn id="492" idx="3"/>
              </p:cNvCxnSpPr>
              <p:nvPr/>
            </p:nvCxnSpPr>
            <p:spPr bwMode="auto">
              <a:xfrm flipV="1">
                <a:off x="4376936" y="4057910"/>
                <a:ext cx="216024" cy="10801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grpSp>
          <p:nvGrpSpPr>
            <p:cNvPr id="494" name="Group 493"/>
            <p:cNvGrpSpPr/>
            <p:nvPr/>
          </p:nvGrpSpPr>
          <p:grpSpPr>
            <a:xfrm>
              <a:off x="3368824" y="4833156"/>
              <a:ext cx="72008" cy="288032"/>
              <a:chOff x="6753200" y="3573016"/>
              <a:chExt cx="72008" cy="288032"/>
            </a:xfrm>
          </p:grpSpPr>
          <p:sp>
            <p:nvSpPr>
              <p:cNvPr id="495" name="Flowchart: Manual Operation 494"/>
              <p:cNvSpPr/>
              <p:nvPr/>
            </p:nvSpPr>
            <p:spPr bwMode="auto">
              <a:xfrm rot="16200000">
                <a:off x="6645188" y="36810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 bwMode="auto">
              <a:xfrm flipH="1">
                <a:off x="6753200" y="35730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 bwMode="auto">
              <a:xfrm flipH="1">
                <a:off x="6753200" y="36450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 bwMode="auto">
              <a:xfrm flipH="1">
                <a:off x="6753200" y="37170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 bwMode="auto">
              <a:xfrm flipH="1">
                <a:off x="6753200" y="37890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 bwMode="auto">
              <a:xfrm>
                <a:off x="6770262" y="3590327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502" name="Elbow Connector 701"/>
            <p:cNvCxnSpPr>
              <a:stCxn id="488" idx="2"/>
              <a:endCxn id="499" idx="3"/>
            </p:cNvCxnSpPr>
            <p:nvPr/>
          </p:nvCxnSpPr>
          <p:spPr bwMode="auto">
            <a:xfrm flipV="1">
              <a:off x="3152800" y="5085184"/>
              <a:ext cx="216024" cy="23286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cxnSp>
        <p:nvCxnSpPr>
          <p:cNvPr id="615" name="Elbow Connector 701"/>
          <p:cNvCxnSpPr>
            <a:stCxn id="495" idx="2"/>
            <a:endCxn id="1614" idx="1"/>
          </p:cNvCxnSpPr>
          <p:nvPr/>
        </p:nvCxnSpPr>
        <p:spPr bwMode="auto">
          <a:xfrm flipV="1">
            <a:off x="3368824" y="4329096"/>
            <a:ext cx="2304256" cy="648076"/>
          </a:xfrm>
          <a:prstGeom prst="bentConnector3">
            <a:avLst>
              <a:gd name="adj1" fmla="val 259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53" name="Rectangle 652"/>
          <p:cNvSpPr/>
          <p:nvPr/>
        </p:nvSpPr>
        <p:spPr bwMode="auto">
          <a:xfrm>
            <a:off x="7401272" y="620688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dma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begin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1" name="Rectangle 680"/>
          <p:cNvSpPr/>
          <p:nvPr/>
        </p:nvSpPr>
        <p:spPr bwMode="auto">
          <a:xfrm>
            <a:off x="7401272" y="764704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dma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end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2" name="Rectangle 681"/>
          <p:cNvSpPr/>
          <p:nvPr/>
        </p:nvSpPr>
        <p:spPr bwMode="auto">
          <a:xfrm>
            <a:off x="7401272" y="1086420"/>
            <a:ext cx="1080120" cy="110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dma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 end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4" name="Straight Connector 683"/>
          <p:cNvCxnSpPr/>
          <p:nvPr/>
        </p:nvCxnSpPr>
        <p:spPr bwMode="auto">
          <a:xfrm rot="5400000">
            <a:off x="8018339" y="1006142"/>
            <a:ext cx="13402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688" name="Elbow Connector 701"/>
          <p:cNvCxnSpPr>
            <a:stCxn id="653" idx="3"/>
            <a:endCxn id="717" idx="1"/>
          </p:cNvCxnSpPr>
          <p:nvPr/>
        </p:nvCxnSpPr>
        <p:spPr bwMode="auto">
          <a:xfrm>
            <a:off x="8481392" y="692696"/>
            <a:ext cx="216024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9" name="Elbow Connector 701"/>
          <p:cNvCxnSpPr>
            <a:stCxn id="681" idx="3"/>
            <a:endCxn id="719" idx="1"/>
          </p:cNvCxnSpPr>
          <p:nvPr/>
        </p:nvCxnSpPr>
        <p:spPr bwMode="auto">
          <a:xfrm>
            <a:off x="8481392" y="836712"/>
            <a:ext cx="216024" cy="36004"/>
          </a:xfrm>
          <a:prstGeom prst="bentConnector3">
            <a:avLst>
              <a:gd name="adj1" fmla="val 275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1" name="Elbow Connector 701"/>
          <p:cNvCxnSpPr>
            <a:stCxn id="682" idx="3"/>
            <a:endCxn id="722" idx="1"/>
          </p:cNvCxnSpPr>
          <p:nvPr/>
        </p:nvCxnSpPr>
        <p:spPr bwMode="auto">
          <a:xfrm flipV="1">
            <a:off x="8481392" y="944724"/>
            <a:ext cx="216024" cy="1968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8" name="Elbow Connector 701"/>
          <p:cNvCxnSpPr/>
          <p:nvPr/>
        </p:nvCxnSpPr>
        <p:spPr bwMode="auto">
          <a:xfrm>
            <a:off x="9057456" y="908720"/>
            <a:ext cx="216024" cy="1991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9" name="Rectangle 638"/>
          <p:cNvSpPr/>
          <p:nvPr/>
        </p:nvSpPr>
        <p:spPr bwMode="auto">
          <a:xfrm>
            <a:off x="7401272" y="1268760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gen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begin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0" name="Rectangle 639"/>
          <p:cNvSpPr/>
          <p:nvPr/>
        </p:nvSpPr>
        <p:spPr bwMode="auto">
          <a:xfrm>
            <a:off x="7401272" y="1412776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gen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end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1" name="Rectangle 640"/>
          <p:cNvSpPr/>
          <p:nvPr/>
        </p:nvSpPr>
        <p:spPr bwMode="auto">
          <a:xfrm>
            <a:off x="7401272" y="1734492"/>
            <a:ext cx="1080120" cy="110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gen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 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end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 bwMode="auto">
          <a:xfrm rot="5400000">
            <a:off x="8018339" y="1654214"/>
            <a:ext cx="13402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644" name="Elbow Connector 701"/>
          <p:cNvCxnSpPr>
            <a:stCxn id="639" idx="3"/>
            <a:endCxn id="702" idx="1"/>
          </p:cNvCxnSpPr>
          <p:nvPr/>
        </p:nvCxnSpPr>
        <p:spPr bwMode="auto">
          <a:xfrm>
            <a:off x="8481392" y="1340768"/>
            <a:ext cx="216024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45" name="Elbow Connector 701"/>
          <p:cNvCxnSpPr>
            <a:stCxn id="640" idx="3"/>
            <a:endCxn id="704" idx="1"/>
          </p:cNvCxnSpPr>
          <p:nvPr/>
        </p:nvCxnSpPr>
        <p:spPr bwMode="auto">
          <a:xfrm>
            <a:off x="8481392" y="1484784"/>
            <a:ext cx="216024" cy="36004"/>
          </a:xfrm>
          <a:prstGeom prst="bentConnector3">
            <a:avLst>
              <a:gd name="adj1" fmla="val 275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46" name="Elbow Connector 701"/>
          <p:cNvCxnSpPr>
            <a:stCxn id="641" idx="3"/>
            <a:endCxn id="707" idx="1"/>
          </p:cNvCxnSpPr>
          <p:nvPr/>
        </p:nvCxnSpPr>
        <p:spPr bwMode="auto">
          <a:xfrm flipV="1">
            <a:off x="8481392" y="1592796"/>
            <a:ext cx="216024" cy="1968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30" name="Group 629"/>
          <p:cNvGrpSpPr/>
          <p:nvPr/>
        </p:nvGrpSpPr>
        <p:grpSpPr>
          <a:xfrm>
            <a:off x="9273480" y="1071898"/>
            <a:ext cx="72008" cy="288032"/>
            <a:chOff x="6753200" y="3573016"/>
            <a:chExt cx="72008" cy="288032"/>
          </a:xfrm>
        </p:grpSpPr>
        <p:sp>
          <p:nvSpPr>
            <p:cNvPr id="633" name="Flowchart: Manual Operation 632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634" name="Rectangle 633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5" name="Rectangle 634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6" name="Rectangle 635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7" name="Rectangle 636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8" name="Rectangle 637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31" name="Elbow Connector 701"/>
          <p:cNvCxnSpPr/>
          <p:nvPr/>
        </p:nvCxnSpPr>
        <p:spPr bwMode="auto">
          <a:xfrm flipV="1">
            <a:off x="9057456" y="1323926"/>
            <a:ext cx="216024" cy="2328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98" name="Group 346"/>
          <p:cNvGrpSpPr/>
          <p:nvPr/>
        </p:nvGrpSpPr>
        <p:grpSpPr>
          <a:xfrm>
            <a:off x="8697416" y="1412776"/>
            <a:ext cx="216024" cy="216024"/>
            <a:chOff x="5601072" y="3501008"/>
            <a:chExt cx="216024" cy="216024"/>
          </a:xfrm>
        </p:grpSpPr>
        <p:grpSp>
          <p:nvGrpSpPr>
            <p:cNvPr id="700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702" name="Rectangle 701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701" name="Rectangle 700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14" name="Group 346"/>
          <p:cNvGrpSpPr/>
          <p:nvPr/>
        </p:nvGrpSpPr>
        <p:grpSpPr>
          <a:xfrm>
            <a:off x="8697416" y="764704"/>
            <a:ext cx="216024" cy="216024"/>
            <a:chOff x="5601072" y="3501008"/>
            <a:chExt cx="216024" cy="216024"/>
          </a:xfrm>
        </p:grpSpPr>
        <p:grpSp>
          <p:nvGrpSpPr>
            <p:cNvPr id="715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717" name="Rectangle 71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716" name="Rectangle 71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6013" y="188913"/>
            <a:ext cx="3624939" cy="863600"/>
          </a:xfrm>
        </p:spPr>
        <p:txBody>
          <a:bodyPr/>
          <a:lstStyle/>
          <a:p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trans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35</a:t>
            </a:fld>
            <a:endParaRPr lang="fi-FI"/>
          </a:p>
        </p:txBody>
      </p:sp>
      <p:sp>
        <p:nvSpPr>
          <p:cNvPr id="30" name="TextBox 29"/>
          <p:cNvSpPr txBox="1"/>
          <p:nvPr/>
        </p:nvSpPr>
        <p:spPr>
          <a:xfrm>
            <a:off x="7942354" y="41490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tlp_addr_size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42354" y="40050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tlp_data_en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42354" y="371703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tlp_packet_cnt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42354" y="443711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tlp_data_re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42354" y="3861047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tlp_data_amount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3284976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8" name="Straight Arrow Connector 47"/>
          <p:cNvCxnSpPr>
            <a:stCxn id="30" idx="3"/>
          </p:cNvCxnSpPr>
          <p:nvPr/>
        </p:nvCxnSpPr>
        <p:spPr bwMode="auto">
          <a:xfrm flipV="1">
            <a:off x="9361979" y="4221087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>
            <a:stCxn id="123" idx="3"/>
          </p:cNvCxnSpPr>
          <p:nvPr/>
        </p:nvCxnSpPr>
        <p:spPr bwMode="auto">
          <a:xfrm flipV="1">
            <a:off x="9361979" y="4365103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285293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256490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9" name="Straight Arrow Connector 88"/>
          <p:cNvCxnSpPr>
            <a:endCxn id="35" idx="3"/>
          </p:cNvCxnSpPr>
          <p:nvPr/>
        </p:nvCxnSpPr>
        <p:spPr bwMode="auto">
          <a:xfrm rot="10800000">
            <a:off x="9361980" y="450911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1556792"/>
            <a:ext cx="2179670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533396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cxnSp>
        <p:nvCxnSpPr>
          <p:cNvPr id="67" name="Straight Arrow Connector 66"/>
          <p:cNvCxnSpPr>
            <a:endCxn id="99" idx="1"/>
          </p:cNvCxnSpPr>
          <p:nvPr/>
        </p:nvCxnSpPr>
        <p:spPr bwMode="auto">
          <a:xfrm>
            <a:off x="416496" y="213285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7942354" y="42930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9" name="Straight Arrow Connector 258"/>
          <p:cNvCxnSpPr>
            <a:stCxn id="31" idx="3"/>
          </p:cNvCxnSpPr>
          <p:nvPr/>
        </p:nvCxnSpPr>
        <p:spPr bwMode="auto">
          <a:xfrm flipV="1">
            <a:off x="9361979" y="407707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79" name="Straight Arrow Connector 278"/>
          <p:cNvCxnSpPr>
            <a:stCxn id="34" idx="3"/>
          </p:cNvCxnSpPr>
          <p:nvPr/>
        </p:nvCxnSpPr>
        <p:spPr bwMode="auto">
          <a:xfrm flipV="1">
            <a:off x="9361979" y="3789039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85" name="Straight Arrow Connector 284"/>
          <p:cNvCxnSpPr>
            <a:stCxn id="36" idx="3"/>
          </p:cNvCxnSpPr>
          <p:nvPr/>
        </p:nvCxnSpPr>
        <p:spPr bwMode="auto">
          <a:xfrm>
            <a:off x="9361979" y="3933055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9" name="Group 346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10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32" name="Straight Arrow Connector 631"/>
          <p:cNvCxnSpPr>
            <a:endCxn id="97" idx="1"/>
          </p:cNvCxnSpPr>
          <p:nvPr/>
        </p:nvCxnSpPr>
        <p:spPr bwMode="auto">
          <a:xfrm>
            <a:off x="416496" y="19888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299695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06" name="Rectangle 205"/>
          <p:cNvSpPr/>
          <p:nvPr/>
        </p:nvSpPr>
        <p:spPr bwMode="auto">
          <a:xfrm>
            <a:off x="2504728" y="1628800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2504728" y="1484784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single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24" name="Elbow Connector 701"/>
          <p:cNvCxnSpPr>
            <a:stCxn id="99" idx="3"/>
            <a:endCxn id="209" idx="1"/>
          </p:cNvCxnSpPr>
          <p:nvPr/>
        </p:nvCxnSpPr>
        <p:spPr bwMode="auto">
          <a:xfrm flipV="1">
            <a:off x="1836121" y="1556792"/>
            <a:ext cx="668607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0" name="Elbow Connector 701"/>
          <p:cNvCxnSpPr>
            <a:stCxn id="99" idx="3"/>
            <a:endCxn id="206" idx="1"/>
          </p:cNvCxnSpPr>
          <p:nvPr/>
        </p:nvCxnSpPr>
        <p:spPr bwMode="auto">
          <a:xfrm flipV="1">
            <a:off x="1836121" y="1700808"/>
            <a:ext cx="668607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4" name="Elbow Connector 233"/>
          <p:cNvCxnSpPr>
            <a:stCxn id="209" idx="3"/>
            <a:endCxn id="304" idx="1"/>
          </p:cNvCxnSpPr>
          <p:nvPr/>
        </p:nvCxnSpPr>
        <p:spPr bwMode="auto">
          <a:xfrm>
            <a:off x="3296816" y="1556792"/>
            <a:ext cx="576064" cy="324036"/>
          </a:xfrm>
          <a:prstGeom prst="bentConnector3">
            <a:avLst>
              <a:gd name="adj1" fmla="val 7388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8" name="Elbow Connector 237"/>
          <p:cNvCxnSpPr>
            <a:stCxn id="206" idx="3"/>
            <a:endCxn id="301" idx="1"/>
          </p:cNvCxnSpPr>
          <p:nvPr/>
        </p:nvCxnSpPr>
        <p:spPr bwMode="auto">
          <a:xfrm>
            <a:off x="3296816" y="1700808"/>
            <a:ext cx="576064" cy="1116124"/>
          </a:xfrm>
          <a:prstGeom prst="bentConnector3">
            <a:avLst>
              <a:gd name="adj1" fmla="val 6212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1" name="Elbow Connector 701"/>
          <p:cNvCxnSpPr>
            <a:stCxn id="99" idx="3"/>
            <a:endCxn id="307" idx="1"/>
          </p:cNvCxnSpPr>
          <p:nvPr/>
        </p:nvCxnSpPr>
        <p:spPr bwMode="auto">
          <a:xfrm flipV="1">
            <a:off x="1836121" y="2024844"/>
            <a:ext cx="2036759" cy="108012"/>
          </a:xfrm>
          <a:prstGeom prst="bentConnector3">
            <a:avLst>
              <a:gd name="adj1" fmla="val 5342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244" name="Group 346"/>
          <p:cNvGrpSpPr/>
          <p:nvPr/>
        </p:nvGrpSpPr>
        <p:grpSpPr>
          <a:xfrm>
            <a:off x="4304928" y="4437112"/>
            <a:ext cx="216024" cy="216024"/>
            <a:chOff x="5601072" y="3501008"/>
            <a:chExt cx="216024" cy="216024"/>
          </a:xfrm>
        </p:grpSpPr>
        <p:grpSp>
          <p:nvGrpSpPr>
            <p:cNvPr id="245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47" name="Rectangle 24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46" name="Rectangle 24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33" name="Elbow Connector 701"/>
          <p:cNvCxnSpPr>
            <a:stCxn id="99" idx="3"/>
            <a:endCxn id="308" idx="1"/>
          </p:cNvCxnSpPr>
          <p:nvPr/>
        </p:nvCxnSpPr>
        <p:spPr bwMode="auto">
          <a:xfrm>
            <a:off x="1836121" y="2132856"/>
            <a:ext cx="2036759" cy="828092"/>
          </a:xfrm>
          <a:prstGeom prst="bentConnector3">
            <a:avLst>
              <a:gd name="adj1" fmla="val 5343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Elbow Connector 339"/>
          <p:cNvCxnSpPr>
            <a:stCxn id="97" idx="3"/>
            <a:endCxn id="305" idx="1"/>
          </p:cNvCxnSpPr>
          <p:nvPr/>
        </p:nvCxnSpPr>
        <p:spPr bwMode="auto">
          <a:xfrm flipV="1">
            <a:off x="1836121" y="1952836"/>
            <a:ext cx="2036759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4" name="Elbow Connector 343"/>
          <p:cNvCxnSpPr>
            <a:stCxn id="97" idx="3"/>
            <a:endCxn id="306" idx="1"/>
          </p:cNvCxnSpPr>
          <p:nvPr/>
        </p:nvCxnSpPr>
        <p:spPr bwMode="auto">
          <a:xfrm>
            <a:off x="1836121" y="1988840"/>
            <a:ext cx="2036759" cy="900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7" name="Elbow Connector 346"/>
          <p:cNvCxnSpPr>
            <a:stCxn id="102" idx="3"/>
            <a:endCxn id="210" idx="1"/>
          </p:cNvCxnSpPr>
          <p:nvPr/>
        </p:nvCxnSpPr>
        <p:spPr bwMode="auto">
          <a:xfrm flipV="1">
            <a:off x="1836121" y="2312876"/>
            <a:ext cx="2036759" cy="540060"/>
          </a:xfrm>
          <a:prstGeom prst="bentConnector3">
            <a:avLst>
              <a:gd name="adj1" fmla="val 687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632520" y="19168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520" y="3212976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2520" y="206084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2520" y="22048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520" y="335699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278092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234888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249289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292494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306896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22768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242088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314096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5" name="Straight Arrow Connector 124"/>
          <p:cNvCxnSpPr>
            <a:endCxn id="101" idx="1"/>
          </p:cNvCxnSpPr>
          <p:nvPr/>
        </p:nvCxnSpPr>
        <p:spPr bwMode="auto">
          <a:xfrm>
            <a:off x="416496" y="342900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701"/>
          <p:cNvCxnSpPr>
            <a:stCxn id="100" idx="3"/>
            <a:endCxn id="309" idx="1"/>
          </p:cNvCxnSpPr>
          <p:nvPr/>
        </p:nvCxnSpPr>
        <p:spPr bwMode="auto">
          <a:xfrm flipV="1">
            <a:off x="1836121" y="2096852"/>
            <a:ext cx="2036759" cy="180020"/>
          </a:xfrm>
          <a:prstGeom prst="bentConnector3">
            <a:avLst>
              <a:gd name="adj1" fmla="val 5748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2" name="Elbow Connector 701"/>
          <p:cNvCxnSpPr>
            <a:stCxn id="103" idx="3"/>
            <a:endCxn id="310" idx="1"/>
          </p:cNvCxnSpPr>
          <p:nvPr/>
        </p:nvCxnSpPr>
        <p:spPr bwMode="auto">
          <a:xfrm flipV="1">
            <a:off x="1836121" y="2168860"/>
            <a:ext cx="2036759" cy="252028"/>
          </a:xfrm>
          <a:prstGeom prst="bentConnector3">
            <a:avLst>
              <a:gd name="adj1" fmla="val 612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7" name="Elbow Connector 701"/>
          <p:cNvCxnSpPr>
            <a:stCxn id="104" idx="3"/>
            <a:endCxn id="311" idx="1"/>
          </p:cNvCxnSpPr>
          <p:nvPr/>
        </p:nvCxnSpPr>
        <p:spPr bwMode="auto">
          <a:xfrm flipV="1">
            <a:off x="1836121" y="2240868"/>
            <a:ext cx="2036759" cy="324036"/>
          </a:xfrm>
          <a:prstGeom prst="bentConnector3">
            <a:avLst>
              <a:gd name="adj1" fmla="val 649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81" name="Group 180"/>
          <p:cNvGrpSpPr/>
          <p:nvPr/>
        </p:nvGrpSpPr>
        <p:grpSpPr>
          <a:xfrm>
            <a:off x="2936776" y="4869160"/>
            <a:ext cx="791392" cy="432048"/>
            <a:chOff x="4125600" y="2852936"/>
            <a:chExt cx="791392" cy="432048"/>
          </a:xfrm>
        </p:grpSpPr>
        <p:grpSp>
          <p:nvGrpSpPr>
            <p:cNvPr id="182" name="Group 181"/>
            <p:cNvGrpSpPr/>
            <p:nvPr/>
          </p:nvGrpSpPr>
          <p:grpSpPr>
            <a:xfrm>
              <a:off x="4880992" y="2852936"/>
              <a:ext cx="36000" cy="432048"/>
              <a:chOff x="4880992" y="2852936"/>
              <a:chExt cx="45719" cy="432048"/>
            </a:xfrm>
          </p:grpSpPr>
          <p:sp>
            <p:nvSpPr>
              <p:cNvPr id="191" name="Rectangle 190"/>
              <p:cNvSpPr/>
              <p:nvPr/>
            </p:nvSpPr>
            <p:spPr bwMode="auto">
              <a:xfrm>
                <a:off x="4880992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4880992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4880992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 bwMode="auto">
              <a:xfrm>
                <a:off x="4880992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 bwMode="auto">
              <a:xfrm>
                <a:off x="4880992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4880992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125600" y="2852936"/>
              <a:ext cx="36000" cy="432048"/>
              <a:chOff x="4088904" y="2852936"/>
              <a:chExt cx="45719" cy="432048"/>
            </a:xfrm>
          </p:grpSpPr>
          <p:sp>
            <p:nvSpPr>
              <p:cNvPr id="185" name="Rectangle 184"/>
              <p:cNvSpPr/>
              <p:nvPr/>
            </p:nvSpPr>
            <p:spPr bwMode="auto">
              <a:xfrm>
                <a:off x="4088904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4088904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4088904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 bwMode="auto">
              <a:xfrm>
                <a:off x="4088904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4088904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 bwMode="auto">
              <a:xfrm>
                <a:off x="4088904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 bwMode="auto">
            <a:xfrm>
              <a:off x="4160912" y="2852936"/>
              <a:ext cx="720000" cy="4320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3872880" y="1844824"/>
            <a:ext cx="792720" cy="792088"/>
            <a:chOff x="3872880" y="1844824"/>
            <a:chExt cx="792720" cy="792088"/>
          </a:xfrm>
        </p:grpSpPr>
        <p:sp>
          <p:nvSpPr>
            <p:cNvPr id="312" name="Rectangle 311"/>
            <p:cNvSpPr/>
            <p:nvPr/>
          </p:nvSpPr>
          <p:spPr bwMode="auto">
            <a:xfrm>
              <a:off x="4628272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4628272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4628272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4628272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4628272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4628272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3872880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3872880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3872880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3872880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3872880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3872880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387288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3872880" y="234888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3872880" y="242088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3872880" y="249289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3872880" y="256490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462960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4629600" y="234888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4629600" y="242088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4629600" y="249289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4629600" y="256490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3908192" y="1844824"/>
              <a:ext cx="720000" cy="7920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3872880" y="2780928"/>
            <a:ext cx="792720" cy="792088"/>
            <a:chOff x="3872880" y="2780928"/>
            <a:chExt cx="792720" cy="792088"/>
          </a:xfrm>
        </p:grpSpPr>
        <p:sp>
          <p:nvSpPr>
            <p:cNvPr id="292" name="Rectangle 291"/>
            <p:cNvSpPr/>
            <p:nvPr/>
          </p:nvSpPr>
          <p:spPr bwMode="auto">
            <a:xfrm>
              <a:off x="4628272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4628272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4628272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4628272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4628272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4628272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3872880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3872880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3872880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3872880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3872880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3872880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387288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3872880" y="328498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3872880" y="335699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3872880" y="342900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3872880" y="350100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462960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4629600" y="328498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4629600" y="335699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4629600" y="342900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4629600" y="350100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3908192" y="2780928"/>
              <a:ext cx="720000" cy="7920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000" dirty="0" smtClean="0">
                  <a:solidFill>
                    <a:prstClr val="black"/>
                  </a:solidFill>
                  <a:cs typeface="Arial" pitchFamily="34" charset="0"/>
                </a:rPr>
                <a:t>HIBI DMA trans. gen</a:t>
              </a:r>
            </a:p>
          </p:txBody>
        </p:sp>
      </p:grpSp>
      <p:cxnSp>
        <p:nvCxnSpPr>
          <p:cNvPr id="430" name="Elbow Connector 429"/>
          <p:cNvCxnSpPr>
            <a:stCxn id="105" idx="3"/>
            <a:endCxn id="211" idx="1"/>
          </p:cNvCxnSpPr>
          <p:nvPr/>
        </p:nvCxnSpPr>
        <p:spPr bwMode="auto">
          <a:xfrm flipV="1">
            <a:off x="1836121" y="2384884"/>
            <a:ext cx="2036759" cy="612068"/>
          </a:xfrm>
          <a:prstGeom prst="bentConnector3">
            <a:avLst>
              <a:gd name="adj1" fmla="val 721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4" name="Elbow Connector 433"/>
          <p:cNvCxnSpPr>
            <a:stCxn id="106" idx="3"/>
            <a:endCxn id="212" idx="1"/>
          </p:cNvCxnSpPr>
          <p:nvPr/>
        </p:nvCxnSpPr>
        <p:spPr bwMode="auto">
          <a:xfrm flipV="1">
            <a:off x="1836121" y="2456892"/>
            <a:ext cx="2036759" cy="684076"/>
          </a:xfrm>
          <a:prstGeom prst="bentConnector3">
            <a:avLst>
              <a:gd name="adj1" fmla="val 755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0" name="Elbow Connector 701"/>
          <p:cNvCxnSpPr>
            <a:stCxn id="101" idx="3"/>
            <a:endCxn id="213" idx="1"/>
          </p:cNvCxnSpPr>
          <p:nvPr/>
        </p:nvCxnSpPr>
        <p:spPr bwMode="auto">
          <a:xfrm flipV="1">
            <a:off x="1836121" y="2528900"/>
            <a:ext cx="2036759" cy="900100"/>
          </a:xfrm>
          <a:prstGeom prst="bentConnector3">
            <a:avLst>
              <a:gd name="adj1" fmla="val 7899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6" name="Elbow Connector 701"/>
          <p:cNvCxnSpPr>
            <a:stCxn id="100" idx="3"/>
            <a:endCxn id="313" idx="1"/>
          </p:cNvCxnSpPr>
          <p:nvPr/>
        </p:nvCxnSpPr>
        <p:spPr bwMode="auto">
          <a:xfrm>
            <a:off x="1836121" y="2276872"/>
            <a:ext cx="2036759" cy="756084"/>
          </a:xfrm>
          <a:prstGeom prst="bentConnector3">
            <a:avLst>
              <a:gd name="adj1" fmla="val 5748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5" name="Elbow Connector 701"/>
          <p:cNvCxnSpPr>
            <a:stCxn id="103" idx="3"/>
            <a:endCxn id="314" idx="1"/>
          </p:cNvCxnSpPr>
          <p:nvPr/>
        </p:nvCxnSpPr>
        <p:spPr bwMode="auto">
          <a:xfrm>
            <a:off x="1836121" y="2420888"/>
            <a:ext cx="2036759" cy="684076"/>
          </a:xfrm>
          <a:prstGeom prst="bentConnector3">
            <a:avLst>
              <a:gd name="adj1" fmla="val 612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9" name="Elbow Connector 701"/>
          <p:cNvCxnSpPr>
            <a:stCxn id="104" idx="3"/>
            <a:endCxn id="317" idx="1"/>
          </p:cNvCxnSpPr>
          <p:nvPr/>
        </p:nvCxnSpPr>
        <p:spPr bwMode="auto">
          <a:xfrm>
            <a:off x="1836121" y="2564904"/>
            <a:ext cx="2036759" cy="612068"/>
          </a:xfrm>
          <a:prstGeom prst="bentConnector3">
            <a:avLst>
              <a:gd name="adj1" fmla="val 649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1" name="Elbow Connector 470"/>
          <p:cNvCxnSpPr>
            <a:stCxn id="102" idx="3"/>
            <a:endCxn id="318" idx="1"/>
          </p:cNvCxnSpPr>
          <p:nvPr/>
        </p:nvCxnSpPr>
        <p:spPr bwMode="auto">
          <a:xfrm>
            <a:off x="1836121" y="2852936"/>
            <a:ext cx="2036759" cy="396044"/>
          </a:xfrm>
          <a:prstGeom prst="bentConnector3">
            <a:avLst>
              <a:gd name="adj1" fmla="val 687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0" name="Elbow Connector 479"/>
          <p:cNvCxnSpPr>
            <a:stCxn id="105" idx="3"/>
            <a:endCxn id="319" idx="1"/>
          </p:cNvCxnSpPr>
          <p:nvPr/>
        </p:nvCxnSpPr>
        <p:spPr bwMode="auto">
          <a:xfrm>
            <a:off x="1836121" y="2996952"/>
            <a:ext cx="2036759" cy="324036"/>
          </a:xfrm>
          <a:prstGeom prst="bentConnector3">
            <a:avLst>
              <a:gd name="adj1" fmla="val 721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4" name="Elbow Connector 483"/>
          <p:cNvCxnSpPr>
            <a:stCxn id="106" idx="3"/>
            <a:endCxn id="321" idx="1"/>
          </p:cNvCxnSpPr>
          <p:nvPr/>
        </p:nvCxnSpPr>
        <p:spPr bwMode="auto">
          <a:xfrm>
            <a:off x="1836121" y="3140968"/>
            <a:ext cx="2036759" cy="252028"/>
          </a:xfrm>
          <a:prstGeom prst="bentConnector3">
            <a:avLst>
              <a:gd name="adj1" fmla="val 755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8" name="Elbow Connector 701"/>
          <p:cNvCxnSpPr>
            <a:stCxn id="101" idx="3"/>
            <a:endCxn id="322" idx="1"/>
          </p:cNvCxnSpPr>
          <p:nvPr/>
        </p:nvCxnSpPr>
        <p:spPr bwMode="auto">
          <a:xfrm>
            <a:off x="1836121" y="3429000"/>
            <a:ext cx="2036759" cy="36004"/>
          </a:xfrm>
          <a:prstGeom prst="bentConnector3">
            <a:avLst>
              <a:gd name="adj1" fmla="val 793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19" name="Group 518"/>
          <p:cNvGrpSpPr/>
          <p:nvPr/>
        </p:nvGrpSpPr>
        <p:grpSpPr>
          <a:xfrm>
            <a:off x="2072680" y="3789040"/>
            <a:ext cx="144016" cy="396040"/>
            <a:chOff x="2072680" y="3789040"/>
            <a:chExt cx="144016" cy="396040"/>
          </a:xfrm>
        </p:grpSpPr>
        <p:sp>
          <p:nvSpPr>
            <p:cNvPr id="497" name="Rectangle 496"/>
            <p:cNvSpPr/>
            <p:nvPr/>
          </p:nvSpPr>
          <p:spPr bwMode="auto">
            <a:xfrm>
              <a:off x="2072680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2072680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2072680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2072680" y="38988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2072680" y="393305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3" name="Rectangle 512"/>
            <p:cNvSpPr/>
            <p:nvPr/>
          </p:nvSpPr>
          <p:spPr bwMode="auto">
            <a:xfrm>
              <a:off x="2072680" y="39708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4" name="Rectangle 513"/>
            <p:cNvSpPr/>
            <p:nvPr/>
          </p:nvSpPr>
          <p:spPr bwMode="auto">
            <a:xfrm>
              <a:off x="2072680" y="400506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5" name="Rectangle 514"/>
            <p:cNvSpPr/>
            <p:nvPr/>
          </p:nvSpPr>
          <p:spPr bwMode="auto">
            <a:xfrm>
              <a:off x="2072680" y="40428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6" name="Rectangle 515"/>
            <p:cNvSpPr/>
            <p:nvPr/>
          </p:nvSpPr>
          <p:spPr bwMode="auto">
            <a:xfrm>
              <a:off x="2072680" y="407707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7" name="Rectangle 516"/>
            <p:cNvSpPr/>
            <p:nvPr/>
          </p:nvSpPr>
          <p:spPr bwMode="auto">
            <a:xfrm>
              <a:off x="2072680" y="41148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8" name="Rectangle 517"/>
            <p:cNvSpPr/>
            <p:nvPr/>
          </p:nvSpPr>
          <p:spPr bwMode="auto">
            <a:xfrm>
              <a:off x="2072680" y="414908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96" name="Rectangle 495"/>
            <p:cNvSpPr/>
            <p:nvPr/>
          </p:nvSpPr>
          <p:spPr bwMode="auto">
            <a:xfrm>
              <a:off x="2107992" y="3789040"/>
              <a:ext cx="108704" cy="396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673080" y="5661248"/>
            <a:ext cx="180016" cy="396040"/>
            <a:chOff x="2648744" y="3501008"/>
            <a:chExt cx="180016" cy="39604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75" name="Straight Arrow Connector 174"/>
            <p:cNvCxnSpPr>
              <a:stCxn id="163" idx="3"/>
              <a:endCxn id="203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6" name="Straight Arrow Connector 175"/>
            <p:cNvCxnSpPr>
              <a:stCxn id="164" idx="3"/>
              <a:endCxn id="203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8" name="Straight Arrow Connector 177"/>
            <p:cNvCxnSpPr>
              <a:stCxn id="165" idx="3"/>
              <a:endCxn id="203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Straight Arrow Connector 178"/>
            <p:cNvCxnSpPr>
              <a:stCxn id="166" idx="3"/>
              <a:endCxn id="203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Arrow Connector 179"/>
            <p:cNvCxnSpPr>
              <a:stCxn id="167" idx="3"/>
              <a:endCxn id="203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7" name="Straight Arrow Connector 196"/>
            <p:cNvCxnSpPr>
              <a:stCxn id="168" idx="3"/>
              <a:endCxn id="203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8" name="Straight Arrow Connector 197"/>
            <p:cNvCxnSpPr>
              <a:stCxn id="169" idx="3"/>
              <a:endCxn id="203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9" name="Straight Arrow Connector 198"/>
            <p:cNvCxnSpPr>
              <a:stCxn id="170" idx="3"/>
              <a:endCxn id="203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0" name="Straight Arrow Connector 199"/>
            <p:cNvCxnSpPr>
              <a:stCxn id="171" idx="3"/>
              <a:endCxn id="203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1" name="Straight Arrow Connector 200"/>
            <p:cNvCxnSpPr>
              <a:stCxn id="173" idx="3"/>
              <a:endCxn id="203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2" name="Straight Arrow Connector 201"/>
            <p:cNvCxnSpPr>
              <a:stCxn id="174" idx="3"/>
              <a:endCxn id="203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3" name="Rectangle 202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249144" y="5805264"/>
            <a:ext cx="72008" cy="289936"/>
            <a:chOff x="6413695" y="3861048"/>
            <a:chExt cx="72008" cy="289936"/>
          </a:xfrm>
        </p:grpSpPr>
        <p:sp>
          <p:nvSpPr>
            <p:cNvPr id="205" name="Flowchart: Manual Operation 204"/>
            <p:cNvSpPr/>
            <p:nvPr/>
          </p:nvSpPr>
          <p:spPr bwMode="auto">
            <a:xfrm rot="16200000">
              <a:off x="6305683" y="3969060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6430757" y="4078632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 flipH="1">
              <a:off x="6413695" y="3861048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 flipH="1">
              <a:off x="6413695" y="3898960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 flipH="1">
              <a:off x="6413695" y="3933056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 flipH="1">
              <a:off x="6413695" y="3970968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 flipH="1">
              <a:off x="6413695" y="4005064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 flipH="1">
              <a:off x="6413695" y="4042976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 flipH="1">
              <a:off x="6413695" y="4077072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 flipH="1">
              <a:off x="6413695" y="4114984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6430757" y="387985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6013" y="188913"/>
            <a:ext cx="3624939" cy="863600"/>
          </a:xfrm>
        </p:spPr>
        <p:txBody>
          <a:bodyPr/>
          <a:lstStyle/>
          <a:p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trans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36</a:t>
            </a:fld>
            <a:endParaRPr lang="fi-FI"/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3284976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285293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256490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1556792"/>
            <a:ext cx="2051206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533396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cxnSp>
        <p:nvCxnSpPr>
          <p:cNvPr id="67" name="Straight Arrow Connector 66"/>
          <p:cNvCxnSpPr>
            <a:endCxn id="99" idx="1"/>
          </p:cNvCxnSpPr>
          <p:nvPr/>
        </p:nvCxnSpPr>
        <p:spPr bwMode="auto">
          <a:xfrm>
            <a:off x="416496" y="213285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2" name="Group 346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3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32" name="Straight Arrow Connector 631"/>
          <p:cNvCxnSpPr>
            <a:endCxn id="97" idx="1"/>
          </p:cNvCxnSpPr>
          <p:nvPr/>
        </p:nvCxnSpPr>
        <p:spPr bwMode="auto">
          <a:xfrm>
            <a:off x="416496" y="19888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299695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06" name="Rectangle 205"/>
          <p:cNvSpPr/>
          <p:nvPr/>
        </p:nvSpPr>
        <p:spPr bwMode="auto">
          <a:xfrm>
            <a:off x="2504728" y="1628800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2504728" y="1484784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single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24" name="Elbow Connector 701"/>
          <p:cNvCxnSpPr>
            <a:stCxn id="99" idx="3"/>
            <a:endCxn id="209" idx="1"/>
          </p:cNvCxnSpPr>
          <p:nvPr/>
        </p:nvCxnSpPr>
        <p:spPr bwMode="auto">
          <a:xfrm flipV="1">
            <a:off x="1836121" y="1556792"/>
            <a:ext cx="668607" cy="576064"/>
          </a:xfrm>
          <a:prstGeom prst="bentConnector3">
            <a:avLst>
              <a:gd name="adj1" fmla="val 6823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0" name="Elbow Connector 701"/>
          <p:cNvCxnSpPr>
            <a:stCxn id="99" idx="3"/>
            <a:endCxn id="206" idx="1"/>
          </p:cNvCxnSpPr>
          <p:nvPr/>
        </p:nvCxnSpPr>
        <p:spPr bwMode="auto">
          <a:xfrm flipV="1">
            <a:off x="1836121" y="1700808"/>
            <a:ext cx="668607" cy="432048"/>
          </a:xfrm>
          <a:prstGeom prst="bentConnector3">
            <a:avLst>
              <a:gd name="adj1" fmla="val 7778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4" name="Elbow Connector 233"/>
          <p:cNvCxnSpPr>
            <a:stCxn id="209" idx="3"/>
            <a:endCxn id="304" idx="1"/>
          </p:cNvCxnSpPr>
          <p:nvPr/>
        </p:nvCxnSpPr>
        <p:spPr bwMode="auto">
          <a:xfrm>
            <a:off x="3296816" y="1556792"/>
            <a:ext cx="576064" cy="324036"/>
          </a:xfrm>
          <a:prstGeom prst="bentConnector3">
            <a:avLst>
              <a:gd name="adj1" fmla="val 7388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8" name="Elbow Connector 237"/>
          <p:cNvCxnSpPr>
            <a:stCxn id="206" idx="3"/>
            <a:endCxn id="301" idx="1"/>
          </p:cNvCxnSpPr>
          <p:nvPr/>
        </p:nvCxnSpPr>
        <p:spPr bwMode="auto">
          <a:xfrm>
            <a:off x="3296816" y="1700808"/>
            <a:ext cx="576064" cy="1116124"/>
          </a:xfrm>
          <a:prstGeom prst="bentConnector3">
            <a:avLst>
              <a:gd name="adj1" fmla="val 5055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1" name="Elbow Connector 701"/>
          <p:cNvCxnSpPr>
            <a:stCxn id="99" idx="3"/>
            <a:endCxn id="510" idx="1"/>
          </p:cNvCxnSpPr>
          <p:nvPr/>
        </p:nvCxnSpPr>
        <p:spPr bwMode="auto">
          <a:xfrm>
            <a:off x="1836121" y="2132856"/>
            <a:ext cx="524591" cy="450048"/>
          </a:xfrm>
          <a:prstGeom prst="bentConnector3">
            <a:avLst>
              <a:gd name="adj1" fmla="val 6452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" name="Group 346"/>
          <p:cNvGrpSpPr/>
          <p:nvPr/>
        </p:nvGrpSpPr>
        <p:grpSpPr>
          <a:xfrm>
            <a:off x="3368824" y="3501008"/>
            <a:ext cx="216024" cy="216024"/>
            <a:chOff x="5601072" y="3501008"/>
            <a:chExt cx="216024" cy="216024"/>
          </a:xfrm>
        </p:grpSpPr>
        <p:grpSp>
          <p:nvGrpSpPr>
            <p:cNvPr id="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47" name="Rectangle 24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46" name="Rectangle 24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40" name="Elbow Connector 339"/>
          <p:cNvCxnSpPr>
            <a:stCxn id="97" idx="3"/>
            <a:endCxn id="509" idx="1"/>
          </p:cNvCxnSpPr>
          <p:nvPr/>
        </p:nvCxnSpPr>
        <p:spPr bwMode="auto">
          <a:xfrm>
            <a:off x="1836121" y="1988840"/>
            <a:ext cx="524591" cy="559816"/>
          </a:xfrm>
          <a:prstGeom prst="bentConnector3">
            <a:avLst>
              <a:gd name="adj1" fmla="val 7360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7" name="Elbow Connector 346"/>
          <p:cNvCxnSpPr>
            <a:stCxn id="102" idx="3"/>
            <a:endCxn id="514" idx="1"/>
          </p:cNvCxnSpPr>
          <p:nvPr/>
        </p:nvCxnSpPr>
        <p:spPr bwMode="auto">
          <a:xfrm flipV="1">
            <a:off x="1836121" y="2726920"/>
            <a:ext cx="524591" cy="126016"/>
          </a:xfrm>
          <a:prstGeom prst="bentConnector3">
            <a:avLst>
              <a:gd name="adj1" fmla="val 4455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632520" y="19168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520" y="3212976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2520" y="206084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2520" y="22048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520" y="335699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278092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234888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249289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292494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306896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22768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242088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314096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5" name="Straight Arrow Connector 124"/>
          <p:cNvCxnSpPr>
            <a:endCxn id="101" idx="1"/>
          </p:cNvCxnSpPr>
          <p:nvPr/>
        </p:nvCxnSpPr>
        <p:spPr bwMode="auto">
          <a:xfrm>
            <a:off x="416496" y="342900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701"/>
          <p:cNvCxnSpPr>
            <a:stCxn id="100" idx="3"/>
            <a:endCxn id="511" idx="1"/>
          </p:cNvCxnSpPr>
          <p:nvPr/>
        </p:nvCxnSpPr>
        <p:spPr bwMode="auto">
          <a:xfrm>
            <a:off x="1836121" y="2276872"/>
            <a:ext cx="524591" cy="343792"/>
          </a:xfrm>
          <a:prstGeom prst="bentConnector3">
            <a:avLst>
              <a:gd name="adj1" fmla="val 5453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2" name="Elbow Connector 701"/>
          <p:cNvCxnSpPr>
            <a:stCxn id="103" idx="3"/>
            <a:endCxn id="512" idx="1"/>
          </p:cNvCxnSpPr>
          <p:nvPr/>
        </p:nvCxnSpPr>
        <p:spPr bwMode="auto">
          <a:xfrm>
            <a:off x="1836121" y="2420888"/>
            <a:ext cx="524591" cy="234024"/>
          </a:xfrm>
          <a:prstGeom prst="bentConnector3">
            <a:avLst>
              <a:gd name="adj1" fmla="val 4546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7" name="Elbow Connector 701"/>
          <p:cNvCxnSpPr>
            <a:stCxn id="104" idx="3"/>
            <a:endCxn id="513" idx="1"/>
          </p:cNvCxnSpPr>
          <p:nvPr/>
        </p:nvCxnSpPr>
        <p:spPr bwMode="auto">
          <a:xfrm>
            <a:off x="1836121" y="2564904"/>
            <a:ext cx="524591" cy="127768"/>
          </a:xfrm>
          <a:prstGeom prst="bentConnector3">
            <a:avLst>
              <a:gd name="adj1" fmla="val 3547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9" name="Group 180"/>
          <p:cNvGrpSpPr/>
          <p:nvPr/>
        </p:nvGrpSpPr>
        <p:grpSpPr>
          <a:xfrm>
            <a:off x="2936776" y="4869160"/>
            <a:ext cx="791392" cy="432048"/>
            <a:chOff x="4125600" y="2852936"/>
            <a:chExt cx="791392" cy="432048"/>
          </a:xfrm>
        </p:grpSpPr>
        <p:grpSp>
          <p:nvGrpSpPr>
            <p:cNvPr id="10" name="Group 181"/>
            <p:cNvGrpSpPr/>
            <p:nvPr/>
          </p:nvGrpSpPr>
          <p:grpSpPr>
            <a:xfrm>
              <a:off x="4880992" y="2852936"/>
              <a:ext cx="36000" cy="432048"/>
              <a:chOff x="4880992" y="2852936"/>
              <a:chExt cx="45719" cy="432048"/>
            </a:xfrm>
          </p:grpSpPr>
          <p:sp>
            <p:nvSpPr>
              <p:cNvPr id="191" name="Rectangle 190"/>
              <p:cNvSpPr/>
              <p:nvPr/>
            </p:nvSpPr>
            <p:spPr bwMode="auto">
              <a:xfrm>
                <a:off x="4880992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4880992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4880992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 bwMode="auto">
              <a:xfrm>
                <a:off x="4880992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 bwMode="auto">
              <a:xfrm>
                <a:off x="4880992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4880992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grpSp>
          <p:nvGrpSpPr>
            <p:cNvPr id="11" name="Group 182"/>
            <p:cNvGrpSpPr/>
            <p:nvPr/>
          </p:nvGrpSpPr>
          <p:grpSpPr>
            <a:xfrm>
              <a:off x="4125600" y="2852936"/>
              <a:ext cx="36000" cy="432048"/>
              <a:chOff x="4088904" y="2852936"/>
              <a:chExt cx="45719" cy="432048"/>
            </a:xfrm>
          </p:grpSpPr>
          <p:sp>
            <p:nvSpPr>
              <p:cNvPr id="185" name="Rectangle 184"/>
              <p:cNvSpPr/>
              <p:nvPr/>
            </p:nvSpPr>
            <p:spPr bwMode="auto">
              <a:xfrm>
                <a:off x="4088904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4088904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4088904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 bwMode="auto">
              <a:xfrm>
                <a:off x="4088904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4088904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 bwMode="auto">
              <a:xfrm>
                <a:off x="4088904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 bwMode="auto">
            <a:xfrm>
              <a:off x="4160912" y="2852936"/>
              <a:ext cx="720000" cy="4320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430" name="Elbow Connector 429"/>
          <p:cNvCxnSpPr>
            <a:stCxn id="105" idx="3"/>
            <a:endCxn id="515" idx="1"/>
          </p:cNvCxnSpPr>
          <p:nvPr/>
        </p:nvCxnSpPr>
        <p:spPr bwMode="auto">
          <a:xfrm flipV="1">
            <a:off x="1836121" y="2764680"/>
            <a:ext cx="524591" cy="232272"/>
          </a:xfrm>
          <a:prstGeom prst="bentConnector3">
            <a:avLst>
              <a:gd name="adj1" fmla="val 527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4" name="Elbow Connector 433"/>
          <p:cNvCxnSpPr>
            <a:stCxn id="106" idx="3"/>
            <a:endCxn id="516" idx="1"/>
          </p:cNvCxnSpPr>
          <p:nvPr/>
        </p:nvCxnSpPr>
        <p:spPr bwMode="auto">
          <a:xfrm flipV="1">
            <a:off x="1836121" y="2798928"/>
            <a:ext cx="524591" cy="342040"/>
          </a:xfrm>
          <a:prstGeom prst="bentConnector3">
            <a:avLst>
              <a:gd name="adj1" fmla="val 618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0" name="Elbow Connector 701"/>
          <p:cNvCxnSpPr>
            <a:stCxn id="101" idx="3"/>
            <a:endCxn id="517" idx="1"/>
          </p:cNvCxnSpPr>
          <p:nvPr/>
        </p:nvCxnSpPr>
        <p:spPr bwMode="auto">
          <a:xfrm flipV="1">
            <a:off x="1836121" y="2836688"/>
            <a:ext cx="524591" cy="592312"/>
          </a:xfrm>
          <a:prstGeom prst="bentConnector3">
            <a:avLst>
              <a:gd name="adj1" fmla="val 7178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0" name="Elbow Connector 701"/>
          <p:cNvCxnSpPr>
            <a:stCxn id="496" idx="3"/>
            <a:endCxn id="472" idx="3"/>
          </p:cNvCxnSpPr>
          <p:nvPr/>
        </p:nvCxnSpPr>
        <p:spPr bwMode="auto">
          <a:xfrm flipV="1">
            <a:off x="2504728" y="2116624"/>
            <a:ext cx="1224136" cy="5742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tri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63" name="Elbow Connector 701"/>
          <p:cNvCxnSpPr>
            <a:stCxn id="496" idx="3"/>
            <a:endCxn id="502" idx="3"/>
          </p:cNvCxnSpPr>
          <p:nvPr/>
        </p:nvCxnSpPr>
        <p:spPr bwMode="auto">
          <a:xfrm>
            <a:off x="2504728" y="2690896"/>
            <a:ext cx="1224136" cy="3618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tri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grpSp>
        <p:nvGrpSpPr>
          <p:cNvPr id="444" name="Group 443"/>
          <p:cNvGrpSpPr/>
          <p:nvPr/>
        </p:nvGrpSpPr>
        <p:grpSpPr>
          <a:xfrm>
            <a:off x="2360712" y="2492896"/>
            <a:ext cx="180016" cy="396040"/>
            <a:chOff x="2648744" y="3501008"/>
            <a:chExt cx="180016" cy="396040"/>
          </a:xfrm>
        </p:grpSpPr>
        <p:sp>
          <p:nvSpPr>
            <p:cNvPr id="275" name="Rectangle 274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290" name="Straight Arrow Connector 289"/>
            <p:cNvCxnSpPr>
              <a:stCxn id="275" idx="3"/>
              <a:endCxn id="429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2" name="Straight Arrow Connector 361"/>
            <p:cNvCxnSpPr>
              <a:stCxn id="276" idx="3"/>
              <a:endCxn id="429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5" name="Straight Arrow Connector 364"/>
            <p:cNvCxnSpPr>
              <a:stCxn id="277" idx="3"/>
              <a:endCxn id="429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8" name="Straight Arrow Connector 367"/>
            <p:cNvCxnSpPr>
              <a:stCxn id="278" idx="3"/>
              <a:endCxn id="429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1" name="Straight Arrow Connector 370"/>
            <p:cNvCxnSpPr>
              <a:stCxn id="280" idx="3"/>
              <a:endCxn id="429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4" name="Straight Arrow Connector 373"/>
            <p:cNvCxnSpPr>
              <a:stCxn id="281" idx="3"/>
              <a:endCxn id="429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7" name="Straight Arrow Connector 376"/>
            <p:cNvCxnSpPr>
              <a:stCxn id="282" idx="3"/>
              <a:endCxn id="429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0" name="Straight Arrow Connector 379"/>
            <p:cNvCxnSpPr>
              <a:stCxn id="283" idx="3"/>
              <a:endCxn id="429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3" name="Straight Arrow Connector 382"/>
            <p:cNvCxnSpPr>
              <a:stCxn id="284" idx="3"/>
              <a:endCxn id="429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6" name="Straight Arrow Connector 385"/>
            <p:cNvCxnSpPr>
              <a:stCxn id="286" idx="3"/>
              <a:endCxn id="429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9" name="Straight Arrow Connector 388"/>
            <p:cNvCxnSpPr>
              <a:stCxn id="287" idx="3"/>
              <a:endCxn id="429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29" name="Rectangle 428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445" name="Group 444"/>
          <p:cNvGrpSpPr/>
          <p:nvPr/>
        </p:nvGrpSpPr>
        <p:grpSpPr>
          <a:xfrm flipH="1">
            <a:off x="3728864" y="1916832"/>
            <a:ext cx="180016" cy="396040"/>
            <a:chOff x="2648744" y="3501008"/>
            <a:chExt cx="180016" cy="396040"/>
          </a:xfrm>
        </p:grpSpPr>
        <p:sp>
          <p:nvSpPr>
            <p:cNvPr id="447" name="Rectangle 446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48" name="Rectangle 447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49" name="Rectangle 448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0" name="Rectangle 449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1" name="Rectangle 450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2" name="Rectangle 451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3" name="Rectangle 452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4" name="Rectangle 453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6" name="Rectangle 455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7" name="Rectangle 456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8" name="Rectangle 457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60" name="Straight Arrow Connector 459"/>
            <p:cNvCxnSpPr>
              <a:stCxn id="447" idx="3"/>
              <a:endCxn id="472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1" name="Straight Arrow Connector 460"/>
            <p:cNvCxnSpPr>
              <a:stCxn id="448" idx="3"/>
              <a:endCxn id="472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2" name="Straight Arrow Connector 461"/>
            <p:cNvCxnSpPr>
              <a:stCxn id="449" idx="3"/>
              <a:endCxn id="472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3" name="Straight Arrow Connector 462"/>
            <p:cNvCxnSpPr>
              <a:stCxn id="450" idx="3"/>
              <a:endCxn id="472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4" name="Straight Arrow Connector 463"/>
            <p:cNvCxnSpPr>
              <a:stCxn id="451" idx="3"/>
              <a:endCxn id="472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5" name="Straight Arrow Connector 464"/>
            <p:cNvCxnSpPr>
              <a:stCxn id="452" idx="3"/>
              <a:endCxn id="472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6" name="Straight Arrow Connector 465"/>
            <p:cNvCxnSpPr>
              <a:stCxn id="453" idx="3"/>
              <a:endCxn id="472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7" name="Straight Arrow Connector 466"/>
            <p:cNvCxnSpPr>
              <a:stCxn id="454" idx="3"/>
              <a:endCxn id="472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8" name="Straight Arrow Connector 467"/>
            <p:cNvCxnSpPr>
              <a:stCxn id="456" idx="3"/>
              <a:endCxn id="472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9" name="Straight Arrow Connector 468"/>
            <p:cNvCxnSpPr>
              <a:stCxn id="457" idx="3"/>
              <a:endCxn id="472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0" name="Straight Arrow Connector 469"/>
            <p:cNvCxnSpPr>
              <a:stCxn id="458" idx="3"/>
              <a:endCxn id="472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2" name="Rectangle 471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3872880" y="1844824"/>
            <a:ext cx="792720" cy="504056"/>
            <a:chOff x="3872880" y="1844824"/>
            <a:chExt cx="792720" cy="504056"/>
          </a:xfrm>
        </p:grpSpPr>
        <p:sp>
          <p:nvSpPr>
            <p:cNvPr id="312" name="Rectangle 311"/>
            <p:cNvSpPr/>
            <p:nvPr/>
          </p:nvSpPr>
          <p:spPr bwMode="auto">
            <a:xfrm>
              <a:off x="4628272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4628272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4628272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4628272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4628272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4628272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3872880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3872880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3872880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3872880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3872880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3872880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387288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462960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3908192" y="1844824"/>
              <a:ext cx="720000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74" name="Group 473"/>
          <p:cNvGrpSpPr/>
          <p:nvPr/>
        </p:nvGrpSpPr>
        <p:grpSpPr>
          <a:xfrm flipH="1">
            <a:off x="3728864" y="2852936"/>
            <a:ext cx="180016" cy="396040"/>
            <a:chOff x="2648744" y="3501008"/>
            <a:chExt cx="180016" cy="396040"/>
          </a:xfrm>
        </p:grpSpPr>
        <p:sp>
          <p:nvSpPr>
            <p:cNvPr id="475" name="Rectangle 474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6" name="Rectangle 475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7" name="Rectangle 476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8" name="Rectangle 477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9" name="Rectangle 478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89" name="Straight Arrow Connector 488"/>
            <p:cNvCxnSpPr>
              <a:stCxn id="475" idx="3"/>
              <a:endCxn id="502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0" name="Straight Arrow Connector 489"/>
            <p:cNvCxnSpPr>
              <a:stCxn id="476" idx="3"/>
              <a:endCxn id="502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1" name="Straight Arrow Connector 490"/>
            <p:cNvCxnSpPr>
              <a:stCxn id="477" idx="3"/>
              <a:endCxn id="502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2" name="Straight Arrow Connector 491"/>
            <p:cNvCxnSpPr>
              <a:stCxn id="478" idx="3"/>
              <a:endCxn id="502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3" name="Straight Arrow Connector 492"/>
            <p:cNvCxnSpPr>
              <a:stCxn id="479" idx="3"/>
              <a:endCxn id="502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4" name="Straight Arrow Connector 493"/>
            <p:cNvCxnSpPr>
              <a:stCxn id="481" idx="3"/>
              <a:endCxn id="502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5" name="Straight Arrow Connector 494"/>
            <p:cNvCxnSpPr>
              <a:stCxn id="482" idx="3"/>
              <a:endCxn id="502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8" name="Straight Arrow Connector 497"/>
            <p:cNvCxnSpPr>
              <a:stCxn id="483" idx="3"/>
              <a:endCxn id="502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9" name="Straight Arrow Connector 498"/>
            <p:cNvCxnSpPr>
              <a:stCxn id="485" idx="3"/>
              <a:endCxn id="502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0" name="Straight Arrow Connector 499"/>
            <p:cNvCxnSpPr>
              <a:stCxn id="486" idx="3"/>
              <a:endCxn id="502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1" name="Straight Arrow Connector 500"/>
            <p:cNvCxnSpPr>
              <a:stCxn id="487" idx="3"/>
              <a:endCxn id="502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2" name="Rectangle 501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3872880" y="2780928"/>
            <a:ext cx="792720" cy="504056"/>
            <a:chOff x="3872880" y="2780928"/>
            <a:chExt cx="792720" cy="504056"/>
          </a:xfrm>
        </p:grpSpPr>
        <p:sp>
          <p:nvSpPr>
            <p:cNvPr id="292" name="Rectangle 291"/>
            <p:cNvSpPr/>
            <p:nvPr/>
          </p:nvSpPr>
          <p:spPr bwMode="auto">
            <a:xfrm>
              <a:off x="4628272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4628272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4628272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4628272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4628272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4628272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3872880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3872880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3872880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3872880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3872880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3872880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387288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462960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3908192" y="2780928"/>
              <a:ext cx="720000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000" dirty="0" smtClean="0">
                  <a:solidFill>
                    <a:prstClr val="black"/>
                  </a:solidFill>
                  <a:cs typeface="Arial" pitchFamily="34" charset="0"/>
                </a:rPr>
                <a:t>HIBI DMA trans. gen</a:t>
              </a:r>
            </a:p>
          </p:txBody>
        </p:sp>
      </p:grpSp>
      <p:cxnSp>
        <p:nvCxnSpPr>
          <p:cNvPr id="506" name="Elbow Connector 505"/>
          <p:cNvCxnSpPr>
            <a:stCxn id="237" idx="3"/>
            <a:endCxn id="251" idx="3"/>
          </p:cNvCxnSpPr>
          <p:nvPr/>
        </p:nvCxnSpPr>
        <p:spPr bwMode="auto">
          <a:xfrm flipH="1">
            <a:off x="3584848" y="2312876"/>
            <a:ext cx="1080752" cy="1224136"/>
          </a:xfrm>
          <a:prstGeom prst="bentConnector3">
            <a:avLst>
              <a:gd name="adj1" fmla="val -2115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20" name="Elbow Connector 519"/>
          <p:cNvCxnSpPr>
            <a:stCxn id="325" idx="3"/>
            <a:endCxn id="256" idx="3"/>
          </p:cNvCxnSpPr>
          <p:nvPr/>
        </p:nvCxnSpPr>
        <p:spPr bwMode="auto">
          <a:xfrm flipH="1">
            <a:off x="3584848" y="3248980"/>
            <a:ext cx="1080752" cy="432048"/>
          </a:xfrm>
          <a:prstGeom prst="bentConnector3">
            <a:avLst>
              <a:gd name="adj1" fmla="val -3525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24" name="Elbow Connector 523"/>
          <p:cNvCxnSpPr>
            <a:stCxn id="250" idx="1"/>
            <a:endCxn id="98" idx="3"/>
          </p:cNvCxnSpPr>
          <p:nvPr/>
        </p:nvCxnSpPr>
        <p:spPr bwMode="auto">
          <a:xfrm rot="10800000">
            <a:off x="1836122" y="3284976"/>
            <a:ext cx="1532703" cy="3240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29" name="TextBox 528"/>
          <p:cNvSpPr txBox="1"/>
          <p:nvPr/>
        </p:nvSpPr>
        <p:spPr>
          <a:xfrm>
            <a:off x="7833320" y="162880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7833320" y="177281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7833320" y="191683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833320" y="206084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3" name="Straight Arrow Connector 532"/>
          <p:cNvCxnSpPr>
            <a:stCxn id="537" idx="3"/>
          </p:cNvCxnSpPr>
          <p:nvPr/>
        </p:nvCxnSpPr>
        <p:spPr bwMode="auto">
          <a:xfrm>
            <a:off x="9345488" y="227687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6" name="Straight Arrow Connector 535"/>
          <p:cNvCxnSpPr>
            <a:endCxn id="529" idx="3"/>
          </p:cNvCxnSpPr>
          <p:nvPr/>
        </p:nvCxnSpPr>
        <p:spPr bwMode="auto">
          <a:xfrm rot="10800000">
            <a:off x="9345488" y="170080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37" name="TextBox 536"/>
          <p:cNvSpPr txBox="1"/>
          <p:nvPr/>
        </p:nvSpPr>
        <p:spPr>
          <a:xfrm>
            <a:off x="7833320" y="220486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7833320" y="23488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7833320" y="249289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7833320" y="263691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3" name="Straight Arrow Connector 542"/>
          <p:cNvCxnSpPr>
            <a:endCxn id="561" idx="3"/>
          </p:cNvCxnSpPr>
          <p:nvPr/>
        </p:nvCxnSpPr>
        <p:spPr bwMode="auto">
          <a:xfrm rot="10800000">
            <a:off x="9345488" y="285293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45" name="TextBox 544"/>
          <p:cNvSpPr txBox="1"/>
          <p:nvPr/>
        </p:nvSpPr>
        <p:spPr>
          <a:xfrm>
            <a:off x="7833320" y="3068961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7833320" y="321297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7" name="TextBox 546"/>
          <p:cNvSpPr txBox="1"/>
          <p:nvPr/>
        </p:nvSpPr>
        <p:spPr>
          <a:xfrm>
            <a:off x="7833320" y="335699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7833320" y="350100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7833320" y="364502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7833320" y="378904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833320" y="3933057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7833320" y="407707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7833320" y="278092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7833320" y="42210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5" name="Straight Arrow Connector 574"/>
          <p:cNvCxnSpPr>
            <a:endCxn id="530" idx="3"/>
          </p:cNvCxnSpPr>
          <p:nvPr/>
        </p:nvCxnSpPr>
        <p:spPr bwMode="auto">
          <a:xfrm rot="10800000">
            <a:off x="9345488" y="184482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77" name="Straight Arrow Connector 576"/>
          <p:cNvCxnSpPr>
            <a:endCxn id="531" idx="3"/>
          </p:cNvCxnSpPr>
          <p:nvPr/>
        </p:nvCxnSpPr>
        <p:spPr bwMode="auto">
          <a:xfrm rot="10800000">
            <a:off x="9345488" y="198884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1" name="Straight Arrow Connector 580"/>
          <p:cNvCxnSpPr>
            <a:endCxn id="532" idx="3"/>
          </p:cNvCxnSpPr>
          <p:nvPr/>
        </p:nvCxnSpPr>
        <p:spPr bwMode="auto">
          <a:xfrm rot="10800000">
            <a:off x="9345488" y="213285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5" name="Straight Arrow Connector 584"/>
          <p:cNvCxnSpPr>
            <a:stCxn id="538" idx="3"/>
          </p:cNvCxnSpPr>
          <p:nvPr/>
        </p:nvCxnSpPr>
        <p:spPr bwMode="auto">
          <a:xfrm>
            <a:off x="9345488" y="242088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7" name="Straight Arrow Connector 586"/>
          <p:cNvCxnSpPr>
            <a:stCxn id="539" idx="3"/>
          </p:cNvCxnSpPr>
          <p:nvPr/>
        </p:nvCxnSpPr>
        <p:spPr bwMode="auto">
          <a:xfrm>
            <a:off x="9345488" y="256490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9" name="Straight Arrow Connector 588"/>
          <p:cNvCxnSpPr>
            <a:stCxn id="540" idx="3"/>
          </p:cNvCxnSpPr>
          <p:nvPr/>
        </p:nvCxnSpPr>
        <p:spPr bwMode="auto">
          <a:xfrm>
            <a:off x="9345488" y="270892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99" name="Straight Arrow Connector 598"/>
          <p:cNvCxnSpPr>
            <a:stCxn id="552" idx="3"/>
          </p:cNvCxnSpPr>
          <p:nvPr/>
        </p:nvCxnSpPr>
        <p:spPr bwMode="auto">
          <a:xfrm>
            <a:off x="9345488" y="371703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0" name="Straight Arrow Connector 599"/>
          <p:cNvCxnSpPr>
            <a:endCxn id="545" idx="3"/>
          </p:cNvCxnSpPr>
          <p:nvPr/>
        </p:nvCxnSpPr>
        <p:spPr bwMode="auto">
          <a:xfrm rot="10800000">
            <a:off x="9345488" y="3140970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1" name="Straight Arrow Connector 600"/>
          <p:cNvCxnSpPr>
            <a:endCxn id="563" idx="3"/>
          </p:cNvCxnSpPr>
          <p:nvPr/>
        </p:nvCxnSpPr>
        <p:spPr bwMode="auto">
          <a:xfrm rot="10800000">
            <a:off x="9345488" y="429309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2" name="Straight Arrow Connector 601"/>
          <p:cNvCxnSpPr>
            <a:endCxn id="546" idx="3"/>
          </p:cNvCxnSpPr>
          <p:nvPr/>
        </p:nvCxnSpPr>
        <p:spPr bwMode="auto">
          <a:xfrm rot="10800000">
            <a:off x="9345488" y="328498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3" name="Straight Arrow Connector 602"/>
          <p:cNvCxnSpPr>
            <a:endCxn id="547" idx="3"/>
          </p:cNvCxnSpPr>
          <p:nvPr/>
        </p:nvCxnSpPr>
        <p:spPr bwMode="auto">
          <a:xfrm rot="10800000">
            <a:off x="9345488" y="342900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4" name="Straight Arrow Connector 603"/>
          <p:cNvCxnSpPr>
            <a:endCxn id="548" idx="3"/>
          </p:cNvCxnSpPr>
          <p:nvPr/>
        </p:nvCxnSpPr>
        <p:spPr bwMode="auto">
          <a:xfrm rot="10800000">
            <a:off x="9345488" y="357301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5" name="Straight Arrow Connector 604"/>
          <p:cNvCxnSpPr>
            <a:stCxn id="553" idx="3"/>
          </p:cNvCxnSpPr>
          <p:nvPr/>
        </p:nvCxnSpPr>
        <p:spPr bwMode="auto">
          <a:xfrm>
            <a:off x="9345488" y="386104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6" name="Straight Arrow Connector 605"/>
          <p:cNvCxnSpPr>
            <a:stCxn id="554" idx="3"/>
          </p:cNvCxnSpPr>
          <p:nvPr/>
        </p:nvCxnSpPr>
        <p:spPr bwMode="auto">
          <a:xfrm>
            <a:off x="9345488" y="4005065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7" name="Straight Arrow Connector 606"/>
          <p:cNvCxnSpPr>
            <a:stCxn id="555" idx="3"/>
          </p:cNvCxnSpPr>
          <p:nvPr/>
        </p:nvCxnSpPr>
        <p:spPr bwMode="auto">
          <a:xfrm>
            <a:off x="9345488" y="4149081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Shape 228"/>
          <p:cNvCxnSpPr>
            <a:stCxn id="227" idx="3"/>
          </p:cNvCxnSpPr>
          <p:nvPr/>
        </p:nvCxnSpPr>
        <p:spPr bwMode="auto">
          <a:xfrm flipH="1" flipV="1">
            <a:off x="4304928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31" name="Shape 228"/>
          <p:cNvCxnSpPr>
            <a:stCxn id="226" idx="1"/>
          </p:cNvCxnSpPr>
          <p:nvPr/>
        </p:nvCxnSpPr>
        <p:spPr bwMode="auto">
          <a:xfrm rot="10800000" flipH="1">
            <a:off x="3368824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46" name="Shape 228"/>
          <p:cNvCxnSpPr>
            <a:stCxn id="745" idx="0"/>
          </p:cNvCxnSpPr>
          <p:nvPr/>
        </p:nvCxnSpPr>
        <p:spPr bwMode="auto">
          <a:xfrm rot="5400000" flipH="1" flipV="1">
            <a:off x="2360712" y="4077072"/>
            <a:ext cx="72008" cy="13681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57" name="Shape 228"/>
          <p:cNvCxnSpPr>
            <a:stCxn id="745" idx="0"/>
          </p:cNvCxnSpPr>
          <p:nvPr/>
        </p:nvCxnSpPr>
        <p:spPr bwMode="auto">
          <a:xfrm rot="5400000" flipH="1" flipV="1">
            <a:off x="1100572" y="3248980"/>
            <a:ext cx="2160240" cy="9361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8504" y="116632"/>
            <a:ext cx="3888432" cy="648072"/>
          </a:xfrm>
        </p:spPr>
        <p:txBody>
          <a:bodyPr/>
          <a:lstStyle/>
          <a:p>
            <a:r>
              <a:rPr lang="fi-FI" dirty="0" err="1" smtClean="0"/>
              <a:t>Req</a:t>
            </a:r>
            <a:r>
              <a:rPr lang="fi-FI" dirty="0" smtClean="0"/>
              <a:t> ctrl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37</a:t>
            </a:fld>
            <a:endParaRPr lang="fi-FI"/>
          </a:p>
        </p:txBody>
      </p:sp>
      <p:sp>
        <p:nvSpPr>
          <p:cNvPr id="23" name="TextBox 22"/>
          <p:cNvSpPr txBox="1"/>
          <p:nvPr/>
        </p:nvSpPr>
        <p:spPr>
          <a:xfrm>
            <a:off x="704528" y="2204864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init_done_out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498" y="2447406"/>
            <a:ext cx="1351510" cy="189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req_re_in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1498" y="2634538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498" y="28216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5328" y="20608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ipkt_is_write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05328" y="335699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>
            <a:endCxn id="33" idx="3"/>
          </p:cNvCxnSpPr>
          <p:nvPr/>
        </p:nvCxnSpPr>
        <p:spPr bwMode="auto">
          <a:xfrm rot="10800000">
            <a:off x="9324954" y="342899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>
            <a:stCxn id="23" idx="1"/>
          </p:cNvCxnSpPr>
          <p:nvPr/>
        </p:nvCxnSpPr>
        <p:spPr bwMode="auto">
          <a:xfrm rot="10800000" flipV="1">
            <a:off x="344488" y="2276864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18045" y="254999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318045" y="273625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41498" y="302224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498" y="320937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1498" y="3396505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1498" y="35836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18045" y="29200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325776" y="348998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325776" y="367360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>
            <a:stCxn id="123" idx="3"/>
          </p:cNvCxnSpPr>
          <p:nvPr/>
        </p:nvCxnSpPr>
        <p:spPr bwMode="auto">
          <a:xfrm flipV="1">
            <a:off x="9324953" y="2420887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stCxn id="133" idx="3"/>
          </p:cNvCxnSpPr>
          <p:nvPr/>
        </p:nvCxnSpPr>
        <p:spPr bwMode="auto">
          <a:xfrm flipV="1">
            <a:off x="9324953" y="3573015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stCxn id="80" idx="3"/>
          </p:cNvCxnSpPr>
          <p:nvPr/>
        </p:nvCxnSpPr>
        <p:spPr bwMode="auto">
          <a:xfrm flipV="1">
            <a:off x="9324953" y="227687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72480" y="2060848"/>
            <a:ext cx="1872208" cy="187220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726330" y="1988840"/>
            <a:ext cx="2051206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965444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6496" y="4005064"/>
            <a:ext cx="1440160" cy="504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/ Avalon ST 128-bit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329329" y="308512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329329" y="33011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>
            <a:stCxn id="32" idx="3"/>
          </p:cNvCxnSpPr>
          <p:nvPr/>
        </p:nvCxnSpPr>
        <p:spPr bwMode="auto">
          <a:xfrm>
            <a:off x="9324953" y="213285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905328" y="22048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905328" y="23488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05328" y="350100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6" name="Elbow Connector 135"/>
          <p:cNvCxnSpPr>
            <a:stCxn id="23" idx="3"/>
            <a:endCxn id="169" idx="1"/>
          </p:cNvCxnSpPr>
          <p:nvPr/>
        </p:nvCxnSpPr>
        <p:spPr bwMode="auto">
          <a:xfrm>
            <a:off x="2056038" y="2276864"/>
            <a:ext cx="1168770" cy="72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7" name="Elbow Connector 136"/>
          <p:cNvCxnSpPr>
            <a:stCxn id="23" idx="3"/>
            <a:endCxn id="339" idx="1"/>
          </p:cNvCxnSpPr>
          <p:nvPr/>
        </p:nvCxnSpPr>
        <p:spPr bwMode="auto">
          <a:xfrm>
            <a:off x="2056038" y="2276864"/>
            <a:ext cx="1168770" cy="20162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6" name="Elbow Connector 155"/>
          <p:cNvCxnSpPr>
            <a:stCxn id="24" idx="3"/>
          </p:cNvCxnSpPr>
          <p:nvPr/>
        </p:nvCxnSpPr>
        <p:spPr bwMode="auto">
          <a:xfrm>
            <a:off x="2093008" y="2542159"/>
            <a:ext cx="483728" cy="562805"/>
          </a:xfrm>
          <a:prstGeom prst="bentConnector3">
            <a:avLst>
              <a:gd name="adj1" fmla="val 553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3" name="Elbow Connector 162"/>
          <p:cNvCxnSpPr>
            <a:stCxn id="322" idx="3"/>
            <a:endCxn id="142" idx="2"/>
          </p:cNvCxnSpPr>
          <p:nvPr/>
        </p:nvCxnSpPr>
        <p:spPr bwMode="auto">
          <a:xfrm flipV="1">
            <a:off x="2792760" y="2852936"/>
            <a:ext cx="972108" cy="25202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6" name="Elbow Connector 162"/>
          <p:cNvCxnSpPr>
            <a:stCxn id="274" idx="1"/>
          </p:cNvCxnSpPr>
          <p:nvPr/>
        </p:nvCxnSpPr>
        <p:spPr bwMode="auto">
          <a:xfrm rot="10800000" flipV="1">
            <a:off x="2576736" y="2636912"/>
            <a:ext cx="648072" cy="396044"/>
          </a:xfrm>
          <a:prstGeom prst="bentConnector3">
            <a:avLst>
              <a:gd name="adj1" fmla="val 1234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3" name="Elbow Connector 162"/>
          <p:cNvCxnSpPr>
            <a:stCxn id="548" idx="1"/>
            <a:endCxn id="143" idx="2"/>
          </p:cNvCxnSpPr>
          <p:nvPr/>
        </p:nvCxnSpPr>
        <p:spPr bwMode="auto">
          <a:xfrm rot="10800000">
            <a:off x="4124908" y="2852936"/>
            <a:ext cx="918112" cy="11881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6" name="Rectangle 305"/>
          <p:cNvSpPr/>
          <p:nvPr/>
        </p:nvSpPr>
        <p:spPr bwMode="auto">
          <a:xfrm>
            <a:off x="2432720" y="50131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is_header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08" name="Elbow Connector 307"/>
          <p:cNvCxnSpPr>
            <a:stCxn id="306" idx="3"/>
            <a:endCxn id="363" idx="1"/>
          </p:cNvCxnSpPr>
          <p:nvPr/>
        </p:nvCxnSpPr>
        <p:spPr bwMode="auto">
          <a:xfrm>
            <a:off x="3008784" y="5085184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13" name="Elbow Connector 312"/>
          <p:cNvCxnSpPr>
            <a:stCxn id="24" idx="3"/>
            <a:endCxn id="366" idx="1"/>
          </p:cNvCxnSpPr>
          <p:nvPr/>
        </p:nvCxnSpPr>
        <p:spPr bwMode="auto">
          <a:xfrm>
            <a:off x="2093008" y="2542159"/>
            <a:ext cx="1203808" cy="2651037"/>
          </a:xfrm>
          <a:prstGeom prst="bentConnector3">
            <a:avLst>
              <a:gd name="adj1" fmla="val 223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" name="Group 341"/>
          <p:cNvGrpSpPr/>
          <p:nvPr/>
        </p:nvGrpSpPr>
        <p:grpSpPr>
          <a:xfrm>
            <a:off x="2576736" y="2996952"/>
            <a:ext cx="216024" cy="216024"/>
            <a:chOff x="5601072" y="3501008"/>
            <a:chExt cx="216024" cy="216024"/>
          </a:xfrm>
        </p:grpSpPr>
        <p:grpSp>
          <p:nvGrpSpPr>
            <p:cNvPr id="3" name="Group 33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08" name="Rectangle 207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17" name="Rectangle 316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" name="Group 346"/>
          <p:cNvGrpSpPr/>
          <p:nvPr/>
        </p:nvGrpSpPr>
        <p:grpSpPr>
          <a:xfrm>
            <a:off x="5529064" y="6381328"/>
            <a:ext cx="216024" cy="216024"/>
            <a:chOff x="5601072" y="3501008"/>
            <a:chExt cx="216024" cy="216024"/>
          </a:xfrm>
        </p:grpSpPr>
        <p:grpSp>
          <p:nvGrpSpPr>
            <p:cNvPr id="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9" name="Group 357"/>
          <p:cNvGrpSpPr/>
          <p:nvPr/>
        </p:nvGrpSpPr>
        <p:grpSpPr>
          <a:xfrm>
            <a:off x="3296816" y="5013176"/>
            <a:ext cx="216024" cy="216024"/>
            <a:chOff x="5601072" y="3501008"/>
            <a:chExt cx="216024" cy="216024"/>
          </a:xfrm>
        </p:grpSpPr>
        <p:grpSp>
          <p:nvGrpSpPr>
            <p:cNvPr id="10" name="Group 35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61" name="Rectangle 36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60" name="Rectangle 35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72" name="Elbow Connector 312"/>
          <p:cNvCxnSpPr>
            <a:stCxn id="25" idx="3"/>
            <a:endCxn id="306" idx="1"/>
          </p:cNvCxnSpPr>
          <p:nvPr/>
        </p:nvCxnSpPr>
        <p:spPr bwMode="auto">
          <a:xfrm>
            <a:off x="2093008" y="2728104"/>
            <a:ext cx="339712" cy="2357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4" name="Elbow Connector 162"/>
          <p:cNvCxnSpPr>
            <a:stCxn id="365" idx="3"/>
            <a:endCxn id="336" idx="2"/>
          </p:cNvCxnSpPr>
          <p:nvPr/>
        </p:nvCxnSpPr>
        <p:spPr bwMode="auto">
          <a:xfrm flipV="1">
            <a:off x="3512840" y="4797152"/>
            <a:ext cx="252028" cy="32403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8" name="Elbow Connector 162"/>
          <p:cNvCxnSpPr>
            <a:stCxn id="345" idx="1"/>
            <a:endCxn id="361" idx="1"/>
          </p:cNvCxnSpPr>
          <p:nvPr/>
        </p:nvCxnSpPr>
        <p:spPr bwMode="auto">
          <a:xfrm rot="10800000" flipH="1" flipV="1">
            <a:off x="3224808" y="4581128"/>
            <a:ext cx="72008" cy="468052"/>
          </a:xfrm>
          <a:prstGeom prst="bentConnector3">
            <a:avLst>
              <a:gd name="adj1" fmla="val -17196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1" name="Group 393"/>
          <p:cNvGrpSpPr/>
          <p:nvPr/>
        </p:nvGrpSpPr>
        <p:grpSpPr>
          <a:xfrm>
            <a:off x="2432720" y="3429000"/>
            <a:ext cx="216024" cy="216024"/>
            <a:chOff x="5601072" y="3501008"/>
            <a:chExt cx="216024" cy="216024"/>
          </a:xfrm>
        </p:grpSpPr>
        <p:grpSp>
          <p:nvGrpSpPr>
            <p:cNvPr id="12" name="Group 394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97" name="Rectangle 39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96" name="Rectangle 39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408" name="Elbow Connector 162"/>
          <p:cNvCxnSpPr>
            <a:endCxn id="62" idx="3"/>
          </p:cNvCxnSpPr>
          <p:nvPr/>
        </p:nvCxnSpPr>
        <p:spPr bwMode="auto">
          <a:xfrm rot="10800000">
            <a:off x="2093008" y="3490072"/>
            <a:ext cx="339712" cy="469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1" name="Elbow Connector 162"/>
          <p:cNvCxnSpPr/>
          <p:nvPr/>
        </p:nvCxnSpPr>
        <p:spPr bwMode="auto">
          <a:xfrm rot="10800000" flipV="1">
            <a:off x="2648744" y="1484784"/>
            <a:ext cx="792088" cy="1980220"/>
          </a:xfrm>
          <a:prstGeom prst="bentConnector3">
            <a:avLst>
              <a:gd name="adj1" fmla="val 740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5" name="Elbow Connector 162"/>
          <p:cNvCxnSpPr/>
          <p:nvPr/>
        </p:nvCxnSpPr>
        <p:spPr bwMode="auto">
          <a:xfrm rot="10800000" flipV="1">
            <a:off x="2648744" y="1916832"/>
            <a:ext cx="792088" cy="1692188"/>
          </a:xfrm>
          <a:prstGeom prst="bentConnector3">
            <a:avLst>
              <a:gd name="adj1" fmla="val 6827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0" name="Elbow Connector 479"/>
          <p:cNvCxnSpPr>
            <a:stCxn id="306" idx="0"/>
            <a:endCxn id="325" idx="2"/>
          </p:cNvCxnSpPr>
          <p:nvPr/>
        </p:nvCxnSpPr>
        <p:spPr bwMode="auto">
          <a:xfrm rot="5400000" flipH="1" flipV="1">
            <a:off x="1838654" y="4095074"/>
            <a:ext cx="180020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40" name="Elbow Connector 539"/>
          <p:cNvCxnSpPr>
            <a:stCxn id="564" idx="1"/>
            <a:endCxn id="338" idx="2"/>
          </p:cNvCxnSpPr>
          <p:nvPr/>
        </p:nvCxnSpPr>
        <p:spPr bwMode="auto">
          <a:xfrm rot="10800000">
            <a:off x="4124908" y="4797152"/>
            <a:ext cx="900100" cy="18002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" name="Group 545"/>
          <p:cNvGrpSpPr/>
          <p:nvPr/>
        </p:nvGrpSpPr>
        <p:grpSpPr>
          <a:xfrm>
            <a:off x="5025008" y="3933056"/>
            <a:ext cx="216024" cy="216024"/>
            <a:chOff x="5601072" y="3501008"/>
            <a:chExt cx="216024" cy="216024"/>
          </a:xfrm>
        </p:grpSpPr>
        <p:grpSp>
          <p:nvGrpSpPr>
            <p:cNvPr id="14" name="Group 54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49" name="Rectangle 548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48" name="Rectangle 547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5" name="Group 558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16" name="Group 559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62" name="Rectangle 561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61" name="Rectangle 560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580" name="Elbow Connector 539"/>
          <p:cNvCxnSpPr>
            <a:stCxn id="33" idx="1"/>
          </p:cNvCxnSpPr>
          <p:nvPr/>
        </p:nvCxnSpPr>
        <p:spPr bwMode="auto">
          <a:xfrm rot="10800000" flipV="1">
            <a:off x="5241032" y="3428992"/>
            <a:ext cx="2664296" cy="6120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85" name="Elbow Connector 539"/>
          <p:cNvCxnSpPr>
            <a:stCxn id="33" idx="1"/>
            <a:endCxn id="566" idx="3"/>
          </p:cNvCxnSpPr>
          <p:nvPr/>
        </p:nvCxnSpPr>
        <p:spPr bwMode="auto">
          <a:xfrm rot="10800000" flipV="1">
            <a:off x="5241032" y="3428992"/>
            <a:ext cx="2664296" cy="1548180"/>
          </a:xfrm>
          <a:prstGeom prst="bentConnector3">
            <a:avLst>
              <a:gd name="adj1" fmla="val 3391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72" name="Rectangle 571"/>
          <p:cNvSpPr/>
          <p:nvPr/>
        </p:nvSpPr>
        <p:spPr bwMode="auto">
          <a:xfrm>
            <a:off x="4953000" y="3068960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packet part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98" name="Rectangle 597"/>
          <p:cNvSpPr/>
          <p:nvPr/>
        </p:nvSpPr>
        <p:spPr bwMode="auto">
          <a:xfrm>
            <a:off x="4953000" y="3429000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counts down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12" name="Rectangle 611"/>
          <p:cNvSpPr/>
          <p:nvPr/>
        </p:nvSpPr>
        <p:spPr bwMode="auto">
          <a:xfrm>
            <a:off x="5889104" y="2636912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13" name="Elbow Connector 612"/>
          <p:cNvCxnSpPr>
            <a:stCxn id="185" idx="3"/>
            <a:endCxn id="612" idx="1"/>
          </p:cNvCxnSpPr>
          <p:nvPr/>
        </p:nvCxnSpPr>
        <p:spPr bwMode="auto">
          <a:xfrm>
            <a:off x="4664968" y="2348880"/>
            <a:ext cx="1224136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2" name="Elbow Connector 621"/>
          <p:cNvCxnSpPr>
            <a:stCxn id="612" idx="3"/>
            <a:endCxn id="80" idx="1"/>
          </p:cNvCxnSpPr>
          <p:nvPr/>
        </p:nvCxnSpPr>
        <p:spPr bwMode="auto">
          <a:xfrm flipV="1">
            <a:off x="6465168" y="2276872"/>
            <a:ext cx="1440160" cy="432048"/>
          </a:xfrm>
          <a:prstGeom prst="bentConnector3">
            <a:avLst>
              <a:gd name="adj1" fmla="val 58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1" name="TextBox 630"/>
          <p:cNvSpPr txBox="1"/>
          <p:nvPr/>
        </p:nvSpPr>
        <p:spPr>
          <a:xfrm>
            <a:off x="7905328" y="292494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2" name="Straight Arrow Connector 631"/>
          <p:cNvCxnSpPr>
            <a:stCxn id="631" idx="3"/>
          </p:cNvCxnSpPr>
          <p:nvPr/>
        </p:nvCxnSpPr>
        <p:spPr bwMode="auto">
          <a:xfrm flipV="1">
            <a:off x="9324953" y="299695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38" name="Elbow Connector 637"/>
          <p:cNvCxnSpPr>
            <a:stCxn id="341" idx="3"/>
            <a:endCxn id="133" idx="1"/>
          </p:cNvCxnSpPr>
          <p:nvPr/>
        </p:nvCxnSpPr>
        <p:spPr bwMode="auto">
          <a:xfrm flipV="1">
            <a:off x="4664968" y="3573016"/>
            <a:ext cx="3240360" cy="720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7" name="Group 647"/>
          <p:cNvGrpSpPr/>
          <p:nvPr/>
        </p:nvGrpSpPr>
        <p:grpSpPr>
          <a:xfrm>
            <a:off x="7257256" y="4509120"/>
            <a:ext cx="216024" cy="216024"/>
            <a:chOff x="5601072" y="3501008"/>
            <a:chExt cx="216024" cy="216024"/>
          </a:xfrm>
        </p:grpSpPr>
        <p:grpSp>
          <p:nvGrpSpPr>
            <p:cNvPr id="18" name="Group 64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651" name="Rectangle 65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0" name="Rectangle 64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78" name="Elbow Connector 677"/>
          <p:cNvCxnSpPr>
            <a:stCxn id="650" idx="3"/>
            <a:endCxn id="631" idx="1"/>
          </p:cNvCxnSpPr>
          <p:nvPr/>
        </p:nvCxnSpPr>
        <p:spPr bwMode="auto">
          <a:xfrm flipV="1">
            <a:off x="7455268" y="2996952"/>
            <a:ext cx="450060" cy="1620180"/>
          </a:xfrm>
          <a:prstGeom prst="bentConnector3">
            <a:avLst>
              <a:gd name="adj1" fmla="val 288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84" name="TextBox 683"/>
          <p:cNvSpPr txBox="1"/>
          <p:nvPr/>
        </p:nvSpPr>
        <p:spPr>
          <a:xfrm>
            <a:off x="7905328" y="24928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6" name="Straight Arrow Connector 685"/>
          <p:cNvCxnSpPr>
            <a:stCxn id="684" idx="3"/>
          </p:cNvCxnSpPr>
          <p:nvPr/>
        </p:nvCxnSpPr>
        <p:spPr bwMode="auto">
          <a:xfrm>
            <a:off x="9324953" y="256490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91" name="Rectangle 690"/>
          <p:cNvSpPr/>
          <p:nvPr/>
        </p:nvSpPr>
        <p:spPr bwMode="auto">
          <a:xfrm>
            <a:off x="5889104" y="3068960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3" name="Rectangle 692"/>
          <p:cNvSpPr/>
          <p:nvPr/>
        </p:nvSpPr>
        <p:spPr bwMode="auto">
          <a:xfrm>
            <a:off x="5889104" y="32129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3" name="Rectangle 712"/>
          <p:cNvSpPr/>
          <p:nvPr/>
        </p:nvSpPr>
        <p:spPr bwMode="auto">
          <a:xfrm>
            <a:off x="5889104" y="2780928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4" name="Rectangle 713"/>
          <p:cNvSpPr/>
          <p:nvPr/>
        </p:nvSpPr>
        <p:spPr bwMode="auto">
          <a:xfrm>
            <a:off x="5889104" y="2924944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35" name="Elbow Connector 734"/>
          <p:cNvCxnSpPr>
            <a:stCxn id="185" idx="3"/>
            <a:endCxn id="713" idx="1"/>
          </p:cNvCxnSpPr>
          <p:nvPr/>
        </p:nvCxnSpPr>
        <p:spPr bwMode="auto">
          <a:xfrm>
            <a:off x="4664968" y="2348880"/>
            <a:ext cx="1224136" cy="5040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38" name="Elbow Connector 737"/>
          <p:cNvCxnSpPr>
            <a:stCxn id="185" idx="3"/>
            <a:endCxn id="714" idx="1"/>
          </p:cNvCxnSpPr>
          <p:nvPr/>
        </p:nvCxnSpPr>
        <p:spPr bwMode="auto">
          <a:xfrm>
            <a:off x="4664968" y="2348880"/>
            <a:ext cx="1224136" cy="6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5" name="Elbow Connector 784"/>
          <p:cNvCxnSpPr>
            <a:stCxn id="713" idx="3"/>
            <a:endCxn id="684" idx="1"/>
          </p:cNvCxnSpPr>
          <p:nvPr/>
        </p:nvCxnSpPr>
        <p:spPr bwMode="auto">
          <a:xfrm flipV="1">
            <a:off x="6465168" y="2564904"/>
            <a:ext cx="1440160" cy="288032"/>
          </a:xfrm>
          <a:prstGeom prst="bentConnector3">
            <a:avLst>
              <a:gd name="adj1" fmla="val 6428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8" name="Elbow Connector 787"/>
          <p:cNvCxnSpPr>
            <a:stCxn id="714" idx="3"/>
            <a:endCxn id="254" idx="1"/>
          </p:cNvCxnSpPr>
          <p:nvPr/>
        </p:nvCxnSpPr>
        <p:spPr bwMode="auto">
          <a:xfrm flipV="1">
            <a:off x="6465168" y="2708920"/>
            <a:ext cx="1440160" cy="288032"/>
          </a:xfrm>
          <a:prstGeom prst="bentConnector3">
            <a:avLst>
              <a:gd name="adj1" fmla="val 7063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7" name="Elbow Connector 836"/>
          <p:cNvCxnSpPr>
            <a:stCxn id="691" idx="3"/>
            <a:endCxn id="320" idx="1"/>
          </p:cNvCxnSpPr>
          <p:nvPr/>
        </p:nvCxnSpPr>
        <p:spPr bwMode="auto">
          <a:xfrm>
            <a:off x="6465168" y="3140968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45" name="Elbow Connector 844"/>
          <p:cNvCxnSpPr>
            <a:stCxn id="693" idx="3"/>
            <a:endCxn id="326" idx="1"/>
          </p:cNvCxnSpPr>
          <p:nvPr/>
        </p:nvCxnSpPr>
        <p:spPr bwMode="auto">
          <a:xfrm>
            <a:off x="6465168" y="3284984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53" name="Elbow Connector 852"/>
          <p:cNvCxnSpPr>
            <a:stCxn id="693" idx="3"/>
          </p:cNvCxnSpPr>
          <p:nvPr/>
        </p:nvCxnSpPr>
        <p:spPr bwMode="auto">
          <a:xfrm flipH="1">
            <a:off x="5241032" y="3284984"/>
            <a:ext cx="1224136" cy="684076"/>
          </a:xfrm>
          <a:prstGeom prst="bentConnector3">
            <a:avLst>
              <a:gd name="adj1" fmla="val -1867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71" name="Rectangle 870"/>
          <p:cNvSpPr/>
          <p:nvPr/>
        </p:nvSpPr>
        <p:spPr bwMode="auto">
          <a:xfrm>
            <a:off x="5889104" y="249289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write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74" name="Elbow Connector 873"/>
          <p:cNvCxnSpPr>
            <a:stCxn id="871" idx="3"/>
            <a:endCxn id="32" idx="1"/>
          </p:cNvCxnSpPr>
          <p:nvPr/>
        </p:nvCxnSpPr>
        <p:spPr bwMode="auto">
          <a:xfrm flipV="1">
            <a:off x="6465168" y="2132856"/>
            <a:ext cx="1440160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77" name="Elbow Connector 876"/>
          <p:cNvCxnSpPr>
            <a:stCxn id="871" idx="3"/>
            <a:endCxn id="569" idx="3"/>
          </p:cNvCxnSpPr>
          <p:nvPr/>
        </p:nvCxnSpPr>
        <p:spPr bwMode="auto">
          <a:xfrm flipH="1">
            <a:off x="5241032" y="2564904"/>
            <a:ext cx="1224136" cy="2484276"/>
          </a:xfrm>
          <a:prstGeom prst="bentConnector3">
            <a:avLst>
              <a:gd name="adj1" fmla="val -2567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21" name="Rectangle 220"/>
          <p:cNvSpPr/>
          <p:nvPr/>
        </p:nvSpPr>
        <p:spPr bwMode="auto">
          <a:xfrm>
            <a:off x="3080792" y="3429000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128-bit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5385048" y="4365104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3368824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+= 4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4016896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-= 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6321152" y="1484784"/>
            <a:ext cx="64807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 parts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78" name="Elbow Connector 162"/>
          <p:cNvCxnSpPr>
            <a:stCxn id="345" idx="1"/>
            <a:endCxn id="404" idx="3"/>
          </p:cNvCxnSpPr>
          <p:nvPr/>
        </p:nvCxnSpPr>
        <p:spPr bwMode="auto">
          <a:xfrm rot="10800000">
            <a:off x="2648744" y="3609020"/>
            <a:ext cx="576064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314" name="Elbow Connector 162"/>
          <p:cNvCxnSpPr>
            <a:stCxn id="274" idx="1"/>
            <a:endCxn id="400" idx="3"/>
          </p:cNvCxnSpPr>
          <p:nvPr/>
        </p:nvCxnSpPr>
        <p:spPr bwMode="auto">
          <a:xfrm rot="10800000" flipV="1">
            <a:off x="2648744" y="2636912"/>
            <a:ext cx="576064" cy="8280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254" name="TextBox 253"/>
          <p:cNvSpPr txBox="1"/>
          <p:nvPr/>
        </p:nvSpPr>
        <p:spPr>
          <a:xfrm>
            <a:off x="7905328" y="263691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5" name="Straight Arrow Connector 254"/>
          <p:cNvCxnSpPr>
            <a:stCxn id="254" idx="3"/>
          </p:cNvCxnSpPr>
          <p:nvPr/>
        </p:nvCxnSpPr>
        <p:spPr bwMode="auto">
          <a:xfrm>
            <a:off x="9324953" y="2708920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19" name="Group 276"/>
          <p:cNvGrpSpPr/>
          <p:nvPr/>
        </p:nvGrpSpPr>
        <p:grpSpPr>
          <a:xfrm>
            <a:off x="6177136" y="6309320"/>
            <a:ext cx="72008" cy="288032"/>
            <a:chOff x="5745088" y="5373216"/>
            <a:chExt cx="72008" cy="288032"/>
          </a:xfrm>
        </p:grpSpPr>
        <p:sp>
          <p:nvSpPr>
            <p:cNvPr id="280" name="Flowchart: Manual Operation 279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20" name="TextBox 319"/>
          <p:cNvSpPr txBox="1"/>
          <p:nvPr/>
        </p:nvSpPr>
        <p:spPr>
          <a:xfrm>
            <a:off x="7905328" y="306896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905328" y="321297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" name="Straight Arrow Connector 326"/>
          <p:cNvCxnSpPr>
            <a:stCxn id="320" idx="3"/>
          </p:cNvCxnSpPr>
          <p:nvPr/>
        </p:nvCxnSpPr>
        <p:spPr bwMode="auto">
          <a:xfrm>
            <a:off x="9324953" y="314096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2" name="Straight Arrow Connector 331"/>
          <p:cNvCxnSpPr>
            <a:stCxn id="326" idx="3"/>
          </p:cNvCxnSpPr>
          <p:nvPr/>
        </p:nvCxnSpPr>
        <p:spPr bwMode="auto">
          <a:xfrm>
            <a:off x="9324953" y="328498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745" name="Rectangle 744"/>
          <p:cNvSpPr/>
          <p:nvPr/>
        </p:nvSpPr>
        <p:spPr bwMode="auto">
          <a:xfrm>
            <a:off x="1280592" y="4797152"/>
            <a:ext cx="864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not required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78" name="Elbow Connector 777"/>
          <p:cNvCxnSpPr>
            <a:stCxn id="185" idx="3"/>
            <a:endCxn id="572" idx="0"/>
          </p:cNvCxnSpPr>
          <p:nvPr/>
        </p:nvCxnSpPr>
        <p:spPr bwMode="auto">
          <a:xfrm>
            <a:off x="4664968" y="2348880"/>
            <a:ext cx="612068" cy="72008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3" name="Elbow Connector 782"/>
          <p:cNvCxnSpPr>
            <a:stCxn id="572" idx="3"/>
            <a:endCxn id="691" idx="1"/>
          </p:cNvCxnSpPr>
          <p:nvPr/>
        </p:nvCxnSpPr>
        <p:spPr bwMode="auto">
          <a:xfrm flipV="1">
            <a:off x="5601072" y="3140968"/>
            <a:ext cx="288032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7" name="Elbow Connector 786"/>
          <p:cNvCxnSpPr>
            <a:stCxn id="572" idx="3"/>
            <a:endCxn id="693" idx="1"/>
          </p:cNvCxnSpPr>
          <p:nvPr/>
        </p:nvCxnSpPr>
        <p:spPr bwMode="auto">
          <a:xfrm>
            <a:off x="5601072" y="3248980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93" name="Elbow Connector 777"/>
          <p:cNvCxnSpPr>
            <a:stCxn id="185" idx="3"/>
            <a:endCxn id="871" idx="1"/>
          </p:cNvCxnSpPr>
          <p:nvPr/>
        </p:nvCxnSpPr>
        <p:spPr bwMode="auto">
          <a:xfrm>
            <a:off x="4664968" y="2348880"/>
            <a:ext cx="1224136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0" name="Rectangle 219"/>
          <p:cNvSpPr/>
          <p:nvPr/>
        </p:nvSpPr>
        <p:spPr bwMode="auto">
          <a:xfrm>
            <a:off x="8121352" y="1628800"/>
            <a:ext cx="9361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= in packet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38" name="Elbow Connector 162"/>
          <p:cNvCxnSpPr>
            <a:stCxn id="561" idx="1"/>
            <a:endCxn id="572" idx="1"/>
          </p:cNvCxnSpPr>
          <p:nvPr/>
        </p:nvCxnSpPr>
        <p:spPr bwMode="auto">
          <a:xfrm rot="10800000">
            <a:off x="4953000" y="3248980"/>
            <a:ext cx="90020" cy="1728192"/>
          </a:xfrm>
          <a:prstGeom prst="bentConnector3">
            <a:avLst>
              <a:gd name="adj1" fmla="val 25871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0" name="Elbow Connector 162"/>
          <p:cNvCxnSpPr>
            <a:stCxn id="261" idx="2"/>
            <a:endCxn id="651" idx="0"/>
          </p:cNvCxnSpPr>
          <p:nvPr/>
        </p:nvCxnSpPr>
        <p:spPr bwMode="auto">
          <a:xfrm rot="16200000" flipH="1">
            <a:off x="4989004" y="2204864"/>
            <a:ext cx="1800200" cy="2808312"/>
          </a:xfrm>
          <a:prstGeom prst="bentConnector3">
            <a:avLst>
              <a:gd name="adj1" fmla="val 5582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5" name="Elbow Connector 162"/>
          <p:cNvCxnSpPr>
            <a:stCxn id="322" idx="3"/>
            <a:endCxn id="321" idx="0"/>
          </p:cNvCxnSpPr>
          <p:nvPr/>
        </p:nvCxnSpPr>
        <p:spPr bwMode="auto">
          <a:xfrm flipH="1" flipV="1">
            <a:off x="2756756" y="2996952"/>
            <a:ext cx="36004" cy="108012"/>
          </a:xfrm>
          <a:prstGeom prst="bentConnector4">
            <a:avLst>
              <a:gd name="adj1" fmla="val -105822"/>
              <a:gd name="adj2" fmla="val 24109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1" name="Group 334"/>
          <p:cNvGrpSpPr/>
          <p:nvPr/>
        </p:nvGrpSpPr>
        <p:grpSpPr>
          <a:xfrm>
            <a:off x="3224808" y="4221088"/>
            <a:ext cx="1440160" cy="576064"/>
            <a:chOff x="3224808" y="2276872"/>
            <a:chExt cx="1440160" cy="576064"/>
          </a:xfrm>
        </p:grpSpPr>
        <p:sp>
          <p:nvSpPr>
            <p:cNvPr id="336" name="Rectangle 335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data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92" name="Elbow Connector 162"/>
          <p:cNvCxnSpPr>
            <a:stCxn id="365" idx="3"/>
            <a:endCxn id="364" idx="0"/>
          </p:cNvCxnSpPr>
          <p:nvPr/>
        </p:nvCxnSpPr>
        <p:spPr bwMode="auto">
          <a:xfrm flipH="1" flipV="1">
            <a:off x="3476836" y="5013176"/>
            <a:ext cx="36004" cy="108012"/>
          </a:xfrm>
          <a:prstGeom prst="bentConnector4">
            <a:avLst>
              <a:gd name="adj1" fmla="val -317465"/>
              <a:gd name="adj2" fmla="val 22345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7" name="Shape 228"/>
          <p:cNvCxnSpPr>
            <a:stCxn id="745" idx="0"/>
          </p:cNvCxnSpPr>
          <p:nvPr/>
        </p:nvCxnSpPr>
        <p:spPr bwMode="auto">
          <a:xfrm rot="16200000" flipH="1">
            <a:off x="2540732" y="3969060"/>
            <a:ext cx="72008" cy="1728192"/>
          </a:xfrm>
          <a:prstGeom prst="curvedConnector4">
            <a:avLst>
              <a:gd name="adj1" fmla="val -92594"/>
              <a:gd name="adj2" fmla="val 85097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455" name="Elbow Connector 539"/>
          <p:cNvCxnSpPr>
            <a:stCxn id="33" idx="1"/>
            <a:endCxn id="461" idx="3"/>
          </p:cNvCxnSpPr>
          <p:nvPr/>
        </p:nvCxnSpPr>
        <p:spPr bwMode="auto">
          <a:xfrm rot="10800000" flipV="1">
            <a:off x="6177136" y="3428992"/>
            <a:ext cx="1728192" cy="1440168"/>
          </a:xfrm>
          <a:prstGeom prst="bentConnector3">
            <a:avLst>
              <a:gd name="adj1" fmla="val 52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61" name="Rectangle 460"/>
          <p:cNvSpPr/>
          <p:nvPr/>
        </p:nvSpPr>
        <p:spPr bwMode="auto">
          <a:xfrm>
            <a:off x="5961112" y="4797152"/>
            <a:ext cx="21602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67" name="Elbow Connector 539"/>
          <p:cNvCxnSpPr>
            <a:stCxn id="461" idx="1"/>
            <a:endCxn id="565" idx="3"/>
          </p:cNvCxnSpPr>
          <p:nvPr/>
        </p:nvCxnSpPr>
        <p:spPr bwMode="auto">
          <a:xfrm rot="10800000" flipV="1">
            <a:off x="5241032" y="4869160"/>
            <a:ext cx="72008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5" name="Elbow Connector 162"/>
          <p:cNvCxnSpPr>
            <a:stCxn id="344" idx="3"/>
            <a:endCxn id="562" idx="0"/>
          </p:cNvCxnSpPr>
          <p:nvPr/>
        </p:nvCxnSpPr>
        <p:spPr bwMode="auto">
          <a:xfrm>
            <a:off x="4664968" y="4581128"/>
            <a:ext cx="396044" cy="2880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8" name="Elbow Connector 162"/>
          <p:cNvCxnSpPr>
            <a:stCxn id="261" idx="2"/>
            <a:endCxn id="563" idx="0"/>
          </p:cNvCxnSpPr>
          <p:nvPr/>
        </p:nvCxnSpPr>
        <p:spPr bwMode="auto">
          <a:xfrm rot="16200000" flipH="1">
            <a:off x="3728864" y="3465004"/>
            <a:ext cx="2160240" cy="648072"/>
          </a:xfrm>
          <a:prstGeom prst="bentConnector3">
            <a:avLst>
              <a:gd name="adj1" fmla="val 6851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6" name="Elbow Connector 539"/>
          <p:cNvCxnSpPr>
            <a:stCxn id="461" idx="0"/>
            <a:endCxn id="556" idx="3"/>
          </p:cNvCxnSpPr>
          <p:nvPr/>
        </p:nvCxnSpPr>
        <p:spPr bwMode="auto">
          <a:xfrm rot="16200000" flipV="1">
            <a:off x="5313040" y="4041068"/>
            <a:ext cx="684076" cy="82809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TLP </a:t>
            </a:r>
            <a:r>
              <a:rPr lang="fi-FI" dirty="0" err="1" smtClean="0"/>
              <a:t>enc/dec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38</a:t>
            </a:fld>
            <a:endParaRPr lang="fi-FI"/>
          </a:p>
        </p:txBody>
      </p:sp>
      <p:sp>
        <p:nvSpPr>
          <p:cNvPr id="20" name="Rectangle 19"/>
          <p:cNvSpPr/>
          <p:nvPr/>
        </p:nvSpPr>
        <p:spPr bwMode="auto">
          <a:xfrm>
            <a:off x="2772879" y="1074159"/>
            <a:ext cx="3473850" cy="4571178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TLP enc/</a:t>
            </a:r>
            <a:r>
              <a:rPr lang="en-US" sz="1000" b="1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dec</a:t>
            </a:r>
            <a:endParaRPr lang="en-US" sz="1000" b="1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2881" y="132267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2881" y="150980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rst_n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2881" y="18840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Rx_St_Data_i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2881" y="2071202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2881" y="225833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2881" y="244546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6320" y="1891535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mem_init_done_in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9800" y="2460398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mem_wr_req_out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29800" y="2647530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mem_rd_req_out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9800" y="2837649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29800" y="2271772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mem_ready_in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9800" y="359214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mem_rdata_valid_in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9800" y="3026274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mem_wdata_out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9800" y="3780774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29800" y="321489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mem_be_out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29800" y="4158025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mem_burst_begin_out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29800" y="4345157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mem_burst_size_out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6235945" y="199699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>
            <a:off x="6249425" y="237371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10800000">
            <a:off x="6249425" y="369321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6249425" y="331333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249425" y="425557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6249425" y="4441833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358437" y="141783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2358437" y="160408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2349428" y="198754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2349428" y="217379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2349428" y="23600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772881" y="26460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72881" y="2833169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72881" y="302030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72881" y="320743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2349428" y="254380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2357159" y="311378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2357159" y="329739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2771646" y="3794420"/>
            <a:ext cx="1566638" cy="185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Tx_St_Data_o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771646" y="3981502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Tx_St_Valid_o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71646" y="4168635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Tx_St_Sop_o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71646" y="4355767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Tx_St_Eop_o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 bwMode="auto">
          <a:xfrm>
            <a:off x="2338210" y="4667693"/>
            <a:ext cx="434338" cy="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2338210" y="4853947"/>
            <a:ext cx="434338" cy="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2771646" y="4556337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Tx_St_Ready_i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771646" y="4740483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TxCred_i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 rot="10800000">
            <a:off x="2353680" y="409982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0800000">
            <a:off x="2360712" y="393305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6260209" y="258614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6260209" y="27345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6260209" y="291748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6260209" y="308914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10800000">
            <a:off x="6260209" y="384365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159847" y="1828660"/>
            <a:ext cx="231590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680091" y="1828660"/>
            <a:ext cx="217967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64968" y="5877272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44688" y="5877272"/>
            <a:ext cx="2376264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 / Avalon ST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2360712" y="270892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360712" y="292494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0800000">
            <a:off x="2353680" y="445986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0800000">
            <a:off x="2360712" y="429309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6013" y="188913"/>
            <a:ext cx="8581760" cy="503783"/>
          </a:xfrm>
        </p:spPr>
        <p:txBody>
          <a:bodyPr/>
          <a:lstStyle/>
          <a:p>
            <a:r>
              <a:rPr lang="fi-FI" sz="3600" dirty="0" err="1" smtClean="0"/>
              <a:t>Interface</a:t>
            </a:r>
            <a:r>
              <a:rPr lang="fi-FI" sz="3600" dirty="0" smtClean="0"/>
              <a:t> </a:t>
            </a:r>
            <a:r>
              <a:rPr lang="fi-FI" sz="3600" dirty="0" err="1" smtClean="0"/>
              <a:t>signals</a:t>
            </a:r>
            <a:endParaRPr lang="fi-FI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39</a:t>
            </a:fld>
            <a:endParaRPr lang="fi-FI"/>
          </a:p>
        </p:txBody>
      </p:sp>
      <p:sp>
        <p:nvSpPr>
          <p:cNvPr id="20" name="Rectangle 19"/>
          <p:cNvSpPr/>
          <p:nvPr/>
        </p:nvSpPr>
        <p:spPr bwMode="auto">
          <a:xfrm>
            <a:off x="2792760" y="836712"/>
            <a:ext cx="3600400" cy="5256584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PCIe</a:t>
            </a:r>
            <a:r>
              <a:rPr lang="en-US" sz="1000" b="1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HIBI</a:t>
            </a:r>
            <a:endParaRPr lang="en-US" sz="1000" b="1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2760" y="1124744"/>
            <a:ext cx="136815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2760" y="1268760"/>
            <a:ext cx="136815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rst_n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Arrow Connector 51"/>
          <p:cNvCxnSpPr>
            <a:endCxn id="21" idx="1"/>
          </p:cNvCxnSpPr>
          <p:nvPr/>
        </p:nvCxnSpPr>
        <p:spPr bwMode="auto">
          <a:xfrm>
            <a:off x="2504728" y="119675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" name="Straight Arrow Connector 52"/>
          <p:cNvCxnSpPr>
            <a:endCxn id="22" idx="1"/>
          </p:cNvCxnSpPr>
          <p:nvPr/>
        </p:nvCxnSpPr>
        <p:spPr bwMode="auto">
          <a:xfrm>
            <a:off x="2504728" y="134076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9" name="TextBox 28"/>
          <p:cNvSpPr txBox="1"/>
          <p:nvPr/>
        </p:nvSpPr>
        <p:spPr>
          <a:xfrm flipH="1">
            <a:off x="2792760" y="1700809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2792760" y="1844825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2792760" y="1988841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2792760" y="1556793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Rx_St_Data_i</a:t>
            </a:r>
            <a:r>
              <a:rPr lang="en-US" sz="900" dirty="0" smtClean="0"/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2792760" y="242088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2792760" y="2132857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2792760" y="256490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Rx_St_Mask_o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2792760" y="227687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Rx_St_Be_i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2792760" y="285293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Tx_St_Data_o</a:t>
            </a:r>
            <a:r>
              <a:rPr lang="en-US" sz="900" dirty="0" smtClean="0"/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2792760" y="299695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Tx_St_Valid_o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endCxn id="32" idx="3"/>
          </p:cNvCxnSpPr>
          <p:nvPr/>
        </p:nvCxnSpPr>
        <p:spPr bwMode="auto">
          <a:xfrm>
            <a:off x="2504729" y="1628800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9" name="Straight Arrow Connector 48"/>
          <p:cNvCxnSpPr>
            <a:stCxn id="37" idx="3"/>
          </p:cNvCxnSpPr>
          <p:nvPr/>
        </p:nvCxnSpPr>
        <p:spPr bwMode="auto">
          <a:xfrm rot="10800000">
            <a:off x="2504730" y="2924944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0" name="Straight Arrow Connector 49"/>
          <p:cNvCxnSpPr>
            <a:stCxn id="38" idx="3"/>
          </p:cNvCxnSpPr>
          <p:nvPr/>
        </p:nvCxnSpPr>
        <p:spPr bwMode="auto">
          <a:xfrm rot="10800000">
            <a:off x="2504730" y="3068960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 flipH="1">
            <a:off x="2360712" y="1484784"/>
            <a:ext cx="2001101" cy="129614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flipH="1">
            <a:off x="2720752" y="6165304"/>
            <a:ext cx="1440160" cy="2718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4880992" y="155679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4880992" y="170080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4880992" y="184482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880992" y="198884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4880992" y="213285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flipH="1">
            <a:off x="4880992" y="24208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 flipH="1">
            <a:off x="4880992" y="256490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 flipH="1">
            <a:off x="4880992" y="270892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 flipH="1">
            <a:off x="4880992" y="328498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 flipH="1">
            <a:off x="4880992" y="3428998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 flipH="1">
            <a:off x="4880992" y="3573014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 flipH="1">
            <a:off x="4880992" y="3717030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 flipH="1">
            <a:off x="4880992" y="3861046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 flipH="1">
            <a:off x="4880992" y="41490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 flipH="1">
            <a:off x="4880992" y="4293097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 flipH="1">
            <a:off x="4880992" y="443711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 flipH="1">
            <a:off x="4736976" y="1484784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flipH="1">
            <a:off x="4664968" y="6165304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side / HIBI wrapper r3</a:t>
            </a:r>
          </a:p>
        </p:txBody>
      </p:sp>
      <p:sp>
        <p:nvSpPr>
          <p:cNvPr id="70" name="TextBox 69"/>
          <p:cNvSpPr txBox="1"/>
          <p:nvPr/>
        </p:nvSpPr>
        <p:spPr>
          <a:xfrm flipH="1">
            <a:off x="4880992" y="285293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flipH="1">
            <a:off x="4880992" y="458112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flipH="1">
            <a:off x="2792761" y="314096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Tx_St_Sop_o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 flipH="1">
            <a:off x="2792761" y="328498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Tx_St_Eop_o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" name="Straight Arrow Connector 106"/>
          <p:cNvCxnSpPr>
            <a:stCxn id="105" idx="3"/>
          </p:cNvCxnSpPr>
          <p:nvPr/>
        </p:nvCxnSpPr>
        <p:spPr bwMode="auto">
          <a:xfrm rot="10800000">
            <a:off x="2504729" y="321297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8" name="Straight Arrow Connector 107"/>
          <p:cNvCxnSpPr>
            <a:stCxn id="106" idx="3"/>
          </p:cNvCxnSpPr>
          <p:nvPr/>
        </p:nvCxnSpPr>
        <p:spPr bwMode="auto">
          <a:xfrm rot="10800000">
            <a:off x="2504729" y="335699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 flipH="1">
            <a:off x="2792761" y="342900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Tx_St_Ready_i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 flipH="1">
            <a:off x="2792761" y="357301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TxCred_i</a:t>
            </a:r>
            <a:r>
              <a:rPr lang="en-US" sz="900" dirty="0" smtClean="0"/>
              <a:t>[35…0]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Arrow Connector 110"/>
          <p:cNvCxnSpPr>
            <a:endCxn id="109" idx="3"/>
          </p:cNvCxnSpPr>
          <p:nvPr/>
        </p:nvCxnSpPr>
        <p:spPr bwMode="auto">
          <a:xfrm>
            <a:off x="2504729" y="350100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2" name="Straight Arrow Connector 111"/>
          <p:cNvCxnSpPr>
            <a:endCxn id="110" idx="3"/>
          </p:cNvCxnSpPr>
          <p:nvPr/>
        </p:nvCxnSpPr>
        <p:spPr bwMode="auto">
          <a:xfrm>
            <a:off x="2504729" y="364502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7" name="Straight Arrow Connector 156"/>
          <p:cNvCxnSpPr>
            <a:endCxn id="29" idx="3"/>
          </p:cNvCxnSpPr>
          <p:nvPr/>
        </p:nvCxnSpPr>
        <p:spPr bwMode="auto">
          <a:xfrm>
            <a:off x="2504729" y="1772816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9" name="Straight Arrow Connector 158"/>
          <p:cNvCxnSpPr>
            <a:endCxn id="30" idx="3"/>
          </p:cNvCxnSpPr>
          <p:nvPr/>
        </p:nvCxnSpPr>
        <p:spPr bwMode="auto">
          <a:xfrm>
            <a:off x="2504729" y="1916832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1" name="Straight Arrow Connector 160"/>
          <p:cNvCxnSpPr>
            <a:endCxn id="31" idx="3"/>
          </p:cNvCxnSpPr>
          <p:nvPr/>
        </p:nvCxnSpPr>
        <p:spPr bwMode="auto">
          <a:xfrm>
            <a:off x="2504729" y="2060848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3" name="Straight Arrow Connector 162"/>
          <p:cNvCxnSpPr>
            <a:endCxn id="34" idx="3"/>
          </p:cNvCxnSpPr>
          <p:nvPr/>
        </p:nvCxnSpPr>
        <p:spPr bwMode="auto">
          <a:xfrm>
            <a:off x="2504729" y="2204864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5" name="Straight Arrow Connector 164"/>
          <p:cNvCxnSpPr>
            <a:endCxn id="36" idx="3"/>
          </p:cNvCxnSpPr>
          <p:nvPr/>
        </p:nvCxnSpPr>
        <p:spPr bwMode="auto">
          <a:xfrm>
            <a:off x="2504729" y="2348880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7" name="Straight Arrow Connector 166"/>
          <p:cNvCxnSpPr>
            <a:stCxn id="33" idx="3"/>
          </p:cNvCxnSpPr>
          <p:nvPr/>
        </p:nvCxnSpPr>
        <p:spPr bwMode="auto">
          <a:xfrm rot="10800000">
            <a:off x="2504730" y="2492896"/>
            <a:ext cx="28803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9" name="Straight Arrow Connector 168"/>
          <p:cNvCxnSpPr>
            <a:stCxn id="35" idx="3"/>
          </p:cNvCxnSpPr>
          <p:nvPr/>
        </p:nvCxnSpPr>
        <p:spPr bwMode="auto">
          <a:xfrm rot="10800000">
            <a:off x="2504730" y="2636912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75" name="Rectangle 174"/>
          <p:cNvSpPr/>
          <p:nvPr/>
        </p:nvSpPr>
        <p:spPr bwMode="auto">
          <a:xfrm flipH="1">
            <a:off x="2360711" y="2780928"/>
            <a:ext cx="2001101" cy="1008112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 flipH="1">
            <a:off x="1208585" y="1484784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smtClean="0">
                <a:latin typeface="Arial" pitchFamily="34" charset="0"/>
                <a:cs typeface="Arial" pitchFamily="34" charset="0"/>
              </a:rPr>
              <a:t>Avalon ST RX</a:t>
            </a:r>
          </a:p>
        </p:txBody>
      </p:sp>
      <p:sp>
        <p:nvSpPr>
          <p:cNvPr id="182" name="TextBox 181"/>
          <p:cNvSpPr txBox="1"/>
          <p:nvPr/>
        </p:nvSpPr>
        <p:spPr>
          <a:xfrm flipH="1">
            <a:off x="1208585" y="2780928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smtClean="0">
                <a:latin typeface="Arial" pitchFamily="34" charset="0"/>
                <a:cs typeface="Arial" pitchFamily="34" charset="0"/>
              </a:rPr>
              <a:t>Avalon ST TX</a:t>
            </a:r>
          </a:p>
        </p:txBody>
      </p:sp>
      <p:cxnSp>
        <p:nvCxnSpPr>
          <p:cNvPr id="193" name="Straight Arrow Connector 192"/>
          <p:cNvCxnSpPr>
            <a:endCxn id="23" idx="1"/>
          </p:cNvCxnSpPr>
          <p:nvPr/>
        </p:nvCxnSpPr>
        <p:spPr bwMode="auto">
          <a:xfrm rot="10800000">
            <a:off x="6393160" y="1628800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94" name="Straight Arrow Connector 193"/>
          <p:cNvCxnSpPr>
            <a:endCxn id="24" idx="1"/>
          </p:cNvCxnSpPr>
          <p:nvPr/>
        </p:nvCxnSpPr>
        <p:spPr bwMode="auto">
          <a:xfrm rot="10800000">
            <a:off x="6393160" y="177281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95" name="Straight Arrow Connector 194"/>
          <p:cNvCxnSpPr>
            <a:endCxn id="25" idx="1"/>
          </p:cNvCxnSpPr>
          <p:nvPr/>
        </p:nvCxnSpPr>
        <p:spPr bwMode="auto">
          <a:xfrm rot="10800000">
            <a:off x="6393161" y="1916832"/>
            <a:ext cx="288039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96" name="Straight Arrow Connector 195"/>
          <p:cNvCxnSpPr>
            <a:endCxn id="26" idx="1"/>
          </p:cNvCxnSpPr>
          <p:nvPr/>
        </p:nvCxnSpPr>
        <p:spPr bwMode="auto">
          <a:xfrm rot="10800000">
            <a:off x="6393160" y="206084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11" name="Straight Arrow Connector 210"/>
          <p:cNvCxnSpPr>
            <a:stCxn id="60" idx="1"/>
          </p:cNvCxnSpPr>
          <p:nvPr/>
        </p:nvCxnSpPr>
        <p:spPr bwMode="auto">
          <a:xfrm>
            <a:off x="6393160" y="220486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 flipH="1">
            <a:off x="4880992" y="299695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hibi_we_out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4" name="Straight Arrow Connector 213"/>
          <p:cNvCxnSpPr>
            <a:stCxn id="61" idx="1"/>
          </p:cNvCxnSpPr>
          <p:nvPr/>
        </p:nvCxnSpPr>
        <p:spPr bwMode="auto">
          <a:xfrm>
            <a:off x="6393160" y="249289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16" name="Straight Arrow Connector 215"/>
          <p:cNvCxnSpPr>
            <a:stCxn id="62" idx="1"/>
          </p:cNvCxnSpPr>
          <p:nvPr/>
        </p:nvCxnSpPr>
        <p:spPr bwMode="auto">
          <a:xfrm>
            <a:off x="6393160" y="2636912"/>
            <a:ext cx="30467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18" name="Straight Arrow Connector 217"/>
          <p:cNvCxnSpPr>
            <a:stCxn id="64" idx="1"/>
          </p:cNvCxnSpPr>
          <p:nvPr/>
        </p:nvCxnSpPr>
        <p:spPr bwMode="auto">
          <a:xfrm>
            <a:off x="6393160" y="278092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21" name="Straight Arrow Connector 220"/>
          <p:cNvCxnSpPr>
            <a:endCxn id="70" idx="1"/>
          </p:cNvCxnSpPr>
          <p:nvPr/>
        </p:nvCxnSpPr>
        <p:spPr bwMode="auto">
          <a:xfrm rot="10800000">
            <a:off x="6393160" y="292494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24" name="Straight Arrow Connector 223"/>
          <p:cNvCxnSpPr>
            <a:stCxn id="213" idx="1"/>
          </p:cNvCxnSpPr>
          <p:nvPr/>
        </p:nvCxnSpPr>
        <p:spPr bwMode="auto">
          <a:xfrm>
            <a:off x="6393160" y="3068960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27" name="TextBox 226"/>
          <p:cNvSpPr txBox="1"/>
          <p:nvPr/>
        </p:nvSpPr>
        <p:spPr>
          <a:xfrm flipH="1">
            <a:off x="4880992" y="472514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hibi_msg_we_out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8" name="Straight Arrow Connector 287"/>
          <p:cNvCxnSpPr>
            <a:endCxn id="114" idx="1"/>
          </p:cNvCxnSpPr>
          <p:nvPr/>
        </p:nvCxnSpPr>
        <p:spPr bwMode="auto">
          <a:xfrm rot="10800000">
            <a:off x="6393160" y="335699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90" name="Straight Arrow Connector 289"/>
          <p:cNvCxnSpPr>
            <a:endCxn id="115" idx="1"/>
          </p:cNvCxnSpPr>
          <p:nvPr/>
        </p:nvCxnSpPr>
        <p:spPr bwMode="auto">
          <a:xfrm rot="10800000">
            <a:off x="6393160" y="3501008"/>
            <a:ext cx="288032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93" name="Straight Arrow Connector 292"/>
          <p:cNvCxnSpPr>
            <a:endCxn id="116" idx="1"/>
          </p:cNvCxnSpPr>
          <p:nvPr/>
        </p:nvCxnSpPr>
        <p:spPr bwMode="auto">
          <a:xfrm rot="10800000">
            <a:off x="6393160" y="3645024"/>
            <a:ext cx="288032" cy="1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94" name="Straight Arrow Connector 293"/>
          <p:cNvCxnSpPr>
            <a:endCxn id="117" idx="1"/>
          </p:cNvCxnSpPr>
          <p:nvPr/>
        </p:nvCxnSpPr>
        <p:spPr bwMode="auto">
          <a:xfrm rot="10800000">
            <a:off x="6393160" y="3789040"/>
            <a:ext cx="288032" cy="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06" name="Straight Arrow Connector 305"/>
          <p:cNvCxnSpPr>
            <a:stCxn id="122" idx="1"/>
          </p:cNvCxnSpPr>
          <p:nvPr/>
        </p:nvCxnSpPr>
        <p:spPr bwMode="auto">
          <a:xfrm>
            <a:off x="6393160" y="3933055"/>
            <a:ext cx="288032" cy="1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09" name="Straight Arrow Connector 308"/>
          <p:cNvCxnSpPr>
            <a:stCxn id="123" idx="1"/>
          </p:cNvCxnSpPr>
          <p:nvPr/>
        </p:nvCxnSpPr>
        <p:spPr bwMode="auto">
          <a:xfrm>
            <a:off x="6393160" y="4221088"/>
            <a:ext cx="30467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1" name="Straight Arrow Connector 310"/>
          <p:cNvCxnSpPr>
            <a:stCxn id="124" idx="1"/>
          </p:cNvCxnSpPr>
          <p:nvPr/>
        </p:nvCxnSpPr>
        <p:spPr bwMode="auto">
          <a:xfrm>
            <a:off x="6393160" y="4365105"/>
            <a:ext cx="304674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3" name="Straight Arrow Connector 312"/>
          <p:cNvCxnSpPr>
            <a:stCxn id="125" idx="1"/>
          </p:cNvCxnSpPr>
          <p:nvPr/>
        </p:nvCxnSpPr>
        <p:spPr bwMode="auto">
          <a:xfrm>
            <a:off x="6393160" y="4509121"/>
            <a:ext cx="304674" cy="15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5" name="Straight Arrow Connector 314"/>
          <p:cNvCxnSpPr>
            <a:stCxn id="227" idx="1"/>
          </p:cNvCxnSpPr>
          <p:nvPr/>
        </p:nvCxnSpPr>
        <p:spPr bwMode="auto">
          <a:xfrm>
            <a:off x="6393160" y="4797152"/>
            <a:ext cx="304674" cy="15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7" name="Straight Arrow Connector 316"/>
          <p:cNvCxnSpPr>
            <a:endCxn id="73" idx="1"/>
          </p:cNvCxnSpPr>
          <p:nvPr/>
        </p:nvCxnSpPr>
        <p:spPr bwMode="auto">
          <a:xfrm rot="10800000">
            <a:off x="6393160" y="465313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19" name="Rectangle 318"/>
          <p:cNvSpPr/>
          <p:nvPr/>
        </p:nvSpPr>
        <p:spPr bwMode="auto">
          <a:xfrm flipH="1">
            <a:off x="4736976" y="2348880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Rectangle 319"/>
          <p:cNvSpPr/>
          <p:nvPr/>
        </p:nvSpPr>
        <p:spPr bwMode="auto">
          <a:xfrm flipH="1">
            <a:off x="4736976" y="3212976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1" name="Rectangle 320"/>
          <p:cNvSpPr/>
          <p:nvPr/>
        </p:nvSpPr>
        <p:spPr bwMode="auto">
          <a:xfrm flipH="1">
            <a:off x="4736976" y="4077072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 flipH="1">
            <a:off x="6825208" y="1484784"/>
            <a:ext cx="720080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RX</a:t>
            </a:r>
          </a:p>
        </p:txBody>
      </p:sp>
      <p:sp>
        <p:nvSpPr>
          <p:cNvPr id="325" name="TextBox 324"/>
          <p:cNvSpPr txBox="1"/>
          <p:nvPr/>
        </p:nvSpPr>
        <p:spPr>
          <a:xfrm flipH="1">
            <a:off x="6825208" y="2348880"/>
            <a:ext cx="720080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TX</a:t>
            </a:r>
          </a:p>
        </p:txBody>
      </p:sp>
      <p:sp>
        <p:nvSpPr>
          <p:cNvPr id="326" name="TextBox 325"/>
          <p:cNvSpPr txBox="1"/>
          <p:nvPr/>
        </p:nvSpPr>
        <p:spPr>
          <a:xfrm flipH="1">
            <a:off x="6825208" y="3212976"/>
            <a:ext cx="1296144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message RX</a:t>
            </a:r>
          </a:p>
        </p:txBody>
      </p:sp>
      <p:sp>
        <p:nvSpPr>
          <p:cNvPr id="327" name="TextBox 326"/>
          <p:cNvSpPr txBox="1"/>
          <p:nvPr/>
        </p:nvSpPr>
        <p:spPr>
          <a:xfrm flipH="1">
            <a:off x="6825208" y="4077072"/>
            <a:ext cx="1296144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message TX</a:t>
            </a:r>
          </a:p>
        </p:txBody>
      </p:sp>
      <p:sp>
        <p:nvSpPr>
          <p:cNvPr id="329" name="TextBox 328"/>
          <p:cNvSpPr txBox="1"/>
          <p:nvPr/>
        </p:nvSpPr>
        <p:spPr>
          <a:xfrm flipH="1">
            <a:off x="2792761" y="38610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app_msi_req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 flipH="1">
            <a:off x="2792761" y="40050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app_msi_ack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1" name="Straight Arrow Connector 330"/>
          <p:cNvCxnSpPr>
            <a:stCxn id="329" idx="3"/>
          </p:cNvCxnSpPr>
          <p:nvPr/>
        </p:nvCxnSpPr>
        <p:spPr bwMode="auto">
          <a:xfrm rot="10800000">
            <a:off x="2504731" y="3933056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2" name="Straight Arrow Connector 331"/>
          <p:cNvCxnSpPr>
            <a:stCxn id="330" idx="3"/>
          </p:cNvCxnSpPr>
          <p:nvPr/>
        </p:nvCxnSpPr>
        <p:spPr bwMode="auto">
          <a:xfrm rot="10800000">
            <a:off x="2504731" y="4077072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33" name="TextBox 332"/>
          <p:cNvSpPr txBox="1"/>
          <p:nvPr/>
        </p:nvSpPr>
        <p:spPr>
          <a:xfrm flipH="1">
            <a:off x="2792760" y="42930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app_msi_num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[4…0]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 flipH="1">
            <a:off x="2792760" y="443711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pex_msi_num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[4…0]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5" name="Straight Arrow Connector 334"/>
          <p:cNvCxnSpPr>
            <a:stCxn id="333" idx="3"/>
          </p:cNvCxnSpPr>
          <p:nvPr/>
        </p:nvCxnSpPr>
        <p:spPr bwMode="auto">
          <a:xfrm rot="10800000">
            <a:off x="2504728" y="436510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6" name="Straight Arrow Connector 335"/>
          <p:cNvCxnSpPr>
            <a:stCxn id="334" idx="3"/>
          </p:cNvCxnSpPr>
          <p:nvPr/>
        </p:nvCxnSpPr>
        <p:spPr bwMode="auto">
          <a:xfrm rot="10800000">
            <a:off x="2504728" y="4509120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37" name="TextBox 336"/>
          <p:cNvSpPr txBox="1"/>
          <p:nvPr/>
        </p:nvSpPr>
        <p:spPr>
          <a:xfrm flipH="1">
            <a:off x="2792760" y="458112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app_int_sts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 flipH="1">
            <a:off x="2792760" y="472514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app_int_ack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0" name="Straight Arrow Connector 339"/>
          <p:cNvCxnSpPr>
            <a:endCxn id="338" idx="3"/>
          </p:cNvCxnSpPr>
          <p:nvPr/>
        </p:nvCxnSpPr>
        <p:spPr bwMode="auto">
          <a:xfrm>
            <a:off x="2504728" y="479715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41" name="Rectangle 340"/>
          <p:cNvSpPr/>
          <p:nvPr/>
        </p:nvSpPr>
        <p:spPr bwMode="auto">
          <a:xfrm flipH="1">
            <a:off x="2360711" y="3789040"/>
            <a:ext cx="2001101" cy="115212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 flipH="1">
            <a:off x="2792760" y="41490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app_msi_tc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3" name="Straight Arrow Connector 342"/>
          <p:cNvCxnSpPr>
            <a:stCxn id="342" idx="3"/>
          </p:cNvCxnSpPr>
          <p:nvPr/>
        </p:nvCxnSpPr>
        <p:spPr bwMode="auto">
          <a:xfrm rot="10800000">
            <a:off x="2504730" y="4221088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45" name="Straight Arrow Connector 344"/>
          <p:cNvCxnSpPr>
            <a:stCxn id="337" idx="3"/>
          </p:cNvCxnSpPr>
          <p:nvPr/>
        </p:nvCxnSpPr>
        <p:spPr bwMode="auto">
          <a:xfrm rot="10800000">
            <a:off x="2504730" y="4653136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47" name="TextBox 346"/>
          <p:cNvSpPr txBox="1"/>
          <p:nvPr/>
        </p:nvSpPr>
        <p:spPr>
          <a:xfrm flipH="1">
            <a:off x="2792761" y="501317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lmi_data_in</a:t>
            </a:r>
            <a:r>
              <a:rPr lang="en-US" sz="900" dirty="0" smtClean="0"/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 flipH="1">
            <a:off x="2792760" y="544522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 flipH="1">
            <a:off x="2792761" y="558924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lmi_we_out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 flipH="1">
            <a:off x="2792761" y="573325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lmi_ack_in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 flipH="1">
            <a:off x="2792760" y="530120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 flipH="1">
            <a:off x="2792760" y="515719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lmi_data_out</a:t>
            </a:r>
            <a:r>
              <a:rPr lang="en-US" sz="900" dirty="0" smtClean="0"/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9" name="Rectangle 358"/>
          <p:cNvSpPr/>
          <p:nvPr/>
        </p:nvSpPr>
        <p:spPr bwMode="auto">
          <a:xfrm flipH="1">
            <a:off x="2360712" y="4941168"/>
            <a:ext cx="2001101" cy="1008112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 flipH="1">
            <a:off x="1208584" y="3789040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IRQ</a:t>
            </a:r>
          </a:p>
        </p:txBody>
      </p:sp>
      <p:sp>
        <p:nvSpPr>
          <p:cNvPr id="361" name="TextBox 360"/>
          <p:cNvSpPr txBox="1"/>
          <p:nvPr/>
        </p:nvSpPr>
        <p:spPr>
          <a:xfrm flipH="1">
            <a:off x="1208584" y="4941168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smtClean="0">
                <a:latin typeface="Arial" pitchFamily="34" charset="0"/>
                <a:cs typeface="Arial" pitchFamily="34" charset="0"/>
              </a:rPr>
              <a:t>LMI</a:t>
            </a:r>
          </a:p>
        </p:txBody>
      </p:sp>
      <p:cxnSp>
        <p:nvCxnSpPr>
          <p:cNvPr id="143" name="Straight Arrow Connector 142"/>
          <p:cNvCxnSpPr>
            <a:endCxn id="347" idx="3"/>
          </p:cNvCxnSpPr>
          <p:nvPr/>
        </p:nvCxnSpPr>
        <p:spPr bwMode="auto">
          <a:xfrm>
            <a:off x="2504728" y="5085184"/>
            <a:ext cx="288033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Straight Arrow Connector 145"/>
          <p:cNvCxnSpPr>
            <a:stCxn id="356" idx="3"/>
          </p:cNvCxnSpPr>
          <p:nvPr/>
        </p:nvCxnSpPr>
        <p:spPr bwMode="auto">
          <a:xfrm rot="10800000">
            <a:off x="2504730" y="5229200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8" name="Straight Arrow Connector 147"/>
          <p:cNvCxnSpPr>
            <a:stCxn id="355" idx="3"/>
          </p:cNvCxnSpPr>
          <p:nvPr/>
        </p:nvCxnSpPr>
        <p:spPr bwMode="auto">
          <a:xfrm rot="10800000">
            <a:off x="2504730" y="5373216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0" name="Straight Arrow Connector 149"/>
          <p:cNvCxnSpPr>
            <a:stCxn id="348" idx="3"/>
          </p:cNvCxnSpPr>
          <p:nvPr/>
        </p:nvCxnSpPr>
        <p:spPr bwMode="auto">
          <a:xfrm rot="10800000">
            <a:off x="2504730" y="5517232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2" name="Straight Arrow Connector 151"/>
          <p:cNvCxnSpPr>
            <a:stCxn id="351" idx="3"/>
          </p:cNvCxnSpPr>
          <p:nvPr/>
        </p:nvCxnSpPr>
        <p:spPr bwMode="auto">
          <a:xfrm rot="10800000">
            <a:off x="2504729" y="566124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8" name="Straight Arrow Connector 157"/>
          <p:cNvCxnSpPr>
            <a:endCxn id="352" idx="3"/>
          </p:cNvCxnSpPr>
          <p:nvPr/>
        </p:nvCxnSpPr>
        <p:spPr bwMode="auto">
          <a:xfrm>
            <a:off x="2504728" y="5805264"/>
            <a:ext cx="288033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packet handling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</a:t>
            </a:fld>
            <a:endParaRPr lang="fi-FI"/>
          </a:p>
        </p:txBody>
      </p:sp>
      <p:grpSp>
        <p:nvGrpSpPr>
          <p:cNvPr id="4161" name="Group 4160"/>
          <p:cNvGrpSpPr/>
          <p:nvPr/>
        </p:nvGrpSpPr>
        <p:grpSpPr>
          <a:xfrm>
            <a:off x="4232920" y="6093296"/>
            <a:ext cx="3808413" cy="139700"/>
            <a:chOff x="3527425" y="6751638"/>
            <a:chExt cx="3808413" cy="139700"/>
          </a:xfrm>
        </p:grpSpPr>
        <p:pic>
          <p:nvPicPr>
            <p:cNvPr id="4090" name="Picture 306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7425" y="6761163"/>
              <a:ext cx="84138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1" name="Picture 306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11563" y="6761163"/>
              <a:ext cx="36513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2" name="Picture 306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67125" y="6788150"/>
              <a:ext cx="74613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3" name="Picture 306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41738" y="6788150"/>
              <a:ext cx="8413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4" name="Picture 307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25875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5" name="Picture 307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90963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6" name="Picture 307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94150" y="6761163"/>
              <a:ext cx="65088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" name="Picture 307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078288" y="6807200"/>
              <a:ext cx="36513" cy="19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" name="Picture 307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124325" y="6761163"/>
              <a:ext cx="65088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07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89413" y="6761163"/>
              <a:ext cx="65088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307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273550" y="6788150"/>
              <a:ext cx="19050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1" name="Picture 307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95788" y="6761163"/>
              <a:ext cx="84138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2" name="Picture 3078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479925" y="6761163"/>
              <a:ext cx="36513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3" name="Picture 3079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525963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4" name="Picture 3080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591050" y="6780213"/>
              <a:ext cx="122238" cy="7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5" name="Picture 3081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721225" y="6788150"/>
              <a:ext cx="66675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3082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787900" y="6761163"/>
              <a:ext cx="84138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7" name="Picture 308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879975" y="6788150"/>
              <a:ext cx="66675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8" name="Picture 3084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4946650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9" name="Picture 3085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5002213" y="6770688"/>
              <a:ext cx="55563" cy="84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0" name="Picture 3086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5086350" y="6761163"/>
              <a:ext cx="55563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1" name="Picture 3087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5141913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2" name="Picture 3088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5216525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3" name="Picture 3089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5310188" y="6751638"/>
              <a:ext cx="112713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4" name="Picture 3090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5449888" y="6788150"/>
              <a:ext cx="6508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5" name="Picture 3091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5514975" y="6788150"/>
              <a:ext cx="8413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6" name="Picture 3092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5608638" y="6761163"/>
              <a:ext cx="74613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7" name="Picture 3093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5683250" y="6761163"/>
              <a:ext cx="38100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8" name="Picture 3094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5730875" y="6761163"/>
              <a:ext cx="36513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9" name="Picture 3095"/>
            <p:cNvPicPr>
              <a:picLocks noChangeAspect="1" noChangeArrowheads="1"/>
            </p:cNvPicPr>
            <p:nvPr/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5767388" y="6788150"/>
              <a:ext cx="8413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0" name="Picture 3096"/>
            <p:cNvPicPr>
              <a:picLocks noChangeAspect="1" noChangeArrowheads="1"/>
            </p:cNvPicPr>
            <p:nvPr/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5870575" y="6788150"/>
              <a:ext cx="74613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1" name="Picture 3097"/>
            <p:cNvPicPr>
              <a:picLocks noChangeAspect="1" noChangeArrowheads="1"/>
            </p:cNvPicPr>
            <p:nvPr/>
          </p:nvPicPr>
          <p:blipFill>
            <a:blip r:embed="rId33" cstate="print"/>
            <a:srcRect/>
            <a:stretch>
              <a:fillRect/>
            </a:stretch>
          </p:blipFill>
          <p:spPr bwMode="auto">
            <a:xfrm>
              <a:off x="5991225" y="6788150"/>
              <a:ext cx="57150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2" name="Picture 3098"/>
            <p:cNvPicPr>
              <a:picLocks noChangeAspect="1" noChangeArrowheads="1"/>
            </p:cNvPicPr>
            <p:nvPr/>
          </p:nvPicPr>
          <p:blipFill>
            <a:blip r:embed="rId34" cstate="print"/>
            <a:srcRect/>
            <a:stretch>
              <a:fillRect/>
            </a:stretch>
          </p:blipFill>
          <p:spPr bwMode="auto">
            <a:xfrm>
              <a:off x="6056313" y="6761163"/>
              <a:ext cx="57150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3" name="Picture 3099"/>
            <p:cNvPicPr>
              <a:picLocks noChangeAspect="1" noChangeArrowheads="1"/>
            </p:cNvPicPr>
            <p:nvPr/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6159500" y="6751638"/>
              <a:ext cx="103188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4" name="Picture 3100"/>
            <p:cNvPicPr>
              <a:picLocks noChangeAspect="1" noChangeArrowheads="1"/>
            </p:cNvPicPr>
            <p:nvPr/>
          </p:nvPicPr>
          <p:blipFill>
            <a:blip r:embed="rId36" cstate="print"/>
            <a:srcRect/>
            <a:stretch>
              <a:fillRect/>
            </a:stretch>
          </p:blipFill>
          <p:spPr bwMode="auto">
            <a:xfrm>
              <a:off x="6262688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5" name="Picture 3101"/>
            <p:cNvPicPr>
              <a:picLocks noChangeAspect="1" noChangeArrowheads="1"/>
            </p:cNvPicPr>
            <p:nvPr/>
          </p:nvPicPr>
          <p:blipFill>
            <a:blip r:embed="rId37" cstate="print"/>
            <a:srcRect/>
            <a:stretch>
              <a:fillRect/>
            </a:stretch>
          </p:blipFill>
          <p:spPr bwMode="auto">
            <a:xfrm>
              <a:off x="6337300" y="6788150"/>
              <a:ext cx="6508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6" name="Picture 3102"/>
            <p:cNvPicPr>
              <a:picLocks noChangeAspect="1" noChangeArrowheads="1"/>
            </p:cNvPicPr>
            <p:nvPr/>
          </p:nvPicPr>
          <p:blipFill>
            <a:blip r:embed="rId38" cstate="print"/>
            <a:srcRect/>
            <a:stretch>
              <a:fillRect/>
            </a:stretch>
          </p:blipFill>
          <p:spPr bwMode="auto">
            <a:xfrm>
              <a:off x="6411913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7" name="Picture 3103"/>
            <p:cNvPicPr>
              <a:picLocks noChangeAspect="1" noChangeArrowheads="1"/>
            </p:cNvPicPr>
            <p:nvPr/>
          </p:nvPicPr>
          <p:blipFill>
            <a:blip r:embed="rId39" cstate="print"/>
            <a:srcRect/>
            <a:stretch>
              <a:fillRect/>
            </a:stretch>
          </p:blipFill>
          <p:spPr bwMode="auto">
            <a:xfrm>
              <a:off x="6477000" y="6761163"/>
              <a:ext cx="38100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8" name="Picture 3104"/>
            <p:cNvPicPr>
              <a:picLocks noChangeAspect="1" noChangeArrowheads="1"/>
            </p:cNvPicPr>
            <p:nvPr/>
          </p:nvPicPr>
          <p:blipFill>
            <a:blip r:embed="rId40" cstate="print"/>
            <a:srcRect/>
            <a:stretch>
              <a:fillRect/>
            </a:stretch>
          </p:blipFill>
          <p:spPr bwMode="auto">
            <a:xfrm>
              <a:off x="6515100" y="6788150"/>
              <a:ext cx="7461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9" name="Picture 3105"/>
            <p:cNvPicPr>
              <a:picLocks noChangeAspect="1" noChangeArrowheads="1"/>
            </p:cNvPicPr>
            <p:nvPr/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6597650" y="6788150"/>
              <a:ext cx="57150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0" name="Picture 3106"/>
            <p:cNvPicPr>
              <a:picLocks noChangeAspect="1" noChangeArrowheads="1"/>
            </p:cNvPicPr>
            <p:nvPr/>
          </p:nvPicPr>
          <p:blipFill>
            <a:blip r:embed="rId42" cstate="print"/>
            <a:srcRect/>
            <a:stretch>
              <a:fillRect/>
            </a:stretch>
          </p:blipFill>
          <p:spPr bwMode="auto">
            <a:xfrm>
              <a:off x="6673850" y="6761163"/>
              <a:ext cx="74613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1" name="Picture 3107"/>
            <p:cNvPicPr>
              <a:picLocks noChangeAspect="1" noChangeArrowheads="1"/>
            </p:cNvPicPr>
            <p:nvPr/>
          </p:nvPicPr>
          <p:blipFill>
            <a:blip r:embed="rId43" cstate="print"/>
            <a:srcRect/>
            <a:stretch>
              <a:fillRect/>
            </a:stretch>
          </p:blipFill>
          <p:spPr bwMode="auto">
            <a:xfrm>
              <a:off x="6794500" y="6751638"/>
              <a:ext cx="103188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2" name="Picture 3108"/>
            <p:cNvPicPr>
              <a:picLocks noChangeAspect="1" noChangeArrowheads="1"/>
            </p:cNvPicPr>
            <p:nvPr/>
          </p:nvPicPr>
          <p:blipFill>
            <a:blip r:embed="rId44" cstate="print"/>
            <a:srcRect/>
            <a:stretch>
              <a:fillRect/>
            </a:stretch>
          </p:blipFill>
          <p:spPr bwMode="auto">
            <a:xfrm>
              <a:off x="6907213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3" name="Picture 3109"/>
            <p:cNvPicPr>
              <a:picLocks noChangeAspect="1" noChangeArrowheads="1"/>
            </p:cNvPicPr>
            <p:nvPr/>
          </p:nvPicPr>
          <p:blipFill>
            <a:blip r:embed="rId45" cstate="print"/>
            <a:srcRect/>
            <a:stretch>
              <a:fillRect/>
            </a:stretch>
          </p:blipFill>
          <p:spPr bwMode="auto">
            <a:xfrm>
              <a:off x="6981825" y="6788150"/>
              <a:ext cx="74613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4" name="Picture 3110"/>
            <p:cNvPicPr>
              <a:picLocks noChangeAspect="1" noChangeArrowheads="1"/>
            </p:cNvPicPr>
            <p:nvPr/>
          </p:nvPicPr>
          <p:blipFill>
            <a:blip r:embed="rId46" cstate="print"/>
            <a:srcRect/>
            <a:stretch>
              <a:fillRect/>
            </a:stretch>
          </p:blipFill>
          <p:spPr bwMode="auto">
            <a:xfrm>
              <a:off x="7056438" y="6788150"/>
              <a:ext cx="8413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5" name="Picture 3111"/>
            <p:cNvPicPr>
              <a:picLocks noChangeAspect="1" noChangeArrowheads="1"/>
            </p:cNvPicPr>
            <p:nvPr/>
          </p:nvPicPr>
          <p:blipFill>
            <a:blip r:embed="rId47" cstate="print"/>
            <a:srcRect/>
            <a:stretch>
              <a:fillRect/>
            </a:stretch>
          </p:blipFill>
          <p:spPr bwMode="auto">
            <a:xfrm>
              <a:off x="7148513" y="6788150"/>
              <a:ext cx="57150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6" name="Picture 3112"/>
            <p:cNvPicPr>
              <a:picLocks noChangeAspect="1" noChangeArrowheads="1"/>
            </p:cNvPicPr>
            <p:nvPr/>
          </p:nvPicPr>
          <p:blipFill>
            <a:blip r:embed="rId48" cstate="print"/>
            <a:srcRect/>
            <a:stretch>
              <a:fillRect/>
            </a:stretch>
          </p:blipFill>
          <p:spPr bwMode="auto">
            <a:xfrm>
              <a:off x="7223125" y="6788150"/>
              <a:ext cx="47625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7" name="Picture 3113"/>
            <p:cNvPicPr>
              <a:picLocks noChangeAspect="1" noChangeArrowheads="1"/>
            </p:cNvPicPr>
            <p:nvPr/>
          </p:nvPicPr>
          <p:blipFill>
            <a:blip r:embed="rId49" cstate="print"/>
            <a:srcRect/>
            <a:stretch>
              <a:fillRect/>
            </a:stretch>
          </p:blipFill>
          <p:spPr bwMode="auto">
            <a:xfrm>
              <a:off x="7280275" y="6770688"/>
              <a:ext cx="55563" cy="84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62" name="Group 4161"/>
          <p:cNvGrpSpPr/>
          <p:nvPr/>
        </p:nvGrpSpPr>
        <p:grpSpPr>
          <a:xfrm>
            <a:off x="3728864" y="476672"/>
            <a:ext cx="5440362" cy="5368927"/>
            <a:chOff x="2186757" y="440854"/>
            <a:chExt cx="5440362" cy="5368927"/>
          </a:xfrm>
        </p:grpSpPr>
        <p:grpSp>
          <p:nvGrpSpPr>
            <p:cNvPr id="4158" name="Group 4157"/>
            <p:cNvGrpSpPr/>
            <p:nvPr/>
          </p:nvGrpSpPr>
          <p:grpSpPr>
            <a:xfrm>
              <a:off x="5058544" y="4161384"/>
              <a:ext cx="39688" cy="192087"/>
              <a:chOff x="7143750" y="4384675"/>
              <a:chExt cx="39688" cy="192087"/>
            </a:xfrm>
          </p:grpSpPr>
          <p:sp>
            <p:nvSpPr>
              <p:cNvPr id="4159" name="Line 2714"/>
              <p:cNvSpPr>
                <a:spLocks noChangeShapeType="1"/>
              </p:cNvSpPr>
              <p:nvPr/>
            </p:nvSpPr>
            <p:spPr bwMode="auto">
              <a:xfrm flipV="1">
                <a:off x="7164388" y="4384675"/>
                <a:ext cx="1588" cy="15875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60" name="Freeform 2715"/>
              <p:cNvSpPr>
                <a:spLocks/>
              </p:cNvSpPr>
              <p:nvPr/>
            </p:nvSpPr>
            <p:spPr bwMode="auto">
              <a:xfrm>
                <a:off x="7143750" y="4503737"/>
                <a:ext cx="39688" cy="73025"/>
              </a:xfrm>
              <a:custGeom>
                <a:avLst/>
                <a:gdLst/>
                <a:ahLst/>
                <a:cxnLst>
                  <a:cxn ang="0">
                    <a:pos x="19" y="12"/>
                  </a:cxn>
                  <a:cxn ang="0">
                    <a:pos x="19" y="12"/>
                  </a:cxn>
                  <a:cxn ang="0">
                    <a:pos x="0" y="0"/>
                  </a:cxn>
                  <a:cxn ang="0">
                    <a:pos x="21" y="78"/>
                  </a:cxn>
                  <a:cxn ang="0">
                    <a:pos x="42" y="0"/>
                  </a:cxn>
                  <a:cxn ang="0">
                    <a:pos x="22" y="12"/>
                  </a:cxn>
                  <a:cxn ang="0">
                    <a:pos x="19" y="12"/>
                  </a:cxn>
                </a:cxnLst>
                <a:rect l="0" t="0" r="r" b="b"/>
                <a:pathLst>
                  <a:path w="42" h="78">
                    <a:moveTo>
                      <a:pt x="19" y="12"/>
                    </a:moveTo>
                    <a:lnTo>
                      <a:pt x="19" y="12"/>
                    </a:lnTo>
                    <a:lnTo>
                      <a:pt x="0" y="0"/>
                    </a:lnTo>
                    <a:lnTo>
                      <a:pt x="21" y="78"/>
                    </a:lnTo>
                    <a:lnTo>
                      <a:pt x="42" y="0"/>
                    </a:lnTo>
                    <a:lnTo>
                      <a:pt x="22" y="12"/>
                    </a:lnTo>
                    <a:lnTo>
                      <a:pt x="19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144" name="Line 2421"/>
            <p:cNvSpPr>
              <a:spLocks noChangeShapeType="1"/>
            </p:cNvSpPr>
            <p:nvPr/>
          </p:nvSpPr>
          <p:spPr bwMode="auto">
            <a:xfrm flipV="1">
              <a:off x="5077966" y="3261073"/>
              <a:ext cx="1" cy="432048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46" name="Line 2421"/>
            <p:cNvSpPr>
              <a:spLocks noChangeShapeType="1"/>
            </p:cNvSpPr>
            <p:nvPr/>
          </p:nvSpPr>
          <p:spPr bwMode="auto">
            <a:xfrm flipH="1" flipV="1">
              <a:off x="5757042" y="2947517"/>
              <a:ext cx="196851" cy="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4140" name="Group 4139"/>
            <p:cNvGrpSpPr/>
            <p:nvPr/>
          </p:nvGrpSpPr>
          <p:grpSpPr>
            <a:xfrm>
              <a:off x="3045594" y="1757909"/>
              <a:ext cx="39688" cy="211138"/>
              <a:chOff x="3573463" y="3268662"/>
              <a:chExt cx="39688" cy="211138"/>
            </a:xfrm>
          </p:grpSpPr>
          <p:sp>
            <p:nvSpPr>
              <p:cNvPr id="4141" name="Line 2421"/>
              <p:cNvSpPr>
                <a:spLocks noChangeShapeType="1"/>
              </p:cNvSpPr>
              <p:nvPr/>
            </p:nvSpPr>
            <p:spPr bwMode="auto">
              <a:xfrm flipV="1">
                <a:off x="3594100" y="3268662"/>
                <a:ext cx="1588" cy="17780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42" name="Freeform 2422"/>
              <p:cNvSpPr>
                <a:spLocks/>
              </p:cNvSpPr>
              <p:nvPr/>
            </p:nvSpPr>
            <p:spPr bwMode="auto">
              <a:xfrm>
                <a:off x="3573463" y="3406775"/>
                <a:ext cx="39688" cy="7302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12"/>
                  </a:cxn>
                  <a:cxn ang="0">
                    <a:pos x="42" y="0"/>
                  </a:cxn>
                  <a:cxn ang="0">
                    <a:pos x="21" y="78"/>
                  </a:cxn>
                  <a:cxn ang="0">
                    <a:pos x="0" y="0"/>
                  </a:cxn>
                  <a:cxn ang="0">
                    <a:pos x="20" y="12"/>
                  </a:cxn>
                  <a:cxn ang="0">
                    <a:pos x="22" y="12"/>
                  </a:cxn>
                </a:cxnLst>
                <a:rect l="0" t="0" r="r" b="b"/>
                <a:pathLst>
                  <a:path w="42" h="78">
                    <a:moveTo>
                      <a:pt x="22" y="12"/>
                    </a:moveTo>
                    <a:lnTo>
                      <a:pt x="22" y="12"/>
                    </a:lnTo>
                    <a:lnTo>
                      <a:pt x="42" y="0"/>
                    </a:lnTo>
                    <a:lnTo>
                      <a:pt x="21" y="78"/>
                    </a:lnTo>
                    <a:lnTo>
                      <a:pt x="0" y="0"/>
                    </a:lnTo>
                    <a:lnTo>
                      <a:pt x="20" y="12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437" name="Freeform 2413"/>
            <p:cNvSpPr>
              <a:spLocks/>
            </p:cNvSpPr>
            <p:nvPr/>
          </p:nvSpPr>
          <p:spPr bwMode="auto">
            <a:xfrm>
              <a:off x="3699644" y="1966442"/>
              <a:ext cx="816063" cy="1852816"/>
            </a:xfrm>
            <a:custGeom>
              <a:avLst/>
              <a:gdLst>
                <a:gd name="connsiteX0" fmla="*/ 6017 w 10000"/>
                <a:gd name="connsiteY0" fmla="*/ 7255 h 10000"/>
                <a:gd name="connsiteX1" fmla="*/ 6017 w 10000"/>
                <a:gd name="connsiteY1" fmla="*/ 5534 h 10000"/>
                <a:gd name="connsiteX2" fmla="*/ 10000 w 10000"/>
                <a:gd name="connsiteY2" fmla="*/ 4176 h 10000"/>
                <a:gd name="connsiteX3" fmla="*/ 8893 w 10000"/>
                <a:gd name="connsiteY3" fmla="*/ 4176 h 10000"/>
                <a:gd name="connsiteX4" fmla="*/ 3585 w 10000"/>
                <a:gd name="connsiteY4" fmla="*/ 0 h 10000"/>
                <a:gd name="connsiteX5" fmla="*/ 1924 w 10000"/>
                <a:gd name="connsiteY5" fmla="*/ 0 h 10000"/>
                <a:gd name="connsiteX6" fmla="*/ 1924 w 10000"/>
                <a:gd name="connsiteY6" fmla="*/ 5812 h 10000"/>
                <a:gd name="connsiteX7" fmla="*/ 0 w 10000"/>
                <a:gd name="connsiteY7" fmla="*/ 5812 h 10000"/>
                <a:gd name="connsiteX8" fmla="*/ 0 w 10000"/>
                <a:gd name="connsiteY8" fmla="*/ 7886 h 10000"/>
                <a:gd name="connsiteX9" fmla="*/ 6017 w 10000"/>
                <a:gd name="connsiteY9" fmla="*/ 10000 h 10000"/>
                <a:gd name="connsiteX0" fmla="*/ 6017 w 10000"/>
                <a:gd name="connsiteY0" fmla="*/ 7255 h 7886"/>
                <a:gd name="connsiteX1" fmla="*/ 6017 w 10000"/>
                <a:gd name="connsiteY1" fmla="*/ 5534 h 7886"/>
                <a:gd name="connsiteX2" fmla="*/ 10000 w 10000"/>
                <a:gd name="connsiteY2" fmla="*/ 4176 h 7886"/>
                <a:gd name="connsiteX3" fmla="*/ 8893 w 10000"/>
                <a:gd name="connsiteY3" fmla="*/ 4176 h 7886"/>
                <a:gd name="connsiteX4" fmla="*/ 3585 w 10000"/>
                <a:gd name="connsiteY4" fmla="*/ 0 h 7886"/>
                <a:gd name="connsiteX5" fmla="*/ 1924 w 10000"/>
                <a:gd name="connsiteY5" fmla="*/ 0 h 7886"/>
                <a:gd name="connsiteX6" fmla="*/ 1924 w 10000"/>
                <a:gd name="connsiteY6" fmla="*/ 5812 h 7886"/>
                <a:gd name="connsiteX7" fmla="*/ 0 w 10000"/>
                <a:gd name="connsiteY7" fmla="*/ 5812 h 7886"/>
                <a:gd name="connsiteX8" fmla="*/ 0 w 10000"/>
                <a:gd name="connsiteY8" fmla="*/ 7886 h 7886"/>
                <a:gd name="connsiteX0" fmla="*/ 6017 w 10000"/>
                <a:gd name="connsiteY0" fmla="*/ 7017 h 10000"/>
                <a:gd name="connsiteX1" fmla="*/ 10000 w 10000"/>
                <a:gd name="connsiteY1" fmla="*/ 5295 h 10000"/>
                <a:gd name="connsiteX2" fmla="*/ 8893 w 10000"/>
                <a:gd name="connsiteY2" fmla="*/ 5295 h 10000"/>
                <a:gd name="connsiteX3" fmla="*/ 3585 w 10000"/>
                <a:gd name="connsiteY3" fmla="*/ 0 h 10000"/>
                <a:gd name="connsiteX4" fmla="*/ 1924 w 10000"/>
                <a:gd name="connsiteY4" fmla="*/ 0 h 10000"/>
                <a:gd name="connsiteX5" fmla="*/ 1924 w 10000"/>
                <a:gd name="connsiteY5" fmla="*/ 7370 h 10000"/>
                <a:gd name="connsiteX6" fmla="*/ 0 w 10000"/>
                <a:gd name="connsiteY6" fmla="*/ 7370 h 10000"/>
                <a:gd name="connsiteX7" fmla="*/ 0 w 10000"/>
                <a:gd name="connsiteY7" fmla="*/ 10000 h 10000"/>
                <a:gd name="connsiteX0" fmla="*/ 10000 w 10000"/>
                <a:gd name="connsiteY0" fmla="*/ 5295 h 10000"/>
                <a:gd name="connsiteX1" fmla="*/ 8893 w 10000"/>
                <a:gd name="connsiteY1" fmla="*/ 5295 h 10000"/>
                <a:gd name="connsiteX2" fmla="*/ 3585 w 10000"/>
                <a:gd name="connsiteY2" fmla="*/ 0 h 10000"/>
                <a:gd name="connsiteX3" fmla="*/ 1924 w 10000"/>
                <a:gd name="connsiteY3" fmla="*/ 0 h 10000"/>
                <a:gd name="connsiteX4" fmla="*/ 1924 w 10000"/>
                <a:gd name="connsiteY4" fmla="*/ 7370 h 10000"/>
                <a:gd name="connsiteX5" fmla="*/ 0 w 10000"/>
                <a:gd name="connsiteY5" fmla="*/ 7370 h 10000"/>
                <a:gd name="connsiteX6" fmla="*/ 0 w 10000"/>
                <a:gd name="connsiteY6" fmla="*/ 10000 h 10000"/>
                <a:gd name="connsiteX0" fmla="*/ 8893 w 8893"/>
                <a:gd name="connsiteY0" fmla="*/ 5295 h 10000"/>
                <a:gd name="connsiteX1" fmla="*/ 3585 w 8893"/>
                <a:gd name="connsiteY1" fmla="*/ 0 h 10000"/>
                <a:gd name="connsiteX2" fmla="*/ 1924 w 8893"/>
                <a:gd name="connsiteY2" fmla="*/ 0 h 10000"/>
                <a:gd name="connsiteX3" fmla="*/ 1924 w 8893"/>
                <a:gd name="connsiteY3" fmla="*/ 7370 h 10000"/>
                <a:gd name="connsiteX4" fmla="*/ 0 w 8893"/>
                <a:gd name="connsiteY4" fmla="*/ 7370 h 10000"/>
                <a:gd name="connsiteX5" fmla="*/ 0 w 8893"/>
                <a:gd name="connsiteY5" fmla="*/ 10000 h 10000"/>
                <a:gd name="connsiteX0" fmla="*/ 4031 w 4031"/>
                <a:gd name="connsiteY0" fmla="*/ 0 h 10000"/>
                <a:gd name="connsiteX1" fmla="*/ 2163 w 4031"/>
                <a:gd name="connsiteY1" fmla="*/ 0 h 10000"/>
                <a:gd name="connsiteX2" fmla="*/ 2163 w 4031"/>
                <a:gd name="connsiteY2" fmla="*/ 7370 h 10000"/>
                <a:gd name="connsiteX3" fmla="*/ 0 w 4031"/>
                <a:gd name="connsiteY3" fmla="*/ 7370 h 10000"/>
                <a:gd name="connsiteX4" fmla="*/ 0 w 4031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1" h="10000">
                  <a:moveTo>
                    <a:pt x="4031" y="0"/>
                  </a:moveTo>
                  <a:lnTo>
                    <a:pt x="2163" y="0"/>
                  </a:lnTo>
                  <a:lnTo>
                    <a:pt x="2163" y="7370"/>
                  </a:lnTo>
                  <a:lnTo>
                    <a:pt x="0" y="7370"/>
                  </a:lnTo>
                  <a:lnTo>
                    <a:pt x="0" y="1000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9" name="Freeform 2415"/>
            <p:cNvSpPr>
              <a:spLocks/>
            </p:cNvSpPr>
            <p:nvPr/>
          </p:nvSpPr>
          <p:spPr bwMode="auto">
            <a:xfrm>
              <a:off x="5069657" y="1398117"/>
              <a:ext cx="1588" cy="1144588"/>
            </a:xfrm>
            <a:custGeom>
              <a:avLst/>
              <a:gdLst/>
              <a:ahLst/>
              <a:cxnLst>
                <a:cxn ang="0">
                  <a:pos x="0" y="1226"/>
                </a:cxn>
                <a:cxn ang="0">
                  <a:pos x="0" y="936"/>
                </a:cxn>
                <a:cxn ang="0">
                  <a:pos x="0" y="211"/>
                </a:cxn>
                <a:cxn ang="0">
                  <a:pos x="0" y="0"/>
                </a:cxn>
              </a:cxnLst>
              <a:rect l="0" t="0" r="r" b="b"/>
              <a:pathLst>
                <a:path h="1226">
                  <a:moveTo>
                    <a:pt x="0" y="1226"/>
                  </a:moveTo>
                  <a:lnTo>
                    <a:pt x="0" y="936"/>
                  </a:lnTo>
                  <a:lnTo>
                    <a:pt x="0" y="211"/>
                  </a:lnTo>
                  <a:lnTo>
                    <a:pt x="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0" name="Freeform 2416"/>
            <p:cNvSpPr>
              <a:spLocks/>
            </p:cNvSpPr>
            <p:nvPr/>
          </p:nvSpPr>
          <p:spPr bwMode="auto">
            <a:xfrm>
              <a:off x="3690119" y="2302992"/>
              <a:ext cx="177800" cy="158750"/>
            </a:xfrm>
            <a:custGeom>
              <a:avLst/>
              <a:gdLst/>
              <a:ahLst/>
              <a:cxnLst>
                <a:cxn ang="0">
                  <a:pos x="190" y="171"/>
                </a:cxn>
                <a:cxn ang="0">
                  <a:pos x="190" y="0"/>
                </a:cxn>
                <a:cxn ang="0">
                  <a:pos x="0" y="0"/>
                </a:cxn>
              </a:cxnLst>
              <a:rect l="0" t="0" r="r" b="b"/>
              <a:pathLst>
                <a:path w="190" h="171">
                  <a:moveTo>
                    <a:pt x="190" y="171"/>
                  </a:move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1" name="Freeform 2417"/>
            <p:cNvSpPr>
              <a:spLocks/>
            </p:cNvSpPr>
            <p:nvPr/>
          </p:nvSpPr>
          <p:spPr bwMode="auto">
            <a:xfrm>
              <a:off x="3847282" y="2422054"/>
              <a:ext cx="39688" cy="71438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0"/>
                </a:cxn>
                <a:cxn ang="0">
                  <a:pos x="21" y="77"/>
                </a:cxn>
                <a:cxn ang="0">
                  <a:pos x="42" y="0"/>
                </a:cxn>
                <a:cxn ang="0">
                  <a:pos x="22" y="12"/>
                </a:cxn>
                <a:cxn ang="0">
                  <a:pos x="20" y="12"/>
                </a:cxn>
              </a:cxnLst>
              <a:rect l="0" t="0" r="r" b="b"/>
              <a:pathLst>
                <a:path w="42" h="77">
                  <a:moveTo>
                    <a:pt x="20" y="12"/>
                  </a:moveTo>
                  <a:lnTo>
                    <a:pt x="20" y="12"/>
                  </a:lnTo>
                  <a:lnTo>
                    <a:pt x="0" y="0"/>
                  </a:lnTo>
                  <a:lnTo>
                    <a:pt x="21" y="77"/>
                  </a:lnTo>
                  <a:lnTo>
                    <a:pt x="42" y="0"/>
                  </a:lnTo>
                  <a:lnTo>
                    <a:pt x="22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2" name="Freeform 2418"/>
            <p:cNvSpPr>
              <a:spLocks/>
            </p:cNvSpPr>
            <p:nvPr/>
          </p:nvSpPr>
          <p:spPr bwMode="auto">
            <a:xfrm>
              <a:off x="3067819" y="1094904"/>
              <a:ext cx="1528763" cy="387233"/>
            </a:xfrm>
            <a:custGeom>
              <a:avLst/>
              <a:gdLst>
                <a:gd name="connsiteX0" fmla="*/ 0 w 10000"/>
                <a:gd name="connsiteY0" fmla="*/ 4637 h 10000"/>
                <a:gd name="connsiteX1" fmla="*/ 0 w 10000"/>
                <a:gd name="connsiteY1" fmla="*/ 0 h 10000"/>
                <a:gd name="connsiteX2" fmla="*/ 10000 w 10000"/>
                <a:gd name="connsiteY2" fmla="*/ 0 h 10000"/>
                <a:gd name="connsiteX3" fmla="*/ 0 w 10000"/>
                <a:gd name="connsiteY3" fmla="*/ 10000 h 10000"/>
                <a:gd name="connsiteX4" fmla="*/ 7026 w 10000"/>
                <a:gd name="connsiteY4" fmla="*/ 8694 h 10000"/>
                <a:gd name="connsiteX0" fmla="*/ 0 w 10000"/>
                <a:gd name="connsiteY0" fmla="*/ 4637 h 8694"/>
                <a:gd name="connsiteX1" fmla="*/ 0 w 10000"/>
                <a:gd name="connsiteY1" fmla="*/ 0 h 8694"/>
                <a:gd name="connsiteX2" fmla="*/ 10000 w 10000"/>
                <a:gd name="connsiteY2" fmla="*/ 0 h 8694"/>
                <a:gd name="connsiteX3" fmla="*/ 8910 w 10000"/>
                <a:gd name="connsiteY3" fmla="*/ 4383 h 8694"/>
                <a:gd name="connsiteX4" fmla="*/ 7026 w 10000"/>
                <a:gd name="connsiteY4" fmla="*/ 8694 h 8694"/>
                <a:gd name="connsiteX0" fmla="*/ 0 w 10000"/>
                <a:gd name="connsiteY0" fmla="*/ 5334 h 5334"/>
                <a:gd name="connsiteX1" fmla="*/ 0 w 10000"/>
                <a:gd name="connsiteY1" fmla="*/ 0 h 5334"/>
                <a:gd name="connsiteX2" fmla="*/ 10000 w 10000"/>
                <a:gd name="connsiteY2" fmla="*/ 0 h 5334"/>
                <a:gd name="connsiteX3" fmla="*/ 8910 w 10000"/>
                <a:gd name="connsiteY3" fmla="*/ 5041 h 5334"/>
                <a:gd name="connsiteX0" fmla="*/ 0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4" name="Freeform 2420"/>
            <p:cNvSpPr>
              <a:spLocks/>
            </p:cNvSpPr>
            <p:nvPr/>
          </p:nvSpPr>
          <p:spPr bwMode="auto">
            <a:xfrm>
              <a:off x="3048769" y="1460029"/>
              <a:ext cx="39688" cy="71438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42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2" y="12"/>
                </a:cxn>
              </a:cxnLst>
              <a:rect l="0" t="0" r="r" b="b"/>
              <a:pathLst>
                <a:path w="42" h="77">
                  <a:moveTo>
                    <a:pt x="22" y="12"/>
                  </a:moveTo>
                  <a:lnTo>
                    <a:pt x="22" y="12"/>
                  </a:lnTo>
                  <a:lnTo>
                    <a:pt x="42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4139" name="Group 4138"/>
            <p:cNvGrpSpPr/>
            <p:nvPr/>
          </p:nvGrpSpPr>
          <p:grpSpPr>
            <a:xfrm>
              <a:off x="3050357" y="2596679"/>
              <a:ext cx="39688" cy="211138"/>
              <a:chOff x="3573463" y="3268662"/>
              <a:chExt cx="39688" cy="211138"/>
            </a:xfrm>
          </p:grpSpPr>
          <p:sp>
            <p:nvSpPr>
              <p:cNvPr id="3445" name="Line 2421"/>
              <p:cNvSpPr>
                <a:spLocks noChangeShapeType="1"/>
              </p:cNvSpPr>
              <p:nvPr/>
            </p:nvSpPr>
            <p:spPr bwMode="auto">
              <a:xfrm flipV="1">
                <a:off x="3594100" y="3268662"/>
                <a:ext cx="1588" cy="17780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46" name="Freeform 2422"/>
              <p:cNvSpPr>
                <a:spLocks/>
              </p:cNvSpPr>
              <p:nvPr/>
            </p:nvSpPr>
            <p:spPr bwMode="auto">
              <a:xfrm>
                <a:off x="3573463" y="3406775"/>
                <a:ext cx="39688" cy="7302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12"/>
                  </a:cxn>
                  <a:cxn ang="0">
                    <a:pos x="42" y="0"/>
                  </a:cxn>
                  <a:cxn ang="0">
                    <a:pos x="21" y="78"/>
                  </a:cxn>
                  <a:cxn ang="0">
                    <a:pos x="0" y="0"/>
                  </a:cxn>
                  <a:cxn ang="0">
                    <a:pos x="20" y="12"/>
                  </a:cxn>
                  <a:cxn ang="0">
                    <a:pos x="22" y="12"/>
                  </a:cxn>
                </a:cxnLst>
                <a:rect l="0" t="0" r="r" b="b"/>
                <a:pathLst>
                  <a:path w="42" h="78">
                    <a:moveTo>
                      <a:pt x="22" y="12"/>
                    </a:moveTo>
                    <a:lnTo>
                      <a:pt x="22" y="12"/>
                    </a:lnTo>
                    <a:lnTo>
                      <a:pt x="42" y="0"/>
                    </a:lnTo>
                    <a:lnTo>
                      <a:pt x="21" y="78"/>
                    </a:lnTo>
                    <a:lnTo>
                      <a:pt x="0" y="0"/>
                    </a:lnTo>
                    <a:lnTo>
                      <a:pt x="20" y="12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447" name="Freeform 2423"/>
            <p:cNvSpPr>
              <a:spLocks/>
            </p:cNvSpPr>
            <p:nvPr/>
          </p:nvSpPr>
          <p:spPr bwMode="auto">
            <a:xfrm>
              <a:off x="2448694" y="197120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1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1">
                  <a:moveTo>
                    <a:pt x="1328" y="355"/>
                  </a:moveTo>
                  <a:lnTo>
                    <a:pt x="1328" y="355"/>
                  </a:lnTo>
                  <a:lnTo>
                    <a:pt x="664" y="711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8" name="Freeform 2424"/>
            <p:cNvSpPr>
              <a:spLocks/>
            </p:cNvSpPr>
            <p:nvPr/>
          </p:nvSpPr>
          <p:spPr bwMode="auto">
            <a:xfrm>
              <a:off x="2448694" y="197120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1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1">
                  <a:moveTo>
                    <a:pt x="1328" y="355"/>
                  </a:moveTo>
                  <a:lnTo>
                    <a:pt x="1328" y="355"/>
                  </a:lnTo>
                  <a:lnTo>
                    <a:pt x="664" y="711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9" name="Rectangle 2425"/>
            <p:cNvSpPr>
              <a:spLocks noChangeArrowheads="1"/>
            </p:cNvSpPr>
            <p:nvPr/>
          </p:nvSpPr>
          <p:spPr bwMode="auto">
            <a:xfrm>
              <a:off x="2675707" y="223631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0" name="Rectangle 2426"/>
            <p:cNvSpPr>
              <a:spLocks noChangeArrowheads="1"/>
            </p:cNvSpPr>
            <p:nvPr/>
          </p:nvSpPr>
          <p:spPr bwMode="auto">
            <a:xfrm>
              <a:off x="2737619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1" name="Rectangle 2427"/>
            <p:cNvSpPr>
              <a:spLocks noChangeArrowheads="1"/>
            </p:cNvSpPr>
            <p:nvPr/>
          </p:nvSpPr>
          <p:spPr bwMode="auto">
            <a:xfrm>
              <a:off x="2785244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2" name="Rectangle 2428"/>
            <p:cNvSpPr>
              <a:spLocks noChangeArrowheads="1"/>
            </p:cNvSpPr>
            <p:nvPr/>
          </p:nvSpPr>
          <p:spPr bwMode="auto">
            <a:xfrm>
              <a:off x="2832869" y="22363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3" name="Rectangle 2429"/>
            <p:cNvSpPr>
              <a:spLocks noChangeArrowheads="1"/>
            </p:cNvSpPr>
            <p:nvPr/>
          </p:nvSpPr>
          <p:spPr bwMode="auto">
            <a:xfrm>
              <a:off x="2874144" y="22363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4" name="Rectangle 2430"/>
            <p:cNvSpPr>
              <a:spLocks noChangeArrowheads="1"/>
            </p:cNvSpPr>
            <p:nvPr/>
          </p:nvSpPr>
          <p:spPr bwMode="auto">
            <a:xfrm>
              <a:off x="2897957" y="223631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5" name="Rectangle 2431"/>
            <p:cNvSpPr>
              <a:spLocks noChangeArrowheads="1"/>
            </p:cNvSpPr>
            <p:nvPr/>
          </p:nvSpPr>
          <p:spPr bwMode="auto">
            <a:xfrm>
              <a:off x="2959869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6" name="Rectangle 2432"/>
            <p:cNvSpPr>
              <a:spLocks noChangeArrowheads="1"/>
            </p:cNvSpPr>
            <p:nvPr/>
          </p:nvSpPr>
          <p:spPr bwMode="auto">
            <a:xfrm>
              <a:off x="3007494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7" name="Rectangle 2433"/>
            <p:cNvSpPr>
              <a:spLocks noChangeArrowheads="1"/>
            </p:cNvSpPr>
            <p:nvPr/>
          </p:nvSpPr>
          <p:spPr bwMode="auto">
            <a:xfrm>
              <a:off x="3053532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8" name="Rectangle 2434"/>
            <p:cNvSpPr>
              <a:spLocks noChangeArrowheads="1"/>
            </p:cNvSpPr>
            <p:nvPr/>
          </p:nvSpPr>
          <p:spPr bwMode="auto">
            <a:xfrm>
              <a:off x="3101157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9" name="Rectangle 2435"/>
            <p:cNvSpPr>
              <a:spLocks noChangeArrowheads="1"/>
            </p:cNvSpPr>
            <p:nvPr/>
          </p:nvSpPr>
          <p:spPr bwMode="auto">
            <a:xfrm>
              <a:off x="3147194" y="22363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0" name="Rectangle 2436"/>
            <p:cNvSpPr>
              <a:spLocks noChangeArrowheads="1"/>
            </p:cNvSpPr>
            <p:nvPr/>
          </p:nvSpPr>
          <p:spPr bwMode="auto">
            <a:xfrm>
              <a:off x="3190057" y="22363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1" name="Rectangle 2437"/>
            <p:cNvSpPr>
              <a:spLocks noChangeArrowheads="1"/>
            </p:cNvSpPr>
            <p:nvPr/>
          </p:nvSpPr>
          <p:spPr bwMode="auto">
            <a:xfrm>
              <a:off x="3213869" y="22363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2" name="Rectangle 2438"/>
            <p:cNvSpPr>
              <a:spLocks noChangeArrowheads="1"/>
            </p:cNvSpPr>
            <p:nvPr/>
          </p:nvSpPr>
          <p:spPr bwMode="auto">
            <a:xfrm>
              <a:off x="3237682" y="2236317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3" name="Rectangle 2439"/>
            <p:cNvSpPr>
              <a:spLocks noChangeArrowheads="1"/>
            </p:cNvSpPr>
            <p:nvPr/>
          </p:nvSpPr>
          <p:spPr bwMode="auto">
            <a:xfrm>
              <a:off x="3264669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4" name="Rectangle 2440"/>
            <p:cNvSpPr>
              <a:spLocks noChangeArrowheads="1"/>
            </p:cNvSpPr>
            <p:nvPr/>
          </p:nvSpPr>
          <p:spPr bwMode="auto">
            <a:xfrm>
              <a:off x="3312294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5" name="Rectangle 2441"/>
            <p:cNvSpPr>
              <a:spLocks noChangeArrowheads="1"/>
            </p:cNvSpPr>
            <p:nvPr/>
          </p:nvSpPr>
          <p:spPr bwMode="auto">
            <a:xfrm>
              <a:off x="3359919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6" name="Rectangle 2442"/>
            <p:cNvSpPr>
              <a:spLocks noChangeArrowheads="1"/>
            </p:cNvSpPr>
            <p:nvPr/>
          </p:nvSpPr>
          <p:spPr bwMode="auto">
            <a:xfrm>
              <a:off x="3407544" y="223631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7" name="Rectangle 2443"/>
            <p:cNvSpPr>
              <a:spLocks noChangeArrowheads="1"/>
            </p:cNvSpPr>
            <p:nvPr/>
          </p:nvSpPr>
          <p:spPr bwMode="auto">
            <a:xfrm>
              <a:off x="3426594" y="2236317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8" name="Rectangle 2444"/>
            <p:cNvSpPr>
              <a:spLocks noChangeArrowheads="1"/>
            </p:cNvSpPr>
            <p:nvPr/>
          </p:nvSpPr>
          <p:spPr bwMode="auto">
            <a:xfrm>
              <a:off x="3455169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9" name="Rectangle 2445"/>
            <p:cNvSpPr>
              <a:spLocks noChangeArrowheads="1"/>
            </p:cNvSpPr>
            <p:nvPr/>
          </p:nvSpPr>
          <p:spPr bwMode="auto">
            <a:xfrm>
              <a:off x="2802707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0" name="Rectangle 2446"/>
            <p:cNvSpPr>
              <a:spLocks noChangeArrowheads="1"/>
            </p:cNvSpPr>
            <p:nvPr/>
          </p:nvSpPr>
          <p:spPr bwMode="auto">
            <a:xfrm>
              <a:off x="2850332" y="23395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1" name="Rectangle 2447"/>
            <p:cNvSpPr>
              <a:spLocks noChangeArrowheads="1"/>
            </p:cNvSpPr>
            <p:nvPr/>
          </p:nvSpPr>
          <p:spPr bwMode="auto">
            <a:xfrm>
              <a:off x="2874144" y="233950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2" name="Rectangle 2448"/>
            <p:cNvSpPr>
              <a:spLocks noChangeArrowheads="1"/>
            </p:cNvSpPr>
            <p:nvPr/>
          </p:nvSpPr>
          <p:spPr bwMode="auto">
            <a:xfrm>
              <a:off x="2936057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3" name="Rectangle 2449"/>
            <p:cNvSpPr>
              <a:spLocks noChangeArrowheads="1"/>
            </p:cNvSpPr>
            <p:nvPr/>
          </p:nvSpPr>
          <p:spPr bwMode="auto">
            <a:xfrm>
              <a:off x="2982094" y="2339504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4" name="Rectangle 2450"/>
            <p:cNvSpPr>
              <a:spLocks noChangeArrowheads="1"/>
            </p:cNvSpPr>
            <p:nvPr/>
          </p:nvSpPr>
          <p:spPr bwMode="auto">
            <a:xfrm>
              <a:off x="3053532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5" name="Rectangle 2451"/>
            <p:cNvSpPr>
              <a:spLocks noChangeArrowheads="1"/>
            </p:cNvSpPr>
            <p:nvPr/>
          </p:nvSpPr>
          <p:spPr bwMode="auto">
            <a:xfrm>
              <a:off x="3101157" y="233950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6" name="Rectangle 2452"/>
            <p:cNvSpPr>
              <a:spLocks noChangeArrowheads="1"/>
            </p:cNvSpPr>
            <p:nvPr/>
          </p:nvSpPr>
          <p:spPr bwMode="auto">
            <a:xfrm>
              <a:off x="3120207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7" name="Rectangle 2453"/>
            <p:cNvSpPr>
              <a:spLocks noChangeArrowheads="1"/>
            </p:cNvSpPr>
            <p:nvPr/>
          </p:nvSpPr>
          <p:spPr bwMode="auto">
            <a:xfrm>
              <a:off x="3166244" y="23395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8" name="Rectangle 2454"/>
            <p:cNvSpPr>
              <a:spLocks noChangeArrowheads="1"/>
            </p:cNvSpPr>
            <p:nvPr/>
          </p:nvSpPr>
          <p:spPr bwMode="auto">
            <a:xfrm>
              <a:off x="3190057" y="233950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9" name="Rectangle 2455"/>
            <p:cNvSpPr>
              <a:spLocks noChangeArrowheads="1"/>
            </p:cNvSpPr>
            <p:nvPr/>
          </p:nvSpPr>
          <p:spPr bwMode="auto">
            <a:xfrm>
              <a:off x="3209107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0" name="Rectangle 2456"/>
            <p:cNvSpPr>
              <a:spLocks noChangeArrowheads="1"/>
            </p:cNvSpPr>
            <p:nvPr/>
          </p:nvSpPr>
          <p:spPr bwMode="auto">
            <a:xfrm>
              <a:off x="3256732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1" name="Rectangle 2457"/>
            <p:cNvSpPr>
              <a:spLocks noChangeArrowheads="1"/>
            </p:cNvSpPr>
            <p:nvPr/>
          </p:nvSpPr>
          <p:spPr bwMode="auto">
            <a:xfrm>
              <a:off x="3304357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2" name="Rectangle 2458"/>
            <p:cNvSpPr>
              <a:spLocks noChangeArrowheads="1"/>
            </p:cNvSpPr>
            <p:nvPr/>
          </p:nvSpPr>
          <p:spPr bwMode="auto">
            <a:xfrm>
              <a:off x="4979169" y="440854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3" name="Rectangle 2459"/>
            <p:cNvSpPr>
              <a:spLocks noChangeArrowheads="1"/>
            </p:cNvSpPr>
            <p:nvPr/>
          </p:nvSpPr>
          <p:spPr bwMode="auto">
            <a:xfrm>
              <a:off x="5034732" y="4408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4" name="Rectangle 2460"/>
            <p:cNvSpPr>
              <a:spLocks noChangeArrowheads="1"/>
            </p:cNvSpPr>
            <p:nvPr/>
          </p:nvSpPr>
          <p:spPr bwMode="auto">
            <a:xfrm>
              <a:off x="5058544" y="4408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5" name="Rectangle 2461"/>
            <p:cNvSpPr>
              <a:spLocks noChangeArrowheads="1"/>
            </p:cNvSpPr>
            <p:nvPr/>
          </p:nvSpPr>
          <p:spPr bwMode="auto">
            <a:xfrm>
              <a:off x="5104582" y="440854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6" name="Rectangle 2462"/>
            <p:cNvSpPr>
              <a:spLocks noChangeArrowheads="1"/>
            </p:cNvSpPr>
            <p:nvPr/>
          </p:nvSpPr>
          <p:spPr bwMode="auto">
            <a:xfrm>
              <a:off x="5136332" y="4408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7" name="Line 2463"/>
            <p:cNvSpPr>
              <a:spLocks noChangeShapeType="1"/>
            </p:cNvSpPr>
            <p:nvPr/>
          </p:nvSpPr>
          <p:spPr bwMode="auto">
            <a:xfrm flipV="1">
              <a:off x="5069657" y="575792"/>
              <a:ext cx="1588" cy="149225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8" name="Freeform 2464"/>
            <p:cNvSpPr>
              <a:spLocks/>
            </p:cNvSpPr>
            <p:nvPr/>
          </p:nvSpPr>
          <p:spPr bwMode="auto">
            <a:xfrm>
              <a:off x="5049019" y="683742"/>
              <a:ext cx="39688" cy="7302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12"/>
                </a:cxn>
                <a:cxn ang="0">
                  <a:pos x="42" y="0"/>
                </a:cxn>
                <a:cxn ang="0">
                  <a:pos x="21" y="78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3" y="12"/>
                </a:cxn>
              </a:cxnLst>
              <a:rect l="0" t="0" r="r" b="b"/>
              <a:pathLst>
                <a:path w="42" h="78">
                  <a:moveTo>
                    <a:pt x="23" y="12"/>
                  </a:moveTo>
                  <a:lnTo>
                    <a:pt x="23" y="12"/>
                  </a:lnTo>
                  <a:lnTo>
                    <a:pt x="42" y="0"/>
                  </a:lnTo>
                  <a:lnTo>
                    <a:pt x="21" y="78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9" name="Freeform 2465"/>
            <p:cNvSpPr>
              <a:spLocks/>
            </p:cNvSpPr>
            <p:nvPr/>
          </p:nvSpPr>
          <p:spPr bwMode="auto">
            <a:xfrm>
              <a:off x="4448944" y="76470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1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1">
                  <a:moveTo>
                    <a:pt x="1328" y="355"/>
                  </a:moveTo>
                  <a:lnTo>
                    <a:pt x="1328" y="355"/>
                  </a:lnTo>
                  <a:lnTo>
                    <a:pt x="664" y="711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0" name="Freeform 2466"/>
            <p:cNvSpPr>
              <a:spLocks/>
            </p:cNvSpPr>
            <p:nvPr/>
          </p:nvSpPr>
          <p:spPr bwMode="auto">
            <a:xfrm>
              <a:off x="4448944" y="76470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1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1">
                  <a:moveTo>
                    <a:pt x="1328" y="355"/>
                  </a:moveTo>
                  <a:lnTo>
                    <a:pt x="1328" y="355"/>
                  </a:lnTo>
                  <a:lnTo>
                    <a:pt x="664" y="711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1" name="Rectangle 2467"/>
            <p:cNvSpPr>
              <a:spLocks noChangeArrowheads="1"/>
            </p:cNvSpPr>
            <p:nvPr/>
          </p:nvSpPr>
          <p:spPr bwMode="auto">
            <a:xfrm>
              <a:off x="4775969" y="9885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2" name="Rectangle 2468"/>
            <p:cNvSpPr>
              <a:spLocks noChangeArrowheads="1"/>
            </p:cNvSpPr>
            <p:nvPr/>
          </p:nvSpPr>
          <p:spPr bwMode="auto">
            <a:xfrm>
              <a:off x="4799782" y="9885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3" name="Rectangle 2469"/>
            <p:cNvSpPr>
              <a:spLocks noChangeArrowheads="1"/>
            </p:cNvSpPr>
            <p:nvPr/>
          </p:nvSpPr>
          <p:spPr bwMode="auto">
            <a:xfrm>
              <a:off x="4842644" y="9885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4" name="Rectangle 2470"/>
            <p:cNvSpPr>
              <a:spLocks noChangeArrowheads="1"/>
            </p:cNvSpPr>
            <p:nvPr/>
          </p:nvSpPr>
          <p:spPr bwMode="auto">
            <a:xfrm>
              <a:off x="4864869" y="988542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5" name="Rectangle 2471"/>
            <p:cNvSpPr>
              <a:spLocks noChangeArrowheads="1"/>
            </p:cNvSpPr>
            <p:nvPr/>
          </p:nvSpPr>
          <p:spPr bwMode="auto">
            <a:xfrm>
              <a:off x="4926782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6" name="Rectangle 2472"/>
            <p:cNvSpPr>
              <a:spLocks noChangeArrowheads="1"/>
            </p:cNvSpPr>
            <p:nvPr/>
          </p:nvSpPr>
          <p:spPr bwMode="auto">
            <a:xfrm>
              <a:off x="4974407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7" name="Rectangle 2473"/>
            <p:cNvSpPr>
              <a:spLocks noChangeArrowheads="1"/>
            </p:cNvSpPr>
            <p:nvPr/>
          </p:nvSpPr>
          <p:spPr bwMode="auto">
            <a:xfrm>
              <a:off x="5022032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8" name="Rectangle 2474"/>
            <p:cNvSpPr>
              <a:spLocks noChangeArrowheads="1"/>
            </p:cNvSpPr>
            <p:nvPr/>
          </p:nvSpPr>
          <p:spPr bwMode="auto">
            <a:xfrm>
              <a:off x="5068069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9" name="Rectangle 2475"/>
            <p:cNvSpPr>
              <a:spLocks noChangeArrowheads="1"/>
            </p:cNvSpPr>
            <p:nvPr/>
          </p:nvSpPr>
          <p:spPr bwMode="auto">
            <a:xfrm>
              <a:off x="5115694" y="9885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0" name="Rectangle 2476"/>
            <p:cNvSpPr>
              <a:spLocks noChangeArrowheads="1"/>
            </p:cNvSpPr>
            <p:nvPr/>
          </p:nvSpPr>
          <p:spPr bwMode="auto">
            <a:xfrm>
              <a:off x="5156969" y="9885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1" name="Rectangle 2477"/>
            <p:cNvSpPr>
              <a:spLocks noChangeArrowheads="1"/>
            </p:cNvSpPr>
            <p:nvPr/>
          </p:nvSpPr>
          <p:spPr bwMode="auto">
            <a:xfrm>
              <a:off x="5180782" y="9885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2" name="Rectangle 2478"/>
            <p:cNvSpPr>
              <a:spLocks noChangeArrowheads="1"/>
            </p:cNvSpPr>
            <p:nvPr/>
          </p:nvSpPr>
          <p:spPr bwMode="auto">
            <a:xfrm>
              <a:off x="5199832" y="988542"/>
              <a:ext cx="88900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3" name="Rectangle 2479"/>
            <p:cNvSpPr>
              <a:spLocks noChangeArrowheads="1"/>
            </p:cNvSpPr>
            <p:nvPr/>
          </p:nvSpPr>
          <p:spPr bwMode="auto">
            <a:xfrm>
              <a:off x="5242694" y="9885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4" name="Rectangle 2480"/>
            <p:cNvSpPr>
              <a:spLocks noChangeArrowheads="1"/>
            </p:cNvSpPr>
            <p:nvPr/>
          </p:nvSpPr>
          <p:spPr bwMode="auto">
            <a:xfrm>
              <a:off x="5283969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5" name="Rectangle 2481"/>
            <p:cNvSpPr>
              <a:spLocks noChangeArrowheads="1"/>
            </p:cNvSpPr>
            <p:nvPr/>
          </p:nvSpPr>
          <p:spPr bwMode="auto">
            <a:xfrm>
              <a:off x="5331594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6" name="Rectangle 2482"/>
            <p:cNvSpPr>
              <a:spLocks noChangeArrowheads="1"/>
            </p:cNvSpPr>
            <p:nvPr/>
          </p:nvSpPr>
          <p:spPr bwMode="auto">
            <a:xfrm>
              <a:off x="4855344" y="109172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7" name="Rectangle 2483"/>
            <p:cNvSpPr>
              <a:spLocks noChangeArrowheads="1"/>
            </p:cNvSpPr>
            <p:nvPr/>
          </p:nvSpPr>
          <p:spPr bwMode="auto">
            <a:xfrm>
              <a:off x="4912494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8" name="Rectangle 2484"/>
            <p:cNvSpPr>
              <a:spLocks noChangeArrowheads="1"/>
            </p:cNvSpPr>
            <p:nvPr/>
          </p:nvSpPr>
          <p:spPr bwMode="auto">
            <a:xfrm>
              <a:off x="4960119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9" name="Rectangle 2485"/>
            <p:cNvSpPr>
              <a:spLocks noChangeArrowheads="1"/>
            </p:cNvSpPr>
            <p:nvPr/>
          </p:nvSpPr>
          <p:spPr bwMode="auto">
            <a:xfrm>
              <a:off x="5007744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0" name="Rectangle 2486"/>
            <p:cNvSpPr>
              <a:spLocks noChangeArrowheads="1"/>
            </p:cNvSpPr>
            <p:nvPr/>
          </p:nvSpPr>
          <p:spPr bwMode="auto">
            <a:xfrm>
              <a:off x="5055369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1" name="Rectangle 2487"/>
            <p:cNvSpPr>
              <a:spLocks noChangeArrowheads="1"/>
            </p:cNvSpPr>
            <p:nvPr/>
          </p:nvSpPr>
          <p:spPr bwMode="auto">
            <a:xfrm>
              <a:off x="5101407" y="1091729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2" name="Rectangle 2488"/>
            <p:cNvSpPr>
              <a:spLocks noChangeArrowheads="1"/>
            </p:cNvSpPr>
            <p:nvPr/>
          </p:nvSpPr>
          <p:spPr bwMode="auto">
            <a:xfrm>
              <a:off x="5133157" y="109172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3" name="Rectangle 2489"/>
            <p:cNvSpPr>
              <a:spLocks noChangeArrowheads="1"/>
            </p:cNvSpPr>
            <p:nvPr/>
          </p:nvSpPr>
          <p:spPr bwMode="auto">
            <a:xfrm>
              <a:off x="5156969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4" name="Rectangle 2490"/>
            <p:cNvSpPr>
              <a:spLocks noChangeArrowheads="1"/>
            </p:cNvSpPr>
            <p:nvPr/>
          </p:nvSpPr>
          <p:spPr bwMode="auto">
            <a:xfrm>
              <a:off x="5204594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5" name="Rectangle 2491"/>
            <p:cNvSpPr>
              <a:spLocks noChangeArrowheads="1"/>
            </p:cNvSpPr>
            <p:nvPr/>
          </p:nvSpPr>
          <p:spPr bwMode="auto">
            <a:xfrm>
              <a:off x="5250632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6" name="Freeform 2492"/>
            <p:cNvSpPr>
              <a:spLocks/>
            </p:cNvSpPr>
            <p:nvPr/>
          </p:nvSpPr>
          <p:spPr bwMode="auto">
            <a:xfrm>
              <a:off x="5049019" y="1553692"/>
              <a:ext cx="39688" cy="7302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12"/>
                </a:cxn>
                <a:cxn ang="0">
                  <a:pos x="42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3" y="12"/>
                </a:cxn>
              </a:cxnLst>
              <a:rect l="0" t="0" r="r" b="b"/>
              <a:pathLst>
                <a:path w="42" h="77">
                  <a:moveTo>
                    <a:pt x="23" y="12"/>
                  </a:moveTo>
                  <a:lnTo>
                    <a:pt x="23" y="12"/>
                  </a:lnTo>
                  <a:lnTo>
                    <a:pt x="42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7" name="Freeform 2493"/>
            <p:cNvSpPr>
              <a:spLocks/>
            </p:cNvSpPr>
            <p:nvPr/>
          </p:nvSpPr>
          <p:spPr bwMode="auto">
            <a:xfrm>
              <a:off x="4448944" y="163465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0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0">
                  <a:moveTo>
                    <a:pt x="1328" y="355"/>
                  </a:moveTo>
                  <a:lnTo>
                    <a:pt x="1328" y="355"/>
                  </a:lnTo>
                  <a:lnTo>
                    <a:pt x="664" y="710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8" name="Freeform 2494"/>
            <p:cNvSpPr>
              <a:spLocks/>
            </p:cNvSpPr>
            <p:nvPr/>
          </p:nvSpPr>
          <p:spPr bwMode="auto">
            <a:xfrm>
              <a:off x="4448944" y="163465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0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0">
                  <a:moveTo>
                    <a:pt x="1328" y="355"/>
                  </a:moveTo>
                  <a:lnTo>
                    <a:pt x="1328" y="355"/>
                  </a:lnTo>
                  <a:lnTo>
                    <a:pt x="664" y="710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9" name="Rectangle 2495"/>
            <p:cNvSpPr>
              <a:spLocks noChangeArrowheads="1"/>
            </p:cNvSpPr>
            <p:nvPr/>
          </p:nvSpPr>
          <p:spPr bwMode="auto">
            <a:xfrm>
              <a:off x="4668019" y="191246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0" name="Rectangle 2496"/>
            <p:cNvSpPr>
              <a:spLocks noChangeArrowheads="1"/>
            </p:cNvSpPr>
            <p:nvPr/>
          </p:nvSpPr>
          <p:spPr bwMode="auto">
            <a:xfrm>
              <a:off x="4728344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1" name="Rectangle 2497"/>
            <p:cNvSpPr>
              <a:spLocks noChangeArrowheads="1"/>
            </p:cNvSpPr>
            <p:nvPr/>
          </p:nvSpPr>
          <p:spPr bwMode="auto">
            <a:xfrm>
              <a:off x="4775969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2" name="Rectangle 2498"/>
            <p:cNvSpPr>
              <a:spLocks noChangeArrowheads="1"/>
            </p:cNvSpPr>
            <p:nvPr/>
          </p:nvSpPr>
          <p:spPr bwMode="auto">
            <a:xfrm>
              <a:off x="4823594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3" name="Rectangle 2499"/>
            <p:cNvSpPr>
              <a:spLocks noChangeArrowheads="1"/>
            </p:cNvSpPr>
            <p:nvPr/>
          </p:nvSpPr>
          <p:spPr bwMode="auto">
            <a:xfrm>
              <a:off x="4871219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4" name="Rectangle 2500"/>
            <p:cNvSpPr>
              <a:spLocks noChangeArrowheads="1"/>
            </p:cNvSpPr>
            <p:nvPr/>
          </p:nvSpPr>
          <p:spPr bwMode="auto">
            <a:xfrm>
              <a:off x="4918844" y="19124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5" name="Rectangle 2501"/>
            <p:cNvSpPr>
              <a:spLocks noChangeArrowheads="1"/>
            </p:cNvSpPr>
            <p:nvPr/>
          </p:nvSpPr>
          <p:spPr bwMode="auto">
            <a:xfrm>
              <a:off x="4960119" y="19124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6" name="Rectangle 2502"/>
            <p:cNvSpPr>
              <a:spLocks noChangeArrowheads="1"/>
            </p:cNvSpPr>
            <p:nvPr/>
          </p:nvSpPr>
          <p:spPr bwMode="auto">
            <a:xfrm>
              <a:off x="4983932" y="19124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7" name="Rectangle 2503"/>
            <p:cNvSpPr>
              <a:spLocks noChangeArrowheads="1"/>
            </p:cNvSpPr>
            <p:nvPr/>
          </p:nvSpPr>
          <p:spPr bwMode="auto">
            <a:xfrm>
              <a:off x="5002982" y="1912467"/>
              <a:ext cx="88900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8" name="Rectangle 2504"/>
            <p:cNvSpPr>
              <a:spLocks noChangeArrowheads="1"/>
            </p:cNvSpPr>
            <p:nvPr/>
          </p:nvSpPr>
          <p:spPr bwMode="auto">
            <a:xfrm>
              <a:off x="5045844" y="19124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9" name="Rectangle 2505"/>
            <p:cNvSpPr>
              <a:spLocks noChangeArrowheads="1"/>
            </p:cNvSpPr>
            <p:nvPr/>
          </p:nvSpPr>
          <p:spPr bwMode="auto">
            <a:xfrm>
              <a:off x="5087119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0" name="Rectangle 2506"/>
            <p:cNvSpPr>
              <a:spLocks noChangeArrowheads="1"/>
            </p:cNvSpPr>
            <p:nvPr/>
          </p:nvSpPr>
          <p:spPr bwMode="auto">
            <a:xfrm>
              <a:off x="5134744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1" name="Rectangle 2507"/>
            <p:cNvSpPr>
              <a:spLocks noChangeArrowheads="1"/>
            </p:cNvSpPr>
            <p:nvPr/>
          </p:nvSpPr>
          <p:spPr bwMode="auto">
            <a:xfrm>
              <a:off x="5182369" y="19124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2" name="Rectangle 2508"/>
            <p:cNvSpPr>
              <a:spLocks noChangeArrowheads="1"/>
            </p:cNvSpPr>
            <p:nvPr/>
          </p:nvSpPr>
          <p:spPr bwMode="auto">
            <a:xfrm>
              <a:off x="5206182" y="1912467"/>
              <a:ext cx="87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3" name="Rectangle 2509"/>
            <p:cNvSpPr>
              <a:spLocks noChangeArrowheads="1"/>
            </p:cNvSpPr>
            <p:nvPr/>
          </p:nvSpPr>
          <p:spPr bwMode="auto">
            <a:xfrm>
              <a:off x="5255394" y="19124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4" name="Rectangle 2510"/>
            <p:cNvSpPr>
              <a:spLocks noChangeArrowheads="1"/>
            </p:cNvSpPr>
            <p:nvPr/>
          </p:nvSpPr>
          <p:spPr bwMode="auto">
            <a:xfrm>
              <a:off x="5279207" y="1912467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5" name="Rectangle 2511"/>
            <p:cNvSpPr>
              <a:spLocks noChangeArrowheads="1"/>
            </p:cNvSpPr>
            <p:nvPr/>
          </p:nvSpPr>
          <p:spPr bwMode="auto">
            <a:xfrm>
              <a:off x="5350644" y="19124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6" name="Rectangle 2512"/>
            <p:cNvSpPr>
              <a:spLocks noChangeArrowheads="1"/>
            </p:cNvSpPr>
            <p:nvPr/>
          </p:nvSpPr>
          <p:spPr bwMode="auto">
            <a:xfrm>
              <a:off x="5391919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7" name="Rectangle 2513"/>
            <p:cNvSpPr>
              <a:spLocks noChangeArrowheads="1"/>
            </p:cNvSpPr>
            <p:nvPr/>
          </p:nvSpPr>
          <p:spPr bwMode="auto">
            <a:xfrm>
              <a:off x="5439544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8" name="Rectangle 2514"/>
            <p:cNvSpPr>
              <a:spLocks noChangeArrowheads="1"/>
            </p:cNvSpPr>
            <p:nvPr/>
          </p:nvSpPr>
          <p:spPr bwMode="auto">
            <a:xfrm>
              <a:off x="3123382" y="265541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9" name="Rectangle 2515"/>
            <p:cNvSpPr>
              <a:spLocks noChangeArrowheads="1"/>
            </p:cNvSpPr>
            <p:nvPr/>
          </p:nvSpPr>
          <p:spPr bwMode="auto">
            <a:xfrm>
              <a:off x="3167832" y="26554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0" name="Rectangle 2516"/>
            <p:cNvSpPr>
              <a:spLocks noChangeArrowheads="1"/>
            </p:cNvSpPr>
            <p:nvPr/>
          </p:nvSpPr>
          <p:spPr bwMode="auto">
            <a:xfrm>
              <a:off x="3215457" y="26554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1" name="Rectangle 2517"/>
            <p:cNvSpPr>
              <a:spLocks noChangeArrowheads="1"/>
            </p:cNvSpPr>
            <p:nvPr/>
          </p:nvSpPr>
          <p:spPr bwMode="auto">
            <a:xfrm>
              <a:off x="5125219" y="147272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2" name="Rectangle 2518"/>
            <p:cNvSpPr>
              <a:spLocks noChangeArrowheads="1"/>
            </p:cNvSpPr>
            <p:nvPr/>
          </p:nvSpPr>
          <p:spPr bwMode="auto">
            <a:xfrm>
              <a:off x="5169669" y="1472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3" name="Rectangle 2519"/>
            <p:cNvSpPr>
              <a:spLocks noChangeArrowheads="1"/>
            </p:cNvSpPr>
            <p:nvPr/>
          </p:nvSpPr>
          <p:spPr bwMode="auto">
            <a:xfrm>
              <a:off x="5215707" y="1472729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4" name="Rectangle 2520"/>
            <p:cNvSpPr>
              <a:spLocks noChangeArrowheads="1"/>
            </p:cNvSpPr>
            <p:nvPr/>
          </p:nvSpPr>
          <p:spPr bwMode="auto">
            <a:xfrm>
              <a:off x="4287019" y="183467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5" name="Rectangle 2521"/>
            <p:cNvSpPr>
              <a:spLocks noChangeArrowheads="1"/>
            </p:cNvSpPr>
            <p:nvPr/>
          </p:nvSpPr>
          <p:spPr bwMode="auto">
            <a:xfrm>
              <a:off x="4331469" y="18346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6" name="Rectangle 2522"/>
            <p:cNvSpPr>
              <a:spLocks noChangeArrowheads="1"/>
            </p:cNvSpPr>
            <p:nvPr/>
          </p:nvSpPr>
          <p:spPr bwMode="auto">
            <a:xfrm>
              <a:off x="4377507" y="1834679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7" name="Rectangle 2523"/>
            <p:cNvSpPr>
              <a:spLocks noChangeArrowheads="1"/>
            </p:cNvSpPr>
            <p:nvPr/>
          </p:nvSpPr>
          <p:spPr bwMode="auto">
            <a:xfrm>
              <a:off x="5763394" y="282051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8" name="Rectangle 2524"/>
            <p:cNvSpPr>
              <a:spLocks noChangeArrowheads="1"/>
            </p:cNvSpPr>
            <p:nvPr/>
          </p:nvSpPr>
          <p:spPr bwMode="auto">
            <a:xfrm>
              <a:off x="5807844" y="28205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9" name="Rectangle 2525"/>
            <p:cNvSpPr>
              <a:spLocks noChangeArrowheads="1"/>
            </p:cNvSpPr>
            <p:nvPr/>
          </p:nvSpPr>
          <p:spPr bwMode="auto">
            <a:xfrm>
              <a:off x="5855469" y="28205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0" name="Freeform 2526"/>
            <p:cNvSpPr>
              <a:spLocks/>
            </p:cNvSpPr>
            <p:nvPr/>
          </p:nvSpPr>
          <p:spPr bwMode="auto">
            <a:xfrm>
              <a:off x="5049019" y="2501429"/>
              <a:ext cx="39688" cy="7302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12"/>
                </a:cxn>
                <a:cxn ang="0">
                  <a:pos x="42" y="0"/>
                </a:cxn>
                <a:cxn ang="0">
                  <a:pos x="21" y="78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3" y="12"/>
                </a:cxn>
              </a:cxnLst>
              <a:rect l="0" t="0" r="r" b="b"/>
              <a:pathLst>
                <a:path w="42" h="78">
                  <a:moveTo>
                    <a:pt x="23" y="12"/>
                  </a:moveTo>
                  <a:lnTo>
                    <a:pt x="23" y="12"/>
                  </a:lnTo>
                  <a:lnTo>
                    <a:pt x="42" y="0"/>
                  </a:lnTo>
                  <a:lnTo>
                    <a:pt x="21" y="78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51" name="Freeform 2527"/>
            <p:cNvSpPr>
              <a:spLocks/>
            </p:cNvSpPr>
            <p:nvPr/>
          </p:nvSpPr>
          <p:spPr bwMode="auto">
            <a:xfrm>
              <a:off x="4385444" y="2582392"/>
              <a:ext cx="1366838" cy="731838"/>
            </a:xfrm>
            <a:custGeom>
              <a:avLst/>
              <a:gdLst/>
              <a:ahLst/>
              <a:cxnLst>
                <a:cxn ang="0">
                  <a:pos x="1464" y="392"/>
                </a:cxn>
                <a:cxn ang="0">
                  <a:pos x="1464" y="392"/>
                </a:cxn>
                <a:cxn ang="0">
                  <a:pos x="732" y="784"/>
                </a:cxn>
                <a:cxn ang="0">
                  <a:pos x="0" y="392"/>
                </a:cxn>
                <a:cxn ang="0">
                  <a:pos x="732" y="0"/>
                </a:cxn>
                <a:cxn ang="0">
                  <a:pos x="1464" y="392"/>
                </a:cxn>
                <a:cxn ang="0">
                  <a:pos x="1464" y="392"/>
                </a:cxn>
              </a:cxnLst>
              <a:rect l="0" t="0" r="r" b="b"/>
              <a:pathLst>
                <a:path w="1464" h="784">
                  <a:moveTo>
                    <a:pt x="1464" y="392"/>
                  </a:moveTo>
                  <a:lnTo>
                    <a:pt x="1464" y="392"/>
                  </a:lnTo>
                  <a:lnTo>
                    <a:pt x="732" y="784"/>
                  </a:lnTo>
                  <a:lnTo>
                    <a:pt x="0" y="392"/>
                  </a:lnTo>
                  <a:lnTo>
                    <a:pt x="732" y="0"/>
                  </a:lnTo>
                  <a:lnTo>
                    <a:pt x="1464" y="392"/>
                  </a:lnTo>
                  <a:lnTo>
                    <a:pt x="1464" y="392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52" name="Freeform 2528"/>
            <p:cNvSpPr>
              <a:spLocks/>
            </p:cNvSpPr>
            <p:nvPr/>
          </p:nvSpPr>
          <p:spPr bwMode="auto">
            <a:xfrm>
              <a:off x="4385444" y="2582392"/>
              <a:ext cx="1366838" cy="731838"/>
            </a:xfrm>
            <a:custGeom>
              <a:avLst/>
              <a:gdLst/>
              <a:ahLst/>
              <a:cxnLst>
                <a:cxn ang="0">
                  <a:pos x="1464" y="392"/>
                </a:cxn>
                <a:cxn ang="0">
                  <a:pos x="1464" y="392"/>
                </a:cxn>
                <a:cxn ang="0">
                  <a:pos x="732" y="784"/>
                </a:cxn>
                <a:cxn ang="0">
                  <a:pos x="0" y="392"/>
                </a:cxn>
                <a:cxn ang="0">
                  <a:pos x="732" y="0"/>
                </a:cxn>
                <a:cxn ang="0">
                  <a:pos x="1464" y="392"/>
                </a:cxn>
                <a:cxn ang="0">
                  <a:pos x="1464" y="392"/>
                </a:cxn>
              </a:cxnLst>
              <a:rect l="0" t="0" r="r" b="b"/>
              <a:pathLst>
                <a:path w="1464" h="784">
                  <a:moveTo>
                    <a:pt x="1464" y="392"/>
                  </a:moveTo>
                  <a:lnTo>
                    <a:pt x="1464" y="392"/>
                  </a:lnTo>
                  <a:lnTo>
                    <a:pt x="732" y="784"/>
                  </a:lnTo>
                  <a:lnTo>
                    <a:pt x="0" y="392"/>
                  </a:lnTo>
                  <a:lnTo>
                    <a:pt x="732" y="0"/>
                  </a:lnTo>
                  <a:lnTo>
                    <a:pt x="1464" y="392"/>
                  </a:lnTo>
                  <a:lnTo>
                    <a:pt x="1464" y="392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53" name="Rectangle 2529"/>
            <p:cNvSpPr>
              <a:spLocks noChangeArrowheads="1"/>
            </p:cNvSpPr>
            <p:nvPr/>
          </p:nvSpPr>
          <p:spPr bwMode="auto">
            <a:xfrm>
              <a:off x="4658494" y="28411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4" name="Rectangle 2530"/>
            <p:cNvSpPr>
              <a:spLocks noChangeArrowheads="1"/>
            </p:cNvSpPr>
            <p:nvPr/>
          </p:nvSpPr>
          <p:spPr bwMode="auto">
            <a:xfrm>
              <a:off x="4720407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5" name="Rectangle 2531"/>
            <p:cNvSpPr>
              <a:spLocks noChangeArrowheads="1"/>
            </p:cNvSpPr>
            <p:nvPr/>
          </p:nvSpPr>
          <p:spPr bwMode="auto">
            <a:xfrm>
              <a:off x="4768032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6" name="Rectangle 2532"/>
            <p:cNvSpPr>
              <a:spLocks noChangeArrowheads="1"/>
            </p:cNvSpPr>
            <p:nvPr/>
          </p:nvSpPr>
          <p:spPr bwMode="auto">
            <a:xfrm>
              <a:off x="4814069" y="284115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7" name="Rectangle 2533"/>
            <p:cNvSpPr>
              <a:spLocks noChangeArrowheads="1"/>
            </p:cNvSpPr>
            <p:nvPr/>
          </p:nvSpPr>
          <p:spPr bwMode="auto">
            <a:xfrm>
              <a:off x="4856932" y="28411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8" name="Rectangle 2534"/>
            <p:cNvSpPr>
              <a:spLocks noChangeArrowheads="1"/>
            </p:cNvSpPr>
            <p:nvPr/>
          </p:nvSpPr>
          <p:spPr bwMode="auto">
            <a:xfrm>
              <a:off x="4880744" y="28411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9" name="Rectangle 2535"/>
            <p:cNvSpPr>
              <a:spLocks noChangeArrowheads="1"/>
            </p:cNvSpPr>
            <p:nvPr/>
          </p:nvSpPr>
          <p:spPr bwMode="auto">
            <a:xfrm>
              <a:off x="4942657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0" name="Rectangle 2536"/>
            <p:cNvSpPr>
              <a:spLocks noChangeArrowheads="1"/>
            </p:cNvSpPr>
            <p:nvPr/>
          </p:nvSpPr>
          <p:spPr bwMode="auto">
            <a:xfrm>
              <a:off x="4988694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1" name="Rectangle 2537"/>
            <p:cNvSpPr>
              <a:spLocks noChangeArrowheads="1"/>
            </p:cNvSpPr>
            <p:nvPr/>
          </p:nvSpPr>
          <p:spPr bwMode="auto">
            <a:xfrm>
              <a:off x="5036319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2" name="Rectangle 2538"/>
            <p:cNvSpPr>
              <a:spLocks noChangeArrowheads="1"/>
            </p:cNvSpPr>
            <p:nvPr/>
          </p:nvSpPr>
          <p:spPr bwMode="auto">
            <a:xfrm>
              <a:off x="5082357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3" name="Rectangle 2539"/>
            <p:cNvSpPr>
              <a:spLocks noChangeArrowheads="1"/>
            </p:cNvSpPr>
            <p:nvPr/>
          </p:nvSpPr>
          <p:spPr bwMode="auto">
            <a:xfrm>
              <a:off x="5129982" y="284115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4" name="Rectangle 2540"/>
            <p:cNvSpPr>
              <a:spLocks noChangeArrowheads="1"/>
            </p:cNvSpPr>
            <p:nvPr/>
          </p:nvSpPr>
          <p:spPr bwMode="auto">
            <a:xfrm>
              <a:off x="5172844" y="28411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5" name="Rectangle 2541"/>
            <p:cNvSpPr>
              <a:spLocks noChangeArrowheads="1"/>
            </p:cNvSpPr>
            <p:nvPr/>
          </p:nvSpPr>
          <p:spPr bwMode="auto">
            <a:xfrm>
              <a:off x="5196657" y="28411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6" name="Rectangle 2542"/>
            <p:cNvSpPr>
              <a:spLocks noChangeArrowheads="1"/>
            </p:cNvSpPr>
            <p:nvPr/>
          </p:nvSpPr>
          <p:spPr bwMode="auto">
            <a:xfrm>
              <a:off x="5220469" y="284115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7" name="Rectangle 2543"/>
            <p:cNvSpPr>
              <a:spLocks noChangeArrowheads="1"/>
            </p:cNvSpPr>
            <p:nvPr/>
          </p:nvSpPr>
          <p:spPr bwMode="auto">
            <a:xfrm>
              <a:off x="5261744" y="284115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8" name="Rectangle 2544"/>
            <p:cNvSpPr>
              <a:spLocks noChangeArrowheads="1"/>
            </p:cNvSpPr>
            <p:nvPr/>
          </p:nvSpPr>
          <p:spPr bwMode="auto">
            <a:xfrm>
              <a:off x="5280794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9" name="Rectangle 2545"/>
            <p:cNvSpPr>
              <a:spLocks noChangeArrowheads="1"/>
            </p:cNvSpPr>
            <p:nvPr/>
          </p:nvSpPr>
          <p:spPr bwMode="auto">
            <a:xfrm>
              <a:off x="5328419" y="284115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0" name="Rectangle 2546"/>
            <p:cNvSpPr>
              <a:spLocks noChangeArrowheads="1"/>
            </p:cNvSpPr>
            <p:nvPr/>
          </p:nvSpPr>
          <p:spPr bwMode="auto">
            <a:xfrm>
              <a:off x="5347469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1" name="Rectangle 2547"/>
            <p:cNvSpPr>
              <a:spLocks noChangeArrowheads="1"/>
            </p:cNvSpPr>
            <p:nvPr/>
          </p:nvSpPr>
          <p:spPr bwMode="auto">
            <a:xfrm>
              <a:off x="5395094" y="28411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2" name="Rectangle 2548"/>
            <p:cNvSpPr>
              <a:spLocks noChangeArrowheads="1"/>
            </p:cNvSpPr>
            <p:nvPr/>
          </p:nvSpPr>
          <p:spPr bwMode="auto">
            <a:xfrm>
              <a:off x="5417319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3" name="Rectangle 2549"/>
            <p:cNvSpPr>
              <a:spLocks noChangeArrowheads="1"/>
            </p:cNvSpPr>
            <p:nvPr/>
          </p:nvSpPr>
          <p:spPr bwMode="auto">
            <a:xfrm>
              <a:off x="5464944" y="28411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4" name="Rectangle 2550"/>
            <p:cNvSpPr>
              <a:spLocks noChangeArrowheads="1"/>
            </p:cNvSpPr>
            <p:nvPr/>
          </p:nvSpPr>
          <p:spPr bwMode="auto">
            <a:xfrm>
              <a:off x="4683894" y="2944342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5" name="Rectangle 2551"/>
            <p:cNvSpPr>
              <a:spLocks noChangeArrowheads="1"/>
            </p:cNvSpPr>
            <p:nvPr/>
          </p:nvSpPr>
          <p:spPr bwMode="auto">
            <a:xfrm>
              <a:off x="4745807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6" name="Rectangle 2552"/>
            <p:cNvSpPr>
              <a:spLocks noChangeArrowheads="1"/>
            </p:cNvSpPr>
            <p:nvPr/>
          </p:nvSpPr>
          <p:spPr bwMode="auto">
            <a:xfrm>
              <a:off x="4790257" y="29443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7" name="Rectangle 2553"/>
            <p:cNvSpPr>
              <a:spLocks noChangeArrowheads="1"/>
            </p:cNvSpPr>
            <p:nvPr/>
          </p:nvSpPr>
          <p:spPr bwMode="auto">
            <a:xfrm>
              <a:off x="4833119" y="294434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8" name="Rectangle 2554"/>
            <p:cNvSpPr>
              <a:spLocks noChangeArrowheads="1"/>
            </p:cNvSpPr>
            <p:nvPr/>
          </p:nvSpPr>
          <p:spPr bwMode="auto">
            <a:xfrm>
              <a:off x="4852169" y="29443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9" name="Rectangle 2555"/>
            <p:cNvSpPr>
              <a:spLocks noChangeArrowheads="1"/>
            </p:cNvSpPr>
            <p:nvPr/>
          </p:nvSpPr>
          <p:spPr bwMode="auto">
            <a:xfrm>
              <a:off x="4895032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0" name="Rectangle 2556"/>
            <p:cNvSpPr>
              <a:spLocks noChangeArrowheads="1"/>
            </p:cNvSpPr>
            <p:nvPr/>
          </p:nvSpPr>
          <p:spPr bwMode="auto">
            <a:xfrm>
              <a:off x="4941069" y="29443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1" name="Rectangle 2557"/>
            <p:cNvSpPr>
              <a:spLocks noChangeArrowheads="1"/>
            </p:cNvSpPr>
            <p:nvPr/>
          </p:nvSpPr>
          <p:spPr bwMode="auto">
            <a:xfrm>
              <a:off x="4964882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2" name="Rectangle 2558"/>
            <p:cNvSpPr>
              <a:spLocks noChangeArrowheads="1"/>
            </p:cNvSpPr>
            <p:nvPr/>
          </p:nvSpPr>
          <p:spPr bwMode="auto">
            <a:xfrm>
              <a:off x="5012507" y="2944342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3" name="Rectangle 2559"/>
            <p:cNvSpPr>
              <a:spLocks noChangeArrowheads="1"/>
            </p:cNvSpPr>
            <p:nvPr/>
          </p:nvSpPr>
          <p:spPr bwMode="auto">
            <a:xfrm>
              <a:off x="5039494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4" name="Rectangle 2560"/>
            <p:cNvSpPr>
              <a:spLocks noChangeArrowheads="1"/>
            </p:cNvSpPr>
            <p:nvPr/>
          </p:nvSpPr>
          <p:spPr bwMode="auto">
            <a:xfrm>
              <a:off x="5087119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5" name="Rectangle 2561"/>
            <p:cNvSpPr>
              <a:spLocks noChangeArrowheads="1"/>
            </p:cNvSpPr>
            <p:nvPr/>
          </p:nvSpPr>
          <p:spPr bwMode="auto">
            <a:xfrm>
              <a:off x="5134744" y="2944342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6" name="Rectangle 2562"/>
            <p:cNvSpPr>
              <a:spLocks noChangeArrowheads="1"/>
            </p:cNvSpPr>
            <p:nvPr/>
          </p:nvSpPr>
          <p:spPr bwMode="auto">
            <a:xfrm>
              <a:off x="5161732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7" name="Rectangle 2563"/>
            <p:cNvSpPr>
              <a:spLocks noChangeArrowheads="1"/>
            </p:cNvSpPr>
            <p:nvPr/>
          </p:nvSpPr>
          <p:spPr bwMode="auto">
            <a:xfrm>
              <a:off x="5209357" y="2944342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8" name="Rectangle 2564"/>
            <p:cNvSpPr>
              <a:spLocks noChangeArrowheads="1"/>
            </p:cNvSpPr>
            <p:nvPr/>
          </p:nvSpPr>
          <p:spPr bwMode="auto">
            <a:xfrm>
              <a:off x="5279207" y="2944342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9" name="Rectangle 2565"/>
            <p:cNvSpPr>
              <a:spLocks noChangeArrowheads="1"/>
            </p:cNvSpPr>
            <p:nvPr/>
          </p:nvSpPr>
          <p:spPr bwMode="auto">
            <a:xfrm>
              <a:off x="5350644" y="294434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0" name="Rectangle 2566"/>
            <p:cNvSpPr>
              <a:spLocks noChangeArrowheads="1"/>
            </p:cNvSpPr>
            <p:nvPr/>
          </p:nvSpPr>
          <p:spPr bwMode="auto">
            <a:xfrm>
              <a:off x="5368107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1" name="Rectangle 2567"/>
            <p:cNvSpPr>
              <a:spLocks noChangeArrowheads="1"/>
            </p:cNvSpPr>
            <p:nvPr/>
          </p:nvSpPr>
          <p:spPr bwMode="auto">
            <a:xfrm>
              <a:off x="5415732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2" name="Rectangle 2568"/>
            <p:cNvSpPr>
              <a:spLocks noChangeArrowheads="1"/>
            </p:cNvSpPr>
            <p:nvPr/>
          </p:nvSpPr>
          <p:spPr bwMode="auto">
            <a:xfrm>
              <a:off x="4934719" y="3047530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3" name="Rectangle 2569"/>
            <p:cNvSpPr>
              <a:spLocks noChangeArrowheads="1"/>
            </p:cNvSpPr>
            <p:nvPr/>
          </p:nvSpPr>
          <p:spPr bwMode="auto">
            <a:xfrm>
              <a:off x="5006157" y="30475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4" name="Rectangle 2570"/>
            <p:cNvSpPr>
              <a:spLocks noChangeArrowheads="1"/>
            </p:cNvSpPr>
            <p:nvPr/>
          </p:nvSpPr>
          <p:spPr bwMode="auto">
            <a:xfrm>
              <a:off x="5052194" y="30475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5" name="Rectangle 2571"/>
            <p:cNvSpPr>
              <a:spLocks noChangeArrowheads="1"/>
            </p:cNvSpPr>
            <p:nvPr/>
          </p:nvSpPr>
          <p:spPr bwMode="auto">
            <a:xfrm>
              <a:off x="5099819" y="30475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6" name="Rectangle 2572"/>
            <p:cNvSpPr>
              <a:spLocks noChangeArrowheads="1"/>
            </p:cNvSpPr>
            <p:nvPr/>
          </p:nvSpPr>
          <p:spPr bwMode="auto">
            <a:xfrm>
              <a:off x="5145857" y="304753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7" name="Rectangle 2573"/>
            <p:cNvSpPr>
              <a:spLocks noChangeArrowheads="1"/>
            </p:cNvSpPr>
            <p:nvPr/>
          </p:nvSpPr>
          <p:spPr bwMode="auto">
            <a:xfrm>
              <a:off x="5166494" y="30475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8" name="Rectangle 2574"/>
            <p:cNvSpPr>
              <a:spLocks noChangeArrowheads="1"/>
            </p:cNvSpPr>
            <p:nvPr/>
          </p:nvSpPr>
          <p:spPr bwMode="auto">
            <a:xfrm>
              <a:off x="5128394" y="23077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9" name="Rectangle 2575"/>
            <p:cNvSpPr>
              <a:spLocks noChangeArrowheads="1"/>
            </p:cNvSpPr>
            <p:nvPr/>
          </p:nvSpPr>
          <p:spPr bwMode="auto">
            <a:xfrm>
              <a:off x="5188719" y="2307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0" name="Rectangle 2576"/>
            <p:cNvSpPr>
              <a:spLocks noChangeArrowheads="1"/>
            </p:cNvSpPr>
            <p:nvPr/>
          </p:nvSpPr>
          <p:spPr bwMode="auto">
            <a:xfrm>
              <a:off x="4393382" y="2482379"/>
              <a:ext cx="1031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1" name="Rectangle 2577"/>
            <p:cNvSpPr>
              <a:spLocks noChangeArrowheads="1"/>
            </p:cNvSpPr>
            <p:nvPr/>
          </p:nvSpPr>
          <p:spPr bwMode="auto">
            <a:xfrm>
              <a:off x="4460057" y="24823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2" name="Rectangle 2578"/>
            <p:cNvSpPr>
              <a:spLocks noChangeArrowheads="1"/>
            </p:cNvSpPr>
            <p:nvPr/>
          </p:nvSpPr>
          <p:spPr bwMode="auto">
            <a:xfrm>
              <a:off x="4507682" y="248237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3" name="Rectangle 2579"/>
            <p:cNvSpPr>
              <a:spLocks noChangeArrowheads="1"/>
            </p:cNvSpPr>
            <p:nvPr/>
          </p:nvSpPr>
          <p:spPr bwMode="auto">
            <a:xfrm>
              <a:off x="4529907" y="2482379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4" name="Rectangle 2580"/>
            <p:cNvSpPr>
              <a:spLocks noChangeArrowheads="1"/>
            </p:cNvSpPr>
            <p:nvPr/>
          </p:nvSpPr>
          <p:spPr bwMode="auto">
            <a:xfrm>
              <a:off x="4548957" y="24823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5" name="Rectangle 2581"/>
            <p:cNvSpPr>
              <a:spLocks noChangeArrowheads="1"/>
            </p:cNvSpPr>
            <p:nvPr/>
          </p:nvSpPr>
          <p:spPr bwMode="auto">
            <a:xfrm>
              <a:off x="4596582" y="24823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6" name="Rectangle 2582"/>
            <p:cNvSpPr>
              <a:spLocks noChangeArrowheads="1"/>
            </p:cNvSpPr>
            <p:nvPr/>
          </p:nvSpPr>
          <p:spPr bwMode="auto">
            <a:xfrm>
              <a:off x="4644207" y="24823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7" name="Rectangle 2583"/>
            <p:cNvSpPr>
              <a:spLocks noChangeArrowheads="1"/>
            </p:cNvSpPr>
            <p:nvPr/>
          </p:nvSpPr>
          <p:spPr bwMode="auto">
            <a:xfrm>
              <a:off x="4690244" y="2482379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9" name="Rectangle 2585"/>
            <p:cNvSpPr>
              <a:spLocks noChangeArrowheads="1"/>
            </p:cNvSpPr>
            <p:nvPr/>
          </p:nvSpPr>
          <p:spPr bwMode="auto">
            <a:xfrm>
              <a:off x="5128394" y="332216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0" name="Rectangle 2586"/>
            <p:cNvSpPr>
              <a:spLocks noChangeArrowheads="1"/>
            </p:cNvSpPr>
            <p:nvPr/>
          </p:nvSpPr>
          <p:spPr bwMode="auto">
            <a:xfrm>
              <a:off x="5188719" y="33221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1" name="Rectangle 2587"/>
            <p:cNvSpPr>
              <a:spLocks noChangeArrowheads="1"/>
            </p:cNvSpPr>
            <p:nvPr/>
          </p:nvSpPr>
          <p:spPr bwMode="auto">
            <a:xfrm>
              <a:off x="4301307" y="964729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2" name="Rectangle 2588"/>
            <p:cNvSpPr>
              <a:spLocks noChangeArrowheads="1"/>
            </p:cNvSpPr>
            <p:nvPr/>
          </p:nvSpPr>
          <p:spPr bwMode="auto">
            <a:xfrm>
              <a:off x="4361632" y="964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3" name="Rectangle 2589"/>
            <p:cNvSpPr>
              <a:spLocks noChangeArrowheads="1"/>
            </p:cNvSpPr>
            <p:nvPr/>
          </p:nvSpPr>
          <p:spPr bwMode="auto">
            <a:xfrm>
              <a:off x="3788544" y="2518892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4" name="Rectangle 2590"/>
            <p:cNvSpPr>
              <a:spLocks noChangeArrowheads="1"/>
            </p:cNvSpPr>
            <p:nvPr/>
          </p:nvSpPr>
          <p:spPr bwMode="auto">
            <a:xfrm>
              <a:off x="3845694" y="25188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5" name="Rectangle 2591"/>
            <p:cNvSpPr>
              <a:spLocks noChangeArrowheads="1"/>
            </p:cNvSpPr>
            <p:nvPr/>
          </p:nvSpPr>
          <p:spPr bwMode="auto">
            <a:xfrm>
              <a:off x="3893319" y="25188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6" name="Freeform 2592"/>
            <p:cNvSpPr>
              <a:spLocks/>
            </p:cNvSpPr>
            <p:nvPr/>
          </p:nvSpPr>
          <p:spPr bwMode="auto">
            <a:xfrm>
              <a:off x="3744094" y="2499842"/>
              <a:ext cx="244475" cy="150813"/>
            </a:xfrm>
            <a:custGeom>
              <a:avLst/>
              <a:gdLst/>
              <a:ahLst/>
              <a:cxnLst>
                <a:cxn ang="0">
                  <a:pos x="263" y="124"/>
                </a:cxn>
                <a:cxn ang="0">
                  <a:pos x="263" y="124"/>
                </a:cxn>
                <a:cxn ang="0">
                  <a:pos x="225" y="161"/>
                </a:cxn>
                <a:cxn ang="0">
                  <a:pos x="37" y="161"/>
                </a:cxn>
                <a:cxn ang="0">
                  <a:pos x="0" y="124"/>
                </a:cxn>
                <a:cxn ang="0">
                  <a:pos x="0" y="38"/>
                </a:cxn>
                <a:cxn ang="0">
                  <a:pos x="37" y="0"/>
                </a:cxn>
                <a:cxn ang="0">
                  <a:pos x="225" y="0"/>
                </a:cxn>
                <a:cxn ang="0">
                  <a:pos x="263" y="38"/>
                </a:cxn>
                <a:cxn ang="0">
                  <a:pos x="263" y="124"/>
                </a:cxn>
                <a:cxn ang="0">
                  <a:pos x="263" y="124"/>
                </a:cxn>
              </a:cxnLst>
              <a:rect l="0" t="0" r="r" b="b"/>
              <a:pathLst>
                <a:path w="263" h="161">
                  <a:moveTo>
                    <a:pt x="263" y="124"/>
                  </a:moveTo>
                  <a:lnTo>
                    <a:pt x="263" y="124"/>
                  </a:lnTo>
                  <a:cubicBezTo>
                    <a:pt x="263" y="144"/>
                    <a:pt x="246" y="161"/>
                    <a:pt x="225" y="161"/>
                  </a:cubicBezTo>
                  <a:lnTo>
                    <a:pt x="37" y="161"/>
                  </a:lnTo>
                  <a:cubicBezTo>
                    <a:pt x="17" y="161"/>
                    <a:pt x="0" y="144"/>
                    <a:pt x="0" y="124"/>
                  </a:cubicBezTo>
                  <a:lnTo>
                    <a:pt x="0" y="38"/>
                  </a:lnTo>
                  <a:cubicBezTo>
                    <a:pt x="0" y="17"/>
                    <a:pt x="17" y="0"/>
                    <a:pt x="37" y="0"/>
                  </a:cubicBezTo>
                  <a:lnTo>
                    <a:pt x="225" y="0"/>
                  </a:lnTo>
                  <a:cubicBezTo>
                    <a:pt x="246" y="0"/>
                    <a:pt x="263" y="17"/>
                    <a:pt x="263" y="38"/>
                  </a:cubicBezTo>
                  <a:lnTo>
                    <a:pt x="263" y="124"/>
                  </a:lnTo>
                  <a:lnTo>
                    <a:pt x="263" y="124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7" name="Line 2593"/>
            <p:cNvSpPr>
              <a:spLocks noChangeShapeType="1"/>
            </p:cNvSpPr>
            <p:nvPr/>
          </p:nvSpPr>
          <p:spPr bwMode="auto">
            <a:xfrm flipV="1">
              <a:off x="3069407" y="3053880"/>
              <a:ext cx="1588" cy="15875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8" name="Freeform 2594"/>
            <p:cNvSpPr>
              <a:spLocks/>
            </p:cNvSpPr>
            <p:nvPr/>
          </p:nvSpPr>
          <p:spPr bwMode="auto">
            <a:xfrm>
              <a:off x="3050357" y="3172942"/>
              <a:ext cx="38100" cy="71438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0"/>
                </a:cxn>
                <a:cxn ang="0">
                  <a:pos x="21" y="77"/>
                </a:cxn>
                <a:cxn ang="0">
                  <a:pos x="42" y="0"/>
                </a:cxn>
                <a:cxn ang="0">
                  <a:pos x="23" y="12"/>
                </a:cxn>
                <a:cxn ang="0">
                  <a:pos x="20" y="12"/>
                </a:cxn>
              </a:cxnLst>
              <a:rect l="0" t="0" r="r" b="b"/>
              <a:pathLst>
                <a:path w="42" h="77">
                  <a:moveTo>
                    <a:pt x="20" y="12"/>
                  </a:moveTo>
                  <a:lnTo>
                    <a:pt x="20" y="12"/>
                  </a:lnTo>
                  <a:lnTo>
                    <a:pt x="0" y="0"/>
                  </a:lnTo>
                  <a:lnTo>
                    <a:pt x="21" y="77"/>
                  </a:lnTo>
                  <a:lnTo>
                    <a:pt x="42" y="0"/>
                  </a:lnTo>
                  <a:lnTo>
                    <a:pt x="23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9" name="Rectangle 2595"/>
            <p:cNvSpPr>
              <a:spLocks noChangeArrowheads="1"/>
            </p:cNvSpPr>
            <p:nvPr/>
          </p:nvSpPr>
          <p:spPr bwMode="auto">
            <a:xfrm>
              <a:off x="2991619" y="327136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0" name="Rectangle 2596"/>
            <p:cNvSpPr>
              <a:spLocks noChangeArrowheads="1"/>
            </p:cNvSpPr>
            <p:nvPr/>
          </p:nvSpPr>
          <p:spPr bwMode="auto">
            <a:xfrm>
              <a:off x="3047182" y="32713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1" name="Rectangle 2597"/>
            <p:cNvSpPr>
              <a:spLocks noChangeArrowheads="1"/>
            </p:cNvSpPr>
            <p:nvPr/>
          </p:nvSpPr>
          <p:spPr bwMode="auto">
            <a:xfrm>
              <a:off x="3094807" y="32713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2" name="Freeform 2598"/>
            <p:cNvSpPr>
              <a:spLocks/>
            </p:cNvSpPr>
            <p:nvPr/>
          </p:nvSpPr>
          <p:spPr bwMode="auto">
            <a:xfrm>
              <a:off x="2945582" y="3252317"/>
              <a:ext cx="244475" cy="149225"/>
            </a:xfrm>
            <a:custGeom>
              <a:avLst/>
              <a:gdLst/>
              <a:ahLst/>
              <a:cxnLst>
                <a:cxn ang="0">
                  <a:pos x="263" y="123"/>
                </a:cxn>
                <a:cxn ang="0">
                  <a:pos x="263" y="123"/>
                </a:cxn>
                <a:cxn ang="0">
                  <a:pos x="225" y="161"/>
                </a:cxn>
                <a:cxn ang="0">
                  <a:pos x="38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8" y="0"/>
                </a:cxn>
                <a:cxn ang="0">
                  <a:pos x="225" y="0"/>
                </a:cxn>
                <a:cxn ang="0">
                  <a:pos x="263" y="37"/>
                </a:cxn>
                <a:cxn ang="0">
                  <a:pos x="263" y="123"/>
                </a:cxn>
                <a:cxn ang="0">
                  <a:pos x="263" y="123"/>
                </a:cxn>
              </a:cxnLst>
              <a:rect l="0" t="0" r="r" b="b"/>
              <a:pathLst>
                <a:path w="263" h="161">
                  <a:moveTo>
                    <a:pt x="263" y="123"/>
                  </a:moveTo>
                  <a:lnTo>
                    <a:pt x="263" y="123"/>
                  </a:lnTo>
                  <a:cubicBezTo>
                    <a:pt x="263" y="144"/>
                    <a:pt x="246" y="161"/>
                    <a:pt x="225" y="161"/>
                  </a:cubicBezTo>
                  <a:lnTo>
                    <a:pt x="38" y="161"/>
                  </a:lnTo>
                  <a:cubicBezTo>
                    <a:pt x="17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7"/>
                    <a:pt x="17" y="0"/>
                    <a:pt x="38" y="0"/>
                  </a:cubicBezTo>
                  <a:lnTo>
                    <a:pt x="225" y="0"/>
                  </a:lnTo>
                  <a:cubicBezTo>
                    <a:pt x="246" y="0"/>
                    <a:pt x="263" y="17"/>
                    <a:pt x="263" y="37"/>
                  </a:cubicBezTo>
                  <a:lnTo>
                    <a:pt x="263" y="123"/>
                  </a:lnTo>
                  <a:lnTo>
                    <a:pt x="263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3" name="Freeform 2599"/>
            <p:cNvSpPr>
              <a:spLocks/>
            </p:cNvSpPr>
            <p:nvPr/>
          </p:nvSpPr>
          <p:spPr bwMode="auto">
            <a:xfrm>
              <a:off x="2678882" y="1536229"/>
              <a:ext cx="781050" cy="266700"/>
            </a:xfrm>
            <a:custGeom>
              <a:avLst/>
              <a:gdLst/>
              <a:ahLst/>
              <a:cxnLst>
                <a:cxn ang="0">
                  <a:pos x="838" y="285"/>
                </a:cxn>
                <a:cxn ang="0">
                  <a:pos x="838" y="285"/>
                </a:cxn>
                <a:cxn ang="0">
                  <a:pos x="0" y="285"/>
                </a:cxn>
                <a:cxn ang="0">
                  <a:pos x="0" y="0"/>
                </a:cxn>
                <a:cxn ang="0">
                  <a:pos x="838" y="0"/>
                </a:cxn>
                <a:cxn ang="0">
                  <a:pos x="838" y="285"/>
                </a:cxn>
              </a:cxnLst>
              <a:rect l="0" t="0" r="r" b="b"/>
              <a:pathLst>
                <a:path w="838" h="285">
                  <a:moveTo>
                    <a:pt x="838" y="285"/>
                  </a:moveTo>
                  <a:lnTo>
                    <a:pt x="838" y="285"/>
                  </a:lnTo>
                  <a:lnTo>
                    <a:pt x="0" y="285"/>
                  </a:lnTo>
                  <a:lnTo>
                    <a:pt x="0" y="0"/>
                  </a:lnTo>
                  <a:lnTo>
                    <a:pt x="838" y="0"/>
                  </a:lnTo>
                  <a:lnTo>
                    <a:pt x="838" y="285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4" name="Freeform 2600"/>
            <p:cNvSpPr>
              <a:spLocks/>
            </p:cNvSpPr>
            <p:nvPr/>
          </p:nvSpPr>
          <p:spPr bwMode="auto">
            <a:xfrm>
              <a:off x="2678882" y="1536229"/>
              <a:ext cx="781050" cy="266700"/>
            </a:xfrm>
            <a:custGeom>
              <a:avLst/>
              <a:gdLst/>
              <a:ahLst/>
              <a:cxnLst>
                <a:cxn ang="0">
                  <a:pos x="838" y="285"/>
                </a:cxn>
                <a:cxn ang="0">
                  <a:pos x="838" y="285"/>
                </a:cxn>
                <a:cxn ang="0">
                  <a:pos x="0" y="285"/>
                </a:cxn>
                <a:cxn ang="0">
                  <a:pos x="0" y="0"/>
                </a:cxn>
                <a:cxn ang="0">
                  <a:pos x="838" y="0"/>
                </a:cxn>
                <a:cxn ang="0">
                  <a:pos x="838" y="285"/>
                </a:cxn>
              </a:cxnLst>
              <a:rect l="0" t="0" r="r" b="b"/>
              <a:pathLst>
                <a:path w="838" h="285">
                  <a:moveTo>
                    <a:pt x="838" y="285"/>
                  </a:moveTo>
                  <a:lnTo>
                    <a:pt x="838" y="285"/>
                  </a:lnTo>
                  <a:lnTo>
                    <a:pt x="0" y="285"/>
                  </a:lnTo>
                  <a:lnTo>
                    <a:pt x="0" y="0"/>
                  </a:lnTo>
                  <a:lnTo>
                    <a:pt x="838" y="0"/>
                  </a:lnTo>
                  <a:lnTo>
                    <a:pt x="838" y="285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5" name="Rectangle 2601"/>
            <p:cNvSpPr>
              <a:spLocks noChangeArrowheads="1"/>
            </p:cNvSpPr>
            <p:nvPr/>
          </p:nvSpPr>
          <p:spPr bwMode="auto">
            <a:xfrm>
              <a:off x="2818582" y="156321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6" name="Rectangle 2602"/>
            <p:cNvSpPr>
              <a:spLocks noChangeArrowheads="1"/>
            </p:cNvSpPr>
            <p:nvPr/>
          </p:nvSpPr>
          <p:spPr bwMode="auto">
            <a:xfrm>
              <a:off x="2880494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7" name="Rectangle 2603"/>
            <p:cNvSpPr>
              <a:spLocks noChangeArrowheads="1"/>
            </p:cNvSpPr>
            <p:nvPr/>
          </p:nvSpPr>
          <p:spPr bwMode="auto">
            <a:xfrm>
              <a:off x="2926532" y="15632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8" name="Rectangle 2604"/>
            <p:cNvSpPr>
              <a:spLocks noChangeArrowheads="1"/>
            </p:cNvSpPr>
            <p:nvPr/>
          </p:nvSpPr>
          <p:spPr bwMode="auto">
            <a:xfrm>
              <a:off x="2969394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9" name="Rectangle 2605"/>
            <p:cNvSpPr>
              <a:spLocks noChangeArrowheads="1"/>
            </p:cNvSpPr>
            <p:nvPr/>
          </p:nvSpPr>
          <p:spPr bwMode="auto">
            <a:xfrm>
              <a:off x="3015432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0" name="Rectangle 2606"/>
            <p:cNvSpPr>
              <a:spLocks noChangeArrowheads="1"/>
            </p:cNvSpPr>
            <p:nvPr/>
          </p:nvSpPr>
          <p:spPr bwMode="auto">
            <a:xfrm>
              <a:off x="3063057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1" name="Rectangle 2607"/>
            <p:cNvSpPr>
              <a:spLocks noChangeArrowheads="1"/>
            </p:cNvSpPr>
            <p:nvPr/>
          </p:nvSpPr>
          <p:spPr bwMode="auto">
            <a:xfrm>
              <a:off x="3110682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2" name="Rectangle 2608"/>
            <p:cNvSpPr>
              <a:spLocks noChangeArrowheads="1"/>
            </p:cNvSpPr>
            <p:nvPr/>
          </p:nvSpPr>
          <p:spPr bwMode="auto">
            <a:xfrm>
              <a:off x="3158307" y="1563217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3" name="Rectangle 2609"/>
            <p:cNvSpPr>
              <a:spLocks noChangeArrowheads="1"/>
            </p:cNvSpPr>
            <p:nvPr/>
          </p:nvSpPr>
          <p:spPr bwMode="auto">
            <a:xfrm>
              <a:off x="3190057" y="15632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4" name="Rectangle 2610"/>
            <p:cNvSpPr>
              <a:spLocks noChangeArrowheads="1"/>
            </p:cNvSpPr>
            <p:nvPr/>
          </p:nvSpPr>
          <p:spPr bwMode="auto">
            <a:xfrm>
              <a:off x="3212282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5" name="Rectangle 2611"/>
            <p:cNvSpPr>
              <a:spLocks noChangeArrowheads="1"/>
            </p:cNvSpPr>
            <p:nvPr/>
          </p:nvSpPr>
          <p:spPr bwMode="auto">
            <a:xfrm>
              <a:off x="3259907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7" name="Rectangle 2613"/>
            <p:cNvSpPr>
              <a:spLocks noChangeArrowheads="1"/>
            </p:cNvSpPr>
            <p:nvPr/>
          </p:nvSpPr>
          <p:spPr bwMode="auto">
            <a:xfrm>
              <a:off x="2904307" y="166640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8" name="Rectangle 2614"/>
            <p:cNvSpPr>
              <a:spLocks noChangeArrowheads="1"/>
            </p:cNvSpPr>
            <p:nvPr/>
          </p:nvSpPr>
          <p:spPr bwMode="auto">
            <a:xfrm>
              <a:off x="2966219" y="16664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9" name="Rectangle 2615"/>
            <p:cNvSpPr>
              <a:spLocks noChangeArrowheads="1"/>
            </p:cNvSpPr>
            <p:nvPr/>
          </p:nvSpPr>
          <p:spPr bwMode="auto">
            <a:xfrm>
              <a:off x="3013844" y="16664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0" name="Rectangle 2616"/>
            <p:cNvSpPr>
              <a:spLocks noChangeArrowheads="1"/>
            </p:cNvSpPr>
            <p:nvPr/>
          </p:nvSpPr>
          <p:spPr bwMode="auto">
            <a:xfrm>
              <a:off x="3061469" y="16664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1" name="Rectangle 2617"/>
            <p:cNvSpPr>
              <a:spLocks noChangeArrowheads="1"/>
            </p:cNvSpPr>
            <p:nvPr/>
          </p:nvSpPr>
          <p:spPr bwMode="auto">
            <a:xfrm>
              <a:off x="3107507" y="16664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2" name="Rectangle 2618"/>
            <p:cNvSpPr>
              <a:spLocks noChangeArrowheads="1"/>
            </p:cNvSpPr>
            <p:nvPr/>
          </p:nvSpPr>
          <p:spPr bwMode="auto">
            <a:xfrm>
              <a:off x="3155132" y="166640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3" name="Rectangle 2619"/>
            <p:cNvSpPr>
              <a:spLocks noChangeArrowheads="1"/>
            </p:cNvSpPr>
            <p:nvPr/>
          </p:nvSpPr>
          <p:spPr bwMode="auto">
            <a:xfrm>
              <a:off x="3197994" y="16664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4" name="Freeform 2620"/>
            <p:cNvSpPr>
              <a:spLocks/>
            </p:cNvSpPr>
            <p:nvPr/>
          </p:nvSpPr>
          <p:spPr bwMode="auto">
            <a:xfrm>
              <a:off x="2426469" y="2814167"/>
              <a:ext cx="1287463" cy="265113"/>
            </a:xfrm>
            <a:custGeom>
              <a:avLst/>
              <a:gdLst/>
              <a:ahLst/>
              <a:cxnLst>
                <a:cxn ang="0">
                  <a:pos x="1379" y="246"/>
                </a:cxn>
                <a:cxn ang="0">
                  <a:pos x="1379" y="246"/>
                </a:cxn>
                <a:cxn ang="0">
                  <a:pos x="1341" y="283"/>
                </a:cxn>
                <a:cxn ang="0">
                  <a:pos x="37" y="283"/>
                </a:cxn>
                <a:cxn ang="0">
                  <a:pos x="0" y="246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1341" y="0"/>
                </a:cxn>
                <a:cxn ang="0">
                  <a:pos x="1379" y="37"/>
                </a:cxn>
                <a:cxn ang="0">
                  <a:pos x="1379" y="246"/>
                </a:cxn>
                <a:cxn ang="0">
                  <a:pos x="1379" y="246"/>
                </a:cxn>
              </a:cxnLst>
              <a:rect l="0" t="0" r="r" b="b"/>
              <a:pathLst>
                <a:path w="1379" h="283">
                  <a:moveTo>
                    <a:pt x="1379" y="246"/>
                  </a:moveTo>
                  <a:lnTo>
                    <a:pt x="1379" y="246"/>
                  </a:lnTo>
                  <a:cubicBezTo>
                    <a:pt x="1379" y="267"/>
                    <a:pt x="1362" y="283"/>
                    <a:pt x="1341" y="283"/>
                  </a:cubicBezTo>
                  <a:lnTo>
                    <a:pt x="37" y="283"/>
                  </a:lnTo>
                  <a:cubicBezTo>
                    <a:pt x="17" y="283"/>
                    <a:pt x="0" y="267"/>
                    <a:pt x="0" y="246"/>
                  </a:cubicBezTo>
                  <a:lnTo>
                    <a:pt x="0" y="37"/>
                  </a:lnTo>
                  <a:cubicBezTo>
                    <a:pt x="0" y="17"/>
                    <a:pt x="17" y="0"/>
                    <a:pt x="37" y="0"/>
                  </a:cubicBezTo>
                  <a:lnTo>
                    <a:pt x="1341" y="0"/>
                  </a:lnTo>
                  <a:cubicBezTo>
                    <a:pt x="1362" y="0"/>
                    <a:pt x="1379" y="17"/>
                    <a:pt x="1379" y="37"/>
                  </a:cubicBezTo>
                  <a:lnTo>
                    <a:pt x="1379" y="246"/>
                  </a:lnTo>
                  <a:lnTo>
                    <a:pt x="1379" y="24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45" name="Freeform 2621"/>
            <p:cNvSpPr>
              <a:spLocks/>
            </p:cNvSpPr>
            <p:nvPr/>
          </p:nvSpPr>
          <p:spPr bwMode="auto">
            <a:xfrm>
              <a:off x="2426469" y="2814167"/>
              <a:ext cx="1287463" cy="265113"/>
            </a:xfrm>
            <a:custGeom>
              <a:avLst/>
              <a:gdLst/>
              <a:ahLst/>
              <a:cxnLst>
                <a:cxn ang="0">
                  <a:pos x="1379" y="246"/>
                </a:cxn>
                <a:cxn ang="0">
                  <a:pos x="1379" y="246"/>
                </a:cxn>
                <a:cxn ang="0">
                  <a:pos x="1341" y="283"/>
                </a:cxn>
                <a:cxn ang="0">
                  <a:pos x="37" y="283"/>
                </a:cxn>
                <a:cxn ang="0">
                  <a:pos x="0" y="246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1341" y="0"/>
                </a:cxn>
                <a:cxn ang="0">
                  <a:pos x="1379" y="37"/>
                </a:cxn>
                <a:cxn ang="0">
                  <a:pos x="1379" y="246"/>
                </a:cxn>
                <a:cxn ang="0">
                  <a:pos x="1379" y="246"/>
                </a:cxn>
              </a:cxnLst>
              <a:rect l="0" t="0" r="r" b="b"/>
              <a:pathLst>
                <a:path w="1379" h="283">
                  <a:moveTo>
                    <a:pt x="1379" y="246"/>
                  </a:moveTo>
                  <a:lnTo>
                    <a:pt x="1379" y="246"/>
                  </a:lnTo>
                  <a:cubicBezTo>
                    <a:pt x="1379" y="267"/>
                    <a:pt x="1362" y="283"/>
                    <a:pt x="1341" y="283"/>
                  </a:cubicBezTo>
                  <a:lnTo>
                    <a:pt x="37" y="283"/>
                  </a:lnTo>
                  <a:cubicBezTo>
                    <a:pt x="17" y="283"/>
                    <a:pt x="0" y="267"/>
                    <a:pt x="0" y="246"/>
                  </a:cubicBezTo>
                  <a:lnTo>
                    <a:pt x="0" y="37"/>
                  </a:lnTo>
                  <a:cubicBezTo>
                    <a:pt x="0" y="17"/>
                    <a:pt x="17" y="0"/>
                    <a:pt x="37" y="0"/>
                  </a:cubicBezTo>
                  <a:lnTo>
                    <a:pt x="1341" y="0"/>
                  </a:lnTo>
                  <a:cubicBezTo>
                    <a:pt x="1362" y="0"/>
                    <a:pt x="1379" y="17"/>
                    <a:pt x="1379" y="37"/>
                  </a:cubicBezTo>
                  <a:lnTo>
                    <a:pt x="1379" y="246"/>
                  </a:lnTo>
                  <a:lnTo>
                    <a:pt x="1379" y="24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46" name="Rectangle 2622"/>
            <p:cNvSpPr>
              <a:spLocks noChangeArrowheads="1"/>
            </p:cNvSpPr>
            <p:nvPr/>
          </p:nvSpPr>
          <p:spPr bwMode="auto">
            <a:xfrm>
              <a:off x="2478857" y="283797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7" name="Rectangle 2623"/>
            <p:cNvSpPr>
              <a:spLocks noChangeArrowheads="1"/>
            </p:cNvSpPr>
            <p:nvPr/>
          </p:nvSpPr>
          <p:spPr bwMode="auto">
            <a:xfrm>
              <a:off x="2534419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8" name="Rectangle 2624"/>
            <p:cNvSpPr>
              <a:spLocks noChangeArrowheads="1"/>
            </p:cNvSpPr>
            <p:nvPr/>
          </p:nvSpPr>
          <p:spPr bwMode="auto">
            <a:xfrm>
              <a:off x="2582044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9" name="Rectangle 2625"/>
            <p:cNvSpPr>
              <a:spLocks noChangeArrowheads="1"/>
            </p:cNvSpPr>
            <p:nvPr/>
          </p:nvSpPr>
          <p:spPr bwMode="auto">
            <a:xfrm>
              <a:off x="2628082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0" name="Rectangle 2626"/>
            <p:cNvSpPr>
              <a:spLocks noChangeArrowheads="1"/>
            </p:cNvSpPr>
            <p:nvPr/>
          </p:nvSpPr>
          <p:spPr bwMode="auto">
            <a:xfrm>
              <a:off x="2675707" y="283797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1" name="Rectangle 2627"/>
            <p:cNvSpPr>
              <a:spLocks noChangeArrowheads="1"/>
            </p:cNvSpPr>
            <p:nvPr/>
          </p:nvSpPr>
          <p:spPr bwMode="auto">
            <a:xfrm>
              <a:off x="2699519" y="2837979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2" name="Rectangle 2628"/>
            <p:cNvSpPr>
              <a:spLocks noChangeArrowheads="1"/>
            </p:cNvSpPr>
            <p:nvPr/>
          </p:nvSpPr>
          <p:spPr bwMode="auto">
            <a:xfrm>
              <a:off x="2761432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3" name="Rectangle 2629"/>
            <p:cNvSpPr>
              <a:spLocks noChangeArrowheads="1"/>
            </p:cNvSpPr>
            <p:nvPr/>
          </p:nvSpPr>
          <p:spPr bwMode="auto">
            <a:xfrm>
              <a:off x="2807469" y="2837979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4" name="Rectangle 2630"/>
            <p:cNvSpPr>
              <a:spLocks noChangeArrowheads="1"/>
            </p:cNvSpPr>
            <p:nvPr/>
          </p:nvSpPr>
          <p:spPr bwMode="auto">
            <a:xfrm>
              <a:off x="2878907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5" name="Rectangle 2631"/>
            <p:cNvSpPr>
              <a:spLocks noChangeArrowheads="1"/>
            </p:cNvSpPr>
            <p:nvPr/>
          </p:nvSpPr>
          <p:spPr bwMode="auto">
            <a:xfrm>
              <a:off x="2926532" y="2837979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6" name="Rectangle 2632"/>
            <p:cNvSpPr>
              <a:spLocks noChangeArrowheads="1"/>
            </p:cNvSpPr>
            <p:nvPr/>
          </p:nvSpPr>
          <p:spPr bwMode="auto">
            <a:xfrm>
              <a:off x="2945582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7" name="Rectangle 2633"/>
            <p:cNvSpPr>
              <a:spLocks noChangeArrowheads="1"/>
            </p:cNvSpPr>
            <p:nvPr/>
          </p:nvSpPr>
          <p:spPr bwMode="auto">
            <a:xfrm>
              <a:off x="2991619" y="283797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8" name="Rectangle 2634"/>
            <p:cNvSpPr>
              <a:spLocks noChangeArrowheads="1"/>
            </p:cNvSpPr>
            <p:nvPr/>
          </p:nvSpPr>
          <p:spPr bwMode="auto">
            <a:xfrm>
              <a:off x="3015432" y="2837979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9" name="Rectangle 2635"/>
            <p:cNvSpPr>
              <a:spLocks noChangeArrowheads="1"/>
            </p:cNvSpPr>
            <p:nvPr/>
          </p:nvSpPr>
          <p:spPr bwMode="auto">
            <a:xfrm>
              <a:off x="3034482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0" name="Rectangle 2636"/>
            <p:cNvSpPr>
              <a:spLocks noChangeArrowheads="1"/>
            </p:cNvSpPr>
            <p:nvPr/>
          </p:nvSpPr>
          <p:spPr bwMode="auto">
            <a:xfrm>
              <a:off x="3082107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1" name="Rectangle 2637"/>
            <p:cNvSpPr>
              <a:spLocks noChangeArrowheads="1"/>
            </p:cNvSpPr>
            <p:nvPr/>
          </p:nvSpPr>
          <p:spPr bwMode="auto">
            <a:xfrm>
              <a:off x="3129732" y="283797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2" name="Rectangle 2638"/>
            <p:cNvSpPr>
              <a:spLocks noChangeArrowheads="1"/>
            </p:cNvSpPr>
            <p:nvPr/>
          </p:nvSpPr>
          <p:spPr bwMode="auto">
            <a:xfrm>
              <a:off x="2478857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3" name="Rectangle 2639"/>
            <p:cNvSpPr>
              <a:spLocks noChangeArrowheads="1"/>
            </p:cNvSpPr>
            <p:nvPr/>
          </p:nvSpPr>
          <p:spPr bwMode="auto">
            <a:xfrm>
              <a:off x="2501082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4" name="Rectangle 2640"/>
            <p:cNvSpPr>
              <a:spLocks noChangeArrowheads="1"/>
            </p:cNvSpPr>
            <p:nvPr/>
          </p:nvSpPr>
          <p:spPr bwMode="auto">
            <a:xfrm>
              <a:off x="2524894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5" name="Rectangle 2641"/>
            <p:cNvSpPr>
              <a:spLocks noChangeArrowheads="1"/>
            </p:cNvSpPr>
            <p:nvPr/>
          </p:nvSpPr>
          <p:spPr bwMode="auto">
            <a:xfrm>
              <a:off x="2537594" y="29427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6" name="Rectangle 2642"/>
            <p:cNvSpPr>
              <a:spLocks noChangeArrowheads="1"/>
            </p:cNvSpPr>
            <p:nvPr/>
          </p:nvSpPr>
          <p:spPr bwMode="auto">
            <a:xfrm>
              <a:off x="2599507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7" name="Rectangle 2643"/>
            <p:cNvSpPr>
              <a:spLocks noChangeArrowheads="1"/>
            </p:cNvSpPr>
            <p:nvPr/>
          </p:nvSpPr>
          <p:spPr bwMode="auto">
            <a:xfrm>
              <a:off x="2647132" y="2942754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8" name="Rectangle 2644"/>
            <p:cNvSpPr>
              <a:spLocks noChangeArrowheads="1"/>
            </p:cNvSpPr>
            <p:nvPr/>
          </p:nvSpPr>
          <p:spPr bwMode="auto">
            <a:xfrm>
              <a:off x="2716982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9" name="Rectangle 2645"/>
            <p:cNvSpPr>
              <a:spLocks noChangeArrowheads="1"/>
            </p:cNvSpPr>
            <p:nvPr/>
          </p:nvSpPr>
          <p:spPr bwMode="auto">
            <a:xfrm>
              <a:off x="2764607" y="294275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0" name="Rectangle 2646"/>
            <p:cNvSpPr>
              <a:spLocks noChangeArrowheads="1"/>
            </p:cNvSpPr>
            <p:nvPr/>
          </p:nvSpPr>
          <p:spPr bwMode="auto">
            <a:xfrm>
              <a:off x="2783657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1" name="Rectangle 2647"/>
            <p:cNvSpPr>
              <a:spLocks noChangeArrowheads="1"/>
            </p:cNvSpPr>
            <p:nvPr/>
          </p:nvSpPr>
          <p:spPr bwMode="auto">
            <a:xfrm>
              <a:off x="2829694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2" name="Rectangle 2648"/>
            <p:cNvSpPr>
              <a:spLocks noChangeArrowheads="1"/>
            </p:cNvSpPr>
            <p:nvPr/>
          </p:nvSpPr>
          <p:spPr bwMode="auto">
            <a:xfrm>
              <a:off x="2855094" y="294275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3" name="Rectangle 2649"/>
            <p:cNvSpPr>
              <a:spLocks noChangeArrowheads="1"/>
            </p:cNvSpPr>
            <p:nvPr/>
          </p:nvSpPr>
          <p:spPr bwMode="auto">
            <a:xfrm>
              <a:off x="2872557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4" name="Rectangle 2650"/>
            <p:cNvSpPr>
              <a:spLocks noChangeArrowheads="1"/>
            </p:cNvSpPr>
            <p:nvPr/>
          </p:nvSpPr>
          <p:spPr bwMode="auto">
            <a:xfrm>
              <a:off x="2920182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5" name="Rectangle 2651"/>
            <p:cNvSpPr>
              <a:spLocks noChangeArrowheads="1"/>
            </p:cNvSpPr>
            <p:nvPr/>
          </p:nvSpPr>
          <p:spPr bwMode="auto">
            <a:xfrm>
              <a:off x="2967807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6" name="Rectangle 2652"/>
            <p:cNvSpPr>
              <a:spLocks noChangeArrowheads="1"/>
            </p:cNvSpPr>
            <p:nvPr/>
          </p:nvSpPr>
          <p:spPr bwMode="auto">
            <a:xfrm>
              <a:off x="2991619" y="2942754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7" name="Rectangle 2653"/>
            <p:cNvSpPr>
              <a:spLocks noChangeArrowheads="1"/>
            </p:cNvSpPr>
            <p:nvPr/>
          </p:nvSpPr>
          <p:spPr bwMode="auto">
            <a:xfrm>
              <a:off x="3047182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8" name="Rectangle 2654"/>
            <p:cNvSpPr>
              <a:spLocks noChangeArrowheads="1"/>
            </p:cNvSpPr>
            <p:nvPr/>
          </p:nvSpPr>
          <p:spPr bwMode="auto">
            <a:xfrm>
              <a:off x="3070994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9" name="Rectangle 2655"/>
            <p:cNvSpPr>
              <a:spLocks noChangeArrowheads="1"/>
            </p:cNvSpPr>
            <p:nvPr/>
          </p:nvSpPr>
          <p:spPr bwMode="auto">
            <a:xfrm>
              <a:off x="3118619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0" name="Rectangle 2656"/>
            <p:cNvSpPr>
              <a:spLocks noChangeArrowheads="1"/>
            </p:cNvSpPr>
            <p:nvPr/>
          </p:nvSpPr>
          <p:spPr bwMode="auto">
            <a:xfrm>
              <a:off x="3142432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1" name="Rectangle 2657"/>
            <p:cNvSpPr>
              <a:spLocks noChangeArrowheads="1"/>
            </p:cNvSpPr>
            <p:nvPr/>
          </p:nvSpPr>
          <p:spPr bwMode="auto">
            <a:xfrm>
              <a:off x="3190057" y="294275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2" name="Rectangle 2658"/>
            <p:cNvSpPr>
              <a:spLocks noChangeArrowheads="1"/>
            </p:cNvSpPr>
            <p:nvPr/>
          </p:nvSpPr>
          <p:spPr bwMode="auto">
            <a:xfrm>
              <a:off x="3231332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3" name="Rectangle 2659"/>
            <p:cNvSpPr>
              <a:spLocks noChangeArrowheads="1"/>
            </p:cNvSpPr>
            <p:nvPr/>
          </p:nvSpPr>
          <p:spPr bwMode="auto">
            <a:xfrm>
              <a:off x="3255144" y="2942754"/>
              <a:ext cx="87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4" name="Rectangle 2660"/>
            <p:cNvSpPr>
              <a:spLocks noChangeArrowheads="1"/>
            </p:cNvSpPr>
            <p:nvPr/>
          </p:nvSpPr>
          <p:spPr bwMode="auto">
            <a:xfrm>
              <a:off x="3304357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5" name="Rectangle 2661"/>
            <p:cNvSpPr>
              <a:spLocks noChangeArrowheads="1"/>
            </p:cNvSpPr>
            <p:nvPr/>
          </p:nvSpPr>
          <p:spPr bwMode="auto">
            <a:xfrm>
              <a:off x="3328169" y="29427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6" name="Rectangle 2662"/>
            <p:cNvSpPr>
              <a:spLocks noChangeArrowheads="1"/>
            </p:cNvSpPr>
            <p:nvPr/>
          </p:nvSpPr>
          <p:spPr bwMode="auto">
            <a:xfrm>
              <a:off x="3390082" y="29427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7" name="Rectangle 2663"/>
            <p:cNvSpPr>
              <a:spLocks noChangeArrowheads="1"/>
            </p:cNvSpPr>
            <p:nvPr/>
          </p:nvSpPr>
          <p:spPr bwMode="auto">
            <a:xfrm>
              <a:off x="3728219" y="2169642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8" name="Rectangle 2664"/>
            <p:cNvSpPr>
              <a:spLocks noChangeArrowheads="1"/>
            </p:cNvSpPr>
            <p:nvPr/>
          </p:nvSpPr>
          <p:spPr bwMode="auto">
            <a:xfrm>
              <a:off x="3788544" y="21696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9" name="Freeform 2665"/>
            <p:cNvSpPr>
              <a:spLocks/>
            </p:cNvSpPr>
            <p:nvPr/>
          </p:nvSpPr>
          <p:spPr bwMode="auto">
            <a:xfrm>
              <a:off x="2488382" y="2979267"/>
              <a:ext cx="33338" cy="36513"/>
            </a:xfrm>
            <a:custGeom>
              <a:avLst/>
              <a:gdLst/>
              <a:ahLst/>
              <a:cxnLst>
                <a:cxn ang="0">
                  <a:pos x="37" y="19"/>
                </a:cxn>
                <a:cxn ang="0">
                  <a:pos x="37" y="19"/>
                </a:cxn>
                <a:cxn ang="0">
                  <a:pos x="19" y="38"/>
                </a:cxn>
                <a:cxn ang="0">
                  <a:pos x="0" y="19"/>
                </a:cxn>
                <a:cxn ang="0">
                  <a:pos x="19" y="0"/>
                </a:cxn>
                <a:cxn ang="0">
                  <a:pos x="37" y="19"/>
                </a:cxn>
              </a:cxnLst>
              <a:rect l="0" t="0" r="r" b="b"/>
              <a:pathLst>
                <a:path w="37" h="38">
                  <a:moveTo>
                    <a:pt x="37" y="19"/>
                  </a:moveTo>
                  <a:lnTo>
                    <a:pt x="37" y="19"/>
                  </a:lnTo>
                  <a:cubicBezTo>
                    <a:pt x="37" y="29"/>
                    <a:pt x="29" y="38"/>
                    <a:pt x="19" y="38"/>
                  </a:cubicBezTo>
                  <a:cubicBezTo>
                    <a:pt x="8" y="38"/>
                    <a:pt x="0" y="29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0" name="Freeform 2666"/>
            <p:cNvSpPr>
              <a:spLocks/>
            </p:cNvSpPr>
            <p:nvPr/>
          </p:nvSpPr>
          <p:spPr bwMode="auto">
            <a:xfrm>
              <a:off x="3679007" y="3796829"/>
              <a:ext cx="39688" cy="71438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1"/>
                </a:cxn>
                <a:cxn ang="0">
                  <a:pos x="43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1"/>
                </a:cxn>
                <a:cxn ang="0">
                  <a:pos x="23" y="11"/>
                </a:cxn>
              </a:cxnLst>
              <a:rect l="0" t="0" r="r" b="b"/>
              <a:pathLst>
                <a:path w="43" h="77">
                  <a:moveTo>
                    <a:pt x="23" y="11"/>
                  </a:moveTo>
                  <a:lnTo>
                    <a:pt x="23" y="11"/>
                  </a:lnTo>
                  <a:lnTo>
                    <a:pt x="43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1" name="Freeform 2667"/>
            <p:cNvSpPr>
              <a:spLocks/>
            </p:cNvSpPr>
            <p:nvPr/>
          </p:nvSpPr>
          <p:spPr bwMode="auto">
            <a:xfrm>
              <a:off x="5934844" y="2928467"/>
              <a:ext cx="73025" cy="3968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78" y="22"/>
                </a:cxn>
                <a:cxn ang="0">
                  <a:pos x="0" y="43"/>
                </a:cxn>
                <a:cxn ang="0">
                  <a:pos x="12" y="23"/>
                </a:cxn>
                <a:cxn ang="0">
                  <a:pos x="12" y="20"/>
                </a:cxn>
              </a:cxnLst>
              <a:rect l="0" t="0" r="r" b="b"/>
              <a:pathLst>
                <a:path w="78" h="43">
                  <a:moveTo>
                    <a:pt x="12" y="20"/>
                  </a:moveTo>
                  <a:lnTo>
                    <a:pt x="12" y="20"/>
                  </a:lnTo>
                  <a:lnTo>
                    <a:pt x="0" y="0"/>
                  </a:lnTo>
                  <a:lnTo>
                    <a:pt x="78" y="22"/>
                  </a:lnTo>
                  <a:lnTo>
                    <a:pt x="0" y="43"/>
                  </a:lnTo>
                  <a:lnTo>
                    <a:pt x="12" y="23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2" name="Freeform 2668"/>
            <p:cNvSpPr>
              <a:spLocks/>
            </p:cNvSpPr>
            <p:nvPr/>
          </p:nvSpPr>
          <p:spPr bwMode="auto">
            <a:xfrm>
              <a:off x="7258819" y="2949104"/>
              <a:ext cx="177800" cy="158750"/>
            </a:xfrm>
            <a:custGeom>
              <a:avLst/>
              <a:gdLst/>
              <a:ahLst/>
              <a:cxnLst>
                <a:cxn ang="0">
                  <a:pos x="190" y="170"/>
                </a:cxn>
                <a:cxn ang="0">
                  <a:pos x="190" y="0"/>
                </a:cxn>
                <a:cxn ang="0">
                  <a:pos x="0" y="0"/>
                </a:cxn>
              </a:cxnLst>
              <a:rect l="0" t="0" r="r" b="b"/>
              <a:pathLst>
                <a:path w="190" h="170">
                  <a:moveTo>
                    <a:pt x="190" y="170"/>
                  </a:move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3" name="Freeform 2669"/>
            <p:cNvSpPr>
              <a:spLocks/>
            </p:cNvSpPr>
            <p:nvPr/>
          </p:nvSpPr>
          <p:spPr bwMode="auto">
            <a:xfrm>
              <a:off x="7415982" y="3068167"/>
              <a:ext cx="39688" cy="7302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0" y="11"/>
                </a:cxn>
                <a:cxn ang="0">
                  <a:pos x="0" y="0"/>
                </a:cxn>
                <a:cxn ang="0">
                  <a:pos x="21" y="77"/>
                </a:cxn>
                <a:cxn ang="0">
                  <a:pos x="42" y="0"/>
                </a:cxn>
                <a:cxn ang="0">
                  <a:pos x="22" y="11"/>
                </a:cxn>
                <a:cxn ang="0">
                  <a:pos x="20" y="11"/>
                </a:cxn>
              </a:cxnLst>
              <a:rect l="0" t="0" r="r" b="b"/>
              <a:pathLst>
                <a:path w="42" h="77">
                  <a:moveTo>
                    <a:pt x="20" y="11"/>
                  </a:moveTo>
                  <a:lnTo>
                    <a:pt x="20" y="11"/>
                  </a:lnTo>
                  <a:lnTo>
                    <a:pt x="0" y="0"/>
                  </a:lnTo>
                  <a:lnTo>
                    <a:pt x="21" y="77"/>
                  </a:lnTo>
                  <a:lnTo>
                    <a:pt x="42" y="0"/>
                  </a:lnTo>
                  <a:lnTo>
                    <a:pt x="22" y="11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4" name="Line 2670"/>
            <p:cNvSpPr>
              <a:spLocks noChangeShapeType="1"/>
            </p:cNvSpPr>
            <p:nvPr/>
          </p:nvSpPr>
          <p:spPr bwMode="auto">
            <a:xfrm flipV="1">
              <a:off x="6639694" y="3242792"/>
              <a:ext cx="1588" cy="179388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5" name="Freeform 2671"/>
            <p:cNvSpPr>
              <a:spLocks/>
            </p:cNvSpPr>
            <p:nvPr/>
          </p:nvSpPr>
          <p:spPr bwMode="auto">
            <a:xfrm>
              <a:off x="6619057" y="3380904"/>
              <a:ext cx="39688" cy="730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42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2" y="12"/>
                </a:cxn>
              </a:cxnLst>
              <a:rect l="0" t="0" r="r" b="b"/>
              <a:pathLst>
                <a:path w="42" h="77">
                  <a:moveTo>
                    <a:pt x="22" y="12"/>
                  </a:moveTo>
                  <a:lnTo>
                    <a:pt x="22" y="12"/>
                  </a:lnTo>
                  <a:lnTo>
                    <a:pt x="42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6" name="Freeform 2672"/>
            <p:cNvSpPr>
              <a:spLocks/>
            </p:cNvSpPr>
            <p:nvPr/>
          </p:nvSpPr>
          <p:spPr bwMode="auto">
            <a:xfrm>
              <a:off x="6017394" y="2617317"/>
              <a:ext cx="1239838" cy="663575"/>
            </a:xfrm>
            <a:custGeom>
              <a:avLst/>
              <a:gdLst/>
              <a:ahLst/>
              <a:cxnLst>
                <a:cxn ang="0">
                  <a:pos x="1328" y="356"/>
                </a:cxn>
                <a:cxn ang="0">
                  <a:pos x="1328" y="356"/>
                </a:cxn>
                <a:cxn ang="0">
                  <a:pos x="664" y="711"/>
                </a:cxn>
                <a:cxn ang="0">
                  <a:pos x="0" y="356"/>
                </a:cxn>
                <a:cxn ang="0">
                  <a:pos x="664" y="0"/>
                </a:cxn>
                <a:cxn ang="0">
                  <a:pos x="1328" y="356"/>
                </a:cxn>
                <a:cxn ang="0">
                  <a:pos x="1328" y="356"/>
                </a:cxn>
              </a:cxnLst>
              <a:rect l="0" t="0" r="r" b="b"/>
              <a:pathLst>
                <a:path w="1328" h="711">
                  <a:moveTo>
                    <a:pt x="1328" y="356"/>
                  </a:moveTo>
                  <a:lnTo>
                    <a:pt x="1328" y="356"/>
                  </a:lnTo>
                  <a:lnTo>
                    <a:pt x="664" y="711"/>
                  </a:lnTo>
                  <a:lnTo>
                    <a:pt x="0" y="356"/>
                  </a:lnTo>
                  <a:lnTo>
                    <a:pt x="664" y="0"/>
                  </a:lnTo>
                  <a:lnTo>
                    <a:pt x="1328" y="356"/>
                  </a:lnTo>
                  <a:lnTo>
                    <a:pt x="1328" y="35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7" name="Freeform 2673"/>
            <p:cNvSpPr>
              <a:spLocks/>
            </p:cNvSpPr>
            <p:nvPr/>
          </p:nvSpPr>
          <p:spPr bwMode="auto">
            <a:xfrm>
              <a:off x="6017394" y="2617317"/>
              <a:ext cx="1239838" cy="663575"/>
            </a:xfrm>
            <a:custGeom>
              <a:avLst/>
              <a:gdLst/>
              <a:ahLst/>
              <a:cxnLst>
                <a:cxn ang="0">
                  <a:pos x="1328" y="356"/>
                </a:cxn>
                <a:cxn ang="0">
                  <a:pos x="1328" y="356"/>
                </a:cxn>
                <a:cxn ang="0">
                  <a:pos x="664" y="711"/>
                </a:cxn>
                <a:cxn ang="0">
                  <a:pos x="0" y="356"/>
                </a:cxn>
                <a:cxn ang="0">
                  <a:pos x="664" y="0"/>
                </a:cxn>
                <a:cxn ang="0">
                  <a:pos x="1328" y="356"/>
                </a:cxn>
                <a:cxn ang="0">
                  <a:pos x="1328" y="356"/>
                </a:cxn>
              </a:cxnLst>
              <a:rect l="0" t="0" r="r" b="b"/>
              <a:pathLst>
                <a:path w="1328" h="711">
                  <a:moveTo>
                    <a:pt x="1328" y="356"/>
                  </a:moveTo>
                  <a:lnTo>
                    <a:pt x="1328" y="356"/>
                  </a:lnTo>
                  <a:lnTo>
                    <a:pt x="664" y="711"/>
                  </a:lnTo>
                  <a:lnTo>
                    <a:pt x="0" y="356"/>
                  </a:lnTo>
                  <a:lnTo>
                    <a:pt x="664" y="0"/>
                  </a:lnTo>
                  <a:lnTo>
                    <a:pt x="1328" y="356"/>
                  </a:lnTo>
                  <a:lnTo>
                    <a:pt x="1328" y="35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8" name="Rectangle 2674"/>
            <p:cNvSpPr>
              <a:spLocks noChangeArrowheads="1"/>
            </p:cNvSpPr>
            <p:nvPr/>
          </p:nvSpPr>
          <p:spPr bwMode="auto">
            <a:xfrm>
              <a:off x="6376169" y="2806229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99" name="Rectangle 2675"/>
            <p:cNvSpPr>
              <a:spLocks noChangeArrowheads="1"/>
            </p:cNvSpPr>
            <p:nvPr/>
          </p:nvSpPr>
          <p:spPr bwMode="auto">
            <a:xfrm>
              <a:off x="6438082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0" name="Rectangle 2676"/>
            <p:cNvSpPr>
              <a:spLocks noChangeArrowheads="1"/>
            </p:cNvSpPr>
            <p:nvPr/>
          </p:nvSpPr>
          <p:spPr bwMode="auto">
            <a:xfrm>
              <a:off x="6485707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1" name="Rectangle 2677"/>
            <p:cNvSpPr>
              <a:spLocks noChangeArrowheads="1"/>
            </p:cNvSpPr>
            <p:nvPr/>
          </p:nvSpPr>
          <p:spPr bwMode="auto">
            <a:xfrm>
              <a:off x="6533332" y="2806229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2" name="Rectangle 2678"/>
            <p:cNvSpPr>
              <a:spLocks noChangeArrowheads="1"/>
            </p:cNvSpPr>
            <p:nvPr/>
          </p:nvSpPr>
          <p:spPr bwMode="auto">
            <a:xfrm>
              <a:off x="6576194" y="280622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3" name="Rectangle 2679"/>
            <p:cNvSpPr>
              <a:spLocks noChangeArrowheads="1"/>
            </p:cNvSpPr>
            <p:nvPr/>
          </p:nvSpPr>
          <p:spPr bwMode="auto">
            <a:xfrm>
              <a:off x="6598419" y="2806229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4" name="Rectangle 2680"/>
            <p:cNvSpPr>
              <a:spLocks noChangeArrowheads="1"/>
            </p:cNvSpPr>
            <p:nvPr/>
          </p:nvSpPr>
          <p:spPr bwMode="auto">
            <a:xfrm>
              <a:off x="6660332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5" name="Rectangle 2681"/>
            <p:cNvSpPr>
              <a:spLocks noChangeArrowheads="1"/>
            </p:cNvSpPr>
            <p:nvPr/>
          </p:nvSpPr>
          <p:spPr bwMode="auto">
            <a:xfrm>
              <a:off x="6707957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6" name="Rectangle 2682"/>
            <p:cNvSpPr>
              <a:spLocks noChangeArrowheads="1"/>
            </p:cNvSpPr>
            <p:nvPr/>
          </p:nvSpPr>
          <p:spPr bwMode="auto">
            <a:xfrm>
              <a:off x="6755582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7" name="Rectangle 2683"/>
            <p:cNvSpPr>
              <a:spLocks noChangeArrowheads="1"/>
            </p:cNvSpPr>
            <p:nvPr/>
          </p:nvSpPr>
          <p:spPr bwMode="auto">
            <a:xfrm>
              <a:off x="6801619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8" name="Rectangle 2684"/>
            <p:cNvSpPr>
              <a:spLocks noChangeArrowheads="1"/>
            </p:cNvSpPr>
            <p:nvPr/>
          </p:nvSpPr>
          <p:spPr bwMode="auto">
            <a:xfrm>
              <a:off x="6849244" y="2806229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9" name="Rectangle 2685"/>
            <p:cNvSpPr>
              <a:spLocks noChangeArrowheads="1"/>
            </p:cNvSpPr>
            <p:nvPr/>
          </p:nvSpPr>
          <p:spPr bwMode="auto">
            <a:xfrm>
              <a:off x="6890519" y="280622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0" name="Rectangle 2686"/>
            <p:cNvSpPr>
              <a:spLocks noChangeArrowheads="1"/>
            </p:cNvSpPr>
            <p:nvPr/>
          </p:nvSpPr>
          <p:spPr bwMode="auto">
            <a:xfrm>
              <a:off x="6914332" y="280622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1" name="Rectangle 2687"/>
            <p:cNvSpPr>
              <a:spLocks noChangeArrowheads="1"/>
            </p:cNvSpPr>
            <p:nvPr/>
          </p:nvSpPr>
          <p:spPr bwMode="auto">
            <a:xfrm>
              <a:off x="6477769" y="2911004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2" name="Rectangle 2688"/>
            <p:cNvSpPr>
              <a:spLocks noChangeArrowheads="1"/>
            </p:cNvSpPr>
            <p:nvPr/>
          </p:nvSpPr>
          <p:spPr bwMode="auto">
            <a:xfrm>
              <a:off x="6506344" y="29110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3" name="Rectangle 2689"/>
            <p:cNvSpPr>
              <a:spLocks noChangeArrowheads="1"/>
            </p:cNvSpPr>
            <p:nvPr/>
          </p:nvSpPr>
          <p:spPr bwMode="auto">
            <a:xfrm>
              <a:off x="6553969" y="29110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4" name="Rectangle 2690"/>
            <p:cNvSpPr>
              <a:spLocks noChangeArrowheads="1"/>
            </p:cNvSpPr>
            <p:nvPr/>
          </p:nvSpPr>
          <p:spPr bwMode="auto">
            <a:xfrm>
              <a:off x="6601594" y="29110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5" name="Rectangle 2691"/>
            <p:cNvSpPr>
              <a:spLocks noChangeArrowheads="1"/>
            </p:cNvSpPr>
            <p:nvPr/>
          </p:nvSpPr>
          <p:spPr bwMode="auto">
            <a:xfrm>
              <a:off x="6649219" y="291100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6" name="Rectangle 2692"/>
            <p:cNvSpPr>
              <a:spLocks noChangeArrowheads="1"/>
            </p:cNvSpPr>
            <p:nvPr/>
          </p:nvSpPr>
          <p:spPr bwMode="auto">
            <a:xfrm>
              <a:off x="6666682" y="2911004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7" name="Rectangle 2693"/>
            <p:cNvSpPr>
              <a:spLocks noChangeArrowheads="1"/>
            </p:cNvSpPr>
            <p:nvPr/>
          </p:nvSpPr>
          <p:spPr bwMode="auto">
            <a:xfrm>
              <a:off x="6695257" y="29110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8" name="Rectangle 2694"/>
            <p:cNvSpPr>
              <a:spLocks noChangeArrowheads="1"/>
            </p:cNvSpPr>
            <p:nvPr/>
          </p:nvSpPr>
          <p:spPr bwMode="auto">
            <a:xfrm>
              <a:off x="6742882" y="29110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9" name="Rectangle 2695"/>
            <p:cNvSpPr>
              <a:spLocks noChangeArrowheads="1"/>
            </p:cNvSpPr>
            <p:nvPr/>
          </p:nvSpPr>
          <p:spPr bwMode="auto">
            <a:xfrm>
              <a:off x="6766694" y="29110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0" name="Rectangle 2696"/>
            <p:cNvSpPr>
              <a:spLocks noChangeArrowheads="1"/>
            </p:cNvSpPr>
            <p:nvPr/>
          </p:nvSpPr>
          <p:spPr bwMode="auto">
            <a:xfrm>
              <a:off x="6407919" y="3014192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1" name="Rectangle 2697"/>
            <p:cNvSpPr>
              <a:spLocks noChangeArrowheads="1"/>
            </p:cNvSpPr>
            <p:nvPr/>
          </p:nvSpPr>
          <p:spPr bwMode="auto">
            <a:xfrm>
              <a:off x="6469832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2" name="Rectangle 2698"/>
            <p:cNvSpPr>
              <a:spLocks noChangeArrowheads="1"/>
            </p:cNvSpPr>
            <p:nvPr/>
          </p:nvSpPr>
          <p:spPr bwMode="auto">
            <a:xfrm>
              <a:off x="6515869" y="3014192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3" name="Rectangle 2699"/>
            <p:cNvSpPr>
              <a:spLocks noChangeArrowheads="1"/>
            </p:cNvSpPr>
            <p:nvPr/>
          </p:nvSpPr>
          <p:spPr bwMode="auto">
            <a:xfrm>
              <a:off x="6587307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4" name="Rectangle 2700"/>
            <p:cNvSpPr>
              <a:spLocks noChangeArrowheads="1"/>
            </p:cNvSpPr>
            <p:nvPr/>
          </p:nvSpPr>
          <p:spPr bwMode="auto">
            <a:xfrm>
              <a:off x="6634932" y="301419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5" name="Rectangle 2701"/>
            <p:cNvSpPr>
              <a:spLocks noChangeArrowheads="1"/>
            </p:cNvSpPr>
            <p:nvPr/>
          </p:nvSpPr>
          <p:spPr bwMode="auto">
            <a:xfrm>
              <a:off x="6652394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6" name="Rectangle 2702"/>
            <p:cNvSpPr>
              <a:spLocks noChangeArrowheads="1"/>
            </p:cNvSpPr>
            <p:nvPr/>
          </p:nvSpPr>
          <p:spPr bwMode="auto">
            <a:xfrm>
              <a:off x="6700019" y="301419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7" name="Rectangle 2703"/>
            <p:cNvSpPr>
              <a:spLocks noChangeArrowheads="1"/>
            </p:cNvSpPr>
            <p:nvPr/>
          </p:nvSpPr>
          <p:spPr bwMode="auto">
            <a:xfrm>
              <a:off x="6723832" y="301419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8" name="Rectangle 2704"/>
            <p:cNvSpPr>
              <a:spLocks noChangeArrowheads="1"/>
            </p:cNvSpPr>
            <p:nvPr/>
          </p:nvSpPr>
          <p:spPr bwMode="auto">
            <a:xfrm>
              <a:off x="6742882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9" name="Rectangle 2705"/>
            <p:cNvSpPr>
              <a:spLocks noChangeArrowheads="1"/>
            </p:cNvSpPr>
            <p:nvPr/>
          </p:nvSpPr>
          <p:spPr bwMode="auto">
            <a:xfrm>
              <a:off x="6788919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0" name="Rectangle 2706"/>
            <p:cNvSpPr>
              <a:spLocks noChangeArrowheads="1"/>
            </p:cNvSpPr>
            <p:nvPr/>
          </p:nvSpPr>
          <p:spPr bwMode="auto">
            <a:xfrm>
              <a:off x="6836544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1" name="Rectangle 2707"/>
            <p:cNvSpPr>
              <a:spLocks noChangeArrowheads="1"/>
            </p:cNvSpPr>
            <p:nvPr/>
          </p:nvSpPr>
          <p:spPr bwMode="auto">
            <a:xfrm>
              <a:off x="6692082" y="330152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2" name="Rectangle 2708"/>
            <p:cNvSpPr>
              <a:spLocks noChangeArrowheads="1"/>
            </p:cNvSpPr>
            <p:nvPr/>
          </p:nvSpPr>
          <p:spPr bwMode="auto">
            <a:xfrm>
              <a:off x="6736532" y="33015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3" name="Rectangle 2709"/>
            <p:cNvSpPr>
              <a:spLocks noChangeArrowheads="1"/>
            </p:cNvSpPr>
            <p:nvPr/>
          </p:nvSpPr>
          <p:spPr bwMode="auto">
            <a:xfrm>
              <a:off x="6784157" y="3301529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4" name="Rectangle 2710"/>
            <p:cNvSpPr>
              <a:spLocks noChangeArrowheads="1"/>
            </p:cNvSpPr>
            <p:nvPr/>
          </p:nvSpPr>
          <p:spPr bwMode="auto">
            <a:xfrm>
              <a:off x="7357244" y="3166592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5" name="Rectangle 2711"/>
            <p:cNvSpPr>
              <a:spLocks noChangeArrowheads="1"/>
            </p:cNvSpPr>
            <p:nvPr/>
          </p:nvSpPr>
          <p:spPr bwMode="auto">
            <a:xfrm>
              <a:off x="7414394" y="31665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6" name="Rectangle 2712"/>
            <p:cNvSpPr>
              <a:spLocks noChangeArrowheads="1"/>
            </p:cNvSpPr>
            <p:nvPr/>
          </p:nvSpPr>
          <p:spPr bwMode="auto">
            <a:xfrm>
              <a:off x="7462019" y="31665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7" name="Freeform 2713"/>
            <p:cNvSpPr>
              <a:spLocks/>
            </p:cNvSpPr>
            <p:nvPr/>
          </p:nvSpPr>
          <p:spPr bwMode="auto">
            <a:xfrm>
              <a:off x="7312794" y="3147542"/>
              <a:ext cx="244475" cy="149225"/>
            </a:xfrm>
            <a:custGeom>
              <a:avLst/>
              <a:gdLst/>
              <a:ahLst/>
              <a:cxnLst>
                <a:cxn ang="0">
                  <a:pos x="263" y="123"/>
                </a:cxn>
                <a:cxn ang="0">
                  <a:pos x="263" y="123"/>
                </a:cxn>
                <a:cxn ang="0">
                  <a:pos x="225" y="161"/>
                </a:cxn>
                <a:cxn ang="0">
                  <a:pos x="37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225" y="0"/>
                </a:cxn>
                <a:cxn ang="0">
                  <a:pos x="263" y="37"/>
                </a:cxn>
                <a:cxn ang="0">
                  <a:pos x="263" y="123"/>
                </a:cxn>
                <a:cxn ang="0">
                  <a:pos x="263" y="123"/>
                </a:cxn>
              </a:cxnLst>
              <a:rect l="0" t="0" r="r" b="b"/>
              <a:pathLst>
                <a:path w="263" h="161">
                  <a:moveTo>
                    <a:pt x="263" y="123"/>
                  </a:moveTo>
                  <a:lnTo>
                    <a:pt x="263" y="123"/>
                  </a:lnTo>
                  <a:cubicBezTo>
                    <a:pt x="263" y="144"/>
                    <a:pt x="246" y="161"/>
                    <a:pt x="225" y="161"/>
                  </a:cubicBezTo>
                  <a:lnTo>
                    <a:pt x="37" y="161"/>
                  </a:lnTo>
                  <a:cubicBezTo>
                    <a:pt x="17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7"/>
                    <a:pt x="17" y="0"/>
                    <a:pt x="37" y="0"/>
                  </a:cubicBezTo>
                  <a:lnTo>
                    <a:pt x="225" y="0"/>
                  </a:lnTo>
                  <a:cubicBezTo>
                    <a:pt x="246" y="0"/>
                    <a:pt x="263" y="17"/>
                    <a:pt x="263" y="37"/>
                  </a:cubicBezTo>
                  <a:lnTo>
                    <a:pt x="263" y="123"/>
                  </a:lnTo>
                  <a:lnTo>
                    <a:pt x="263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4156" name="Group 4155"/>
            <p:cNvGrpSpPr/>
            <p:nvPr/>
          </p:nvGrpSpPr>
          <p:grpSpPr>
            <a:xfrm>
              <a:off x="6620644" y="3712692"/>
              <a:ext cx="39688" cy="192087"/>
              <a:chOff x="7143750" y="4384675"/>
              <a:chExt cx="39688" cy="192087"/>
            </a:xfrm>
          </p:grpSpPr>
          <p:sp>
            <p:nvSpPr>
              <p:cNvPr id="3738" name="Line 2714"/>
              <p:cNvSpPr>
                <a:spLocks noChangeShapeType="1"/>
              </p:cNvSpPr>
              <p:nvPr/>
            </p:nvSpPr>
            <p:spPr bwMode="auto">
              <a:xfrm flipV="1">
                <a:off x="7164388" y="4384675"/>
                <a:ext cx="1588" cy="15875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39" name="Freeform 2715"/>
              <p:cNvSpPr>
                <a:spLocks/>
              </p:cNvSpPr>
              <p:nvPr/>
            </p:nvSpPr>
            <p:spPr bwMode="auto">
              <a:xfrm>
                <a:off x="7143750" y="4503737"/>
                <a:ext cx="39688" cy="73025"/>
              </a:xfrm>
              <a:custGeom>
                <a:avLst/>
                <a:gdLst/>
                <a:ahLst/>
                <a:cxnLst>
                  <a:cxn ang="0">
                    <a:pos x="19" y="12"/>
                  </a:cxn>
                  <a:cxn ang="0">
                    <a:pos x="19" y="12"/>
                  </a:cxn>
                  <a:cxn ang="0">
                    <a:pos x="0" y="0"/>
                  </a:cxn>
                  <a:cxn ang="0">
                    <a:pos x="21" y="78"/>
                  </a:cxn>
                  <a:cxn ang="0">
                    <a:pos x="42" y="0"/>
                  </a:cxn>
                  <a:cxn ang="0">
                    <a:pos x="22" y="12"/>
                  </a:cxn>
                  <a:cxn ang="0">
                    <a:pos x="19" y="12"/>
                  </a:cxn>
                </a:cxnLst>
                <a:rect l="0" t="0" r="r" b="b"/>
                <a:pathLst>
                  <a:path w="42" h="78">
                    <a:moveTo>
                      <a:pt x="19" y="12"/>
                    </a:moveTo>
                    <a:lnTo>
                      <a:pt x="19" y="12"/>
                    </a:lnTo>
                    <a:lnTo>
                      <a:pt x="0" y="0"/>
                    </a:lnTo>
                    <a:lnTo>
                      <a:pt x="21" y="78"/>
                    </a:lnTo>
                    <a:lnTo>
                      <a:pt x="42" y="0"/>
                    </a:lnTo>
                    <a:lnTo>
                      <a:pt x="22" y="12"/>
                    </a:lnTo>
                    <a:lnTo>
                      <a:pt x="19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740" name="Rectangle 2716"/>
            <p:cNvSpPr>
              <a:spLocks noChangeArrowheads="1"/>
            </p:cNvSpPr>
            <p:nvPr/>
          </p:nvSpPr>
          <p:spPr bwMode="auto">
            <a:xfrm>
              <a:off x="6561907" y="393017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1" name="Rectangle 2717"/>
            <p:cNvSpPr>
              <a:spLocks noChangeArrowheads="1"/>
            </p:cNvSpPr>
            <p:nvPr/>
          </p:nvSpPr>
          <p:spPr bwMode="auto">
            <a:xfrm>
              <a:off x="6619057" y="39301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2" name="Rectangle 2718"/>
            <p:cNvSpPr>
              <a:spLocks noChangeArrowheads="1"/>
            </p:cNvSpPr>
            <p:nvPr/>
          </p:nvSpPr>
          <p:spPr bwMode="auto">
            <a:xfrm>
              <a:off x="6666682" y="39301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3" name="Freeform 2719"/>
            <p:cNvSpPr>
              <a:spLocks/>
            </p:cNvSpPr>
            <p:nvPr/>
          </p:nvSpPr>
          <p:spPr bwMode="auto">
            <a:xfrm>
              <a:off x="6517457" y="3911129"/>
              <a:ext cx="244475" cy="149225"/>
            </a:xfrm>
            <a:custGeom>
              <a:avLst/>
              <a:gdLst/>
              <a:ahLst/>
              <a:cxnLst>
                <a:cxn ang="0">
                  <a:pos x="262" y="123"/>
                </a:cxn>
                <a:cxn ang="0">
                  <a:pos x="262" y="123"/>
                </a:cxn>
                <a:cxn ang="0">
                  <a:pos x="225" y="161"/>
                </a:cxn>
                <a:cxn ang="0">
                  <a:pos x="37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225" y="0"/>
                </a:cxn>
                <a:cxn ang="0">
                  <a:pos x="262" y="37"/>
                </a:cxn>
                <a:cxn ang="0">
                  <a:pos x="262" y="123"/>
                </a:cxn>
                <a:cxn ang="0">
                  <a:pos x="262" y="123"/>
                </a:cxn>
              </a:cxnLst>
              <a:rect l="0" t="0" r="r" b="b"/>
              <a:pathLst>
                <a:path w="262" h="161">
                  <a:moveTo>
                    <a:pt x="262" y="123"/>
                  </a:moveTo>
                  <a:lnTo>
                    <a:pt x="262" y="123"/>
                  </a:lnTo>
                  <a:cubicBezTo>
                    <a:pt x="262" y="144"/>
                    <a:pt x="245" y="161"/>
                    <a:pt x="225" y="161"/>
                  </a:cubicBezTo>
                  <a:lnTo>
                    <a:pt x="37" y="161"/>
                  </a:lnTo>
                  <a:cubicBezTo>
                    <a:pt x="16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6"/>
                    <a:pt x="16" y="0"/>
                    <a:pt x="37" y="0"/>
                  </a:cubicBezTo>
                  <a:lnTo>
                    <a:pt x="225" y="0"/>
                  </a:lnTo>
                  <a:cubicBezTo>
                    <a:pt x="245" y="0"/>
                    <a:pt x="262" y="16"/>
                    <a:pt x="262" y="37"/>
                  </a:cubicBezTo>
                  <a:lnTo>
                    <a:pt x="262" y="123"/>
                  </a:lnTo>
                  <a:lnTo>
                    <a:pt x="262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4" name="Freeform 2720"/>
            <p:cNvSpPr>
              <a:spLocks/>
            </p:cNvSpPr>
            <p:nvPr/>
          </p:nvSpPr>
          <p:spPr bwMode="auto">
            <a:xfrm>
              <a:off x="5995169" y="3461867"/>
              <a:ext cx="1287463" cy="263525"/>
            </a:xfrm>
            <a:custGeom>
              <a:avLst/>
              <a:gdLst/>
              <a:ahLst/>
              <a:cxnLst>
                <a:cxn ang="0">
                  <a:pos x="1379" y="246"/>
                </a:cxn>
                <a:cxn ang="0">
                  <a:pos x="1379" y="246"/>
                </a:cxn>
                <a:cxn ang="0">
                  <a:pos x="1341" y="283"/>
                </a:cxn>
                <a:cxn ang="0">
                  <a:pos x="37" y="283"/>
                </a:cxn>
                <a:cxn ang="0">
                  <a:pos x="0" y="246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1341" y="0"/>
                </a:cxn>
                <a:cxn ang="0">
                  <a:pos x="1379" y="37"/>
                </a:cxn>
                <a:cxn ang="0">
                  <a:pos x="1379" y="246"/>
                </a:cxn>
                <a:cxn ang="0">
                  <a:pos x="1379" y="246"/>
                </a:cxn>
              </a:cxnLst>
              <a:rect l="0" t="0" r="r" b="b"/>
              <a:pathLst>
                <a:path w="1379" h="283">
                  <a:moveTo>
                    <a:pt x="1379" y="246"/>
                  </a:moveTo>
                  <a:lnTo>
                    <a:pt x="1379" y="246"/>
                  </a:lnTo>
                  <a:cubicBezTo>
                    <a:pt x="1379" y="266"/>
                    <a:pt x="1362" y="283"/>
                    <a:pt x="1341" y="283"/>
                  </a:cubicBezTo>
                  <a:lnTo>
                    <a:pt x="37" y="283"/>
                  </a:lnTo>
                  <a:cubicBezTo>
                    <a:pt x="17" y="283"/>
                    <a:pt x="0" y="266"/>
                    <a:pt x="0" y="246"/>
                  </a:cubicBezTo>
                  <a:lnTo>
                    <a:pt x="0" y="37"/>
                  </a:lnTo>
                  <a:cubicBezTo>
                    <a:pt x="0" y="16"/>
                    <a:pt x="17" y="0"/>
                    <a:pt x="37" y="0"/>
                  </a:cubicBezTo>
                  <a:lnTo>
                    <a:pt x="1341" y="0"/>
                  </a:lnTo>
                  <a:cubicBezTo>
                    <a:pt x="1362" y="0"/>
                    <a:pt x="1379" y="16"/>
                    <a:pt x="1379" y="37"/>
                  </a:cubicBezTo>
                  <a:lnTo>
                    <a:pt x="1379" y="246"/>
                  </a:lnTo>
                  <a:lnTo>
                    <a:pt x="1379" y="24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5" name="Freeform 2721"/>
            <p:cNvSpPr>
              <a:spLocks/>
            </p:cNvSpPr>
            <p:nvPr/>
          </p:nvSpPr>
          <p:spPr bwMode="auto">
            <a:xfrm>
              <a:off x="5995169" y="3461867"/>
              <a:ext cx="1287463" cy="263525"/>
            </a:xfrm>
            <a:custGeom>
              <a:avLst/>
              <a:gdLst/>
              <a:ahLst/>
              <a:cxnLst>
                <a:cxn ang="0">
                  <a:pos x="1379" y="246"/>
                </a:cxn>
                <a:cxn ang="0">
                  <a:pos x="1379" y="246"/>
                </a:cxn>
                <a:cxn ang="0">
                  <a:pos x="1341" y="283"/>
                </a:cxn>
                <a:cxn ang="0">
                  <a:pos x="37" y="283"/>
                </a:cxn>
                <a:cxn ang="0">
                  <a:pos x="0" y="246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1341" y="0"/>
                </a:cxn>
                <a:cxn ang="0">
                  <a:pos x="1379" y="37"/>
                </a:cxn>
                <a:cxn ang="0">
                  <a:pos x="1379" y="246"/>
                </a:cxn>
                <a:cxn ang="0">
                  <a:pos x="1379" y="246"/>
                </a:cxn>
              </a:cxnLst>
              <a:rect l="0" t="0" r="r" b="b"/>
              <a:pathLst>
                <a:path w="1379" h="283">
                  <a:moveTo>
                    <a:pt x="1379" y="246"/>
                  </a:moveTo>
                  <a:lnTo>
                    <a:pt x="1379" y="246"/>
                  </a:lnTo>
                  <a:cubicBezTo>
                    <a:pt x="1379" y="266"/>
                    <a:pt x="1362" y="283"/>
                    <a:pt x="1341" y="283"/>
                  </a:cubicBezTo>
                  <a:lnTo>
                    <a:pt x="37" y="283"/>
                  </a:lnTo>
                  <a:cubicBezTo>
                    <a:pt x="17" y="283"/>
                    <a:pt x="0" y="266"/>
                    <a:pt x="0" y="246"/>
                  </a:cubicBezTo>
                  <a:lnTo>
                    <a:pt x="0" y="37"/>
                  </a:lnTo>
                  <a:cubicBezTo>
                    <a:pt x="0" y="16"/>
                    <a:pt x="17" y="0"/>
                    <a:pt x="37" y="0"/>
                  </a:cubicBezTo>
                  <a:lnTo>
                    <a:pt x="1341" y="0"/>
                  </a:lnTo>
                  <a:cubicBezTo>
                    <a:pt x="1362" y="0"/>
                    <a:pt x="1379" y="16"/>
                    <a:pt x="1379" y="37"/>
                  </a:cubicBezTo>
                  <a:lnTo>
                    <a:pt x="1379" y="246"/>
                  </a:lnTo>
                  <a:lnTo>
                    <a:pt x="1379" y="24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6" name="Rectangle 2722"/>
            <p:cNvSpPr>
              <a:spLocks noChangeArrowheads="1"/>
            </p:cNvSpPr>
            <p:nvPr/>
          </p:nvSpPr>
          <p:spPr bwMode="auto">
            <a:xfrm>
              <a:off x="6047557" y="3484092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7" name="Rectangle 2723"/>
            <p:cNvSpPr>
              <a:spLocks noChangeArrowheads="1"/>
            </p:cNvSpPr>
            <p:nvPr/>
          </p:nvSpPr>
          <p:spPr bwMode="auto">
            <a:xfrm>
              <a:off x="6103119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8" name="Rectangle 2724"/>
            <p:cNvSpPr>
              <a:spLocks noChangeArrowheads="1"/>
            </p:cNvSpPr>
            <p:nvPr/>
          </p:nvSpPr>
          <p:spPr bwMode="auto">
            <a:xfrm>
              <a:off x="6150744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9" name="Rectangle 2725"/>
            <p:cNvSpPr>
              <a:spLocks noChangeArrowheads="1"/>
            </p:cNvSpPr>
            <p:nvPr/>
          </p:nvSpPr>
          <p:spPr bwMode="auto">
            <a:xfrm>
              <a:off x="6196782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0" name="Rectangle 2726"/>
            <p:cNvSpPr>
              <a:spLocks noChangeArrowheads="1"/>
            </p:cNvSpPr>
            <p:nvPr/>
          </p:nvSpPr>
          <p:spPr bwMode="auto">
            <a:xfrm>
              <a:off x="6244407" y="348409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1" name="Rectangle 2727"/>
            <p:cNvSpPr>
              <a:spLocks noChangeArrowheads="1"/>
            </p:cNvSpPr>
            <p:nvPr/>
          </p:nvSpPr>
          <p:spPr bwMode="auto">
            <a:xfrm>
              <a:off x="6268219" y="3484092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2" name="Rectangle 2728"/>
            <p:cNvSpPr>
              <a:spLocks noChangeArrowheads="1"/>
            </p:cNvSpPr>
            <p:nvPr/>
          </p:nvSpPr>
          <p:spPr bwMode="auto">
            <a:xfrm>
              <a:off x="6330132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3" name="Rectangle 2729"/>
            <p:cNvSpPr>
              <a:spLocks noChangeArrowheads="1"/>
            </p:cNvSpPr>
            <p:nvPr/>
          </p:nvSpPr>
          <p:spPr bwMode="auto">
            <a:xfrm>
              <a:off x="6376169" y="3484092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4" name="Rectangle 2730"/>
            <p:cNvSpPr>
              <a:spLocks noChangeArrowheads="1"/>
            </p:cNvSpPr>
            <p:nvPr/>
          </p:nvSpPr>
          <p:spPr bwMode="auto">
            <a:xfrm>
              <a:off x="6447607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5" name="Rectangle 2731"/>
            <p:cNvSpPr>
              <a:spLocks noChangeArrowheads="1"/>
            </p:cNvSpPr>
            <p:nvPr/>
          </p:nvSpPr>
          <p:spPr bwMode="auto">
            <a:xfrm>
              <a:off x="6495232" y="348409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6" name="Rectangle 2732"/>
            <p:cNvSpPr>
              <a:spLocks noChangeArrowheads="1"/>
            </p:cNvSpPr>
            <p:nvPr/>
          </p:nvSpPr>
          <p:spPr bwMode="auto">
            <a:xfrm>
              <a:off x="6514282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7" name="Rectangle 2733"/>
            <p:cNvSpPr>
              <a:spLocks noChangeArrowheads="1"/>
            </p:cNvSpPr>
            <p:nvPr/>
          </p:nvSpPr>
          <p:spPr bwMode="auto">
            <a:xfrm>
              <a:off x="6560319" y="348409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8" name="Rectangle 2734"/>
            <p:cNvSpPr>
              <a:spLocks noChangeArrowheads="1"/>
            </p:cNvSpPr>
            <p:nvPr/>
          </p:nvSpPr>
          <p:spPr bwMode="auto">
            <a:xfrm>
              <a:off x="6585719" y="348409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9" name="Rectangle 2735"/>
            <p:cNvSpPr>
              <a:spLocks noChangeArrowheads="1"/>
            </p:cNvSpPr>
            <p:nvPr/>
          </p:nvSpPr>
          <p:spPr bwMode="auto">
            <a:xfrm>
              <a:off x="6603182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0" name="Rectangle 2736"/>
            <p:cNvSpPr>
              <a:spLocks noChangeArrowheads="1"/>
            </p:cNvSpPr>
            <p:nvPr/>
          </p:nvSpPr>
          <p:spPr bwMode="auto">
            <a:xfrm>
              <a:off x="6650807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1" name="Rectangle 2737"/>
            <p:cNvSpPr>
              <a:spLocks noChangeArrowheads="1"/>
            </p:cNvSpPr>
            <p:nvPr/>
          </p:nvSpPr>
          <p:spPr bwMode="auto">
            <a:xfrm>
              <a:off x="6698432" y="348409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2" name="Rectangle 2738"/>
            <p:cNvSpPr>
              <a:spLocks noChangeArrowheads="1"/>
            </p:cNvSpPr>
            <p:nvPr/>
          </p:nvSpPr>
          <p:spPr bwMode="auto">
            <a:xfrm>
              <a:off x="6047557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3" name="Rectangle 2739"/>
            <p:cNvSpPr>
              <a:spLocks noChangeArrowheads="1"/>
            </p:cNvSpPr>
            <p:nvPr/>
          </p:nvSpPr>
          <p:spPr bwMode="auto">
            <a:xfrm>
              <a:off x="6071369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4" name="Rectangle 2740"/>
            <p:cNvSpPr>
              <a:spLocks noChangeArrowheads="1"/>
            </p:cNvSpPr>
            <p:nvPr/>
          </p:nvSpPr>
          <p:spPr bwMode="auto">
            <a:xfrm>
              <a:off x="6093594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5" name="Rectangle 2741"/>
            <p:cNvSpPr>
              <a:spLocks noChangeArrowheads="1"/>
            </p:cNvSpPr>
            <p:nvPr/>
          </p:nvSpPr>
          <p:spPr bwMode="auto">
            <a:xfrm>
              <a:off x="6106294" y="358886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6" name="Rectangle 2742"/>
            <p:cNvSpPr>
              <a:spLocks noChangeArrowheads="1"/>
            </p:cNvSpPr>
            <p:nvPr/>
          </p:nvSpPr>
          <p:spPr bwMode="auto">
            <a:xfrm>
              <a:off x="6168207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7" name="Rectangle 2743"/>
            <p:cNvSpPr>
              <a:spLocks noChangeArrowheads="1"/>
            </p:cNvSpPr>
            <p:nvPr/>
          </p:nvSpPr>
          <p:spPr bwMode="auto">
            <a:xfrm>
              <a:off x="6215832" y="3588867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8" name="Rectangle 2744"/>
            <p:cNvSpPr>
              <a:spLocks noChangeArrowheads="1"/>
            </p:cNvSpPr>
            <p:nvPr/>
          </p:nvSpPr>
          <p:spPr bwMode="auto">
            <a:xfrm>
              <a:off x="6285682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9" name="Rectangle 2745"/>
            <p:cNvSpPr>
              <a:spLocks noChangeArrowheads="1"/>
            </p:cNvSpPr>
            <p:nvPr/>
          </p:nvSpPr>
          <p:spPr bwMode="auto">
            <a:xfrm>
              <a:off x="6333307" y="358886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0" name="Rectangle 2746"/>
            <p:cNvSpPr>
              <a:spLocks noChangeArrowheads="1"/>
            </p:cNvSpPr>
            <p:nvPr/>
          </p:nvSpPr>
          <p:spPr bwMode="auto">
            <a:xfrm>
              <a:off x="6352357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1" name="Rectangle 2747"/>
            <p:cNvSpPr>
              <a:spLocks noChangeArrowheads="1"/>
            </p:cNvSpPr>
            <p:nvPr/>
          </p:nvSpPr>
          <p:spPr bwMode="auto">
            <a:xfrm>
              <a:off x="6399982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2" name="Rectangle 2748"/>
            <p:cNvSpPr>
              <a:spLocks noChangeArrowheads="1"/>
            </p:cNvSpPr>
            <p:nvPr/>
          </p:nvSpPr>
          <p:spPr bwMode="auto">
            <a:xfrm>
              <a:off x="6423794" y="358886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3" name="Rectangle 2749"/>
            <p:cNvSpPr>
              <a:spLocks noChangeArrowheads="1"/>
            </p:cNvSpPr>
            <p:nvPr/>
          </p:nvSpPr>
          <p:spPr bwMode="auto">
            <a:xfrm>
              <a:off x="6442844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4" name="Rectangle 2750"/>
            <p:cNvSpPr>
              <a:spLocks noChangeArrowheads="1"/>
            </p:cNvSpPr>
            <p:nvPr/>
          </p:nvSpPr>
          <p:spPr bwMode="auto">
            <a:xfrm>
              <a:off x="6490469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5" name="Rectangle 2751"/>
            <p:cNvSpPr>
              <a:spLocks noChangeArrowheads="1"/>
            </p:cNvSpPr>
            <p:nvPr/>
          </p:nvSpPr>
          <p:spPr bwMode="auto">
            <a:xfrm>
              <a:off x="6536507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6" name="Rectangle 2752"/>
            <p:cNvSpPr>
              <a:spLocks noChangeArrowheads="1"/>
            </p:cNvSpPr>
            <p:nvPr/>
          </p:nvSpPr>
          <p:spPr bwMode="auto">
            <a:xfrm>
              <a:off x="6560319" y="358886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7" name="Rectangle 2753"/>
            <p:cNvSpPr>
              <a:spLocks noChangeArrowheads="1"/>
            </p:cNvSpPr>
            <p:nvPr/>
          </p:nvSpPr>
          <p:spPr bwMode="auto">
            <a:xfrm>
              <a:off x="6617469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8" name="Rectangle 2754"/>
            <p:cNvSpPr>
              <a:spLocks noChangeArrowheads="1"/>
            </p:cNvSpPr>
            <p:nvPr/>
          </p:nvSpPr>
          <p:spPr bwMode="auto">
            <a:xfrm>
              <a:off x="6639694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9" name="Rectangle 2755"/>
            <p:cNvSpPr>
              <a:spLocks noChangeArrowheads="1"/>
            </p:cNvSpPr>
            <p:nvPr/>
          </p:nvSpPr>
          <p:spPr bwMode="auto">
            <a:xfrm>
              <a:off x="6687319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0" name="Rectangle 2756"/>
            <p:cNvSpPr>
              <a:spLocks noChangeArrowheads="1"/>
            </p:cNvSpPr>
            <p:nvPr/>
          </p:nvSpPr>
          <p:spPr bwMode="auto">
            <a:xfrm>
              <a:off x="6711132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1" name="Rectangle 2757"/>
            <p:cNvSpPr>
              <a:spLocks noChangeArrowheads="1"/>
            </p:cNvSpPr>
            <p:nvPr/>
          </p:nvSpPr>
          <p:spPr bwMode="auto">
            <a:xfrm>
              <a:off x="6758757" y="35888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2" name="Rectangle 2758"/>
            <p:cNvSpPr>
              <a:spLocks noChangeArrowheads="1"/>
            </p:cNvSpPr>
            <p:nvPr/>
          </p:nvSpPr>
          <p:spPr bwMode="auto">
            <a:xfrm>
              <a:off x="6800032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3" name="Rectangle 2759"/>
            <p:cNvSpPr>
              <a:spLocks noChangeArrowheads="1"/>
            </p:cNvSpPr>
            <p:nvPr/>
          </p:nvSpPr>
          <p:spPr bwMode="auto">
            <a:xfrm>
              <a:off x="6823844" y="3588867"/>
              <a:ext cx="87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4" name="Rectangle 2760"/>
            <p:cNvSpPr>
              <a:spLocks noChangeArrowheads="1"/>
            </p:cNvSpPr>
            <p:nvPr/>
          </p:nvSpPr>
          <p:spPr bwMode="auto">
            <a:xfrm>
              <a:off x="6873057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5" name="Rectangle 2761"/>
            <p:cNvSpPr>
              <a:spLocks noChangeArrowheads="1"/>
            </p:cNvSpPr>
            <p:nvPr/>
          </p:nvSpPr>
          <p:spPr bwMode="auto">
            <a:xfrm>
              <a:off x="6898457" y="358886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6" name="Rectangle 2762"/>
            <p:cNvSpPr>
              <a:spLocks noChangeArrowheads="1"/>
            </p:cNvSpPr>
            <p:nvPr/>
          </p:nvSpPr>
          <p:spPr bwMode="auto">
            <a:xfrm>
              <a:off x="6958782" y="358886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7" name="Rectangle 2763"/>
            <p:cNvSpPr>
              <a:spLocks noChangeArrowheads="1"/>
            </p:cNvSpPr>
            <p:nvPr/>
          </p:nvSpPr>
          <p:spPr bwMode="auto">
            <a:xfrm>
              <a:off x="7296919" y="28157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8" name="Rectangle 2764"/>
            <p:cNvSpPr>
              <a:spLocks noChangeArrowheads="1"/>
            </p:cNvSpPr>
            <p:nvPr/>
          </p:nvSpPr>
          <p:spPr bwMode="auto">
            <a:xfrm>
              <a:off x="7357244" y="2815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9" name="Freeform 2765"/>
            <p:cNvSpPr>
              <a:spLocks/>
            </p:cNvSpPr>
            <p:nvPr/>
          </p:nvSpPr>
          <p:spPr bwMode="auto">
            <a:xfrm>
              <a:off x="6057082" y="3626967"/>
              <a:ext cx="33338" cy="34925"/>
            </a:xfrm>
            <a:custGeom>
              <a:avLst/>
              <a:gdLst/>
              <a:ahLst/>
              <a:cxnLst>
                <a:cxn ang="0">
                  <a:pos x="37" y="18"/>
                </a:cxn>
                <a:cxn ang="0">
                  <a:pos x="37" y="18"/>
                </a:cxn>
                <a:cxn ang="0">
                  <a:pos x="19" y="37"/>
                </a:cxn>
                <a:cxn ang="0">
                  <a:pos x="0" y="18"/>
                </a:cxn>
                <a:cxn ang="0">
                  <a:pos x="19" y="0"/>
                </a:cxn>
                <a:cxn ang="0">
                  <a:pos x="37" y="18"/>
                </a:cxn>
              </a:cxnLst>
              <a:rect l="0" t="0" r="r" b="b"/>
              <a:pathLst>
                <a:path w="37" h="37">
                  <a:moveTo>
                    <a:pt x="37" y="18"/>
                  </a:moveTo>
                  <a:lnTo>
                    <a:pt x="37" y="18"/>
                  </a:lnTo>
                  <a:cubicBezTo>
                    <a:pt x="37" y="29"/>
                    <a:pt x="29" y="37"/>
                    <a:pt x="19" y="37"/>
                  </a:cubicBezTo>
                  <a:cubicBezTo>
                    <a:pt x="8" y="37"/>
                    <a:pt x="0" y="29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0" name="Freeform 2766"/>
            <p:cNvSpPr>
              <a:spLocks/>
            </p:cNvSpPr>
            <p:nvPr/>
          </p:nvSpPr>
          <p:spPr bwMode="auto">
            <a:xfrm>
              <a:off x="4333057" y="3712692"/>
              <a:ext cx="1470025" cy="476250"/>
            </a:xfrm>
            <a:custGeom>
              <a:avLst/>
              <a:gdLst/>
              <a:ahLst/>
              <a:cxnLst>
                <a:cxn ang="0">
                  <a:pos x="1575" y="511"/>
                </a:cxn>
                <a:cxn ang="0">
                  <a:pos x="1575" y="511"/>
                </a:cxn>
                <a:cxn ang="0">
                  <a:pos x="0" y="511"/>
                </a:cxn>
                <a:cxn ang="0">
                  <a:pos x="0" y="0"/>
                </a:cxn>
                <a:cxn ang="0">
                  <a:pos x="1575" y="0"/>
                </a:cxn>
                <a:cxn ang="0">
                  <a:pos x="1575" y="511"/>
                </a:cxn>
              </a:cxnLst>
              <a:rect l="0" t="0" r="r" b="b"/>
              <a:pathLst>
                <a:path w="1575" h="511">
                  <a:moveTo>
                    <a:pt x="1575" y="511"/>
                  </a:moveTo>
                  <a:lnTo>
                    <a:pt x="1575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1575" y="0"/>
                  </a:lnTo>
                  <a:lnTo>
                    <a:pt x="1575" y="511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1" name="Freeform 2767"/>
            <p:cNvSpPr>
              <a:spLocks/>
            </p:cNvSpPr>
            <p:nvPr/>
          </p:nvSpPr>
          <p:spPr bwMode="auto">
            <a:xfrm>
              <a:off x="4333057" y="3712692"/>
              <a:ext cx="1470025" cy="476250"/>
            </a:xfrm>
            <a:custGeom>
              <a:avLst/>
              <a:gdLst/>
              <a:ahLst/>
              <a:cxnLst>
                <a:cxn ang="0">
                  <a:pos x="1575" y="511"/>
                </a:cxn>
                <a:cxn ang="0">
                  <a:pos x="1575" y="511"/>
                </a:cxn>
                <a:cxn ang="0">
                  <a:pos x="0" y="511"/>
                </a:cxn>
                <a:cxn ang="0">
                  <a:pos x="0" y="0"/>
                </a:cxn>
                <a:cxn ang="0">
                  <a:pos x="1575" y="0"/>
                </a:cxn>
                <a:cxn ang="0">
                  <a:pos x="1575" y="511"/>
                </a:cxn>
              </a:cxnLst>
              <a:rect l="0" t="0" r="r" b="b"/>
              <a:pathLst>
                <a:path w="1575" h="511">
                  <a:moveTo>
                    <a:pt x="1575" y="511"/>
                  </a:moveTo>
                  <a:lnTo>
                    <a:pt x="1575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1575" y="0"/>
                  </a:lnTo>
                  <a:lnTo>
                    <a:pt x="1575" y="511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2" name="Rectangle 2768"/>
            <p:cNvSpPr>
              <a:spLocks noChangeArrowheads="1"/>
            </p:cNvSpPr>
            <p:nvPr/>
          </p:nvSpPr>
          <p:spPr bwMode="auto">
            <a:xfrm>
              <a:off x="4504507" y="373491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3" name="Rectangle 2769"/>
            <p:cNvSpPr>
              <a:spLocks noChangeArrowheads="1"/>
            </p:cNvSpPr>
            <p:nvPr/>
          </p:nvSpPr>
          <p:spPr bwMode="auto">
            <a:xfrm>
              <a:off x="4560069" y="3734917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4" name="Rectangle 2770"/>
            <p:cNvSpPr>
              <a:spLocks noChangeArrowheads="1"/>
            </p:cNvSpPr>
            <p:nvPr/>
          </p:nvSpPr>
          <p:spPr bwMode="auto">
            <a:xfrm>
              <a:off x="4588644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5" name="Rectangle 2771"/>
            <p:cNvSpPr>
              <a:spLocks noChangeArrowheads="1"/>
            </p:cNvSpPr>
            <p:nvPr/>
          </p:nvSpPr>
          <p:spPr bwMode="auto">
            <a:xfrm>
              <a:off x="4636269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6" name="Rectangle 2772"/>
            <p:cNvSpPr>
              <a:spLocks noChangeArrowheads="1"/>
            </p:cNvSpPr>
            <p:nvPr/>
          </p:nvSpPr>
          <p:spPr bwMode="auto">
            <a:xfrm>
              <a:off x="4679132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7" name="Rectangle 2773"/>
            <p:cNvSpPr>
              <a:spLocks noChangeArrowheads="1"/>
            </p:cNvSpPr>
            <p:nvPr/>
          </p:nvSpPr>
          <p:spPr bwMode="auto">
            <a:xfrm>
              <a:off x="4725169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8" name="Rectangle 2774"/>
            <p:cNvSpPr>
              <a:spLocks noChangeArrowheads="1"/>
            </p:cNvSpPr>
            <p:nvPr/>
          </p:nvSpPr>
          <p:spPr bwMode="auto">
            <a:xfrm>
              <a:off x="4768032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9" name="Rectangle 2775"/>
            <p:cNvSpPr>
              <a:spLocks noChangeArrowheads="1"/>
            </p:cNvSpPr>
            <p:nvPr/>
          </p:nvSpPr>
          <p:spPr bwMode="auto">
            <a:xfrm>
              <a:off x="4810894" y="37349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0" name="Rectangle 2776"/>
            <p:cNvSpPr>
              <a:spLocks noChangeArrowheads="1"/>
            </p:cNvSpPr>
            <p:nvPr/>
          </p:nvSpPr>
          <p:spPr bwMode="auto">
            <a:xfrm>
              <a:off x="4833119" y="373491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1" name="Rectangle 2777"/>
            <p:cNvSpPr>
              <a:spLocks noChangeArrowheads="1"/>
            </p:cNvSpPr>
            <p:nvPr/>
          </p:nvSpPr>
          <p:spPr bwMode="auto">
            <a:xfrm>
              <a:off x="4895032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2" name="Rectangle 2778"/>
            <p:cNvSpPr>
              <a:spLocks noChangeArrowheads="1"/>
            </p:cNvSpPr>
            <p:nvPr/>
          </p:nvSpPr>
          <p:spPr bwMode="auto">
            <a:xfrm>
              <a:off x="4942657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3" name="Rectangle 2779"/>
            <p:cNvSpPr>
              <a:spLocks noChangeArrowheads="1"/>
            </p:cNvSpPr>
            <p:nvPr/>
          </p:nvSpPr>
          <p:spPr bwMode="auto">
            <a:xfrm>
              <a:off x="4990282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4" name="Rectangle 2780"/>
            <p:cNvSpPr>
              <a:spLocks noChangeArrowheads="1"/>
            </p:cNvSpPr>
            <p:nvPr/>
          </p:nvSpPr>
          <p:spPr bwMode="auto">
            <a:xfrm>
              <a:off x="5037907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5" name="Rectangle 2781"/>
            <p:cNvSpPr>
              <a:spLocks noChangeArrowheads="1"/>
            </p:cNvSpPr>
            <p:nvPr/>
          </p:nvSpPr>
          <p:spPr bwMode="auto">
            <a:xfrm>
              <a:off x="5083944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6" name="Rectangle 2782"/>
            <p:cNvSpPr>
              <a:spLocks noChangeArrowheads="1"/>
            </p:cNvSpPr>
            <p:nvPr/>
          </p:nvSpPr>
          <p:spPr bwMode="auto">
            <a:xfrm>
              <a:off x="5126807" y="37349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7" name="Rectangle 2783"/>
            <p:cNvSpPr>
              <a:spLocks noChangeArrowheads="1"/>
            </p:cNvSpPr>
            <p:nvPr/>
          </p:nvSpPr>
          <p:spPr bwMode="auto">
            <a:xfrm>
              <a:off x="5150619" y="37349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8" name="Rectangle 2784"/>
            <p:cNvSpPr>
              <a:spLocks noChangeArrowheads="1"/>
            </p:cNvSpPr>
            <p:nvPr/>
          </p:nvSpPr>
          <p:spPr bwMode="auto">
            <a:xfrm>
              <a:off x="5172844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9" name="Rectangle 2785"/>
            <p:cNvSpPr>
              <a:spLocks noChangeArrowheads="1"/>
            </p:cNvSpPr>
            <p:nvPr/>
          </p:nvSpPr>
          <p:spPr bwMode="auto">
            <a:xfrm>
              <a:off x="5220469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0" name="Rectangle 2786"/>
            <p:cNvSpPr>
              <a:spLocks noChangeArrowheads="1"/>
            </p:cNvSpPr>
            <p:nvPr/>
          </p:nvSpPr>
          <p:spPr bwMode="auto">
            <a:xfrm>
              <a:off x="5263332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1" name="Rectangle 2787"/>
            <p:cNvSpPr>
              <a:spLocks noChangeArrowheads="1"/>
            </p:cNvSpPr>
            <p:nvPr/>
          </p:nvSpPr>
          <p:spPr bwMode="auto">
            <a:xfrm>
              <a:off x="5306194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2" name="Rectangle 2788"/>
            <p:cNvSpPr>
              <a:spLocks noChangeArrowheads="1"/>
            </p:cNvSpPr>
            <p:nvPr/>
          </p:nvSpPr>
          <p:spPr bwMode="auto">
            <a:xfrm>
              <a:off x="5352232" y="3734917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3" name="Rectangle 2789"/>
            <p:cNvSpPr>
              <a:spLocks noChangeArrowheads="1"/>
            </p:cNvSpPr>
            <p:nvPr/>
          </p:nvSpPr>
          <p:spPr bwMode="auto">
            <a:xfrm>
              <a:off x="5380807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4" name="Rectangle 2790"/>
            <p:cNvSpPr>
              <a:spLocks noChangeArrowheads="1"/>
            </p:cNvSpPr>
            <p:nvPr/>
          </p:nvSpPr>
          <p:spPr bwMode="auto">
            <a:xfrm>
              <a:off x="5428432" y="373491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5" name="Rectangle 2791"/>
            <p:cNvSpPr>
              <a:spLocks noChangeArrowheads="1"/>
            </p:cNvSpPr>
            <p:nvPr/>
          </p:nvSpPr>
          <p:spPr bwMode="auto">
            <a:xfrm>
              <a:off x="5447482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6" name="Rectangle 2792"/>
            <p:cNvSpPr>
              <a:spLocks noChangeArrowheads="1"/>
            </p:cNvSpPr>
            <p:nvPr/>
          </p:nvSpPr>
          <p:spPr bwMode="auto">
            <a:xfrm>
              <a:off x="5495107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7" name="Rectangle 2793"/>
            <p:cNvSpPr>
              <a:spLocks noChangeArrowheads="1"/>
            </p:cNvSpPr>
            <p:nvPr/>
          </p:nvSpPr>
          <p:spPr bwMode="auto">
            <a:xfrm>
              <a:off x="5541144" y="37349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8" name="Rectangle 2794"/>
            <p:cNvSpPr>
              <a:spLocks noChangeArrowheads="1"/>
            </p:cNvSpPr>
            <p:nvPr/>
          </p:nvSpPr>
          <p:spPr bwMode="auto">
            <a:xfrm>
              <a:off x="5564957" y="37349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9" name="Rectangle 2795"/>
            <p:cNvSpPr>
              <a:spLocks noChangeArrowheads="1"/>
            </p:cNvSpPr>
            <p:nvPr/>
          </p:nvSpPr>
          <p:spPr bwMode="auto">
            <a:xfrm>
              <a:off x="5588769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0" name="Rectangle 2796"/>
            <p:cNvSpPr>
              <a:spLocks noChangeArrowheads="1"/>
            </p:cNvSpPr>
            <p:nvPr/>
          </p:nvSpPr>
          <p:spPr bwMode="auto">
            <a:xfrm>
              <a:off x="4636269" y="383810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1" name="Rectangle 2797"/>
            <p:cNvSpPr>
              <a:spLocks noChangeArrowheads="1"/>
            </p:cNvSpPr>
            <p:nvPr/>
          </p:nvSpPr>
          <p:spPr bwMode="auto">
            <a:xfrm>
              <a:off x="4696594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2" name="Rectangle 2798"/>
            <p:cNvSpPr>
              <a:spLocks noChangeArrowheads="1"/>
            </p:cNvSpPr>
            <p:nvPr/>
          </p:nvSpPr>
          <p:spPr bwMode="auto">
            <a:xfrm>
              <a:off x="4744219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3" name="Rectangle 2799"/>
            <p:cNvSpPr>
              <a:spLocks noChangeArrowheads="1"/>
            </p:cNvSpPr>
            <p:nvPr/>
          </p:nvSpPr>
          <p:spPr bwMode="auto">
            <a:xfrm>
              <a:off x="4790257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4" name="Rectangle 2800"/>
            <p:cNvSpPr>
              <a:spLocks noChangeArrowheads="1"/>
            </p:cNvSpPr>
            <p:nvPr/>
          </p:nvSpPr>
          <p:spPr bwMode="auto">
            <a:xfrm>
              <a:off x="4837882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5" name="Rectangle 2801"/>
            <p:cNvSpPr>
              <a:spLocks noChangeArrowheads="1"/>
            </p:cNvSpPr>
            <p:nvPr/>
          </p:nvSpPr>
          <p:spPr bwMode="auto">
            <a:xfrm>
              <a:off x="4885507" y="383810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6" name="Rectangle 2802"/>
            <p:cNvSpPr>
              <a:spLocks noChangeArrowheads="1"/>
            </p:cNvSpPr>
            <p:nvPr/>
          </p:nvSpPr>
          <p:spPr bwMode="auto">
            <a:xfrm>
              <a:off x="4928369" y="38381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7" name="Rectangle 2803"/>
            <p:cNvSpPr>
              <a:spLocks noChangeArrowheads="1"/>
            </p:cNvSpPr>
            <p:nvPr/>
          </p:nvSpPr>
          <p:spPr bwMode="auto">
            <a:xfrm>
              <a:off x="4950594" y="38381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8" name="Rectangle 2804"/>
            <p:cNvSpPr>
              <a:spLocks noChangeArrowheads="1"/>
            </p:cNvSpPr>
            <p:nvPr/>
          </p:nvSpPr>
          <p:spPr bwMode="auto">
            <a:xfrm>
              <a:off x="4974407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9" name="Rectangle 2805"/>
            <p:cNvSpPr>
              <a:spLocks noChangeArrowheads="1"/>
            </p:cNvSpPr>
            <p:nvPr/>
          </p:nvSpPr>
          <p:spPr bwMode="auto">
            <a:xfrm>
              <a:off x="5022032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0" name="Rectangle 2806"/>
            <p:cNvSpPr>
              <a:spLocks noChangeArrowheads="1"/>
            </p:cNvSpPr>
            <p:nvPr/>
          </p:nvSpPr>
          <p:spPr bwMode="auto">
            <a:xfrm>
              <a:off x="5069657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1" name="Rectangle 2807"/>
            <p:cNvSpPr>
              <a:spLocks noChangeArrowheads="1"/>
            </p:cNvSpPr>
            <p:nvPr/>
          </p:nvSpPr>
          <p:spPr bwMode="auto">
            <a:xfrm>
              <a:off x="5117282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2" name="Rectangle 2808"/>
            <p:cNvSpPr>
              <a:spLocks noChangeArrowheads="1"/>
            </p:cNvSpPr>
            <p:nvPr/>
          </p:nvSpPr>
          <p:spPr bwMode="auto">
            <a:xfrm>
              <a:off x="5164907" y="383810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3" name="Rectangle 2809"/>
            <p:cNvSpPr>
              <a:spLocks noChangeArrowheads="1"/>
            </p:cNvSpPr>
            <p:nvPr/>
          </p:nvSpPr>
          <p:spPr bwMode="auto">
            <a:xfrm>
              <a:off x="5182369" y="383810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4" name="Rectangle 2810"/>
            <p:cNvSpPr>
              <a:spLocks noChangeArrowheads="1"/>
            </p:cNvSpPr>
            <p:nvPr/>
          </p:nvSpPr>
          <p:spPr bwMode="auto">
            <a:xfrm>
              <a:off x="5201419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5" name="Rectangle 2811"/>
            <p:cNvSpPr>
              <a:spLocks noChangeArrowheads="1"/>
            </p:cNvSpPr>
            <p:nvPr/>
          </p:nvSpPr>
          <p:spPr bwMode="auto">
            <a:xfrm>
              <a:off x="5247457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6" name="Rectangle 2812"/>
            <p:cNvSpPr>
              <a:spLocks noChangeArrowheads="1"/>
            </p:cNvSpPr>
            <p:nvPr/>
          </p:nvSpPr>
          <p:spPr bwMode="auto">
            <a:xfrm>
              <a:off x="5295082" y="38381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8" name="Rectangle 2814"/>
            <p:cNvSpPr>
              <a:spLocks noChangeArrowheads="1"/>
            </p:cNvSpPr>
            <p:nvPr/>
          </p:nvSpPr>
          <p:spPr bwMode="auto">
            <a:xfrm>
              <a:off x="5318895" y="3838105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9" name="Rectangle 2815"/>
            <p:cNvSpPr>
              <a:spLocks noChangeArrowheads="1"/>
            </p:cNvSpPr>
            <p:nvPr/>
          </p:nvSpPr>
          <p:spPr bwMode="auto">
            <a:xfrm>
              <a:off x="5349057" y="3838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0" name="Rectangle 2816"/>
            <p:cNvSpPr>
              <a:spLocks noChangeArrowheads="1"/>
            </p:cNvSpPr>
            <p:nvPr/>
          </p:nvSpPr>
          <p:spPr bwMode="auto">
            <a:xfrm>
              <a:off x="5395095" y="383810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1" name="Rectangle 2817"/>
            <p:cNvSpPr>
              <a:spLocks noChangeArrowheads="1"/>
            </p:cNvSpPr>
            <p:nvPr/>
          </p:nvSpPr>
          <p:spPr bwMode="auto">
            <a:xfrm>
              <a:off x="5415732" y="3838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2" name="Rectangle 2818"/>
            <p:cNvSpPr>
              <a:spLocks noChangeArrowheads="1"/>
            </p:cNvSpPr>
            <p:nvPr/>
          </p:nvSpPr>
          <p:spPr bwMode="auto">
            <a:xfrm>
              <a:off x="5461770" y="383810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3" name="Rectangle 2819"/>
            <p:cNvSpPr>
              <a:spLocks noChangeArrowheads="1"/>
            </p:cNvSpPr>
            <p:nvPr/>
          </p:nvSpPr>
          <p:spPr bwMode="auto">
            <a:xfrm>
              <a:off x="4496570" y="3941293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4" name="Rectangle 2820"/>
            <p:cNvSpPr>
              <a:spLocks noChangeArrowheads="1"/>
            </p:cNvSpPr>
            <p:nvPr/>
          </p:nvSpPr>
          <p:spPr bwMode="auto">
            <a:xfrm>
              <a:off x="4525145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5" name="Rectangle 2821"/>
            <p:cNvSpPr>
              <a:spLocks noChangeArrowheads="1"/>
            </p:cNvSpPr>
            <p:nvPr/>
          </p:nvSpPr>
          <p:spPr bwMode="auto">
            <a:xfrm>
              <a:off x="4571182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6" name="Rectangle 2822"/>
            <p:cNvSpPr>
              <a:spLocks noChangeArrowheads="1"/>
            </p:cNvSpPr>
            <p:nvPr/>
          </p:nvSpPr>
          <p:spPr bwMode="auto">
            <a:xfrm>
              <a:off x="4618807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7" name="Rectangle 2823"/>
            <p:cNvSpPr>
              <a:spLocks noChangeArrowheads="1"/>
            </p:cNvSpPr>
            <p:nvPr/>
          </p:nvSpPr>
          <p:spPr bwMode="auto">
            <a:xfrm>
              <a:off x="4642620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8" name="Rectangle 2824"/>
            <p:cNvSpPr>
              <a:spLocks noChangeArrowheads="1"/>
            </p:cNvSpPr>
            <p:nvPr/>
          </p:nvSpPr>
          <p:spPr bwMode="auto">
            <a:xfrm>
              <a:off x="4690245" y="3941293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9" name="Rectangle 2825"/>
            <p:cNvSpPr>
              <a:spLocks noChangeArrowheads="1"/>
            </p:cNvSpPr>
            <p:nvPr/>
          </p:nvSpPr>
          <p:spPr bwMode="auto">
            <a:xfrm>
              <a:off x="4720407" y="3941293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0" name="Rectangle 2826"/>
            <p:cNvSpPr>
              <a:spLocks noChangeArrowheads="1"/>
            </p:cNvSpPr>
            <p:nvPr/>
          </p:nvSpPr>
          <p:spPr bwMode="auto">
            <a:xfrm>
              <a:off x="4790257" y="3941293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1" name="Rectangle 2827"/>
            <p:cNvSpPr>
              <a:spLocks noChangeArrowheads="1"/>
            </p:cNvSpPr>
            <p:nvPr/>
          </p:nvSpPr>
          <p:spPr bwMode="auto">
            <a:xfrm>
              <a:off x="4809307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2" name="Rectangle 2828"/>
            <p:cNvSpPr>
              <a:spLocks noChangeArrowheads="1"/>
            </p:cNvSpPr>
            <p:nvPr/>
          </p:nvSpPr>
          <p:spPr bwMode="auto">
            <a:xfrm>
              <a:off x="4856932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3" name="Rectangle 2829"/>
            <p:cNvSpPr>
              <a:spLocks noChangeArrowheads="1"/>
            </p:cNvSpPr>
            <p:nvPr/>
          </p:nvSpPr>
          <p:spPr bwMode="auto">
            <a:xfrm>
              <a:off x="4902970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4" name="Rectangle 2830"/>
            <p:cNvSpPr>
              <a:spLocks noChangeArrowheads="1"/>
            </p:cNvSpPr>
            <p:nvPr/>
          </p:nvSpPr>
          <p:spPr bwMode="auto">
            <a:xfrm>
              <a:off x="4928370" y="3941293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5" name="Rectangle 2831"/>
            <p:cNvSpPr>
              <a:spLocks noChangeArrowheads="1"/>
            </p:cNvSpPr>
            <p:nvPr/>
          </p:nvSpPr>
          <p:spPr bwMode="auto">
            <a:xfrm>
              <a:off x="4988695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6" name="Rectangle 2832"/>
            <p:cNvSpPr>
              <a:spLocks noChangeArrowheads="1"/>
            </p:cNvSpPr>
            <p:nvPr/>
          </p:nvSpPr>
          <p:spPr bwMode="auto">
            <a:xfrm>
              <a:off x="5036320" y="3941293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7" name="Rectangle 2833"/>
            <p:cNvSpPr>
              <a:spLocks noChangeArrowheads="1"/>
            </p:cNvSpPr>
            <p:nvPr/>
          </p:nvSpPr>
          <p:spPr bwMode="auto">
            <a:xfrm>
              <a:off x="5107757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8" name="Rectangle 2834"/>
            <p:cNvSpPr>
              <a:spLocks noChangeArrowheads="1"/>
            </p:cNvSpPr>
            <p:nvPr/>
          </p:nvSpPr>
          <p:spPr bwMode="auto">
            <a:xfrm>
              <a:off x="5153795" y="3941293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9" name="Rectangle 2835"/>
            <p:cNvSpPr>
              <a:spLocks noChangeArrowheads="1"/>
            </p:cNvSpPr>
            <p:nvPr/>
          </p:nvSpPr>
          <p:spPr bwMode="auto">
            <a:xfrm>
              <a:off x="5172845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0" name="Rectangle 2836"/>
            <p:cNvSpPr>
              <a:spLocks noChangeArrowheads="1"/>
            </p:cNvSpPr>
            <p:nvPr/>
          </p:nvSpPr>
          <p:spPr bwMode="auto">
            <a:xfrm>
              <a:off x="5220470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1" name="Rectangle 2837"/>
            <p:cNvSpPr>
              <a:spLocks noChangeArrowheads="1"/>
            </p:cNvSpPr>
            <p:nvPr/>
          </p:nvSpPr>
          <p:spPr bwMode="auto">
            <a:xfrm>
              <a:off x="5244282" y="3941293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2" name="Rectangle 2838"/>
            <p:cNvSpPr>
              <a:spLocks noChangeArrowheads="1"/>
            </p:cNvSpPr>
            <p:nvPr/>
          </p:nvSpPr>
          <p:spPr bwMode="auto">
            <a:xfrm>
              <a:off x="5261745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3" name="Rectangle 2839"/>
            <p:cNvSpPr>
              <a:spLocks noChangeArrowheads="1"/>
            </p:cNvSpPr>
            <p:nvPr/>
          </p:nvSpPr>
          <p:spPr bwMode="auto">
            <a:xfrm>
              <a:off x="5309370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4" name="Rectangle 2840"/>
            <p:cNvSpPr>
              <a:spLocks noChangeArrowheads="1"/>
            </p:cNvSpPr>
            <p:nvPr/>
          </p:nvSpPr>
          <p:spPr bwMode="auto">
            <a:xfrm>
              <a:off x="5356995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5" name="Rectangle 2841"/>
            <p:cNvSpPr>
              <a:spLocks noChangeArrowheads="1"/>
            </p:cNvSpPr>
            <p:nvPr/>
          </p:nvSpPr>
          <p:spPr bwMode="auto">
            <a:xfrm>
              <a:off x="5380807" y="3941293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6" name="Rectangle 2842"/>
            <p:cNvSpPr>
              <a:spLocks noChangeArrowheads="1"/>
            </p:cNvSpPr>
            <p:nvPr/>
          </p:nvSpPr>
          <p:spPr bwMode="auto">
            <a:xfrm>
              <a:off x="5436370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7" name="Rectangle 2843"/>
            <p:cNvSpPr>
              <a:spLocks noChangeArrowheads="1"/>
            </p:cNvSpPr>
            <p:nvPr/>
          </p:nvSpPr>
          <p:spPr bwMode="auto">
            <a:xfrm>
              <a:off x="5461770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8" name="Rectangle 2844"/>
            <p:cNvSpPr>
              <a:spLocks noChangeArrowheads="1"/>
            </p:cNvSpPr>
            <p:nvPr/>
          </p:nvSpPr>
          <p:spPr bwMode="auto">
            <a:xfrm>
              <a:off x="5507807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9" name="Rectangle 2845"/>
            <p:cNvSpPr>
              <a:spLocks noChangeArrowheads="1"/>
            </p:cNvSpPr>
            <p:nvPr/>
          </p:nvSpPr>
          <p:spPr bwMode="auto">
            <a:xfrm>
              <a:off x="5531620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0" name="Rectangle 2846"/>
            <p:cNvSpPr>
              <a:spLocks noChangeArrowheads="1"/>
            </p:cNvSpPr>
            <p:nvPr/>
          </p:nvSpPr>
          <p:spPr bwMode="auto">
            <a:xfrm>
              <a:off x="5579245" y="3941293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1" name="Rectangle 2847"/>
            <p:cNvSpPr>
              <a:spLocks noChangeArrowheads="1"/>
            </p:cNvSpPr>
            <p:nvPr/>
          </p:nvSpPr>
          <p:spPr bwMode="auto">
            <a:xfrm>
              <a:off x="5618932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,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2" name="Rectangle 2848"/>
            <p:cNvSpPr>
              <a:spLocks noChangeArrowheads="1"/>
            </p:cNvSpPr>
            <p:nvPr/>
          </p:nvSpPr>
          <p:spPr bwMode="auto">
            <a:xfrm>
              <a:off x="4833120" y="404448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3" name="Rectangle 2849"/>
            <p:cNvSpPr>
              <a:spLocks noChangeArrowheads="1"/>
            </p:cNvSpPr>
            <p:nvPr/>
          </p:nvSpPr>
          <p:spPr bwMode="auto">
            <a:xfrm>
              <a:off x="4852170" y="404448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4" name="Rectangle 2850"/>
            <p:cNvSpPr>
              <a:spLocks noChangeArrowheads="1"/>
            </p:cNvSpPr>
            <p:nvPr/>
          </p:nvSpPr>
          <p:spPr bwMode="auto">
            <a:xfrm>
              <a:off x="4874395" y="404448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5" name="Rectangle 2851"/>
            <p:cNvSpPr>
              <a:spLocks noChangeArrowheads="1"/>
            </p:cNvSpPr>
            <p:nvPr/>
          </p:nvSpPr>
          <p:spPr bwMode="auto">
            <a:xfrm>
              <a:off x="4898207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6" name="Rectangle 2852"/>
            <p:cNvSpPr>
              <a:spLocks noChangeArrowheads="1"/>
            </p:cNvSpPr>
            <p:nvPr/>
          </p:nvSpPr>
          <p:spPr bwMode="auto">
            <a:xfrm>
              <a:off x="4945832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7" name="Rectangle 2853"/>
            <p:cNvSpPr>
              <a:spLocks noChangeArrowheads="1"/>
            </p:cNvSpPr>
            <p:nvPr/>
          </p:nvSpPr>
          <p:spPr bwMode="auto">
            <a:xfrm>
              <a:off x="4993457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8" name="Rectangle 2854"/>
            <p:cNvSpPr>
              <a:spLocks noChangeArrowheads="1"/>
            </p:cNvSpPr>
            <p:nvPr/>
          </p:nvSpPr>
          <p:spPr bwMode="auto">
            <a:xfrm>
              <a:off x="5039495" y="404448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9" name="Rectangle 2855"/>
            <p:cNvSpPr>
              <a:spLocks noChangeArrowheads="1"/>
            </p:cNvSpPr>
            <p:nvPr/>
          </p:nvSpPr>
          <p:spPr bwMode="auto">
            <a:xfrm>
              <a:off x="5058545" y="404448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0" name="Rectangle 2856"/>
            <p:cNvSpPr>
              <a:spLocks noChangeArrowheads="1"/>
            </p:cNvSpPr>
            <p:nvPr/>
          </p:nvSpPr>
          <p:spPr bwMode="auto">
            <a:xfrm>
              <a:off x="5077595" y="40444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1" name="Rectangle 2857"/>
            <p:cNvSpPr>
              <a:spLocks noChangeArrowheads="1"/>
            </p:cNvSpPr>
            <p:nvPr/>
          </p:nvSpPr>
          <p:spPr bwMode="auto">
            <a:xfrm>
              <a:off x="5120457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2" name="Rectangle 2858"/>
            <p:cNvSpPr>
              <a:spLocks noChangeArrowheads="1"/>
            </p:cNvSpPr>
            <p:nvPr/>
          </p:nvSpPr>
          <p:spPr bwMode="auto">
            <a:xfrm>
              <a:off x="5166495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3" name="Rectangle 2859"/>
            <p:cNvSpPr>
              <a:spLocks noChangeArrowheads="1"/>
            </p:cNvSpPr>
            <p:nvPr/>
          </p:nvSpPr>
          <p:spPr bwMode="auto">
            <a:xfrm>
              <a:off x="5212532" y="404448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4" name="Rectangle 2860"/>
            <p:cNvSpPr>
              <a:spLocks noChangeArrowheads="1"/>
            </p:cNvSpPr>
            <p:nvPr/>
          </p:nvSpPr>
          <p:spPr bwMode="auto">
            <a:xfrm>
              <a:off x="5231582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5" name="Rectangle 2861"/>
            <p:cNvSpPr>
              <a:spLocks noChangeArrowheads="1"/>
            </p:cNvSpPr>
            <p:nvPr/>
          </p:nvSpPr>
          <p:spPr bwMode="auto">
            <a:xfrm>
              <a:off x="5279207" y="4044480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6" name="Freeform 2862"/>
            <p:cNvSpPr>
              <a:spLocks/>
            </p:cNvSpPr>
            <p:nvPr/>
          </p:nvSpPr>
          <p:spPr bwMode="auto">
            <a:xfrm>
              <a:off x="5693545" y="4689005"/>
              <a:ext cx="176213" cy="158750"/>
            </a:xfrm>
            <a:custGeom>
              <a:avLst/>
              <a:gdLst/>
              <a:ahLst/>
              <a:cxnLst>
                <a:cxn ang="0">
                  <a:pos x="189" y="170"/>
                </a:cxn>
                <a:cxn ang="0">
                  <a:pos x="189" y="0"/>
                </a:cxn>
                <a:cxn ang="0">
                  <a:pos x="0" y="0"/>
                </a:cxn>
              </a:cxnLst>
              <a:rect l="0" t="0" r="r" b="b"/>
              <a:pathLst>
                <a:path w="189" h="170">
                  <a:moveTo>
                    <a:pt x="189" y="170"/>
                  </a:moveTo>
                  <a:lnTo>
                    <a:pt x="189" y="0"/>
                  </a:lnTo>
                  <a:lnTo>
                    <a:pt x="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7" name="Freeform 2863"/>
            <p:cNvSpPr>
              <a:spLocks/>
            </p:cNvSpPr>
            <p:nvPr/>
          </p:nvSpPr>
          <p:spPr bwMode="auto">
            <a:xfrm>
              <a:off x="5850707" y="4808068"/>
              <a:ext cx="39688" cy="730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1"/>
                </a:cxn>
                <a:cxn ang="0">
                  <a:pos x="22" y="78"/>
                </a:cxn>
                <a:cxn ang="0">
                  <a:pos x="43" y="0"/>
                </a:cxn>
                <a:cxn ang="0">
                  <a:pos x="23" y="12"/>
                </a:cxn>
                <a:cxn ang="0">
                  <a:pos x="20" y="12"/>
                </a:cxn>
              </a:cxnLst>
              <a:rect l="0" t="0" r="r" b="b"/>
              <a:pathLst>
                <a:path w="43" h="78">
                  <a:moveTo>
                    <a:pt x="20" y="12"/>
                  </a:moveTo>
                  <a:lnTo>
                    <a:pt x="20" y="12"/>
                  </a:lnTo>
                  <a:lnTo>
                    <a:pt x="0" y="1"/>
                  </a:lnTo>
                  <a:lnTo>
                    <a:pt x="22" y="78"/>
                  </a:lnTo>
                  <a:lnTo>
                    <a:pt x="43" y="0"/>
                  </a:lnTo>
                  <a:lnTo>
                    <a:pt x="23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8" name="Line 2864"/>
            <p:cNvSpPr>
              <a:spLocks noChangeShapeType="1"/>
            </p:cNvSpPr>
            <p:nvPr/>
          </p:nvSpPr>
          <p:spPr bwMode="auto">
            <a:xfrm flipV="1">
              <a:off x="5072832" y="4982693"/>
              <a:ext cx="1588" cy="17780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9" name="Freeform 2865"/>
            <p:cNvSpPr>
              <a:spLocks/>
            </p:cNvSpPr>
            <p:nvPr/>
          </p:nvSpPr>
          <p:spPr bwMode="auto">
            <a:xfrm>
              <a:off x="5053782" y="5122393"/>
              <a:ext cx="39688" cy="71438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12"/>
                </a:cxn>
                <a:cxn ang="0">
                  <a:pos x="43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3" y="12"/>
                </a:cxn>
              </a:cxnLst>
              <a:rect l="0" t="0" r="r" b="b"/>
              <a:pathLst>
                <a:path w="43" h="77">
                  <a:moveTo>
                    <a:pt x="23" y="12"/>
                  </a:moveTo>
                  <a:lnTo>
                    <a:pt x="23" y="12"/>
                  </a:lnTo>
                  <a:lnTo>
                    <a:pt x="43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0" name="Freeform 2866"/>
            <p:cNvSpPr>
              <a:spLocks/>
            </p:cNvSpPr>
            <p:nvPr/>
          </p:nvSpPr>
          <p:spPr bwMode="auto">
            <a:xfrm>
              <a:off x="4450532" y="4357218"/>
              <a:ext cx="1241425" cy="663575"/>
            </a:xfrm>
            <a:custGeom>
              <a:avLst/>
              <a:gdLst/>
              <a:ahLst/>
              <a:cxnLst>
                <a:cxn ang="0">
                  <a:pos x="1329" y="356"/>
                </a:cxn>
                <a:cxn ang="0">
                  <a:pos x="1329" y="356"/>
                </a:cxn>
                <a:cxn ang="0">
                  <a:pos x="665" y="711"/>
                </a:cxn>
                <a:cxn ang="0">
                  <a:pos x="0" y="356"/>
                </a:cxn>
                <a:cxn ang="0">
                  <a:pos x="665" y="0"/>
                </a:cxn>
                <a:cxn ang="0">
                  <a:pos x="1329" y="356"/>
                </a:cxn>
                <a:cxn ang="0">
                  <a:pos x="1329" y="356"/>
                </a:cxn>
              </a:cxnLst>
              <a:rect l="0" t="0" r="r" b="b"/>
              <a:pathLst>
                <a:path w="1329" h="711">
                  <a:moveTo>
                    <a:pt x="1329" y="356"/>
                  </a:moveTo>
                  <a:lnTo>
                    <a:pt x="1329" y="356"/>
                  </a:lnTo>
                  <a:lnTo>
                    <a:pt x="665" y="711"/>
                  </a:lnTo>
                  <a:lnTo>
                    <a:pt x="0" y="356"/>
                  </a:lnTo>
                  <a:lnTo>
                    <a:pt x="665" y="0"/>
                  </a:lnTo>
                  <a:lnTo>
                    <a:pt x="1329" y="356"/>
                  </a:lnTo>
                  <a:lnTo>
                    <a:pt x="1329" y="35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1" name="Freeform 2867"/>
            <p:cNvSpPr>
              <a:spLocks/>
            </p:cNvSpPr>
            <p:nvPr/>
          </p:nvSpPr>
          <p:spPr bwMode="auto">
            <a:xfrm>
              <a:off x="4450532" y="4357218"/>
              <a:ext cx="1241425" cy="663575"/>
            </a:xfrm>
            <a:custGeom>
              <a:avLst/>
              <a:gdLst/>
              <a:ahLst/>
              <a:cxnLst>
                <a:cxn ang="0">
                  <a:pos x="1329" y="356"/>
                </a:cxn>
                <a:cxn ang="0">
                  <a:pos x="1329" y="356"/>
                </a:cxn>
                <a:cxn ang="0">
                  <a:pos x="665" y="711"/>
                </a:cxn>
                <a:cxn ang="0">
                  <a:pos x="0" y="356"/>
                </a:cxn>
                <a:cxn ang="0">
                  <a:pos x="665" y="0"/>
                </a:cxn>
                <a:cxn ang="0">
                  <a:pos x="1329" y="356"/>
                </a:cxn>
                <a:cxn ang="0">
                  <a:pos x="1329" y="356"/>
                </a:cxn>
              </a:cxnLst>
              <a:rect l="0" t="0" r="r" b="b"/>
              <a:pathLst>
                <a:path w="1329" h="711">
                  <a:moveTo>
                    <a:pt x="1329" y="356"/>
                  </a:moveTo>
                  <a:lnTo>
                    <a:pt x="1329" y="356"/>
                  </a:lnTo>
                  <a:lnTo>
                    <a:pt x="665" y="711"/>
                  </a:lnTo>
                  <a:lnTo>
                    <a:pt x="0" y="356"/>
                  </a:lnTo>
                  <a:lnTo>
                    <a:pt x="665" y="0"/>
                  </a:lnTo>
                  <a:lnTo>
                    <a:pt x="1329" y="356"/>
                  </a:lnTo>
                  <a:lnTo>
                    <a:pt x="1329" y="35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2" name="Rectangle 2868"/>
            <p:cNvSpPr>
              <a:spLocks noChangeArrowheads="1"/>
            </p:cNvSpPr>
            <p:nvPr/>
          </p:nvSpPr>
          <p:spPr bwMode="auto">
            <a:xfrm>
              <a:off x="4679132" y="4622330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3" name="Rectangle 2869"/>
            <p:cNvSpPr>
              <a:spLocks noChangeArrowheads="1"/>
            </p:cNvSpPr>
            <p:nvPr/>
          </p:nvSpPr>
          <p:spPr bwMode="auto">
            <a:xfrm>
              <a:off x="4741045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4" name="Rectangle 2870"/>
            <p:cNvSpPr>
              <a:spLocks noChangeArrowheads="1"/>
            </p:cNvSpPr>
            <p:nvPr/>
          </p:nvSpPr>
          <p:spPr bwMode="auto">
            <a:xfrm>
              <a:off x="4788670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5" name="Rectangle 2871"/>
            <p:cNvSpPr>
              <a:spLocks noChangeArrowheads="1"/>
            </p:cNvSpPr>
            <p:nvPr/>
          </p:nvSpPr>
          <p:spPr bwMode="auto">
            <a:xfrm>
              <a:off x="4834707" y="462233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6" name="Rectangle 2872"/>
            <p:cNvSpPr>
              <a:spLocks noChangeArrowheads="1"/>
            </p:cNvSpPr>
            <p:nvPr/>
          </p:nvSpPr>
          <p:spPr bwMode="auto">
            <a:xfrm>
              <a:off x="4877570" y="462233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7" name="Rectangle 2873"/>
            <p:cNvSpPr>
              <a:spLocks noChangeArrowheads="1"/>
            </p:cNvSpPr>
            <p:nvPr/>
          </p:nvSpPr>
          <p:spPr bwMode="auto">
            <a:xfrm>
              <a:off x="4901382" y="4622330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8" name="Rectangle 2874"/>
            <p:cNvSpPr>
              <a:spLocks noChangeArrowheads="1"/>
            </p:cNvSpPr>
            <p:nvPr/>
          </p:nvSpPr>
          <p:spPr bwMode="auto">
            <a:xfrm>
              <a:off x="4961707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9" name="Rectangle 2875"/>
            <p:cNvSpPr>
              <a:spLocks noChangeArrowheads="1"/>
            </p:cNvSpPr>
            <p:nvPr/>
          </p:nvSpPr>
          <p:spPr bwMode="auto">
            <a:xfrm>
              <a:off x="5009332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0" name="Rectangle 2876"/>
            <p:cNvSpPr>
              <a:spLocks noChangeArrowheads="1"/>
            </p:cNvSpPr>
            <p:nvPr/>
          </p:nvSpPr>
          <p:spPr bwMode="auto">
            <a:xfrm>
              <a:off x="5056957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1" name="Rectangle 2877"/>
            <p:cNvSpPr>
              <a:spLocks noChangeArrowheads="1"/>
            </p:cNvSpPr>
            <p:nvPr/>
          </p:nvSpPr>
          <p:spPr bwMode="auto">
            <a:xfrm>
              <a:off x="5102995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2" name="Rectangle 2878"/>
            <p:cNvSpPr>
              <a:spLocks noChangeArrowheads="1"/>
            </p:cNvSpPr>
            <p:nvPr/>
          </p:nvSpPr>
          <p:spPr bwMode="auto">
            <a:xfrm>
              <a:off x="5150620" y="462233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3" name="Rectangle 2879"/>
            <p:cNvSpPr>
              <a:spLocks noChangeArrowheads="1"/>
            </p:cNvSpPr>
            <p:nvPr/>
          </p:nvSpPr>
          <p:spPr bwMode="auto">
            <a:xfrm>
              <a:off x="5193482" y="462233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4" name="Rectangle 2880"/>
            <p:cNvSpPr>
              <a:spLocks noChangeArrowheads="1"/>
            </p:cNvSpPr>
            <p:nvPr/>
          </p:nvSpPr>
          <p:spPr bwMode="auto">
            <a:xfrm>
              <a:off x="5215707" y="462233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5" name="Rectangle 2881"/>
            <p:cNvSpPr>
              <a:spLocks noChangeArrowheads="1"/>
            </p:cNvSpPr>
            <p:nvPr/>
          </p:nvSpPr>
          <p:spPr bwMode="auto">
            <a:xfrm>
              <a:off x="5241107" y="4622330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6" name="Rectangle 2882"/>
            <p:cNvSpPr>
              <a:spLocks noChangeArrowheads="1"/>
            </p:cNvSpPr>
            <p:nvPr/>
          </p:nvSpPr>
          <p:spPr bwMode="auto">
            <a:xfrm>
              <a:off x="5268095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7" name="Rectangle 2883"/>
            <p:cNvSpPr>
              <a:spLocks noChangeArrowheads="1"/>
            </p:cNvSpPr>
            <p:nvPr/>
          </p:nvSpPr>
          <p:spPr bwMode="auto">
            <a:xfrm>
              <a:off x="5315720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8" name="Rectangle 2884"/>
            <p:cNvSpPr>
              <a:spLocks noChangeArrowheads="1"/>
            </p:cNvSpPr>
            <p:nvPr/>
          </p:nvSpPr>
          <p:spPr bwMode="auto">
            <a:xfrm>
              <a:off x="5363345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9" name="Rectangle 2885"/>
            <p:cNvSpPr>
              <a:spLocks noChangeArrowheads="1"/>
            </p:cNvSpPr>
            <p:nvPr/>
          </p:nvSpPr>
          <p:spPr bwMode="auto">
            <a:xfrm>
              <a:off x="5410970" y="462233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0" name="Rectangle 2886"/>
            <p:cNvSpPr>
              <a:spLocks noChangeArrowheads="1"/>
            </p:cNvSpPr>
            <p:nvPr/>
          </p:nvSpPr>
          <p:spPr bwMode="auto">
            <a:xfrm>
              <a:off x="5430020" y="4622330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1" name="Rectangle 2887"/>
            <p:cNvSpPr>
              <a:spLocks noChangeArrowheads="1"/>
            </p:cNvSpPr>
            <p:nvPr/>
          </p:nvSpPr>
          <p:spPr bwMode="auto">
            <a:xfrm>
              <a:off x="5457007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2" name="Rectangle 2888"/>
            <p:cNvSpPr>
              <a:spLocks noChangeArrowheads="1"/>
            </p:cNvSpPr>
            <p:nvPr/>
          </p:nvSpPr>
          <p:spPr bwMode="auto">
            <a:xfrm>
              <a:off x="4806132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3" name="Rectangle 2889"/>
            <p:cNvSpPr>
              <a:spLocks noChangeArrowheads="1"/>
            </p:cNvSpPr>
            <p:nvPr/>
          </p:nvSpPr>
          <p:spPr bwMode="auto">
            <a:xfrm>
              <a:off x="4853757" y="472710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4" name="Rectangle 2890"/>
            <p:cNvSpPr>
              <a:spLocks noChangeArrowheads="1"/>
            </p:cNvSpPr>
            <p:nvPr/>
          </p:nvSpPr>
          <p:spPr bwMode="auto">
            <a:xfrm>
              <a:off x="4877570" y="4727105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5" name="Rectangle 2891"/>
            <p:cNvSpPr>
              <a:spLocks noChangeArrowheads="1"/>
            </p:cNvSpPr>
            <p:nvPr/>
          </p:nvSpPr>
          <p:spPr bwMode="auto">
            <a:xfrm>
              <a:off x="4937895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6" name="Rectangle 2892"/>
            <p:cNvSpPr>
              <a:spLocks noChangeArrowheads="1"/>
            </p:cNvSpPr>
            <p:nvPr/>
          </p:nvSpPr>
          <p:spPr bwMode="auto">
            <a:xfrm>
              <a:off x="4985520" y="4727105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7" name="Rectangle 2893"/>
            <p:cNvSpPr>
              <a:spLocks noChangeArrowheads="1"/>
            </p:cNvSpPr>
            <p:nvPr/>
          </p:nvSpPr>
          <p:spPr bwMode="auto">
            <a:xfrm>
              <a:off x="5055370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8" name="Rectangle 2894"/>
            <p:cNvSpPr>
              <a:spLocks noChangeArrowheads="1"/>
            </p:cNvSpPr>
            <p:nvPr/>
          </p:nvSpPr>
          <p:spPr bwMode="auto">
            <a:xfrm>
              <a:off x="5102995" y="472710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9" name="Rectangle 2895"/>
            <p:cNvSpPr>
              <a:spLocks noChangeArrowheads="1"/>
            </p:cNvSpPr>
            <p:nvPr/>
          </p:nvSpPr>
          <p:spPr bwMode="auto">
            <a:xfrm>
              <a:off x="5122045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0" name="Rectangle 2896"/>
            <p:cNvSpPr>
              <a:spLocks noChangeArrowheads="1"/>
            </p:cNvSpPr>
            <p:nvPr/>
          </p:nvSpPr>
          <p:spPr bwMode="auto">
            <a:xfrm>
              <a:off x="5169670" y="472710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1" name="Rectangle 2897"/>
            <p:cNvSpPr>
              <a:spLocks noChangeArrowheads="1"/>
            </p:cNvSpPr>
            <p:nvPr/>
          </p:nvSpPr>
          <p:spPr bwMode="auto">
            <a:xfrm>
              <a:off x="5193482" y="472710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2" name="Rectangle 2898"/>
            <p:cNvSpPr>
              <a:spLocks noChangeArrowheads="1"/>
            </p:cNvSpPr>
            <p:nvPr/>
          </p:nvSpPr>
          <p:spPr bwMode="auto">
            <a:xfrm>
              <a:off x="5212532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3" name="Rectangle 2899"/>
            <p:cNvSpPr>
              <a:spLocks noChangeArrowheads="1"/>
            </p:cNvSpPr>
            <p:nvPr/>
          </p:nvSpPr>
          <p:spPr bwMode="auto">
            <a:xfrm>
              <a:off x="5260157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4" name="Rectangle 2900"/>
            <p:cNvSpPr>
              <a:spLocks noChangeArrowheads="1"/>
            </p:cNvSpPr>
            <p:nvPr/>
          </p:nvSpPr>
          <p:spPr bwMode="auto">
            <a:xfrm>
              <a:off x="5306195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5" name="Rectangle 2901"/>
            <p:cNvSpPr>
              <a:spLocks noChangeArrowheads="1"/>
            </p:cNvSpPr>
            <p:nvPr/>
          </p:nvSpPr>
          <p:spPr bwMode="auto">
            <a:xfrm>
              <a:off x="5126807" y="5041430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6" name="Rectangle 2902"/>
            <p:cNvSpPr>
              <a:spLocks noChangeArrowheads="1"/>
            </p:cNvSpPr>
            <p:nvPr/>
          </p:nvSpPr>
          <p:spPr bwMode="auto">
            <a:xfrm>
              <a:off x="5171257" y="50414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7" name="Rectangle 2903"/>
            <p:cNvSpPr>
              <a:spLocks noChangeArrowheads="1"/>
            </p:cNvSpPr>
            <p:nvPr/>
          </p:nvSpPr>
          <p:spPr bwMode="auto">
            <a:xfrm>
              <a:off x="5218882" y="504143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8" name="Rectangle 2904"/>
            <p:cNvSpPr>
              <a:spLocks noChangeArrowheads="1"/>
            </p:cNvSpPr>
            <p:nvPr/>
          </p:nvSpPr>
          <p:spPr bwMode="auto">
            <a:xfrm>
              <a:off x="5791970" y="4906493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9" name="Rectangle 2905"/>
            <p:cNvSpPr>
              <a:spLocks noChangeArrowheads="1"/>
            </p:cNvSpPr>
            <p:nvPr/>
          </p:nvSpPr>
          <p:spPr bwMode="auto">
            <a:xfrm>
              <a:off x="5849120" y="49064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30" name="Rectangle 2906"/>
            <p:cNvSpPr>
              <a:spLocks noChangeArrowheads="1"/>
            </p:cNvSpPr>
            <p:nvPr/>
          </p:nvSpPr>
          <p:spPr bwMode="auto">
            <a:xfrm>
              <a:off x="5896745" y="49064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31" name="Freeform 2907"/>
            <p:cNvSpPr>
              <a:spLocks/>
            </p:cNvSpPr>
            <p:nvPr/>
          </p:nvSpPr>
          <p:spPr bwMode="auto">
            <a:xfrm>
              <a:off x="5745932" y="4887443"/>
              <a:ext cx="246063" cy="150813"/>
            </a:xfrm>
            <a:custGeom>
              <a:avLst/>
              <a:gdLst/>
              <a:ahLst/>
              <a:cxnLst>
                <a:cxn ang="0">
                  <a:pos x="263" y="123"/>
                </a:cxn>
                <a:cxn ang="0">
                  <a:pos x="263" y="123"/>
                </a:cxn>
                <a:cxn ang="0">
                  <a:pos x="226" y="161"/>
                </a:cxn>
                <a:cxn ang="0">
                  <a:pos x="38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8" y="0"/>
                </a:cxn>
                <a:cxn ang="0">
                  <a:pos x="226" y="0"/>
                </a:cxn>
                <a:cxn ang="0">
                  <a:pos x="263" y="37"/>
                </a:cxn>
                <a:cxn ang="0">
                  <a:pos x="263" y="123"/>
                </a:cxn>
                <a:cxn ang="0">
                  <a:pos x="263" y="123"/>
                </a:cxn>
              </a:cxnLst>
              <a:rect l="0" t="0" r="r" b="b"/>
              <a:pathLst>
                <a:path w="263" h="161">
                  <a:moveTo>
                    <a:pt x="263" y="123"/>
                  </a:moveTo>
                  <a:lnTo>
                    <a:pt x="263" y="123"/>
                  </a:lnTo>
                  <a:cubicBezTo>
                    <a:pt x="263" y="144"/>
                    <a:pt x="246" y="161"/>
                    <a:pt x="226" y="161"/>
                  </a:cubicBezTo>
                  <a:lnTo>
                    <a:pt x="38" y="161"/>
                  </a:lnTo>
                  <a:cubicBezTo>
                    <a:pt x="17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6"/>
                    <a:pt x="17" y="0"/>
                    <a:pt x="38" y="0"/>
                  </a:cubicBezTo>
                  <a:lnTo>
                    <a:pt x="226" y="0"/>
                  </a:lnTo>
                  <a:cubicBezTo>
                    <a:pt x="246" y="0"/>
                    <a:pt x="263" y="16"/>
                    <a:pt x="263" y="37"/>
                  </a:cubicBezTo>
                  <a:lnTo>
                    <a:pt x="263" y="123"/>
                  </a:lnTo>
                  <a:lnTo>
                    <a:pt x="263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2" name="Line 2908"/>
            <p:cNvSpPr>
              <a:spLocks noChangeShapeType="1"/>
            </p:cNvSpPr>
            <p:nvPr/>
          </p:nvSpPr>
          <p:spPr bwMode="auto">
            <a:xfrm flipV="1">
              <a:off x="5072832" y="5438305"/>
              <a:ext cx="1588" cy="15875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3" name="Freeform 2909"/>
            <p:cNvSpPr>
              <a:spLocks/>
            </p:cNvSpPr>
            <p:nvPr/>
          </p:nvSpPr>
          <p:spPr bwMode="auto">
            <a:xfrm>
              <a:off x="5053782" y="5558955"/>
              <a:ext cx="39688" cy="71438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0"/>
                </a:cxn>
                <a:cxn ang="0">
                  <a:pos x="21" y="77"/>
                </a:cxn>
                <a:cxn ang="0">
                  <a:pos x="42" y="0"/>
                </a:cxn>
                <a:cxn ang="0">
                  <a:pos x="22" y="12"/>
                </a:cxn>
                <a:cxn ang="0">
                  <a:pos x="20" y="12"/>
                </a:cxn>
              </a:cxnLst>
              <a:rect l="0" t="0" r="r" b="b"/>
              <a:pathLst>
                <a:path w="42" h="77">
                  <a:moveTo>
                    <a:pt x="20" y="12"/>
                  </a:moveTo>
                  <a:lnTo>
                    <a:pt x="20" y="12"/>
                  </a:lnTo>
                  <a:lnTo>
                    <a:pt x="0" y="0"/>
                  </a:lnTo>
                  <a:lnTo>
                    <a:pt x="21" y="77"/>
                  </a:lnTo>
                  <a:lnTo>
                    <a:pt x="42" y="0"/>
                  </a:lnTo>
                  <a:lnTo>
                    <a:pt x="22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4" name="Rectangle 2910"/>
            <p:cNvSpPr>
              <a:spLocks noChangeArrowheads="1"/>
            </p:cNvSpPr>
            <p:nvPr/>
          </p:nvSpPr>
          <p:spPr bwMode="auto">
            <a:xfrm>
              <a:off x="4995045" y="5655793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35" name="Rectangle 2911"/>
            <p:cNvSpPr>
              <a:spLocks noChangeArrowheads="1"/>
            </p:cNvSpPr>
            <p:nvPr/>
          </p:nvSpPr>
          <p:spPr bwMode="auto">
            <a:xfrm>
              <a:off x="5052195" y="56557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36" name="Rectangle 2912"/>
            <p:cNvSpPr>
              <a:spLocks noChangeArrowheads="1"/>
            </p:cNvSpPr>
            <p:nvPr/>
          </p:nvSpPr>
          <p:spPr bwMode="auto">
            <a:xfrm>
              <a:off x="5098232" y="56557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37" name="Freeform 2913"/>
            <p:cNvSpPr>
              <a:spLocks/>
            </p:cNvSpPr>
            <p:nvPr/>
          </p:nvSpPr>
          <p:spPr bwMode="auto">
            <a:xfrm>
              <a:off x="4949007" y="5636743"/>
              <a:ext cx="244475" cy="150813"/>
            </a:xfrm>
            <a:custGeom>
              <a:avLst/>
              <a:gdLst/>
              <a:ahLst/>
              <a:cxnLst>
                <a:cxn ang="0">
                  <a:pos x="262" y="124"/>
                </a:cxn>
                <a:cxn ang="0">
                  <a:pos x="262" y="124"/>
                </a:cxn>
                <a:cxn ang="0">
                  <a:pos x="225" y="161"/>
                </a:cxn>
                <a:cxn ang="0">
                  <a:pos x="37" y="161"/>
                </a:cxn>
                <a:cxn ang="0">
                  <a:pos x="0" y="124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225" y="0"/>
                </a:cxn>
                <a:cxn ang="0">
                  <a:pos x="262" y="37"/>
                </a:cxn>
                <a:cxn ang="0">
                  <a:pos x="262" y="124"/>
                </a:cxn>
                <a:cxn ang="0">
                  <a:pos x="262" y="124"/>
                </a:cxn>
              </a:cxnLst>
              <a:rect l="0" t="0" r="r" b="b"/>
              <a:pathLst>
                <a:path w="262" h="161">
                  <a:moveTo>
                    <a:pt x="262" y="124"/>
                  </a:moveTo>
                  <a:lnTo>
                    <a:pt x="262" y="124"/>
                  </a:lnTo>
                  <a:cubicBezTo>
                    <a:pt x="262" y="144"/>
                    <a:pt x="246" y="161"/>
                    <a:pt x="225" y="161"/>
                  </a:cubicBezTo>
                  <a:lnTo>
                    <a:pt x="37" y="161"/>
                  </a:lnTo>
                  <a:cubicBezTo>
                    <a:pt x="16" y="161"/>
                    <a:pt x="0" y="144"/>
                    <a:pt x="0" y="124"/>
                  </a:cubicBezTo>
                  <a:lnTo>
                    <a:pt x="0" y="37"/>
                  </a:lnTo>
                  <a:cubicBezTo>
                    <a:pt x="0" y="17"/>
                    <a:pt x="16" y="0"/>
                    <a:pt x="37" y="0"/>
                  </a:cubicBezTo>
                  <a:lnTo>
                    <a:pt x="225" y="0"/>
                  </a:lnTo>
                  <a:cubicBezTo>
                    <a:pt x="246" y="0"/>
                    <a:pt x="262" y="17"/>
                    <a:pt x="262" y="37"/>
                  </a:cubicBezTo>
                  <a:lnTo>
                    <a:pt x="262" y="124"/>
                  </a:lnTo>
                  <a:lnTo>
                    <a:pt x="262" y="124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8" name="Freeform 2914"/>
            <p:cNvSpPr>
              <a:spLocks/>
            </p:cNvSpPr>
            <p:nvPr/>
          </p:nvSpPr>
          <p:spPr bwMode="auto">
            <a:xfrm>
              <a:off x="4475932" y="5200180"/>
              <a:ext cx="1193800" cy="266700"/>
            </a:xfrm>
            <a:custGeom>
              <a:avLst/>
              <a:gdLst/>
              <a:ahLst/>
              <a:cxnLst>
                <a:cxn ang="0">
                  <a:pos x="1279" y="246"/>
                </a:cxn>
                <a:cxn ang="0">
                  <a:pos x="1279" y="246"/>
                </a:cxn>
                <a:cxn ang="0">
                  <a:pos x="1242" y="284"/>
                </a:cxn>
                <a:cxn ang="0">
                  <a:pos x="38" y="284"/>
                </a:cxn>
                <a:cxn ang="0">
                  <a:pos x="0" y="246"/>
                </a:cxn>
                <a:cxn ang="0">
                  <a:pos x="0" y="38"/>
                </a:cxn>
                <a:cxn ang="0">
                  <a:pos x="38" y="0"/>
                </a:cxn>
                <a:cxn ang="0">
                  <a:pos x="1242" y="0"/>
                </a:cxn>
                <a:cxn ang="0">
                  <a:pos x="1279" y="38"/>
                </a:cxn>
                <a:cxn ang="0">
                  <a:pos x="1279" y="246"/>
                </a:cxn>
                <a:cxn ang="0">
                  <a:pos x="1279" y="246"/>
                </a:cxn>
              </a:cxnLst>
              <a:rect l="0" t="0" r="r" b="b"/>
              <a:pathLst>
                <a:path w="1279" h="284">
                  <a:moveTo>
                    <a:pt x="1279" y="246"/>
                  </a:moveTo>
                  <a:lnTo>
                    <a:pt x="1279" y="246"/>
                  </a:lnTo>
                  <a:cubicBezTo>
                    <a:pt x="1279" y="267"/>
                    <a:pt x="1262" y="284"/>
                    <a:pt x="1242" y="284"/>
                  </a:cubicBezTo>
                  <a:lnTo>
                    <a:pt x="38" y="284"/>
                  </a:lnTo>
                  <a:cubicBezTo>
                    <a:pt x="17" y="284"/>
                    <a:pt x="0" y="267"/>
                    <a:pt x="0" y="246"/>
                  </a:cubicBezTo>
                  <a:lnTo>
                    <a:pt x="0" y="38"/>
                  </a:lnTo>
                  <a:cubicBezTo>
                    <a:pt x="0" y="17"/>
                    <a:pt x="17" y="0"/>
                    <a:pt x="38" y="0"/>
                  </a:cubicBezTo>
                  <a:lnTo>
                    <a:pt x="1242" y="0"/>
                  </a:lnTo>
                  <a:cubicBezTo>
                    <a:pt x="1262" y="0"/>
                    <a:pt x="1279" y="17"/>
                    <a:pt x="1279" y="38"/>
                  </a:cubicBezTo>
                  <a:lnTo>
                    <a:pt x="1279" y="246"/>
                  </a:lnTo>
                  <a:lnTo>
                    <a:pt x="1279" y="24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9" name="Freeform 2915"/>
            <p:cNvSpPr>
              <a:spLocks/>
            </p:cNvSpPr>
            <p:nvPr/>
          </p:nvSpPr>
          <p:spPr bwMode="auto">
            <a:xfrm>
              <a:off x="4475932" y="5200180"/>
              <a:ext cx="1193800" cy="266700"/>
            </a:xfrm>
            <a:custGeom>
              <a:avLst/>
              <a:gdLst/>
              <a:ahLst/>
              <a:cxnLst>
                <a:cxn ang="0">
                  <a:pos x="1279" y="246"/>
                </a:cxn>
                <a:cxn ang="0">
                  <a:pos x="1279" y="246"/>
                </a:cxn>
                <a:cxn ang="0">
                  <a:pos x="1242" y="284"/>
                </a:cxn>
                <a:cxn ang="0">
                  <a:pos x="38" y="284"/>
                </a:cxn>
                <a:cxn ang="0">
                  <a:pos x="0" y="246"/>
                </a:cxn>
                <a:cxn ang="0">
                  <a:pos x="0" y="38"/>
                </a:cxn>
                <a:cxn ang="0">
                  <a:pos x="38" y="0"/>
                </a:cxn>
                <a:cxn ang="0">
                  <a:pos x="1242" y="0"/>
                </a:cxn>
                <a:cxn ang="0">
                  <a:pos x="1279" y="38"/>
                </a:cxn>
                <a:cxn ang="0">
                  <a:pos x="1279" y="246"/>
                </a:cxn>
                <a:cxn ang="0">
                  <a:pos x="1279" y="246"/>
                </a:cxn>
              </a:cxnLst>
              <a:rect l="0" t="0" r="r" b="b"/>
              <a:pathLst>
                <a:path w="1279" h="284">
                  <a:moveTo>
                    <a:pt x="1279" y="246"/>
                  </a:moveTo>
                  <a:lnTo>
                    <a:pt x="1279" y="246"/>
                  </a:lnTo>
                  <a:cubicBezTo>
                    <a:pt x="1279" y="267"/>
                    <a:pt x="1262" y="284"/>
                    <a:pt x="1242" y="284"/>
                  </a:cubicBezTo>
                  <a:lnTo>
                    <a:pt x="38" y="284"/>
                  </a:lnTo>
                  <a:cubicBezTo>
                    <a:pt x="17" y="284"/>
                    <a:pt x="0" y="267"/>
                    <a:pt x="0" y="246"/>
                  </a:cubicBezTo>
                  <a:lnTo>
                    <a:pt x="0" y="38"/>
                  </a:lnTo>
                  <a:cubicBezTo>
                    <a:pt x="0" y="17"/>
                    <a:pt x="17" y="0"/>
                    <a:pt x="38" y="0"/>
                  </a:cubicBezTo>
                  <a:lnTo>
                    <a:pt x="1242" y="0"/>
                  </a:lnTo>
                  <a:cubicBezTo>
                    <a:pt x="1262" y="0"/>
                    <a:pt x="1279" y="17"/>
                    <a:pt x="1279" y="38"/>
                  </a:cubicBezTo>
                  <a:lnTo>
                    <a:pt x="1279" y="246"/>
                  </a:lnTo>
                  <a:lnTo>
                    <a:pt x="1279" y="24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40" name="Rectangle 2916"/>
            <p:cNvSpPr>
              <a:spLocks noChangeArrowheads="1"/>
            </p:cNvSpPr>
            <p:nvPr/>
          </p:nvSpPr>
          <p:spPr bwMode="auto">
            <a:xfrm>
              <a:off x="4748982" y="5281143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1" name="Rectangle 2917"/>
            <p:cNvSpPr>
              <a:spLocks noChangeArrowheads="1"/>
            </p:cNvSpPr>
            <p:nvPr/>
          </p:nvSpPr>
          <p:spPr bwMode="auto">
            <a:xfrm>
              <a:off x="4806132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2" name="Rectangle 2918"/>
            <p:cNvSpPr>
              <a:spLocks noChangeArrowheads="1"/>
            </p:cNvSpPr>
            <p:nvPr/>
          </p:nvSpPr>
          <p:spPr bwMode="auto">
            <a:xfrm>
              <a:off x="4853757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3" name="Rectangle 2919"/>
            <p:cNvSpPr>
              <a:spLocks noChangeArrowheads="1"/>
            </p:cNvSpPr>
            <p:nvPr/>
          </p:nvSpPr>
          <p:spPr bwMode="auto">
            <a:xfrm>
              <a:off x="4901382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4" name="Rectangle 2920"/>
            <p:cNvSpPr>
              <a:spLocks noChangeArrowheads="1"/>
            </p:cNvSpPr>
            <p:nvPr/>
          </p:nvSpPr>
          <p:spPr bwMode="auto">
            <a:xfrm>
              <a:off x="4947420" y="528114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5" name="Rectangle 2921"/>
            <p:cNvSpPr>
              <a:spLocks noChangeArrowheads="1"/>
            </p:cNvSpPr>
            <p:nvPr/>
          </p:nvSpPr>
          <p:spPr bwMode="auto">
            <a:xfrm>
              <a:off x="4971232" y="5281143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6" name="Rectangle 2922"/>
            <p:cNvSpPr>
              <a:spLocks noChangeArrowheads="1"/>
            </p:cNvSpPr>
            <p:nvPr/>
          </p:nvSpPr>
          <p:spPr bwMode="auto">
            <a:xfrm>
              <a:off x="5033145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7" name="Rectangle 2923"/>
            <p:cNvSpPr>
              <a:spLocks noChangeArrowheads="1"/>
            </p:cNvSpPr>
            <p:nvPr/>
          </p:nvSpPr>
          <p:spPr bwMode="auto">
            <a:xfrm>
              <a:off x="5080770" y="5281143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8" name="Rectangle 2924"/>
            <p:cNvSpPr>
              <a:spLocks noChangeArrowheads="1"/>
            </p:cNvSpPr>
            <p:nvPr/>
          </p:nvSpPr>
          <p:spPr bwMode="auto">
            <a:xfrm>
              <a:off x="5150620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9" name="Rectangle 2925"/>
            <p:cNvSpPr>
              <a:spLocks noChangeArrowheads="1"/>
            </p:cNvSpPr>
            <p:nvPr/>
          </p:nvSpPr>
          <p:spPr bwMode="auto">
            <a:xfrm>
              <a:off x="5198245" y="5281143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0" name="Rectangle 2926"/>
            <p:cNvSpPr>
              <a:spLocks noChangeArrowheads="1"/>
            </p:cNvSpPr>
            <p:nvPr/>
          </p:nvSpPr>
          <p:spPr bwMode="auto">
            <a:xfrm>
              <a:off x="5215707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1" name="Rectangle 2927"/>
            <p:cNvSpPr>
              <a:spLocks noChangeArrowheads="1"/>
            </p:cNvSpPr>
            <p:nvPr/>
          </p:nvSpPr>
          <p:spPr bwMode="auto">
            <a:xfrm>
              <a:off x="5263332" y="528114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2" name="Rectangle 2928"/>
            <p:cNvSpPr>
              <a:spLocks noChangeArrowheads="1"/>
            </p:cNvSpPr>
            <p:nvPr/>
          </p:nvSpPr>
          <p:spPr bwMode="auto">
            <a:xfrm>
              <a:off x="5287145" y="5281143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3" name="Rectangle 2929"/>
            <p:cNvSpPr>
              <a:spLocks noChangeArrowheads="1"/>
            </p:cNvSpPr>
            <p:nvPr/>
          </p:nvSpPr>
          <p:spPr bwMode="auto">
            <a:xfrm>
              <a:off x="5306195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4" name="Rectangle 2930"/>
            <p:cNvSpPr>
              <a:spLocks noChangeArrowheads="1"/>
            </p:cNvSpPr>
            <p:nvPr/>
          </p:nvSpPr>
          <p:spPr bwMode="auto">
            <a:xfrm>
              <a:off x="5353820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5" name="Rectangle 2931"/>
            <p:cNvSpPr>
              <a:spLocks noChangeArrowheads="1"/>
            </p:cNvSpPr>
            <p:nvPr/>
          </p:nvSpPr>
          <p:spPr bwMode="auto">
            <a:xfrm>
              <a:off x="5730057" y="4557243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6" name="Rectangle 2932"/>
            <p:cNvSpPr>
              <a:spLocks noChangeArrowheads="1"/>
            </p:cNvSpPr>
            <p:nvPr/>
          </p:nvSpPr>
          <p:spPr bwMode="auto">
            <a:xfrm>
              <a:off x="5791970" y="45572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7" name="Line 2933"/>
            <p:cNvSpPr>
              <a:spLocks noChangeShapeType="1"/>
            </p:cNvSpPr>
            <p:nvPr/>
          </p:nvSpPr>
          <p:spPr bwMode="auto">
            <a:xfrm flipV="1">
              <a:off x="3698057" y="5065243"/>
              <a:ext cx="1588" cy="15875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58" name="Freeform 2934"/>
            <p:cNvSpPr>
              <a:spLocks/>
            </p:cNvSpPr>
            <p:nvPr/>
          </p:nvSpPr>
          <p:spPr bwMode="auto">
            <a:xfrm>
              <a:off x="3677420" y="5184305"/>
              <a:ext cx="41275" cy="730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0"/>
                </a:cxn>
                <a:cxn ang="0">
                  <a:pos x="22" y="78"/>
                </a:cxn>
                <a:cxn ang="0">
                  <a:pos x="43" y="0"/>
                </a:cxn>
                <a:cxn ang="0">
                  <a:pos x="23" y="12"/>
                </a:cxn>
                <a:cxn ang="0">
                  <a:pos x="20" y="12"/>
                </a:cxn>
              </a:cxnLst>
              <a:rect l="0" t="0" r="r" b="b"/>
              <a:pathLst>
                <a:path w="43" h="78">
                  <a:moveTo>
                    <a:pt x="20" y="12"/>
                  </a:moveTo>
                  <a:lnTo>
                    <a:pt x="20" y="12"/>
                  </a:lnTo>
                  <a:lnTo>
                    <a:pt x="0" y="0"/>
                  </a:lnTo>
                  <a:lnTo>
                    <a:pt x="22" y="78"/>
                  </a:lnTo>
                  <a:lnTo>
                    <a:pt x="43" y="0"/>
                  </a:lnTo>
                  <a:lnTo>
                    <a:pt x="23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59" name="Rectangle 2935"/>
            <p:cNvSpPr>
              <a:spLocks noChangeArrowheads="1"/>
            </p:cNvSpPr>
            <p:nvPr/>
          </p:nvSpPr>
          <p:spPr bwMode="auto">
            <a:xfrm>
              <a:off x="3620270" y="5282730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0" name="Rectangle 2936"/>
            <p:cNvSpPr>
              <a:spLocks noChangeArrowheads="1"/>
            </p:cNvSpPr>
            <p:nvPr/>
          </p:nvSpPr>
          <p:spPr bwMode="auto">
            <a:xfrm>
              <a:off x="3675832" y="52827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1" name="Rectangle 2937"/>
            <p:cNvSpPr>
              <a:spLocks noChangeArrowheads="1"/>
            </p:cNvSpPr>
            <p:nvPr/>
          </p:nvSpPr>
          <p:spPr bwMode="auto">
            <a:xfrm>
              <a:off x="3723457" y="52827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2" name="Freeform 2938"/>
            <p:cNvSpPr>
              <a:spLocks/>
            </p:cNvSpPr>
            <p:nvPr/>
          </p:nvSpPr>
          <p:spPr bwMode="auto">
            <a:xfrm>
              <a:off x="3572645" y="5263680"/>
              <a:ext cx="246063" cy="150813"/>
            </a:xfrm>
            <a:custGeom>
              <a:avLst/>
              <a:gdLst/>
              <a:ahLst/>
              <a:cxnLst>
                <a:cxn ang="0">
                  <a:pos x="263" y="123"/>
                </a:cxn>
                <a:cxn ang="0">
                  <a:pos x="263" y="123"/>
                </a:cxn>
                <a:cxn ang="0">
                  <a:pos x="226" y="161"/>
                </a:cxn>
                <a:cxn ang="0">
                  <a:pos x="38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8" y="0"/>
                </a:cxn>
                <a:cxn ang="0">
                  <a:pos x="226" y="0"/>
                </a:cxn>
                <a:cxn ang="0">
                  <a:pos x="263" y="37"/>
                </a:cxn>
                <a:cxn ang="0">
                  <a:pos x="263" y="123"/>
                </a:cxn>
                <a:cxn ang="0">
                  <a:pos x="263" y="123"/>
                </a:cxn>
              </a:cxnLst>
              <a:rect l="0" t="0" r="r" b="b"/>
              <a:pathLst>
                <a:path w="263" h="161">
                  <a:moveTo>
                    <a:pt x="263" y="123"/>
                  </a:moveTo>
                  <a:lnTo>
                    <a:pt x="263" y="123"/>
                  </a:lnTo>
                  <a:cubicBezTo>
                    <a:pt x="263" y="144"/>
                    <a:pt x="246" y="161"/>
                    <a:pt x="226" y="161"/>
                  </a:cubicBezTo>
                  <a:lnTo>
                    <a:pt x="38" y="161"/>
                  </a:lnTo>
                  <a:cubicBezTo>
                    <a:pt x="17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6"/>
                    <a:pt x="17" y="0"/>
                    <a:pt x="38" y="0"/>
                  </a:cubicBezTo>
                  <a:lnTo>
                    <a:pt x="226" y="0"/>
                  </a:lnTo>
                  <a:cubicBezTo>
                    <a:pt x="246" y="0"/>
                    <a:pt x="263" y="16"/>
                    <a:pt x="263" y="37"/>
                  </a:cubicBezTo>
                  <a:lnTo>
                    <a:pt x="263" y="123"/>
                  </a:lnTo>
                  <a:lnTo>
                    <a:pt x="263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3" name="Line 2939"/>
            <p:cNvSpPr>
              <a:spLocks noChangeShapeType="1"/>
            </p:cNvSpPr>
            <p:nvPr/>
          </p:nvSpPr>
          <p:spPr bwMode="auto">
            <a:xfrm flipV="1">
              <a:off x="2577282" y="4985868"/>
              <a:ext cx="1588" cy="238125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4" name="Freeform 2940"/>
            <p:cNvSpPr>
              <a:spLocks/>
            </p:cNvSpPr>
            <p:nvPr/>
          </p:nvSpPr>
          <p:spPr bwMode="auto">
            <a:xfrm>
              <a:off x="2558232" y="5184305"/>
              <a:ext cx="38100" cy="730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0"/>
                </a:cxn>
                <a:cxn ang="0">
                  <a:pos x="22" y="78"/>
                </a:cxn>
                <a:cxn ang="0">
                  <a:pos x="42" y="0"/>
                </a:cxn>
                <a:cxn ang="0">
                  <a:pos x="23" y="12"/>
                </a:cxn>
                <a:cxn ang="0">
                  <a:pos x="20" y="12"/>
                </a:cxn>
              </a:cxnLst>
              <a:rect l="0" t="0" r="r" b="b"/>
              <a:pathLst>
                <a:path w="42" h="78">
                  <a:moveTo>
                    <a:pt x="20" y="12"/>
                  </a:moveTo>
                  <a:lnTo>
                    <a:pt x="20" y="12"/>
                  </a:lnTo>
                  <a:lnTo>
                    <a:pt x="0" y="0"/>
                  </a:lnTo>
                  <a:lnTo>
                    <a:pt x="22" y="78"/>
                  </a:lnTo>
                  <a:lnTo>
                    <a:pt x="42" y="0"/>
                  </a:lnTo>
                  <a:lnTo>
                    <a:pt x="23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5" name="Rectangle 2941"/>
            <p:cNvSpPr>
              <a:spLocks noChangeArrowheads="1"/>
            </p:cNvSpPr>
            <p:nvPr/>
          </p:nvSpPr>
          <p:spPr bwMode="auto">
            <a:xfrm>
              <a:off x="2499495" y="5282730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6" name="Rectangle 2942"/>
            <p:cNvSpPr>
              <a:spLocks noChangeArrowheads="1"/>
            </p:cNvSpPr>
            <p:nvPr/>
          </p:nvSpPr>
          <p:spPr bwMode="auto">
            <a:xfrm>
              <a:off x="2556645" y="52827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7" name="Rectangle 2943"/>
            <p:cNvSpPr>
              <a:spLocks noChangeArrowheads="1"/>
            </p:cNvSpPr>
            <p:nvPr/>
          </p:nvSpPr>
          <p:spPr bwMode="auto">
            <a:xfrm>
              <a:off x="2604270" y="52827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8" name="Freeform 2944"/>
            <p:cNvSpPr>
              <a:spLocks/>
            </p:cNvSpPr>
            <p:nvPr/>
          </p:nvSpPr>
          <p:spPr bwMode="auto">
            <a:xfrm>
              <a:off x="2453457" y="5263680"/>
              <a:ext cx="244475" cy="150813"/>
            </a:xfrm>
            <a:custGeom>
              <a:avLst/>
              <a:gdLst/>
              <a:ahLst/>
              <a:cxnLst>
                <a:cxn ang="0">
                  <a:pos x="263" y="123"/>
                </a:cxn>
                <a:cxn ang="0">
                  <a:pos x="263" y="123"/>
                </a:cxn>
                <a:cxn ang="0">
                  <a:pos x="225" y="161"/>
                </a:cxn>
                <a:cxn ang="0">
                  <a:pos x="38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8" y="0"/>
                </a:cxn>
                <a:cxn ang="0">
                  <a:pos x="225" y="0"/>
                </a:cxn>
                <a:cxn ang="0">
                  <a:pos x="263" y="37"/>
                </a:cxn>
                <a:cxn ang="0">
                  <a:pos x="263" y="123"/>
                </a:cxn>
                <a:cxn ang="0">
                  <a:pos x="263" y="123"/>
                </a:cxn>
              </a:cxnLst>
              <a:rect l="0" t="0" r="r" b="b"/>
              <a:pathLst>
                <a:path w="263" h="161">
                  <a:moveTo>
                    <a:pt x="263" y="123"/>
                  </a:moveTo>
                  <a:lnTo>
                    <a:pt x="263" y="123"/>
                  </a:lnTo>
                  <a:cubicBezTo>
                    <a:pt x="263" y="144"/>
                    <a:pt x="246" y="161"/>
                    <a:pt x="225" y="161"/>
                  </a:cubicBezTo>
                  <a:lnTo>
                    <a:pt x="38" y="161"/>
                  </a:lnTo>
                  <a:cubicBezTo>
                    <a:pt x="17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6"/>
                    <a:pt x="17" y="0"/>
                    <a:pt x="38" y="0"/>
                  </a:cubicBezTo>
                  <a:lnTo>
                    <a:pt x="225" y="0"/>
                  </a:lnTo>
                  <a:cubicBezTo>
                    <a:pt x="246" y="0"/>
                    <a:pt x="263" y="16"/>
                    <a:pt x="263" y="37"/>
                  </a:cubicBezTo>
                  <a:lnTo>
                    <a:pt x="263" y="123"/>
                  </a:lnTo>
                  <a:lnTo>
                    <a:pt x="263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9" name="Freeform 2945"/>
            <p:cNvSpPr>
              <a:spLocks/>
            </p:cNvSpPr>
            <p:nvPr/>
          </p:nvSpPr>
          <p:spPr bwMode="auto">
            <a:xfrm>
              <a:off x="3147195" y="4692180"/>
              <a:ext cx="1098550" cy="373063"/>
            </a:xfrm>
            <a:custGeom>
              <a:avLst/>
              <a:gdLst/>
              <a:ahLst/>
              <a:cxnLst>
                <a:cxn ang="0">
                  <a:pos x="1176" y="400"/>
                </a:cxn>
                <a:cxn ang="0">
                  <a:pos x="1176" y="400"/>
                </a:cxn>
                <a:cxn ang="0">
                  <a:pos x="0" y="400"/>
                </a:cxn>
                <a:cxn ang="0">
                  <a:pos x="0" y="0"/>
                </a:cxn>
                <a:cxn ang="0">
                  <a:pos x="1176" y="0"/>
                </a:cxn>
                <a:cxn ang="0">
                  <a:pos x="1176" y="400"/>
                </a:cxn>
              </a:cxnLst>
              <a:rect l="0" t="0" r="r" b="b"/>
              <a:pathLst>
                <a:path w="1176" h="400">
                  <a:moveTo>
                    <a:pt x="1176" y="400"/>
                  </a:moveTo>
                  <a:lnTo>
                    <a:pt x="1176" y="400"/>
                  </a:lnTo>
                  <a:lnTo>
                    <a:pt x="0" y="400"/>
                  </a:lnTo>
                  <a:lnTo>
                    <a:pt x="0" y="0"/>
                  </a:lnTo>
                  <a:lnTo>
                    <a:pt x="1176" y="0"/>
                  </a:lnTo>
                  <a:lnTo>
                    <a:pt x="1176" y="400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70" name="Freeform 2946"/>
            <p:cNvSpPr>
              <a:spLocks/>
            </p:cNvSpPr>
            <p:nvPr/>
          </p:nvSpPr>
          <p:spPr bwMode="auto">
            <a:xfrm>
              <a:off x="3147195" y="4692180"/>
              <a:ext cx="1098550" cy="373063"/>
            </a:xfrm>
            <a:custGeom>
              <a:avLst/>
              <a:gdLst/>
              <a:ahLst/>
              <a:cxnLst>
                <a:cxn ang="0">
                  <a:pos x="1176" y="400"/>
                </a:cxn>
                <a:cxn ang="0">
                  <a:pos x="1176" y="400"/>
                </a:cxn>
                <a:cxn ang="0">
                  <a:pos x="0" y="400"/>
                </a:cxn>
                <a:cxn ang="0">
                  <a:pos x="0" y="0"/>
                </a:cxn>
                <a:cxn ang="0">
                  <a:pos x="1176" y="0"/>
                </a:cxn>
                <a:cxn ang="0">
                  <a:pos x="1176" y="400"/>
                </a:cxn>
              </a:cxnLst>
              <a:rect l="0" t="0" r="r" b="b"/>
              <a:pathLst>
                <a:path w="1176" h="400">
                  <a:moveTo>
                    <a:pt x="1176" y="400"/>
                  </a:moveTo>
                  <a:lnTo>
                    <a:pt x="1176" y="400"/>
                  </a:lnTo>
                  <a:lnTo>
                    <a:pt x="0" y="400"/>
                  </a:lnTo>
                  <a:lnTo>
                    <a:pt x="0" y="0"/>
                  </a:lnTo>
                  <a:lnTo>
                    <a:pt x="1176" y="0"/>
                  </a:lnTo>
                  <a:lnTo>
                    <a:pt x="1176" y="400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71" name="Rectangle 2947"/>
            <p:cNvSpPr>
              <a:spLocks noChangeArrowheads="1"/>
            </p:cNvSpPr>
            <p:nvPr/>
          </p:nvSpPr>
          <p:spPr bwMode="auto">
            <a:xfrm>
              <a:off x="3361507" y="4717580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2" name="Rectangle 2948"/>
            <p:cNvSpPr>
              <a:spLocks noChangeArrowheads="1"/>
            </p:cNvSpPr>
            <p:nvPr/>
          </p:nvSpPr>
          <p:spPr bwMode="auto">
            <a:xfrm>
              <a:off x="3417070" y="4717580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3" name="Rectangle 2949"/>
            <p:cNvSpPr>
              <a:spLocks noChangeArrowheads="1"/>
            </p:cNvSpPr>
            <p:nvPr/>
          </p:nvSpPr>
          <p:spPr bwMode="auto">
            <a:xfrm>
              <a:off x="3447232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4" name="Rectangle 2950"/>
            <p:cNvSpPr>
              <a:spLocks noChangeArrowheads="1"/>
            </p:cNvSpPr>
            <p:nvPr/>
          </p:nvSpPr>
          <p:spPr bwMode="auto">
            <a:xfrm>
              <a:off x="3493270" y="47175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5" name="Rectangle 2951"/>
            <p:cNvSpPr>
              <a:spLocks noChangeArrowheads="1"/>
            </p:cNvSpPr>
            <p:nvPr/>
          </p:nvSpPr>
          <p:spPr bwMode="auto">
            <a:xfrm>
              <a:off x="3536132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6" name="Rectangle 2952"/>
            <p:cNvSpPr>
              <a:spLocks noChangeArrowheads="1"/>
            </p:cNvSpPr>
            <p:nvPr/>
          </p:nvSpPr>
          <p:spPr bwMode="auto">
            <a:xfrm>
              <a:off x="3582170" y="47175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7" name="Rectangle 2953"/>
            <p:cNvSpPr>
              <a:spLocks noChangeArrowheads="1"/>
            </p:cNvSpPr>
            <p:nvPr/>
          </p:nvSpPr>
          <p:spPr bwMode="auto">
            <a:xfrm>
              <a:off x="3625032" y="47175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8" name="Rectangle 2954"/>
            <p:cNvSpPr>
              <a:spLocks noChangeArrowheads="1"/>
            </p:cNvSpPr>
            <p:nvPr/>
          </p:nvSpPr>
          <p:spPr bwMode="auto">
            <a:xfrm>
              <a:off x="3667895" y="471758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9" name="Rectangle 2955"/>
            <p:cNvSpPr>
              <a:spLocks noChangeArrowheads="1"/>
            </p:cNvSpPr>
            <p:nvPr/>
          </p:nvSpPr>
          <p:spPr bwMode="auto">
            <a:xfrm>
              <a:off x="3691707" y="4717580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0" name="Rectangle 2956"/>
            <p:cNvSpPr>
              <a:spLocks noChangeArrowheads="1"/>
            </p:cNvSpPr>
            <p:nvPr/>
          </p:nvSpPr>
          <p:spPr bwMode="auto">
            <a:xfrm>
              <a:off x="3761557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1" name="Rectangle 2957"/>
            <p:cNvSpPr>
              <a:spLocks noChangeArrowheads="1"/>
            </p:cNvSpPr>
            <p:nvPr/>
          </p:nvSpPr>
          <p:spPr bwMode="auto">
            <a:xfrm>
              <a:off x="3809182" y="47175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2" name="Rectangle 2958"/>
            <p:cNvSpPr>
              <a:spLocks noChangeArrowheads="1"/>
            </p:cNvSpPr>
            <p:nvPr/>
          </p:nvSpPr>
          <p:spPr bwMode="auto">
            <a:xfrm>
              <a:off x="3852045" y="47175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3" name="Rectangle 2959"/>
            <p:cNvSpPr>
              <a:spLocks noChangeArrowheads="1"/>
            </p:cNvSpPr>
            <p:nvPr/>
          </p:nvSpPr>
          <p:spPr bwMode="auto">
            <a:xfrm>
              <a:off x="3894907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4" name="Rectangle 2960"/>
            <p:cNvSpPr>
              <a:spLocks noChangeArrowheads="1"/>
            </p:cNvSpPr>
            <p:nvPr/>
          </p:nvSpPr>
          <p:spPr bwMode="auto">
            <a:xfrm>
              <a:off x="3940945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5" name="Rectangle 2961"/>
            <p:cNvSpPr>
              <a:spLocks noChangeArrowheads="1"/>
            </p:cNvSpPr>
            <p:nvPr/>
          </p:nvSpPr>
          <p:spPr bwMode="auto">
            <a:xfrm>
              <a:off x="3988570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6" name="Rectangle 2962"/>
            <p:cNvSpPr>
              <a:spLocks noChangeArrowheads="1"/>
            </p:cNvSpPr>
            <p:nvPr/>
          </p:nvSpPr>
          <p:spPr bwMode="auto">
            <a:xfrm>
              <a:off x="3283720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7" name="Rectangle 2963"/>
            <p:cNvSpPr>
              <a:spLocks noChangeArrowheads="1"/>
            </p:cNvSpPr>
            <p:nvPr/>
          </p:nvSpPr>
          <p:spPr bwMode="auto">
            <a:xfrm>
              <a:off x="3331345" y="482235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8" name="Rectangle 2964"/>
            <p:cNvSpPr>
              <a:spLocks noChangeArrowheads="1"/>
            </p:cNvSpPr>
            <p:nvPr/>
          </p:nvSpPr>
          <p:spPr bwMode="auto">
            <a:xfrm>
              <a:off x="3372620" y="482235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9" name="Rectangle 2965"/>
            <p:cNvSpPr>
              <a:spLocks noChangeArrowheads="1"/>
            </p:cNvSpPr>
            <p:nvPr/>
          </p:nvSpPr>
          <p:spPr bwMode="auto">
            <a:xfrm>
              <a:off x="3415482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0" name="Rectangle 2966"/>
            <p:cNvSpPr>
              <a:spLocks noChangeArrowheads="1"/>
            </p:cNvSpPr>
            <p:nvPr/>
          </p:nvSpPr>
          <p:spPr bwMode="auto">
            <a:xfrm>
              <a:off x="3463107" y="4822355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1" name="Rectangle 2967"/>
            <p:cNvSpPr>
              <a:spLocks noChangeArrowheads="1"/>
            </p:cNvSpPr>
            <p:nvPr/>
          </p:nvSpPr>
          <p:spPr bwMode="auto">
            <a:xfrm>
              <a:off x="3491682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2" name="Rectangle 2968"/>
            <p:cNvSpPr>
              <a:spLocks noChangeArrowheads="1"/>
            </p:cNvSpPr>
            <p:nvPr/>
          </p:nvSpPr>
          <p:spPr bwMode="auto">
            <a:xfrm>
              <a:off x="3537720" y="482235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3" name="Rectangle 2969"/>
            <p:cNvSpPr>
              <a:spLocks noChangeArrowheads="1"/>
            </p:cNvSpPr>
            <p:nvPr/>
          </p:nvSpPr>
          <p:spPr bwMode="auto">
            <a:xfrm>
              <a:off x="3556770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4" name="Rectangle 2970"/>
            <p:cNvSpPr>
              <a:spLocks noChangeArrowheads="1"/>
            </p:cNvSpPr>
            <p:nvPr/>
          </p:nvSpPr>
          <p:spPr bwMode="auto">
            <a:xfrm>
              <a:off x="3604395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5" name="Rectangle 2971"/>
            <p:cNvSpPr>
              <a:spLocks noChangeArrowheads="1"/>
            </p:cNvSpPr>
            <p:nvPr/>
          </p:nvSpPr>
          <p:spPr bwMode="auto">
            <a:xfrm>
              <a:off x="3650432" y="482235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6" name="Rectangle 2972"/>
            <p:cNvSpPr>
              <a:spLocks noChangeArrowheads="1"/>
            </p:cNvSpPr>
            <p:nvPr/>
          </p:nvSpPr>
          <p:spPr bwMode="auto">
            <a:xfrm>
              <a:off x="3675832" y="482235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7" name="Rectangle 2973"/>
            <p:cNvSpPr>
              <a:spLocks noChangeArrowheads="1"/>
            </p:cNvSpPr>
            <p:nvPr/>
          </p:nvSpPr>
          <p:spPr bwMode="auto">
            <a:xfrm>
              <a:off x="3698057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8" name="Rectangle 2974"/>
            <p:cNvSpPr>
              <a:spLocks noChangeArrowheads="1"/>
            </p:cNvSpPr>
            <p:nvPr/>
          </p:nvSpPr>
          <p:spPr bwMode="auto">
            <a:xfrm>
              <a:off x="3745682" y="482235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9" name="Rectangle 2975"/>
            <p:cNvSpPr>
              <a:spLocks noChangeArrowheads="1"/>
            </p:cNvSpPr>
            <p:nvPr/>
          </p:nvSpPr>
          <p:spPr bwMode="auto">
            <a:xfrm>
              <a:off x="3769495" y="4822355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0" name="Rectangle 2976"/>
            <p:cNvSpPr>
              <a:spLocks noChangeArrowheads="1"/>
            </p:cNvSpPr>
            <p:nvPr/>
          </p:nvSpPr>
          <p:spPr bwMode="auto">
            <a:xfrm>
              <a:off x="3840932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1" name="Rectangle 2977"/>
            <p:cNvSpPr>
              <a:spLocks noChangeArrowheads="1"/>
            </p:cNvSpPr>
            <p:nvPr/>
          </p:nvSpPr>
          <p:spPr bwMode="auto">
            <a:xfrm>
              <a:off x="3886970" y="482235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2" name="Rectangle 2978"/>
            <p:cNvSpPr>
              <a:spLocks noChangeArrowheads="1"/>
            </p:cNvSpPr>
            <p:nvPr/>
          </p:nvSpPr>
          <p:spPr bwMode="auto">
            <a:xfrm>
              <a:off x="3929832" y="482235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3" name="Rectangle 2979"/>
            <p:cNvSpPr>
              <a:spLocks noChangeArrowheads="1"/>
            </p:cNvSpPr>
            <p:nvPr/>
          </p:nvSpPr>
          <p:spPr bwMode="auto">
            <a:xfrm>
              <a:off x="3972695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4" name="Rectangle 2980"/>
            <p:cNvSpPr>
              <a:spLocks noChangeArrowheads="1"/>
            </p:cNvSpPr>
            <p:nvPr/>
          </p:nvSpPr>
          <p:spPr bwMode="auto">
            <a:xfrm>
              <a:off x="4020320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5" name="Rectangle 2981"/>
            <p:cNvSpPr>
              <a:spLocks noChangeArrowheads="1"/>
            </p:cNvSpPr>
            <p:nvPr/>
          </p:nvSpPr>
          <p:spPr bwMode="auto">
            <a:xfrm>
              <a:off x="4066357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6" name="Rectangle 2982"/>
            <p:cNvSpPr>
              <a:spLocks noChangeArrowheads="1"/>
            </p:cNvSpPr>
            <p:nvPr/>
          </p:nvSpPr>
          <p:spPr bwMode="auto">
            <a:xfrm>
              <a:off x="3410720" y="4923955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7" name="Rectangle 2983"/>
            <p:cNvSpPr>
              <a:spLocks noChangeArrowheads="1"/>
            </p:cNvSpPr>
            <p:nvPr/>
          </p:nvSpPr>
          <p:spPr bwMode="auto">
            <a:xfrm>
              <a:off x="3471045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8" name="Rectangle 2984"/>
            <p:cNvSpPr>
              <a:spLocks noChangeArrowheads="1"/>
            </p:cNvSpPr>
            <p:nvPr/>
          </p:nvSpPr>
          <p:spPr bwMode="auto">
            <a:xfrm>
              <a:off x="3518670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9" name="Rectangle 2985"/>
            <p:cNvSpPr>
              <a:spLocks noChangeArrowheads="1"/>
            </p:cNvSpPr>
            <p:nvPr/>
          </p:nvSpPr>
          <p:spPr bwMode="auto">
            <a:xfrm>
              <a:off x="3566295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0" name="Rectangle 2986"/>
            <p:cNvSpPr>
              <a:spLocks noChangeArrowheads="1"/>
            </p:cNvSpPr>
            <p:nvPr/>
          </p:nvSpPr>
          <p:spPr bwMode="auto">
            <a:xfrm>
              <a:off x="3613920" y="492395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1" name="Rectangle 2987"/>
            <p:cNvSpPr>
              <a:spLocks noChangeArrowheads="1"/>
            </p:cNvSpPr>
            <p:nvPr/>
          </p:nvSpPr>
          <p:spPr bwMode="auto">
            <a:xfrm>
              <a:off x="3632970" y="492395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2" name="Rectangle 2988"/>
            <p:cNvSpPr>
              <a:spLocks noChangeArrowheads="1"/>
            </p:cNvSpPr>
            <p:nvPr/>
          </p:nvSpPr>
          <p:spPr bwMode="auto">
            <a:xfrm>
              <a:off x="3650432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3" name="Rectangle 2989"/>
            <p:cNvSpPr>
              <a:spLocks noChangeArrowheads="1"/>
            </p:cNvSpPr>
            <p:nvPr/>
          </p:nvSpPr>
          <p:spPr bwMode="auto">
            <a:xfrm>
              <a:off x="3698057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4" name="Rectangle 2990"/>
            <p:cNvSpPr>
              <a:spLocks noChangeArrowheads="1"/>
            </p:cNvSpPr>
            <p:nvPr/>
          </p:nvSpPr>
          <p:spPr bwMode="auto">
            <a:xfrm>
              <a:off x="3745682" y="492395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5" name="Rectangle 2991"/>
            <p:cNvSpPr>
              <a:spLocks noChangeArrowheads="1"/>
            </p:cNvSpPr>
            <p:nvPr/>
          </p:nvSpPr>
          <p:spPr bwMode="auto">
            <a:xfrm>
              <a:off x="3769495" y="4923955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6" name="Rectangle 2992"/>
            <p:cNvSpPr>
              <a:spLocks noChangeArrowheads="1"/>
            </p:cNvSpPr>
            <p:nvPr/>
          </p:nvSpPr>
          <p:spPr bwMode="auto">
            <a:xfrm>
              <a:off x="3829820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7" name="Rectangle 2993"/>
            <p:cNvSpPr>
              <a:spLocks noChangeArrowheads="1"/>
            </p:cNvSpPr>
            <p:nvPr/>
          </p:nvSpPr>
          <p:spPr bwMode="auto">
            <a:xfrm>
              <a:off x="3877445" y="492395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8" name="Rectangle 2994"/>
            <p:cNvSpPr>
              <a:spLocks noChangeArrowheads="1"/>
            </p:cNvSpPr>
            <p:nvPr/>
          </p:nvSpPr>
          <p:spPr bwMode="auto">
            <a:xfrm>
              <a:off x="3896495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9" name="Rectangle 2995"/>
            <p:cNvSpPr>
              <a:spLocks noChangeArrowheads="1"/>
            </p:cNvSpPr>
            <p:nvPr/>
          </p:nvSpPr>
          <p:spPr bwMode="auto">
            <a:xfrm>
              <a:off x="3944120" y="492395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0" name="Freeform 2996"/>
            <p:cNvSpPr>
              <a:spLocks/>
            </p:cNvSpPr>
            <p:nvPr/>
          </p:nvSpPr>
          <p:spPr bwMode="auto">
            <a:xfrm>
              <a:off x="2186757" y="4741393"/>
              <a:ext cx="784225" cy="266700"/>
            </a:xfrm>
            <a:custGeom>
              <a:avLst/>
              <a:gdLst/>
              <a:ahLst/>
              <a:cxnLst>
                <a:cxn ang="0">
                  <a:pos x="839" y="286"/>
                </a:cxn>
                <a:cxn ang="0">
                  <a:pos x="839" y="286"/>
                </a:cxn>
                <a:cxn ang="0">
                  <a:pos x="0" y="286"/>
                </a:cxn>
                <a:cxn ang="0">
                  <a:pos x="0" y="0"/>
                </a:cxn>
                <a:cxn ang="0">
                  <a:pos x="839" y="0"/>
                </a:cxn>
                <a:cxn ang="0">
                  <a:pos x="839" y="286"/>
                </a:cxn>
              </a:cxnLst>
              <a:rect l="0" t="0" r="r" b="b"/>
              <a:pathLst>
                <a:path w="839" h="286">
                  <a:moveTo>
                    <a:pt x="839" y="286"/>
                  </a:moveTo>
                  <a:lnTo>
                    <a:pt x="839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839" y="0"/>
                  </a:lnTo>
                  <a:lnTo>
                    <a:pt x="839" y="28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21" name="Freeform 2997"/>
            <p:cNvSpPr>
              <a:spLocks/>
            </p:cNvSpPr>
            <p:nvPr/>
          </p:nvSpPr>
          <p:spPr bwMode="auto">
            <a:xfrm>
              <a:off x="2186757" y="4741393"/>
              <a:ext cx="784225" cy="266700"/>
            </a:xfrm>
            <a:custGeom>
              <a:avLst/>
              <a:gdLst/>
              <a:ahLst/>
              <a:cxnLst>
                <a:cxn ang="0">
                  <a:pos x="839" y="286"/>
                </a:cxn>
                <a:cxn ang="0">
                  <a:pos x="839" y="286"/>
                </a:cxn>
                <a:cxn ang="0">
                  <a:pos x="0" y="286"/>
                </a:cxn>
                <a:cxn ang="0">
                  <a:pos x="0" y="0"/>
                </a:cxn>
                <a:cxn ang="0">
                  <a:pos x="839" y="0"/>
                </a:cxn>
                <a:cxn ang="0">
                  <a:pos x="839" y="286"/>
                </a:cxn>
              </a:cxnLst>
              <a:rect l="0" t="0" r="r" b="b"/>
              <a:pathLst>
                <a:path w="839" h="286">
                  <a:moveTo>
                    <a:pt x="839" y="286"/>
                  </a:moveTo>
                  <a:lnTo>
                    <a:pt x="839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839" y="0"/>
                  </a:lnTo>
                  <a:lnTo>
                    <a:pt x="839" y="28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22" name="Rectangle 2998"/>
            <p:cNvSpPr>
              <a:spLocks noChangeArrowheads="1"/>
            </p:cNvSpPr>
            <p:nvPr/>
          </p:nvSpPr>
          <p:spPr bwMode="auto">
            <a:xfrm>
              <a:off x="2328045" y="4768380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3" name="Rectangle 2999"/>
            <p:cNvSpPr>
              <a:spLocks noChangeArrowheads="1"/>
            </p:cNvSpPr>
            <p:nvPr/>
          </p:nvSpPr>
          <p:spPr bwMode="auto">
            <a:xfrm>
              <a:off x="2388370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4" name="Rectangle 3000"/>
            <p:cNvSpPr>
              <a:spLocks noChangeArrowheads="1"/>
            </p:cNvSpPr>
            <p:nvPr/>
          </p:nvSpPr>
          <p:spPr bwMode="auto">
            <a:xfrm>
              <a:off x="2435995" y="47683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5" name="Rectangle 3001"/>
            <p:cNvSpPr>
              <a:spLocks noChangeArrowheads="1"/>
            </p:cNvSpPr>
            <p:nvPr/>
          </p:nvSpPr>
          <p:spPr bwMode="auto">
            <a:xfrm>
              <a:off x="2478857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6" name="Rectangle 3002"/>
            <p:cNvSpPr>
              <a:spLocks noChangeArrowheads="1"/>
            </p:cNvSpPr>
            <p:nvPr/>
          </p:nvSpPr>
          <p:spPr bwMode="auto">
            <a:xfrm>
              <a:off x="2526482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7" name="Rectangle 3003"/>
            <p:cNvSpPr>
              <a:spLocks noChangeArrowheads="1"/>
            </p:cNvSpPr>
            <p:nvPr/>
          </p:nvSpPr>
          <p:spPr bwMode="auto">
            <a:xfrm>
              <a:off x="2574107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8" name="Rectangle 3004"/>
            <p:cNvSpPr>
              <a:spLocks noChangeArrowheads="1"/>
            </p:cNvSpPr>
            <p:nvPr/>
          </p:nvSpPr>
          <p:spPr bwMode="auto">
            <a:xfrm>
              <a:off x="2620145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9" name="Rectangle 3005"/>
            <p:cNvSpPr>
              <a:spLocks noChangeArrowheads="1"/>
            </p:cNvSpPr>
            <p:nvPr/>
          </p:nvSpPr>
          <p:spPr bwMode="auto">
            <a:xfrm>
              <a:off x="2667770" y="4768380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0" name="Rectangle 3006"/>
            <p:cNvSpPr>
              <a:spLocks noChangeArrowheads="1"/>
            </p:cNvSpPr>
            <p:nvPr/>
          </p:nvSpPr>
          <p:spPr bwMode="auto">
            <a:xfrm>
              <a:off x="2699520" y="476838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1" name="Rectangle 3007"/>
            <p:cNvSpPr>
              <a:spLocks noChangeArrowheads="1"/>
            </p:cNvSpPr>
            <p:nvPr/>
          </p:nvSpPr>
          <p:spPr bwMode="auto">
            <a:xfrm>
              <a:off x="2723332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2" name="Rectangle 3008"/>
            <p:cNvSpPr>
              <a:spLocks noChangeArrowheads="1"/>
            </p:cNvSpPr>
            <p:nvPr/>
          </p:nvSpPr>
          <p:spPr bwMode="auto">
            <a:xfrm>
              <a:off x="2769370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3" name="Rectangle 3009"/>
            <p:cNvSpPr>
              <a:spLocks noChangeArrowheads="1"/>
            </p:cNvSpPr>
            <p:nvPr/>
          </p:nvSpPr>
          <p:spPr bwMode="auto">
            <a:xfrm>
              <a:off x="2415357" y="4871568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4" name="Rectangle 3010"/>
            <p:cNvSpPr>
              <a:spLocks noChangeArrowheads="1"/>
            </p:cNvSpPr>
            <p:nvPr/>
          </p:nvSpPr>
          <p:spPr bwMode="auto">
            <a:xfrm>
              <a:off x="2475682" y="4871568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5" name="Rectangle 3011"/>
            <p:cNvSpPr>
              <a:spLocks noChangeArrowheads="1"/>
            </p:cNvSpPr>
            <p:nvPr/>
          </p:nvSpPr>
          <p:spPr bwMode="auto">
            <a:xfrm>
              <a:off x="2523307" y="4871568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6" name="Rectangle 3012"/>
            <p:cNvSpPr>
              <a:spLocks noChangeArrowheads="1"/>
            </p:cNvSpPr>
            <p:nvPr/>
          </p:nvSpPr>
          <p:spPr bwMode="auto">
            <a:xfrm>
              <a:off x="2569345" y="4871568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7" name="Rectangle 3013"/>
            <p:cNvSpPr>
              <a:spLocks noChangeArrowheads="1"/>
            </p:cNvSpPr>
            <p:nvPr/>
          </p:nvSpPr>
          <p:spPr bwMode="auto">
            <a:xfrm>
              <a:off x="2616970" y="4871568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9" name="Rectangle 3015"/>
            <p:cNvSpPr>
              <a:spLocks noChangeArrowheads="1"/>
            </p:cNvSpPr>
            <p:nvPr/>
          </p:nvSpPr>
          <p:spPr bwMode="auto">
            <a:xfrm>
              <a:off x="2664594" y="48715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40" name="Rectangle 3016"/>
            <p:cNvSpPr>
              <a:spLocks noChangeArrowheads="1"/>
            </p:cNvSpPr>
            <p:nvPr/>
          </p:nvSpPr>
          <p:spPr bwMode="auto">
            <a:xfrm>
              <a:off x="2707457" y="48715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41" name="Freeform 3017"/>
            <p:cNvSpPr>
              <a:spLocks/>
            </p:cNvSpPr>
            <p:nvPr/>
          </p:nvSpPr>
          <p:spPr bwMode="auto">
            <a:xfrm>
              <a:off x="2577282" y="4176242"/>
              <a:ext cx="615950" cy="522288"/>
            </a:xfrm>
            <a:custGeom>
              <a:avLst/>
              <a:gdLst/>
              <a:ahLst/>
              <a:cxnLst>
                <a:cxn ang="0">
                  <a:pos x="0" y="559"/>
                </a:cxn>
                <a:cxn ang="0">
                  <a:pos x="0" y="0"/>
                </a:cxn>
                <a:cxn ang="0">
                  <a:pos x="659" y="0"/>
                </a:cxn>
              </a:cxnLst>
              <a:rect l="0" t="0" r="r" b="b"/>
              <a:pathLst>
                <a:path w="659" h="559">
                  <a:moveTo>
                    <a:pt x="0" y="559"/>
                  </a:moveTo>
                  <a:lnTo>
                    <a:pt x="0" y="0"/>
                  </a:lnTo>
                  <a:lnTo>
                    <a:pt x="659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2" name="Freeform 3018"/>
            <p:cNvSpPr>
              <a:spLocks/>
            </p:cNvSpPr>
            <p:nvPr/>
          </p:nvSpPr>
          <p:spPr bwMode="auto">
            <a:xfrm>
              <a:off x="2558232" y="4658842"/>
              <a:ext cx="38100" cy="71438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42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2" y="12"/>
                </a:cxn>
              </a:cxnLst>
              <a:rect l="0" t="0" r="r" b="b"/>
              <a:pathLst>
                <a:path w="42" h="77">
                  <a:moveTo>
                    <a:pt x="22" y="12"/>
                  </a:moveTo>
                  <a:lnTo>
                    <a:pt x="22" y="12"/>
                  </a:lnTo>
                  <a:lnTo>
                    <a:pt x="42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3" name="Rectangle 3019"/>
            <p:cNvSpPr>
              <a:spLocks noChangeArrowheads="1"/>
            </p:cNvSpPr>
            <p:nvPr/>
          </p:nvSpPr>
          <p:spPr bwMode="auto">
            <a:xfrm>
              <a:off x="2907482" y="4044480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44" name="Rectangle 3020"/>
            <p:cNvSpPr>
              <a:spLocks noChangeArrowheads="1"/>
            </p:cNvSpPr>
            <p:nvPr/>
          </p:nvSpPr>
          <p:spPr bwMode="auto">
            <a:xfrm>
              <a:off x="2967807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45" name="Line 3021"/>
            <p:cNvSpPr>
              <a:spLocks noChangeShapeType="1"/>
            </p:cNvSpPr>
            <p:nvPr/>
          </p:nvSpPr>
          <p:spPr bwMode="auto">
            <a:xfrm flipV="1">
              <a:off x="3699644" y="4433417"/>
              <a:ext cx="1588" cy="21590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6" name="Freeform 3022"/>
            <p:cNvSpPr>
              <a:spLocks/>
            </p:cNvSpPr>
            <p:nvPr/>
          </p:nvSpPr>
          <p:spPr bwMode="auto">
            <a:xfrm>
              <a:off x="3680594" y="4609630"/>
              <a:ext cx="38100" cy="71438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42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2" y="12"/>
                </a:cxn>
              </a:cxnLst>
              <a:rect l="0" t="0" r="r" b="b"/>
              <a:pathLst>
                <a:path w="42" h="77">
                  <a:moveTo>
                    <a:pt x="22" y="12"/>
                  </a:moveTo>
                  <a:lnTo>
                    <a:pt x="22" y="12"/>
                  </a:lnTo>
                  <a:lnTo>
                    <a:pt x="42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7" name="Freeform 3023"/>
            <p:cNvSpPr>
              <a:spLocks/>
            </p:cNvSpPr>
            <p:nvPr/>
          </p:nvSpPr>
          <p:spPr bwMode="auto">
            <a:xfrm>
              <a:off x="3139257" y="3877792"/>
              <a:ext cx="1116013" cy="598488"/>
            </a:xfrm>
            <a:custGeom>
              <a:avLst/>
              <a:gdLst/>
              <a:ahLst/>
              <a:cxnLst>
                <a:cxn ang="0">
                  <a:pos x="1196" y="320"/>
                </a:cxn>
                <a:cxn ang="0">
                  <a:pos x="1196" y="320"/>
                </a:cxn>
                <a:cxn ang="0">
                  <a:pos x="598" y="640"/>
                </a:cxn>
                <a:cxn ang="0">
                  <a:pos x="0" y="320"/>
                </a:cxn>
                <a:cxn ang="0">
                  <a:pos x="598" y="0"/>
                </a:cxn>
                <a:cxn ang="0">
                  <a:pos x="1196" y="320"/>
                </a:cxn>
                <a:cxn ang="0">
                  <a:pos x="1196" y="320"/>
                </a:cxn>
              </a:cxnLst>
              <a:rect l="0" t="0" r="r" b="b"/>
              <a:pathLst>
                <a:path w="1196" h="640">
                  <a:moveTo>
                    <a:pt x="1196" y="320"/>
                  </a:moveTo>
                  <a:lnTo>
                    <a:pt x="1196" y="320"/>
                  </a:lnTo>
                  <a:lnTo>
                    <a:pt x="598" y="640"/>
                  </a:lnTo>
                  <a:lnTo>
                    <a:pt x="0" y="320"/>
                  </a:lnTo>
                  <a:lnTo>
                    <a:pt x="598" y="0"/>
                  </a:lnTo>
                  <a:lnTo>
                    <a:pt x="1196" y="320"/>
                  </a:lnTo>
                  <a:lnTo>
                    <a:pt x="1196" y="320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8" name="Freeform 3024"/>
            <p:cNvSpPr>
              <a:spLocks/>
            </p:cNvSpPr>
            <p:nvPr/>
          </p:nvSpPr>
          <p:spPr bwMode="auto">
            <a:xfrm>
              <a:off x="3139257" y="3877792"/>
              <a:ext cx="1116013" cy="598488"/>
            </a:xfrm>
            <a:custGeom>
              <a:avLst/>
              <a:gdLst/>
              <a:ahLst/>
              <a:cxnLst>
                <a:cxn ang="0">
                  <a:pos x="1196" y="320"/>
                </a:cxn>
                <a:cxn ang="0">
                  <a:pos x="1196" y="320"/>
                </a:cxn>
                <a:cxn ang="0">
                  <a:pos x="598" y="640"/>
                </a:cxn>
                <a:cxn ang="0">
                  <a:pos x="0" y="320"/>
                </a:cxn>
                <a:cxn ang="0">
                  <a:pos x="598" y="0"/>
                </a:cxn>
                <a:cxn ang="0">
                  <a:pos x="1196" y="320"/>
                </a:cxn>
                <a:cxn ang="0">
                  <a:pos x="1196" y="320"/>
                </a:cxn>
              </a:cxnLst>
              <a:rect l="0" t="0" r="r" b="b"/>
              <a:pathLst>
                <a:path w="1196" h="640">
                  <a:moveTo>
                    <a:pt x="1196" y="320"/>
                  </a:moveTo>
                  <a:lnTo>
                    <a:pt x="1196" y="320"/>
                  </a:lnTo>
                  <a:lnTo>
                    <a:pt x="598" y="640"/>
                  </a:lnTo>
                  <a:lnTo>
                    <a:pt x="0" y="320"/>
                  </a:lnTo>
                  <a:lnTo>
                    <a:pt x="598" y="0"/>
                  </a:lnTo>
                  <a:lnTo>
                    <a:pt x="1196" y="320"/>
                  </a:lnTo>
                  <a:lnTo>
                    <a:pt x="1196" y="320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9" name="Rectangle 3025"/>
            <p:cNvSpPr>
              <a:spLocks noChangeArrowheads="1"/>
            </p:cNvSpPr>
            <p:nvPr/>
          </p:nvSpPr>
          <p:spPr bwMode="auto">
            <a:xfrm>
              <a:off x="3517082" y="39984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0" name="Rectangle 3026"/>
            <p:cNvSpPr>
              <a:spLocks noChangeArrowheads="1"/>
            </p:cNvSpPr>
            <p:nvPr/>
          </p:nvSpPr>
          <p:spPr bwMode="auto">
            <a:xfrm>
              <a:off x="3539307" y="39984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1" name="Rectangle 3027"/>
            <p:cNvSpPr>
              <a:spLocks noChangeArrowheads="1"/>
            </p:cNvSpPr>
            <p:nvPr/>
          </p:nvSpPr>
          <p:spPr bwMode="auto">
            <a:xfrm>
              <a:off x="3582169" y="39984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2" name="Rectangle 3028"/>
            <p:cNvSpPr>
              <a:spLocks noChangeArrowheads="1"/>
            </p:cNvSpPr>
            <p:nvPr/>
          </p:nvSpPr>
          <p:spPr bwMode="auto">
            <a:xfrm>
              <a:off x="3605982" y="39984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3" name="Rectangle 3029"/>
            <p:cNvSpPr>
              <a:spLocks noChangeArrowheads="1"/>
            </p:cNvSpPr>
            <p:nvPr/>
          </p:nvSpPr>
          <p:spPr bwMode="auto">
            <a:xfrm>
              <a:off x="3645669" y="39984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4" name="Rectangle 3030"/>
            <p:cNvSpPr>
              <a:spLocks noChangeArrowheads="1"/>
            </p:cNvSpPr>
            <p:nvPr/>
          </p:nvSpPr>
          <p:spPr bwMode="auto">
            <a:xfrm>
              <a:off x="3693294" y="399844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5" name="Rectangle 3031"/>
            <p:cNvSpPr>
              <a:spLocks noChangeArrowheads="1"/>
            </p:cNvSpPr>
            <p:nvPr/>
          </p:nvSpPr>
          <p:spPr bwMode="auto">
            <a:xfrm>
              <a:off x="3712344" y="39984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6" name="Rectangle 3032"/>
            <p:cNvSpPr>
              <a:spLocks noChangeArrowheads="1"/>
            </p:cNvSpPr>
            <p:nvPr/>
          </p:nvSpPr>
          <p:spPr bwMode="auto">
            <a:xfrm>
              <a:off x="3759969" y="39984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7" name="Rectangle 3033"/>
            <p:cNvSpPr>
              <a:spLocks noChangeArrowheads="1"/>
            </p:cNvSpPr>
            <p:nvPr/>
          </p:nvSpPr>
          <p:spPr bwMode="auto">
            <a:xfrm>
              <a:off x="3806007" y="39984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8" name="Rectangle 3034"/>
            <p:cNvSpPr>
              <a:spLocks noChangeArrowheads="1"/>
            </p:cNvSpPr>
            <p:nvPr/>
          </p:nvSpPr>
          <p:spPr bwMode="auto">
            <a:xfrm>
              <a:off x="3829819" y="399844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9" name="Rectangle 3035"/>
            <p:cNvSpPr>
              <a:spLocks noChangeArrowheads="1"/>
            </p:cNvSpPr>
            <p:nvPr/>
          </p:nvSpPr>
          <p:spPr bwMode="auto">
            <a:xfrm>
              <a:off x="3848869" y="39984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0" name="Rectangle 3036"/>
            <p:cNvSpPr>
              <a:spLocks noChangeArrowheads="1"/>
            </p:cNvSpPr>
            <p:nvPr/>
          </p:nvSpPr>
          <p:spPr bwMode="auto">
            <a:xfrm>
              <a:off x="3421832" y="4101630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1" name="Rectangle 3037"/>
            <p:cNvSpPr>
              <a:spLocks noChangeArrowheads="1"/>
            </p:cNvSpPr>
            <p:nvPr/>
          </p:nvSpPr>
          <p:spPr bwMode="auto">
            <a:xfrm>
              <a:off x="3491682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2" name="Rectangle 3038"/>
            <p:cNvSpPr>
              <a:spLocks noChangeArrowheads="1"/>
            </p:cNvSpPr>
            <p:nvPr/>
          </p:nvSpPr>
          <p:spPr bwMode="auto">
            <a:xfrm>
              <a:off x="3539307" y="410163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3" name="Rectangle 3039"/>
            <p:cNvSpPr>
              <a:spLocks noChangeArrowheads="1"/>
            </p:cNvSpPr>
            <p:nvPr/>
          </p:nvSpPr>
          <p:spPr bwMode="auto">
            <a:xfrm>
              <a:off x="3580582" y="410163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4" name="Rectangle 3040"/>
            <p:cNvSpPr>
              <a:spLocks noChangeArrowheads="1"/>
            </p:cNvSpPr>
            <p:nvPr/>
          </p:nvSpPr>
          <p:spPr bwMode="auto">
            <a:xfrm>
              <a:off x="3623444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5" name="Rectangle 3041"/>
            <p:cNvSpPr>
              <a:spLocks noChangeArrowheads="1"/>
            </p:cNvSpPr>
            <p:nvPr/>
          </p:nvSpPr>
          <p:spPr bwMode="auto">
            <a:xfrm>
              <a:off x="3671069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6" name="Rectangle 3042"/>
            <p:cNvSpPr>
              <a:spLocks noChangeArrowheads="1"/>
            </p:cNvSpPr>
            <p:nvPr/>
          </p:nvSpPr>
          <p:spPr bwMode="auto">
            <a:xfrm>
              <a:off x="3718694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7" name="Rectangle 3043"/>
            <p:cNvSpPr>
              <a:spLocks noChangeArrowheads="1"/>
            </p:cNvSpPr>
            <p:nvPr/>
          </p:nvSpPr>
          <p:spPr bwMode="auto">
            <a:xfrm>
              <a:off x="3764732" y="410163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8" name="Rectangle 3044"/>
            <p:cNvSpPr>
              <a:spLocks noChangeArrowheads="1"/>
            </p:cNvSpPr>
            <p:nvPr/>
          </p:nvSpPr>
          <p:spPr bwMode="auto">
            <a:xfrm>
              <a:off x="3788544" y="4101630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9" name="Rectangle 3045"/>
            <p:cNvSpPr>
              <a:spLocks noChangeArrowheads="1"/>
            </p:cNvSpPr>
            <p:nvPr/>
          </p:nvSpPr>
          <p:spPr bwMode="auto">
            <a:xfrm>
              <a:off x="3850457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0" name="Rectangle 3046"/>
            <p:cNvSpPr>
              <a:spLocks noChangeArrowheads="1"/>
            </p:cNvSpPr>
            <p:nvPr/>
          </p:nvSpPr>
          <p:spPr bwMode="auto">
            <a:xfrm>
              <a:off x="3898082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1" name="Rectangle 3047"/>
            <p:cNvSpPr>
              <a:spLocks noChangeArrowheads="1"/>
            </p:cNvSpPr>
            <p:nvPr/>
          </p:nvSpPr>
          <p:spPr bwMode="auto">
            <a:xfrm>
              <a:off x="3944119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2" name="Rectangle 3048"/>
            <p:cNvSpPr>
              <a:spLocks noChangeArrowheads="1"/>
            </p:cNvSpPr>
            <p:nvPr/>
          </p:nvSpPr>
          <p:spPr bwMode="auto">
            <a:xfrm>
              <a:off x="3453582" y="42048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3" name="Rectangle 3049"/>
            <p:cNvSpPr>
              <a:spLocks noChangeArrowheads="1"/>
            </p:cNvSpPr>
            <p:nvPr/>
          </p:nvSpPr>
          <p:spPr bwMode="auto">
            <a:xfrm>
              <a:off x="3477394" y="420481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4" name="Rectangle 3050"/>
            <p:cNvSpPr>
              <a:spLocks noChangeArrowheads="1"/>
            </p:cNvSpPr>
            <p:nvPr/>
          </p:nvSpPr>
          <p:spPr bwMode="auto">
            <a:xfrm>
              <a:off x="3496444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5" name="Rectangle 3051"/>
            <p:cNvSpPr>
              <a:spLocks noChangeArrowheads="1"/>
            </p:cNvSpPr>
            <p:nvPr/>
          </p:nvSpPr>
          <p:spPr bwMode="auto">
            <a:xfrm>
              <a:off x="3544069" y="420481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6" name="Rectangle 3052"/>
            <p:cNvSpPr>
              <a:spLocks noChangeArrowheads="1"/>
            </p:cNvSpPr>
            <p:nvPr/>
          </p:nvSpPr>
          <p:spPr bwMode="auto">
            <a:xfrm>
              <a:off x="3561532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7" name="Rectangle 3053"/>
            <p:cNvSpPr>
              <a:spLocks noChangeArrowheads="1"/>
            </p:cNvSpPr>
            <p:nvPr/>
          </p:nvSpPr>
          <p:spPr bwMode="auto">
            <a:xfrm>
              <a:off x="3609157" y="42048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8" name="Rectangle 3054"/>
            <p:cNvSpPr>
              <a:spLocks noChangeArrowheads="1"/>
            </p:cNvSpPr>
            <p:nvPr/>
          </p:nvSpPr>
          <p:spPr bwMode="auto">
            <a:xfrm>
              <a:off x="3632969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9" name="Rectangle 3055"/>
            <p:cNvSpPr>
              <a:spLocks noChangeArrowheads="1"/>
            </p:cNvSpPr>
            <p:nvPr/>
          </p:nvSpPr>
          <p:spPr bwMode="auto">
            <a:xfrm>
              <a:off x="3680594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0" name="Rectangle 3056"/>
            <p:cNvSpPr>
              <a:spLocks noChangeArrowheads="1"/>
            </p:cNvSpPr>
            <p:nvPr/>
          </p:nvSpPr>
          <p:spPr bwMode="auto">
            <a:xfrm>
              <a:off x="3728219" y="42048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1" name="Rectangle 3057"/>
            <p:cNvSpPr>
              <a:spLocks noChangeArrowheads="1"/>
            </p:cNvSpPr>
            <p:nvPr/>
          </p:nvSpPr>
          <p:spPr bwMode="auto">
            <a:xfrm>
              <a:off x="3750444" y="420481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2" name="Rectangle 3058"/>
            <p:cNvSpPr>
              <a:spLocks noChangeArrowheads="1"/>
            </p:cNvSpPr>
            <p:nvPr/>
          </p:nvSpPr>
          <p:spPr bwMode="auto">
            <a:xfrm>
              <a:off x="3769494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3" name="Rectangle 3059"/>
            <p:cNvSpPr>
              <a:spLocks noChangeArrowheads="1"/>
            </p:cNvSpPr>
            <p:nvPr/>
          </p:nvSpPr>
          <p:spPr bwMode="auto">
            <a:xfrm>
              <a:off x="3817119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4" name="Rectangle 3060"/>
            <p:cNvSpPr>
              <a:spLocks noChangeArrowheads="1"/>
            </p:cNvSpPr>
            <p:nvPr/>
          </p:nvSpPr>
          <p:spPr bwMode="auto">
            <a:xfrm>
              <a:off x="3863157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5" name="Rectangle 3061"/>
            <p:cNvSpPr>
              <a:spLocks noChangeArrowheads="1"/>
            </p:cNvSpPr>
            <p:nvPr/>
          </p:nvSpPr>
          <p:spPr bwMode="auto">
            <a:xfrm>
              <a:off x="3910782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6" name="Rectangle 3062"/>
            <p:cNvSpPr>
              <a:spLocks noChangeArrowheads="1"/>
            </p:cNvSpPr>
            <p:nvPr/>
          </p:nvSpPr>
          <p:spPr bwMode="auto">
            <a:xfrm>
              <a:off x="3752032" y="452866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7" name="Rectangle 3063"/>
            <p:cNvSpPr>
              <a:spLocks noChangeArrowheads="1"/>
            </p:cNvSpPr>
            <p:nvPr/>
          </p:nvSpPr>
          <p:spPr bwMode="auto">
            <a:xfrm>
              <a:off x="3798069" y="45286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8" name="Rectangle 3064"/>
            <p:cNvSpPr>
              <a:spLocks noChangeArrowheads="1"/>
            </p:cNvSpPr>
            <p:nvPr/>
          </p:nvSpPr>
          <p:spPr bwMode="auto">
            <a:xfrm>
              <a:off x="3845694" y="45286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9" name="Freeform 3065"/>
            <p:cNvSpPr>
              <a:spLocks/>
            </p:cNvSpPr>
            <p:nvPr/>
          </p:nvSpPr>
          <p:spPr bwMode="auto">
            <a:xfrm>
              <a:off x="4306069" y="2441104"/>
              <a:ext cx="3321050" cy="1749425"/>
            </a:xfrm>
            <a:custGeom>
              <a:avLst/>
              <a:gdLst/>
              <a:ahLst/>
              <a:cxnLst>
                <a:cxn ang="0">
                  <a:pos x="3559" y="167"/>
                </a:cxn>
                <a:cxn ang="0">
                  <a:pos x="3559" y="360"/>
                </a:cxn>
                <a:cxn ang="0">
                  <a:pos x="3559" y="554"/>
                </a:cxn>
                <a:cxn ang="0">
                  <a:pos x="3559" y="748"/>
                </a:cxn>
                <a:cxn ang="0">
                  <a:pos x="3559" y="942"/>
                </a:cxn>
                <a:cxn ang="0">
                  <a:pos x="3559" y="1136"/>
                </a:cxn>
                <a:cxn ang="0">
                  <a:pos x="3559" y="1330"/>
                </a:cxn>
                <a:cxn ang="0">
                  <a:pos x="3559" y="1524"/>
                </a:cxn>
                <a:cxn ang="0">
                  <a:pos x="3559" y="1718"/>
                </a:cxn>
                <a:cxn ang="0">
                  <a:pos x="3520" y="1874"/>
                </a:cxn>
                <a:cxn ang="0">
                  <a:pos x="3326" y="1874"/>
                </a:cxn>
                <a:cxn ang="0">
                  <a:pos x="3132" y="1874"/>
                </a:cxn>
                <a:cxn ang="0">
                  <a:pos x="2938" y="1874"/>
                </a:cxn>
                <a:cxn ang="0">
                  <a:pos x="2744" y="1874"/>
                </a:cxn>
                <a:cxn ang="0">
                  <a:pos x="2551" y="1874"/>
                </a:cxn>
                <a:cxn ang="0">
                  <a:pos x="2357" y="1874"/>
                </a:cxn>
                <a:cxn ang="0">
                  <a:pos x="2163" y="1874"/>
                </a:cxn>
                <a:cxn ang="0">
                  <a:pos x="1969" y="1874"/>
                </a:cxn>
                <a:cxn ang="0">
                  <a:pos x="1775" y="1874"/>
                </a:cxn>
                <a:cxn ang="0">
                  <a:pos x="1707" y="1775"/>
                </a:cxn>
                <a:cxn ang="0">
                  <a:pos x="1707" y="1581"/>
                </a:cxn>
                <a:cxn ang="0">
                  <a:pos x="1707" y="1387"/>
                </a:cxn>
                <a:cxn ang="0">
                  <a:pos x="1707" y="1193"/>
                </a:cxn>
                <a:cxn ang="0">
                  <a:pos x="1590" y="1144"/>
                </a:cxn>
                <a:cxn ang="0">
                  <a:pos x="1396" y="1144"/>
                </a:cxn>
                <a:cxn ang="0">
                  <a:pos x="1202" y="1144"/>
                </a:cxn>
                <a:cxn ang="0">
                  <a:pos x="1008" y="1144"/>
                </a:cxn>
                <a:cxn ang="0">
                  <a:pos x="814" y="1144"/>
                </a:cxn>
                <a:cxn ang="0">
                  <a:pos x="620" y="1144"/>
                </a:cxn>
                <a:cxn ang="0">
                  <a:pos x="426" y="1144"/>
                </a:cxn>
                <a:cxn ang="0">
                  <a:pos x="232" y="1144"/>
                </a:cxn>
                <a:cxn ang="0">
                  <a:pos x="38" y="1144"/>
                </a:cxn>
                <a:cxn ang="0">
                  <a:pos x="0" y="1016"/>
                </a:cxn>
                <a:cxn ang="0">
                  <a:pos x="0" y="822"/>
                </a:cxn>
                <a:cxn ang="0">
                  <a:pos x="0" y="628"/>
                </a:cxn>
                <a:cxn ang="0">
                  <a:pos x="0" y="434"/>
                </a:cxn>
                <a:cxn ang="0">
                  <a:pos x="0" y="240"/>
                </a:cxn>
                <a:cxn ang="0">
                  <a:pos x="0" y="46"/>
                </a:cxn>
                <a:cxn ang="0">
                  <a:pos x="149" y="0"/>
                </a:cxn>
                <a:cxn ang="0">
                  <a:pos x="343" y="0"/>
                </a:cxn>
                <a:cxn ang="0">
                  <a:pos x="537" y="0"/>
                </a:cxn>
                <a:cxn ang="0">
                  <a:pos x="731" y="0"/>
                </a:cxn>
                <a:cxn ang="0">
                  <a:pos x="925" y="0"/>
                </a:cxn>
                <a:cxn ang="0">
                  <a:pos x="1119" y="0"/>
                </a:cxn>
                <a:cxn ang="0">
                  <a:pos x="1312" y="0"/>
                </a:cxn>
                <a:cxn ang="0">
                  <a:pos x="1506" y="0"/>
                </a:cxn>
                <a:cxn ang="0">
                  <a:pos x="1700" y="0"/>
                </a:cxn>
                <a:cxn ang="0">
                  <a:pos x="1894" y="0"/>
                </a:cxn>
                <a:cxn ang="0">
                  <a:pos x="2088" y="0"/>
                </a:cxn>
                <a:cxn ang="0">
                  <a:pos x="2282" y="0"/>
                </a:cxn>
                <a:cxn ang="0">
                  <a:pos x="2476" y="0"/>
                </a:cxn>
                <a:cxn ang="0">
                  <a:pos x="2670" y="0"/>
                </a:cxn>
                <a:cxn ang="0">
                  <a:pos x="2864" y="0"/>
                </a:cxn>
                <a:cxn ang="0">
                  <a:pos x="3058" y="0"/>
                </a:cxn>
                <a:cxn ang="0">
                  <a:pos x="3252" y="0"/>
                </a:cxn>
                <a:cxn ang="0">
                  <a:pos x="3446" y="0"/>
                </a:cxn>
              </a:cxnLst>
              <a:rect l="0" t="0" r="r" b="b"/>
              <a:pathLst>
                <a:path w="3559" h="1874">
                  <a:moveTo>
                    <a:pt x="3559" y="0"/>
                  </a:moveTo>
                  <a:lnTo>
                    <a:pt x="3559" y="28"/>
                  </a:lnTo>
                  <a:lnTo>
                    <a:pt x="3559" y="56"/>
                  </a:lnTo>
                  <a:lnTo>
                    <a:pt x="3559" y="83"/>
                  </a:lnTo>
                  <a:lnTo>
                    <a:pt x="3559" y="111"/>
                  </a:lnTo>
                  <a:lnTo>
                    <a:pt x="3559" y="139"/>
                  </a:lnTo>
                  <a:lnTo>
                    <a:pt x="3559" y="167"/>
                  </a:lnTo>
                  <a:lnTo>
                    <a:pt x="3559" y="194"/>
                  </a:lnTo>
                  <a:lnTo>
                    <a:pt x="3559" y="222"/>
                  </a:lnTo>
                  <a:lnTo>
                    <a:pt x="3559" y="250"/>
                  </a:lnTo>
                  <a:lnTo>
                    <a:pt x="3559" y="277"/>
                  </a:lnTo>
                  <a:lnTo>
                    <a:pt x="3559" y="305"/>
                  </a:lnTo>
                  <a:lnTo>
                    <a:pt x="3559" y="333"/>
                  </a:lnTo>
                  <a:lnTo>
                    <a:pt x="3559" y="360"/>
                  </a:lnTo>
                  <a:lnTo>
                    <a:pt x="3559" y="388"/>
                  </a:lnTo>
                  <a:lnTo>
                    <a:pt x="3559" y="416"/>
                  </a:lnTo>
                  <a:lnTo>
                    <a:pt x="3559" y="444"/>
                  </a:lnTo>
                  <a:lnTo>
                    <a:pt x="3559" y="471"/>
                  </a:lnTo>
                  <a:lnTo>
                    <a:pt x="3559" y="499"/>
                  </a:lnTo>
                  <a:lnTo>
                    <a:pt x="3559" y="527"/>
                  </a:lnTo>
                  <a:lnTo>
                    <a:pt x="3559" y="554"/>
                  </a:lnTo>
                  <a:lnTo>
                    <a:pt x="3559" y="582"/>
                  </a:lnTo>
                  <a:lnTo>
                    <a:pt x="3559" y="610"/>
                  </a:lnTo>
                  <a:lnTo>
                    <a:pt x="3559" y="638"/>
                  </a:lnTo>
                  <a:lnTo>
                    <a:pt x="3559" y="665"/>
                  </a:lnTo>
                  <a:lnTo>
                    <a:pt x="3559" y="693"/>
                  </a:lnTo>
                  <a:lnTo>
                    <a:pt x="3559" y="721"/>
                  </a:lnTo>
                  <a:lnTo>
                    <a:pt x="3559" y="748"/>
                  </a:lnTo>
                  <a:lnTo>
                    <a:pt x="3559" y="776"/>
                  </a:lnTo>
                  <a:lnTo>
                    <a:pt x="3559" y="804"/>
                  </a:lnTo>
                  <a:lnTo>
                    <a:pt x="3559" y="832"/>
                  </a:lnTo>
                  <a:lnTo>
                    <a:pt x="3559" y="859"/>
                  </a:lnTo>
                  <a:lnTo>
                    <a:pt x="3559" y="887"/>
                  </a:lnTo>
                  <a:lnTo>
                    <a:pt x="3559" y="915"/>
                  </a:lnTo>
                  <a:lnTo>
                    <a:pt x="3559" y="942"/>
                  </a:lnTo>
                  <a:lnTo>
                    <a:pt x="3559" y="970"/>
                  </a:lnTo>
                  <a:lnTo>
                    <a:pt x="3559" y="998"/>
                  </a:lnTo>
                  <a:lnTo>
                    <a:pt x="3559" y="1026"/>
                  </a:lnTo>
                  <a:lnTo>
                    <a:pt x="3559" y="1053"/>
                  </a:lnTo>
                  <a:lnTo>
                    <a:pt x="3559" y="1081"/>
                  </a:lnTo>
                  <a:lnTo>
                    <a:pt x="3559" y="1109"/>
                  </a:lnTo>
                  <a:lnTo>
                    <a:pt x="3559" y="1136"/>
                  </a:lnTo>
                  <a:lnTo>
                    <a:pt x="3559" y="1164"/>
                  </a:lnTo>
                  <a:lnTo>
                    <a:pt x="3559" y="1192"/>
                  </a:lnTo>
                  <a:lnTo>
                    <a:pt x="3559" y="1220"/>
                  </a:lnTo>
                  <a:lnTo>
                    <a:pt x="3559" y="1247"/>
                  </a:lnTo>
                  <a:lnTo>
                    <a:pt x="3559" y="1275"/>
                  </a:lnTo>
                  <a:lnTo>
                    <a:pt x="3559" y="1303"/>
                  </a:lnTo>
                  <a:lnTo>
                    <a:pt x="3559" y="1330"/>
                  </a:lnTo>
                  <a:lnTo>
                    <a:pt x="3559" y="1358"/>
                  </a:lnTo>
                  <a:lnTo>
                    <a:pt x="3559" y="1386"/>
                  </a:lnTo>
                  <a:lnTo>
                    <a:pt x="3559" y="1414"/>
                  </a:lnTo>
                  <a:lnTo>
                    <a:pt x="3559" y="1441"/>
                  </a:lnTo>
                  <a:lnTo>
                    <a:pt x="3559" y="1469"/>
                  </a:lnTo>
                  <a:lnTo>
                    <a:pt x="3559" y="1497"/>
                  </a:lnTo>
                  <a:lnTo>
                    <a:pt x="3559" y="1524"/>
                  </a:lnTo>
                  <a:lnTo>
                    <a:pt x="3559" y="1552"/>
                  </a:lnTo>
                  <a:lnTo>
                    <a:pt x="3559" y="1580"/>
                  </a:lnTo>
                  <a:lnTo>
                    <a:pt x="3559" y="1607"/>
                  </a:lnTo>
                  <a:lnTo>
                    <a:pt x="3559" y="1635"/>
                  </a:lnTo>
                  <a:lnTo>
                    <a:pt x="3559" y="1663"/>
                  </a:lnTo>
                  <a:lnTo>
                    <a:pt x="3559" y="1691"/>
                  </a:lnTo>
                  <a:lnTo>
                    <a:pt x="3559" y="1718"/>
                  </a:lnTo>
                  <a:lnTo>
                    <a:pt x="3559" y="1746"/>
                  </a:lnTo>
                  <a:lnTo>
                    <a:pt x="3559" y="1774"/>
                  </a:lnTo>
                  <a:lnTo>
                    <a:pt x="3559" y="1801"/>
                  </a:lnTo>
                  <a:lnTo>
                    <a:pt x="3559" y="1829"/>
                  </a:lnTo>
                  <a:lnTo>
                    <a:pt x="3559" y="1857"/>
                  </a:lnTo>
                  <a:lnTo>
                    <a:pt x="3548" y="1874"/>
                  </a:lnTo>
                  <a:lnTo>
                    <a:pt x="3520" y="1874"/>
                  </a:lnTo>
                  <a:lnTo>
                    <a:pt x="3493" y="1874"/>
                  </a:lnTo>
                  <a:lnTo>
                    <a:pt x="3465" y="1874"/>
                  </a:lnTo>
                  <a:lnTo>
                    <a:pt x="3437" y="1874"/>
                  </a:lnTo>
                  <a:lnTo>
                    <a:pt x="3410" y="1874"/>
                  </a:lnTo>
                  <a:lnTo>
                    <a:pt x="3382" y="1874"/>
                  </a:lnTo>
                  <a:lnTo>
                    <a:pt x="3354" y="1874"/>
                  </a:lnTo>
                  <a:lnTo>
                    <a:pt x="3326" y="1874"/>
                  </a:lnTo>
                  <a:lnTo>
                    <a:pt x="3299" y="1874"/>
                  </a:lnTo>
                  <a:lnTo>
                    <a:pt x="3271" y="1874"/>
                  </a:lnTo>
                  <a:lnTo>
                    <a:pt x="3243" y="1874"/>
                  </a:lnTo>
                  <a:lnTo>
                    <a:pt x="3216" y="1874"/>
                  </a:lnTo>
                  <a:lnTo>
                    <a:pt x="3188" y="1874"/>
                  </a:lnTo>
                  <a:lnTo>
                    <a:pt x="3160" y="1874"/>
                  </a:lnTo>
                  <a:lnTo>
                    <a:pt x="3132" y="1874"/>
                  </a:lnTo>
                  <a:lnTo>
                    <a:pt x="3105" y="1874"/>
                  </a:lnTo>
                  <a:lnTo>
                    <a:pt x="3077" y="1874"/>
                  </a:lnTo>
                  <a:lnTo>
                    <a:pt x="3049" y="1874"/>
                  </a:lnTo>
                  <a:lnTo>
                    <a:pt x="3022" y="1874"/>
                  </a:lnTo>
                  <a:lnTo>
                    <a:pt x="2994" y="1874"/>
                  </a:lnTo>
                  <a:lnTo>
                    <a:pt x="2966" y="1874"/>
                  </a:lnTo>
                  <a:lnTo>
                    <a:pt x="2938" y="1874"/>
                  </a:lnTo>
                  <a:lnTo>
                    <a:pt x="2911" y="1874"/>
                  </a:lnTo>
                  <a:lnTo>
                    <a:pt x="2883" y="1874"/>
                  </a:lnTo>
                  <a:lnTo>
                    <a:pt x="2855" y="1874"/>
                  </a:lnTo>
                  <a:lnTo>
                    <a:pt x="2828" y="1874"/>
                  </a:lnTo>
                  <a:lnTo>
                    <a:pt x="2800" y="1874"/>
                  </a:lnTo>
                  <a:lnTo>
                    <a:pt x="2772" y="1874"/>
                  </a:lnTo>
                  <a:lnTo>
                    <a:pt x="2744" y="1874"/>
                  </a:lnTo>
                  <a:lnTo>
                    <a:pt x="2717" y="1874"/>
                  </a:lnTo>
                  <a:lnTo>
                    <a:pt x="2689" y="1874"/>
                  </a:lnTo>
                  <a:lnTo>
                    <a:pt x="2661" y="1874"/>
                  </a:lnTo>
                  <a:lnTo>
                    <a:pt x="2634" y="1874"/>
                  </a:lnTo>
                  <a:lnTo>
                    <a:pt x="2606" y="1874"/>
                  </a:lnTo>
                  <a:lnTo>
                    <a:pt x="2578" y="1874"/>
                  </a:lnTo>
                  <a:lnTo>
                    <a:pt x="2551" y="1874"/>
                  </a:lnTo>
                  <a:lnTo>
                    <a:pt x="2523" y="1874"/>
                  </a:lnTo>
                  <a:lnTo>
                    <a:pt x="2495" y="1874"/>
                  </a:lnTo>
                  <a:lnTo>
                    <a:pt x="2467" y="1874"/>
                  </a:lnTo>
                  <a:lnTo>
                    <a:pt x="2440" y="1874"/>
                  </a:lnTo>
                  <a:lnTo>
                    <a:pt x="2412" y="1874"/>
                  </a:lnTo>
                  <a:lnTo>
                    <a:pt x="2384" y="1874"/>
                  </a:lnTo>
                  <a:lnTo>
                    <a:pt x="2357" y="1874"/>
                  </a:lnTo>
                  <a:lnTo>
                    <a:pt x="2329" y="1874"/>
                  </a:lnTo>
                  <a:lnTo>
                    <a:pt x="2301" y="1874"/>
                  </a:lnTo>
                  <a:lnTo>
                    <a:pt x="2273" y="1874"/>
                  </a:lnTo>
                  <a:lnTo>
                    <a:pt x="2246" y="1874"/>
                  </a:lnTo>
                  <a:lnTo>
                    <a:pt x="2218" y="1874"/>
                  </a:lnTo>
                  <a:lnTo>
                    <a:pt x="2190" y="1874"/>
                  </a:lnTo>
                  <a:lnTo>
                    <a:pt x="2163" y="1874"/>
                  </a:lnTo>
                  <a:lnTo>
                    <a:pt x="2135" y="1874"/>
                  </a:lnTo>
                  <a:lnTo>
                    <a:pt x="2107" y="1874"/>
                  </a:lnTo>
                  <a:lnTo>
                    <a:pt x="2079" y="1874"/>
                  </a:lnTo>
                  <a:lnTo>
                    <a:pt x="2052" y="1874"/>
                  </a:lnTo>
                  <a:lnTo>
                    <a:pt x="2024" y="1874"/>
                  </a:lnTo>
                  <a:lnTo>
                    <a:pt x="1996" y="1874"/>
                  </a:lnTo>
                  <a:lnTo>
                    <a:pt x="1969" y="1874"/>
                  </a:lnTo>
                  <a:lnTo>
                    <a:pt x="1941" y="1874"/>
                  </a:lnTo>
                  <a:lnTo>
                    <a:pt x="1913" y="1874"/>
                  </a:lnTo>
                  <a:lnTo>
                    <a:pt x="1885" y="1874"/>
                  </a:lnTo>
                  <a:lnTo>
                    <a:pt x="1858" y="1874"/>
                  </a:lnTo>
                  <a:lnTo>
                    <a:pt x="1830" y="1874"/>
                  </a:lnTo>
                  <a:lnTo>
                    <a:pt x="1802" y="1874"/>
                  </a:lnTo>
                  <a:lnTo>
                    <a:pt x="1775" y="1874"/>
                  </a:lnTo>
                  <a:lnTo>
                    <a:pt x="1747" y="1874"/>
                  </a:lnTo>
                  <a:lnTo>
                    <a:pt x="1719" y="1874"/>
                  </a:lnTo>
                  <a:lnTo>
                    <a:pt x="1707" y="1874"/>
                  </a:lnTo>
                  <a:lnTo>
                    <a:pt x="1707" y="1858"/>
                  </a:lnTo>
                  <a:lnTo>
                    <a:pt x="1707" y="1831"/>
                  </a:lnTo>
                  <a:lnTo>
                    <a:pt x="1707" y="1803"/>
                  </a:lnTo>
                  <a:lnTo>
                    <a:pt x="1707" y="1775"/>
                  </a:lnTo>
                  <a:lnTo>
                    <a:pt x="1707" y="1748"/>
                  </a:lnTo>
                  <a:lnTo>
                    <a:pt x="1707" y="1720"/>
                  </a:lnTo>
                  <a:lnTo>
                    <a:pt x="1707" y="1692"/>
                  </a:lnTo>
                  <a:lnTo>
                    <a:pt x="1707" y="1664"/>
                  </a:lnTo>
                  <a:lnTo>
                    <a:pt x="1707" y="1637"/>
                  </a:lnTo>
                  <a:lnTo>
                    <a:pt x="1707" y="1609"/>
                  </a:lnTo>
                  <a:lnTo>
                    <a:pt x="1707" y="1581"/>
                  </a:lnTo>
                  <a:lnTo>
                    <a:pt x="1707" y="1554"/>
                  </a:lnTo>
                  <a:lnTo>
                    <a:pt x="1707" y="1526"/>
                  </a:lnTo>
                  <a:lnTo>
                    <a:pt x="1707" y="1498"/>
                  </a:lnTo>
                  <a:lnTo>
                    <a:pt x="1707" y="1470"/>
                  </a:lnTo>
                  <a:lnTo>
                    <a:pt x="1707" y="1443"/>
                  </a:lnTo>
                  <a:lnTo>
                    <a:pt x="1707" y="1415"/>
                  </a:lnTo>
                  <a:lnTo>
                    <a:pt x="1707" y="1387"/>
                  </a:lnTo>
                  <a:lnTo>
                    <a:pt x="1707" y="1360"/>
                  </a:lnTo>
                  <a:lnTo>
                    <a:pt x="1707" y="1332"/>
                  </a:lnTo>
                  <a:lnTo>
                    <a:pt x="1707" y="1304"/>
                  </a:lnTo>
                  <a:lnTo>
                    <a:pt x="1707" y="1276"/>
                  </a:lnTo>
                  <a:lnTo>
                    <a:pt x="1707" y="1249"/>
                  </a:lnTo>
                  <a:lnTo>
                    <a:pt x="1707" y="1221"/>
                  </a:lnTo>
                  <a:lnTo>
                    <a:pt x="1707" y="1193"/>
                  </a:lnTo>
                  <a:lnTo>
                    <a:pt x="1707" y="1166"/>
                  </a:lnTo>
                  <a:lnTo>
                    <a:pt x="1707" y="1144"/>
                  </a:lnTo>
                  <a:lnTo>
                    <a:pt x="1700" y="1144"/>
                  </a:lnTo>
                  <a:lnTo>
                    <a:pt x="1673" y="1144"/>
                  </a:lnTo>
                  <a:lnTo>
                    <a:pt x="1645" y="1144"/>
                  </a:lnTo>
                  <a:lnTo>
                    <a:pt x="1617" y="1144"/>
                  </a:lnTo>
                  <a:lnTo>
                    <a:pt x="1590" y="1144"/>
                  </a:lnTo>
                  <a:lnTo>
                    <a:pt x="1562" y="1144"/>
                  </a:lnTo>
                  <a:lnTo>
                    <a:pt x="1534" y="1144"/>
                  </a:lnTo>
                  <a:lnTo>
                    <a:pt x="1506" y="1144"/>
                  </a:lnTo>
                  <a:lnTo>
                    <a:pt x="1479" y="1144"/>
                  </a:lnTo>
                  <a:lnTo>
                    <a:pt x="1451" y="1144"/>
                  </a:lnTo>
                  <a:lnTo>
                    <a:pt x="1423" y="1144"/>
                  </a:lnTo>
                  <a:lnTo>
                    <a:pt x="1396" y="1144"/>
                  </a:lnTo>
                  <a:lnTo>
                    <a:pt x="1368" y="1144"/>
                  </a:lnTo>
                  <a:lnTo>
                    <a:pt x="1340" y="1144"/>
                  </a:lnTo>
                  <a:lnTo>
                    <a:pt x="1312" y="1144"/>
                  </a:lnTo>
                  <a:lnTo>
                    <a:pt x="1285" y="1144"/>
                  </a:lnTo>
                  <a:lnTo>
                    <a:pt x="1257" y="1144"/>
                  </a:lnTo>
                  <a:lnTo>
                    <a:pt x="1229" y="1144"/>
                  </a:lnTo>
                  <a:lnTo>
                    <a:pt x="1202" y="1144"/>
                  </a:lnTo>
                  <a:lnTo>
                    <a:pt x="1174" y="1144"/>
                  </a:lnTo>
                  <a:lnTo>
                    <a:pt x="1146" y="1144"/>
                  </a:lnTo>
                  <a:lnTo>
                    <a:pt x="1119" y="1144"/>
                  </a:lnTo>
                  <a:lnTo>
                    <a:pt x="1091" y="1144"/>
                  </a:lnTo>
                  <a:lnTo>
                    <a:pt x="1063" y="1144"/>
                  </a:lnTo>
                  <a:lnTo>
                    <a:pt x="1035" y="1144"/>
                  </a:lnTo>
                  <a:lnTo>
                    <a:pt x="1008" y="1144"/>
                  </a:lnTo>
                  <a:lnTo>
                    <a:pt x="980" y="1144"/>
                  </a:lnTo>
                  <a:lnTo>
                    <a:pt x="952" y="1144"/>
                  </a:lnTo>
                  <a:lnTo>
                    <a:pt x="925" y="1144"/>
                  </a:lnTo>
                  <a:lnTo>
                    <a:pt x="897" y="1144"/>
                  </a:lnTo>
                  <a:lnTo>
                    <a:pt x="869" y="1144"/>
                  </a:lnTo>
                  <a:lnTo>
                    <a:pt x="841" y="1144"/>
                  </a:lnTo>
                  <a:lnTo>
                    <a:pt x="814" y="1144"/>
                  </a:lnTo>
                  <a:lnTo>
                    <a:pt x="786" y="1144"/>
                  </a:lnTo>
                  <a:lnTo>
                    <a:pt x="758" y="1144"/>
                  </a:lnTo>
                  <a:lnTo>
                    <a:pt x="731" y="1144"/>
                  </a:lnTo>
                  <a:lnTo>
                    <a:pt x="703" y="1144"/>
                  </a:lnTo>
                  <a:lnTo>
                    <a:pt x="675" y="1144"/>
                  </a:lnTo>
                  <a:lnTo>
                    <a:pt x="647" y="1144"/>
                  </a:lnTo>
                  <a:lnTo>
                    <a:pt x="620" y="1144"/>
                  </a:lnTo>
                  <a:lnTo>
                    <a:pt x="592" y="1144"/>
                  </a:lnTo>
                  <a:lnTo>
                    <a:pt x="564" y="1144"/>
                  </a:lnTo>
                  <a:lnTo>
                    <a:pt x="537" y="1144"/>
                  </a:lnTo>
                  <a:lnTo>
                    <a:pt x="509" y="1144"/>
                  </a:lnTo>
                  <a:lnTo>
                    <a:pt x="481" y="1144"/>
                  </a:lnTo>
                  <a:lnTo>
                    <a:pt x="453" y="1144"/>
                  </a:lnTo>
                  <a:lnTo>
                    <a:pt x="426" y="1144"/>
                  </a:lnTo>
                  <a:lnTo>
                    <a:pt x="398" y="1144"/>
                  </a:lnTo>
                  <a:lnTo>
                    <a:pt x="370" y="1144"/>
                  </a:lnTo>
                  <a:lnTo>
                    <a:pt x="343" y="1144"/>
                  </a:lnTo>
                  <a:lnTo>
                    <a:pt x="315" y="1144"/>
                  </a:lnTo>
                  <a:lnTo>
                    <a:pt x="287" y="1144"/>
                  </a:lnTo>
                  <a:lnTo>
                    <a:pt x="259" y="1144"/>
                  </a:lnTo>
                  <a:lnTo>
                    <a:pt x="232" y="1144"/>
                  </a:lnTo>
                  <a:lnTo>
                    <a:pt x="204" y="1144"/>
                  </a:lnTo>
                  <a:lnTo>
                    <a:pt x="176" y="1144"/>
                  </a:lnTo>
                  <a:lnTo>
                    <a:pt x="149" y="1144"/>
                  </a:lnTo>
                  <a:lnTo>
                    <a:pt x="121" y="1144"/>
                  </a:lnTo>
                  <a:lnTo>
                    <a:pt x="93" y="1144"/>
                  </a:lnTo>
                  <a:lnTo>
                    <a:pt x="65" y="1144"/>
                  </a:lnTo>
                  <a:lnTo>
                    <a:pt x="38" y="1144"/>
                  </a:lnTo>
                  <a:lnTo>
                    <a:pt x="10" y="1144"/>
                  </a:lnTo>
                  <a:lnTo>
                    <a:pt x="0" y="1144"/>
                  </a:lnTo>
                  <a:lnTo>
                    <a:pt x="0" y="1126"/>
                  </a:lnTo>
                  <a:lnTo>
                    <a:pt x="0" y="1099"/>
                  </a:lnTo>
                  <a:lnTo>
                    <a:pt x="0" y="1071"/>
                  </a:lnTo>
                  <a:lnTo>
                    <a:pt x="0" y="1043"/>
                  </a:lnTo>
                  <a:lnTo>
                    <a:pt x="0" y="1016"/>
                  </a:lnTo>
                  <a:lnTo>
                    <a:pt x="0" y="988"/>
                  </a:lnTo>
                  <a:lnTo>
                    <a:pt x="0" y="960"/>
                  </a:lnTo>
                  <a:lnTo>
                    <a:pt x="0" y="933"/>
                  </a:lnTo>
                  <a:lnTo>
                    <a:pt x="0" y="905"/>
                  </a:lnTo>
                  <a:lnTo>
                    <a:pt x="0" y="877"/>
                  </a:lnTo>
                  <a:lnTo>
                    <a:pt x="0" y="849"/>
                  </a:lnTo>
                  <a:lnTo>
                    <a:pt x="0" y="822"/>
                  </a:lnTo>
                  <a:lnTo>
                    <a:pt x="0" y="794"/>
                  </a:lnTo>
                  <a:lnTo>
                    <a:pt x="0" y="766"/>
                  </a:lnTo>
                  <a:lnTo>
                    <a:pt x="0" y="739"/>
                  </a:lnTo>
                  <a:lnTo>
                    <a:pt x="0" y="711"/>
                  </a:lnTo>
                  <a:lnTo>
                    <a:pt x="0" y="683"/>
                  </a:lnTo>
                  <a:lnTo>
                    <a:pt x="0" y="655"/>
                  </a:lnTo>
                  <a:lnTo>
                    <a:pt x="0" y="628"/>
                  </a:lnTo>
                  <a:lnTo>
                    <a:pt x="0" y="600"/>
                  </a:lnTo>
                  <a:lnTo>
                    <a:pt x="0" y="572"/>
                  </a:lnTo>
                  <a:lnTo>
                    <a:pt x="0" y="545"/>
                  </a:lnTo>
                  <a:lnTo>
                    <a:pt x="0" y="517"/>
                  </a:lnTo>
                  <a:lnTo>
                    <a:pt x="0" y="489"/>
                  </a:lnTo>
                  <a:lnTo>
                    <a:pt x="0" y="461"/>
                  </a:lnTo>
                  <a:lnTo>
                    <a:pt x="0" y="434"/>
                  </a:lnTo>
                  <a:lnTo>
                    <a:pt x="0" y="406"/>
                  </a:lnTo>
                  <a:lnTo>
                    <a:pt x="0" y="378"/>
                  </a:lnTo>
                  <a:lnTo>
                    <a:pt x="0" y="351"/>
                  </a:lnTo>
                  <a:lnTo>
                    <a:pt x="0" y="323"/>
                  </a:lnTo>
                  <a:lnTo>
                    <a:pt x="0" y="295"/>
                  </a:lnTo>
                  <a:lnTo>
                    <a:pt x="0" y="267"/>
                  </a:lnTo>
                  <a:lnTo>
                    <a:pt x="0" y="240"/>
                  </a:lnTo>
                  <a:lnTo>
                    <a:pt x="0" y="212"/>
                  </a:lnTo>
                  <a:lnTo>
                    <a:pt x="0" y="184"/>
                  </a:lnTo>
                  <a:lnTo>
                    <a:pt x="0" y="157"/>
                  </a:lnTo>
                  <a:lnTo>
                    <a:pt x="0" y="129"/>
                  </a:lnTo>
                  <a:lnTo>
                    <a:pt x="0" y="101"/>
                  </a:lnTo>
                  <a:lnTo>
                    <a:pt x="0" y="73"/>
                  </a:lnTo>
                  <a:lnTo>
                    <a:pt x="0" y="46"/>
                  </a:lnTo>
                  <a:lnTo>
                    <a:pt x="0" y="18"/>
                  </a:lnTo>
                  <a:lnTo>
                    <a:pt x="10" y="0"/>
                  </a:lnTo>
                  <a:lnTo>
                    <a:pt x="38" y="0"/>
                  </a:lnTo>
                  <a:lnTo>
                    <a:pt x="65" y="0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49" y="0"/>
                  </a:lnTo>
                  <a:lnTo>
                    <a:pt x="176" y="0"/>
                  </a:lnTo>
                  <a:lnTo>
                    <a:pt x="204" y="0"/>
                  </a:lnTo>
                  <a:lnTo>
                    <a:pt x="232" y="0"/>
                  </a:lnTo>
                  <a:lnTo>
                    <a:pt x="259" y="0"/>
                  </a:lnTo>
                  <a:lnTo>
                    <a:pt x="287" y="0"/>
                  </a:lnTo>
                  <a:lnTo>
                    <a:pt x="315" y="0"/>
                  </a:lnTo>
                  <a:lnTo>
                    <a:pt x="343" y="0"/>
                  </a:lnTo>
                  <a:lnTo>
                    <a:pt x="370" y="0"/>
                  </a:lnTo>
                  <a:lnTo>
                    <a:pt x="398" y="0"/>
                  </a:lnTo>
                  <a:lnTo>
                    <a:pt x="426" y="0"/>
                  </a:lnTo>
                  <a:lnTo>
                    <a:pt x="453" y="0"/>
                  </a:lnTo>
                  <a:lnTo>
                    <a:pt x="481" y="0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2" y="0"/>
                  </a:lnTo>
                  <a:lnTo>
                    <a:pt x="620" y="0"/>
                  </a:lnTo>
                  <a:lnTo>
                    <a:pt x="647" y="0"/>
                  </a:lnTo>
                  <a:lnTo>
                    <a:pt x="675" y="0"/>
                  </a:lnTo>
                  <a:lnTo>
                    <a:pt x="703" y="0"/>
                  </a:lnTo>
                  <a:lnTo>
                    <a:pt x="731" y="0"/>
                  </a:lnTo>
                  <a:lnTo>
                    <a:pt x="758" y="0"/>
                  </a:lnTo>
                  <a:lnTo>
                    <a:pt x="786" y="0"/>
                  </a:lnTo>
                  <a:lnTo>
                    <a:pt x="814" y="0"/>
                  </a:lnTo>
                  <a:lnTo>
                    <a:pt x="841" y="0"/>
                  </a:lnTo>
                  <a:lnTo>
                    <a:pt x="869" y="0"/>
                  </a:lnTo>
                  <a:lnTo>
                    <a:pt x="897" y="0"/>
                  </a:lnTo>
                  <a:lnTo>
                    <a:pt x="925" y="0"/>
                  </a:lnTo>
                  <a:lnTo>
                    <a:pt x="952" y="0"/>
                  </a:lnTo>
                  <a:lnTo>
                    <a:pt x="980" y="0"/>
                  </a:lnTo>
                  <a:lnTo>
                    <a:pt x="1008" y="0"/>
                  </a:lnTo>
                  <a:lnTo>
                    <a:pt x="1035" y="0"/>
                  </a:lnTo>
                  <a:lnTo>
                    <a:pt x="1063" y="0"/>
                  </a:lnTo>
                  <a:lnTo>
                    <a:pt x="1091" y="0"/>
                  </a:lnTo>
                  <a:lnTo>
                    <a:pt x="1119" y="0"/>
                  </a:lnTo>
                  <a:lnTo>
                    <a:pt x="1146" y="0"/>
                  </a:lnTo>
                  <a:lnTo>
                    <a:pt x="1174" y="0"/>
                  </a:lnTo>
                  <a:lnTo>
                    <a:pt x="1202" y="0"/>
                  </a:lnTo>
                  <a:lnTo>
                    <a:pt x="1229" y="0"/>
                  </a:lnTo>
                  <a:lnTo>
                    <a:pt x="1257" y="0"/>
                  </a:lnTo>
                  <a:lnTo>
                    <a:pt x="1285" y="0"/>
                  </a:lnTo>
                  <a:lnTo>
                    <a:pt x="1312" y="0"/>
                  </a:lnTo>
                  <a:lnTo>
                    <a:pt x="1340" y="0"/>
                  </a:lnTo>
                  <a:lnTo>
                    <a:pt x="1368" y="0"/>
                  </a:lnTo>
                  <a:lnTo>
                    <a:pt x="1396" y="0"/>
                  </a:lnTo>
                  <a:lnTo>
                    <a:pt x="1423" y="0"/>
                  </a:lnTo>
                  <a:lnTo>
                    <a:pt x="1451" y="0"/>
                  </a:lnTo>
                  <a:lnTo>
                    <a:pt x="1479" y="0"/>
                  </a:lnTo>
                  <a:lnTo>
                    <a:pt x="1506" y="0"/>
                  </a:lnTo>
                  <a:lnTo>
                    <a:pt x="1534" y="0"/>
                  </a:lnTo>
                  <a:lnTo>
                    <a:pt x="1562" y="0"/>
                  </a:lnTo>
                  <a:lnTo>
                    <a:pt x="1590" y="0"/>
                  </a:lnTo>
                  <a:lnTo>
                    <a:pt x="1617" y="0"/>
                  </a:lnTo>
                  <a:lnTo>
                    <a:pt x="1645" y="0"/>
                  </a:lnTo>
                  <a:lnTo>
                    <a:pt x="1673" y="0"/>
                  </a:lnTo>
                  <a:lnTo>
                    <a:pt x="1700" y="0"/>
                  </a:lnTo>
                  <a:lnTo>
                    <a:pt x="1728" y="0"/>
                  </a:lnTo>
                  <a:lnTo>
                    <a:pt x="1756" y="0"/>
                  </a:lnTo>
                  <a:lnTo>
                    <a:pt x="1784" y="0"/>
                  </a:lnTo>
                  <a:lnTo>
                    <a:pt x="1811" y="0"/>
                  </a:lnTo>
                  <a:lnTo>
                    <a:pt x="1839" y="0"/>
                  </a:lnTo>
                  <a:lnTo>
                    <a:pt x="1867" y="0"/>
                  </a:lnTo>
                  <a:lnTo>
                    <a:pt x="1894" y="0"/>
                  </a:lnTo>
                  <a:lnTo>
                    <a:pt x="1922" y="0"/>
                  </a:lnTo>
                  <a:lnTo>
                    <a:pt x="1950" y="0"/>
                  </a:lnTo>
                  <a:lnTo>
                    <a:pt x="1978" y="0"/>
                  </a:lnTo>
                  <a:lnTo>
                    <a:pt x="2005" y="0"/>
                  </a:lnTo>
                  <a:lnTo>
                    <a:pt x="2033" y="0"/>
                  </a:lnTo>
                  <a:lnTo>
                    <a:pt x="2061" y="0"/>
                  </a:lnTo>
                  <a:lnTo>
                    <a:pt x="2088" y="0"/>
                  </a:lnTo>
                  <a:lnTo>
                    <a:pt x="2116" y="0"/>
                  </a:lnTo>
                  <a:lnTo>
                    <a:pt x="2144" y="0"/>
                  </a:lnTo>
                  <a:lnTo>
                    <a:pt x="2172" y="0"/>
                  </a:lnTo>
                  <a:lnTo>
                    <a:pt x="2199" y="0"/>
                  </a:lnTo>
                  <a:lnTo>
                    <a:pt x="2227" y="0"/>
                  </a:lnTo>
                  <a:lnTo>
                    <a:pt x="2255" y="0"/>
                  </a:lnTo>
                  <a:lnTo>
                    <a:pt x="2282" y="0"/>
                  </a:lnTo>
                  <a:lnTo>
                    <a:pt x="2310" y="0"/>
                  </a:lnTo>
                  <a:lnTo>
                    <a:pt x="2338" y="0"/>
                  </a:lnTo>
                  <a:lnTo>
                    <a:pt x="2366" y="0"/>
                  </a:lnTo>
                  <a:lnTo>
                    <a:pt x="2393" y="0"/>
                  </a:lnTo>
                  <a:lnTo>
                    <a:pt x="2421" y="0"/>
                  </a:lnTo>
                  <a:lnTo>
                    <a:pt x="2449" y="0"/>
                  </a:lnTo>
                  <a:lnTo>
                    <a:pt x="2476" y="0"/>
                  </a:lnTo>
                  <a:lnTo>
                    <a:pt x="2504" y="0"/>
                  </a:lnTo>
                  <a:lnTo>
                    <a:pt x="2532" y="0"/>
                  </a:lnTo>
                  <a:lnTo>
                    <a:pt x="2559" y="0"/>
                  </a:lnTo>
                  <a:lnTo>
                    <a:pt x="2587" y="0"/>
                  </a:lnTo>
                  <a:lnTo>
                    <a:pt x="2615" y="0"/>
                  </a:lnTo>
                  <a:lnTo>
                    <a:pt x="2643" y="0"/>
                  </a:lnTo>
                  <a:lnTo>
                    <a:pt x="2670" y="0"/>
                  </a:lnTo>
                  <a:lnTo>
                    <a:pt x="2698" y="0"/>
                  </a:lnTo>
                  <a:lnTo>
                    <a:pt x="2726" y="0"/>
                  </a:lnTo>
                  <a:lnTo>
                    <a:pt x="2753" y="0"/>
                  </a:lnTo>
                  <a:lnTo>
                    <a:pt x="2781" y="0"/>
                  </a:lnTo>
                  <a:lnTo>
                    <a:pt x="2809" y="0"/>
                  </a:lnTo>
                  <a:lnTo>
                    <a:pt x="2837" y="0"/>
                  </a:lnTo>
                  <a:lnTo>
                    <a:pt x="2864" y="0"/>
                  </a:lnTo>
                  <a:lnTo>
                    <a:pt x="2892" y="0"/>
                  </a:lnTo>
                  <a:lnTo>
                    <a:pt x="2920" y="0"/>
                  </a:lnTo>
                  <a:lnTo>
                    <a:pt x="2947" y="0"/>
                  </a:lnTo>
                  <a:lnTo>
                    <a:pt x="2975" y="0"/>
                  </a:lnTo>
                  <a:lnTo>
                    <a:pt x="3003" y="0"/>
                  </a:lnTo>
                  <a:lnTo>
                    <a:pt x="3031" y="0"/>
                  </a:lnTo>
                  <a:lnTo>
                    <a:pt x="3058" y="0"/>
                  </a:lnTo>
                  <a:lnTo>
                    <a:pt x="3086" y="0"/>
                  </a:lnTo>
                  <a:lnTo>
                    <a:pt x="3114" y="0"/>
                  </a:lnTo>
                  <a:lnTo>
                    <a:pt x="3141" y="0"/>
                  </a:lnTo>
                  <a:lnTo>
                    <a:pt x="3169" y="0"/>
                  </a:lnTo>
                  <a:lnTo>
                    <a:pt x="3197" y="0"/>
                  </a:lnTo>
                  <a:lnTo>
                    <a:pt x="3225" y="0"/>
                  </a:lnTo>
                  <a:lnTo>
                    <a:pt x="3252" y="0"/>
                  </a:lnTo>
                  <a:lnTo>
                    <a:pt x="3280" y="0"/>
                  </a:lnTo>
                  <a:lnTo>
                    <a:pt x="3308" y="0"/>
                  </a:lnTo>
                  <a:lnTo>
                    <a:pt x="3335" y="0"/>
                  </a:lnTo>
                  <a:lnTo>
                    <a:pt x="3363" y="0"/>
                  </a:lnTo>
                  <a:lnTo>
                    <a:pt x="3391" y="0"/>
                  </a:lnTo>
                  <a:lnTo>
                    <a:pt x="3419" y="0"/>
                  </a:lnTo>
                  <a:lnTo>
                    <a:pt x="3446" y="0"/>
                  </a:lnTo>
                  <a:lnTo>
                    <a:pt x="3474" y="0"/>
                  </a:lnTo>
                  <a:lnTo>
                    <a:pt x="3502" y="0"/>
                  </a:lnTo>
                  <a:lnTo>
                    <a:pt x="3529" y="0"/>
                  </a:lnTo>
                  <a:lnTo>
                    <a:pt x="3557" y="0"/>
                  </a:lnTo>
                  <a:lnTo>
                    <a:pt x="3559" y="0"/>
                  </a:lnTo>
                  <a:lnTo>
                    <a:pt x="3559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45" name="Freeform 2422"/>
            <p:cNvSpPr>
              <a:spLocks/>
            </p:cNvSpPr>
            <p:nvPr/>
          </p:nvSpPr>
          <p:spPr bwMode="auto">
            <a:xfrm>
              <a:off x="5059586" y="3630242"/>
              <a:ext cx="39688" cy="730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42" y="0"/>
                </a:cxn>
                <a:cxn ang="0">
                  <a:pos x="21" y="78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2" y="12"/>
                </a:cxn>
              </a:cxnLst>
              <a:rect l="0" t="0" r="r" b="b"/>
              <a:pathLst>
                <a:path w="42" h="78">
                  <a:moveTo>
                    <a:pt x="22" y="12"/>
                  </a:moveTo>
                  <a:lnTo>
                    <a:pt x="22" y="12"/>
                  </a:lnTo>
                  <a:lnTo>
                    <a:pt x="42" y="0"/>
                  </a:lnTo>
                  <a:lnTo>
                    <a:pt x="21" y="78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Altera</a:t>
            </a:r>
            <a:r>
              <a:rPr lang="fi-FI" dirty="0" smtClean="0"/>
              <a:t> </a:t>
            </a:r>
            <a:r>
              <a:rPr lang="fi-FI" dirty="0" err="1" smtClean="0"/>
              <a:t>PCIe</a:t>
            </a:r>
            <a:r>
              <a:rPr lang="fi-FI" dirty="0" smtClean="0"/>
              <a:t> </a:t>
            </a:r>
            <a:r>
              <a:rPr lang="fi-FI" dirty="0" err="1" smtClean="0"/>
              <a:t>Hard</a:t>
            </a:r>
            <a:r>
              <a:rPr lang="fi-FI" dirty="0" smtClean="0"/>
              <a:t> IP </a:t>
            </a:r>
            <a:r>
              <a:rPr lang="fi-FI" dirty="0" err="1" smtClean="0"/>
              <a:t>Core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40</a:t>
            </a:fld>
            <a:endParaRPr lang="fi-FI"/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41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404664"/>
            <a:ext cx="94869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42</a:t>
            </a:fld>
            <a:endParaRPr lang="fi-FI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124744"/>
            <a:ext cx="8950399" cy="534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43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1228725"/>
            <a:ext cx="76295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44</a:t>
            </a:fld>
            <a:endParaRPr lang="fi-FI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0792" y="188640"/>
            <a:ext cx="6554118" cy="619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45</a:t>
            </a:fld>
            <a:endParaRPr lang="fi-FI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3979" y="1"/>
            <a:ext cx="4862021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769861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46</a:t>
            </a:fld>
            <a:endParaRPr lang="fi-FI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648" y="1105410"/>
            <a:ext cx="6080373" cy="575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47</a:t>
            </a:fld>
            <a:endParaRPr lang="fi-FI"/>
          </a:p>
        </p:txBody>
      </p:sp>
      <p:grpSp>
        <p:nvGrpSpPr>
          <p:cNvPr id="2" name="Group 2660"/>
          <p:cNvGrpSpPr/>
          <p:nvPr/>
        </p:nvGrpSpPr>
        <p:grpSpPr>
          <a:xfrm>
            <a:off x="1280592" y="980728"/>
            <a:ext cx="5148264" cy="670719"/>
            <a:chOff x="2435969" y="2838053"/>
            <a:chExt cx="5148264" cy="670719"/>
          </a:xfrm>
        </p:grpSpPr>
        <p:sp>
          <p:nvSpPr>
            <p:cNvPr id="1732" name="Rectangle 708"/>
            <p:cNvSpPr>
              <a:spLocks noChangeArrowheads="1"/>
            </p:cNvSpPr>
            <p:nvPr/>
          </p:nvSpPr>
          <p:spPr bwMode="auto">
            <a:xfrm>
              <a:off x="3012232" y="2880122"/>
              <a:ext cx="1619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3" name="Rectangle 709"/>
            <p:cNvSpPr>
              <a:spLocks noChangeArrowheads="1"/>
            </p:cNvSpPr>
            <p:nvPr/>
          </p:nvSpPr>
          <p:spPr bwMode="auto">
            <a:xfrm>
              <a:off x="31074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4" name="Rectangle 710"/>
            <p:cNvSpPr>
              <a:spLocks noChangeArrowheads="1"/>
            </p:cNvSpPr>
            <p:nvPr/>
          </p:nvSpPr>
          <p:spPr bwMode="auto">
            <a:xfrm>
              <a:off x="3193207" y="2880122"/>
              <a:ext cx="1714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5" name="Rectangle 711"/>
            <p:cNvSpPr>
              <a:spLocks noChangeArrowheads="1"/>
            </p:cNvSpPr>
            <p:nvPr/>
          </p:nvSpPr>
          <p:spPr bwMode="auto">
            <a:xfrm>
              <a:off x="2899520" y="3034110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6" name="Rectangle 712"/>
            <p:cNvSpPr>
              <a:spLocks noChangeArrowheads="1"/>
            </p:cNvSpPr>
            <p:nvPr/>
          </p:nvSpPr>
          <p:spPr bwMode="auto">
            <a:xfrm>
              <a:off x="30122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7" name="Rectangle 713"/>
            <p:cNvSpPr>
              <a:spLocks noChangeArrowheads="1"/>
            </p:cNvSpPr>
            <p:nvPr/>
          </p:nvSpPr>
          <p:spPr bwMode="auto">
            <a:xfrm>
              <a:off x="309795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8" name="Rectangle 714"/>
            <p:cNvSpPr>
              <a:spLocks noChangeArrowheads="1"/>
            </p:cNvSpPr>
            <p:nvPr/>
          </p:nvSpPr>
          <p:spPr bwMode="auto">
            <a:xfrm>
              <a:off x="31852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9" name="Rectangle 715"/>
            <p:cNvSpPr>
              <a:spLocks noChangeArrowheads="1"/>
            </p:cNvSpPr>
            <p:nvPr/>
          </p:nvSpPr>
          <p:spPr bwMode="auto">
            <a:xfrm>
              <a:off x="327099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0" name="Rectangle 716"/>
            <p:cNvSpPr>
              <a:spLocks noChangeArrowheads="1"/>
            </p:cNvSpPr>
            <p:nvPr/>
          </p:nvSpPr>
          <p:spPr bwMode="auto">
            <a:xfrm>
              <a:off x="3356720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1" name="Rectangle 717"/>
            <p:cNvSpPr>
              <a:spLocks noChangeArrowheads="1"/>
            </p:cNvSpPr>
            <p:nvPr/>
          </p:nvSpPr>
          <p:spPr bwMode="auto">
            <a:xfrm>
              <a:off x="4644182" y="2880122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2" name="Rectangle 718"/>
            <p:cNvSpPr>
              <a:spLocks noChangeArrowheads="1"/>
            </p:cNvSpPr>
            <p:nvPr/>
          </p:nvSpPr>
          <p:spPr bwMode="auto">
            <a:xfrm>
              <a:off x="475530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3" name="Rectangle 719"/>
            <p:cNvSpPr>
              <a:spLocks noChangeArrowheads="1"/>
            </p:cNvSpPr>
            <p:nvPr/>
          </p:nvSpPr>
          <p:spPr bwMode="auto">
            <a:xfrm>
              <a:off x="4842620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4" name="Rectangle 720"/>
            <p:cNvSpPr>
              <a:spLocks noChangeArrowheads="1"/>
            </p:cNvSpPr>
            <p:nvPr/>
          </p:nvSpPr>
          <p:spPr bwMode="auto">
            <a:xfrm>
              <a:off x="48854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5" name="Rectangle 721"/>
            <p:cNvSpPr>
              <a:spLocks noChangeArrowheads="1"/>
            </p:cNvSpPr>
            <p:nvPr/>
          </p:nvSpPr>
          <p:spPr bwMode="auto">
            <a:xfrm>
              <a:off x="4971207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6" name="Rectangle 722"/>
            <p:cNvSpPr>
              <a:spLocks noChangeArrowheads="1"/>
            </p:cNvSpPr>
            <p:nvPr/>
          </p:nvSpPr>
          <p:spPr bwMode="auto">
            <a:xfrm>
              <a:off x="5015657" y="2880122"/>
              <a:ext cx="1714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7" name="Rectangle 723"/>
            <p:cNvSpPr>
              <a:spLocks noChangeArrowheads="1"/>
            </p:cNvSpPr>
            <p:nvPr/>
          </p:nvSpPr>
          <p:spPr bwMode="auto">
            <a:xfrm>
              <a:off x="511725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8" name="Rectangle 724"/>
            <p:cNvSpPr>
              <a:spLocks noChangeArrowheads="1"/>
            </p:cNvSpPr>
            <p:nvPr/>
          </p:nvSpPr>
          <p:spPr bwMode="auto">
            <a:xfrm>
              <a:off x="5204570" y="2880122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9" name="Rectangle 725"/>
            <p:cNvSpPr>
              <a:spLocks noChangeArrowheads="1"/>
            </p:cNvSpPr>
            <p:nvPr/>
          </p:nvSpPr>
          <p:spPr bwMode="auto">
            <a:xfrm>
              <a:off x="5282357" y="2880122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0" name="Rectangle 726"/>
            <p:cNvSpPr>
              <a:spLocks noChangeArrowheads="1"/>
            </p:cNvSpPr>
            <p:nvPr/>
          </p:nvSpPr>
          <p:spPr bwMode="auto">
            <a:xfrm>
              <a:off x="53172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1" name="Rectangle 727"/>
            <p:cNvSpPr>
              <a:spLocks noChangeArrowheads="1"/>
            </p:cNvSpPr>
            <p:nvPr/>
          </p:nvSpPr>
          <p:spPr bwMode="auto">
            <a:xfrm>
              <a:off x="540300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2" name="Rectangle 728"/>
            <p:cNvSpPr>
              <a:spLocks noChangeArrowheads="1"/>
            </p:cNvSpPr>
            <p:nvPr/>
          </p:nvSpPr>
          <p:spPr bwMode="auto">
            <a:xfrm>
              <a:off x="548873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3" name="Rectangle 729"/>
            <p:cNvSpPr>
              <a:spLocks noChangeArrowheads="1"/>
            </p:cNvSpPr>
            <p:nvPr/>
          </p:nvSpPr>
          <p:spPr bwMode="auto">
            <a:xfrm>
              <a:off x="4191745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4" name="Rectangle 730"/>
            <p:cNvSpPr>
              <a:spLocks noChangeArrowheads="1"/>
            </p:cNvSpPr>
            <p:nvPr/>
          </p:nvSpPr>
          <p:spPr bwMode="auto">
            <a:xfrm>
              <a:off x="4242545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5" name="Rectangle 731"/>
            <p:cNvSpPr>
              <a:spLocks noChangeArrowheads="1"/>
            </p:cNvSpPr>
            <p:nvPr/>
          </p:nvSpPr>
          <p:spPr bwMode="auto">
            <a:xfrm>
              <a:off x="42774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6" name="Rectangle 732"/>
            <p:cNvSpPr>
              <a:spLocks noChangeArrowheads="1"/>
            </p:cNvSpPr>
            <p:nvPr/>
          </p:nvSpPr>
          <p:spPr bwMode="auto">
            <a:xfrm>
              <a:off x="4363195" y="3034110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7" name="Rectangle 733"/>
            <p:cNvSpPr>
              <a:spLocks noChangeArrowheads="1"/>
            </p:cNvSpPr>
            <p:nvPr/>
          </p:nvSpPr>
          <p:spPr bwMode="auto">
            <a:xfrm>
              <a:off x="4440982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8" name="Rectangle 734"/>
            <p:cNvSpPr>
              <a:spLocks noChangeArrowheads="1"/>
            </p:cNvSpPr>
            <p:nvPr/>
          </p:nvSpPr>
          <p:spPr bwMode="auto">
            <a:xfrm>
              <a:off x="44759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9" name="Rectangle 735"/>
            <p:cNvSpPr>
              <a:spLocks noChangeArrowheads="1"/>
            </p:cNvSpPr>
            <p:nvPr/>
          </p:nvSpPr>
          <p:spPr bwMode="auto">
            <a:xfrm>
              <a:off x="45616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0" name="Rectangle 736"/>
            <p:cNvSpPr>
              <a:spLocks noChangeArrowheads="1"/>
            </p:cNvSpPr>
            <p:nvPr/>
          </p:nvSpPr>
          <p:spPr bwMode="auto">
            <a:xfrm>
              <a:off x="464894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1" name="Rectangle 737"/>
            <p:cNvSpPr>
              <a:spLocks noChangeArrowheads="1"/>
            </p:cNvSpPr>
            <p:nvPr/>
          </p:nvSpPr>
          <p:spPr bwMode="auto">
            <a:xfrm>
              <a:off x="47346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2" name="Rectangle 738"/>
            <p:cNvSpPr>
              <a:spLocks noChangeArrowheads="1"/>
            </p:cNvSpPr>
            <p:nvPr/>
          </p:nvSpPr>
          <p:spPr bwMode="auto">
            <a:xfrm>
              <a:off x="4820395" y="3034110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3" name="Rectangle 739"/>
            <p:cNvSpPr>
              <a:spLocks noChangeArrowheads="1"/>
            </p:cNvSpPr>
            <p:nvPr/>
          </p:nvSpPr>
          <p:spPr bwMode="auto">
            <a:xfrm>
              <a:off x="4863257" y="3034110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4" name="Rectangle 740"/>
            <p:cNvSpPr>
              <a:spLocks noChangeArrowheads="1"/>
            </p:cNvSpPr>
            <p:nvPr/>
          </p:nvSpPr>
          <p:spPr bwMode="auto">
            <a:xfrm>
              <a:off x="49759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5" name="Rectangle 741"/>
            <p:cNvSpPr>
              <a:spLocks noChangeArrowheads="1"/>
            </p:cNvSpPr>
            <p:nvPr/>
          </p:nvSpPr>
          <p:spPr bwMode="auto">
            <a:xfrm>
              <a:off x="506169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6" name="Rectangle 742"/>
            <p:cNvSpPr>
              <a:spLocks noChangeArrowheads="1"/>
            </p:cNvSpPr>
            <p:nvPr/>
          </p:nvSpPr>
          <p:spPr bwMode="auto">
            <a:xfrm>
              <a:off x="51490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7" name="Rectangle 743"/>
            <p:cNvSpPr>
              <a:spLocks noChangeArrowheads="1"/>
            </p:cNvSpPr>
            <p:nvPr/>
          </p:nvSpPr>
          <p:spPr bwMode="auto">
            <a:xfrm>
              <a:off x="5234732" y="3034110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8" name="Rectangle 744"/>
            <p:cNvSpPr>
              <a:spLocks noChangeArrowheads="1"/>
            </p:cNvSpPr>
            <p:nvPr/>
          </p:nvSpPr>
          <p:spPr bwMode="auto">
            <a:xfrm>
              <a:off x="527759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9" name="Rectangle 745"/>
            <p:cNvSpPr>
              <a:spLocks noChangeArrowheads="1"/>
            </p:cNvSpPr>
            <p:nvPr/>
          </p:nvSpPr>
          <p:spPr bwMode="auto">
            <a:xfrm>
              <a:off x="53649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0" name="Rectangle 746"/>
            <p:cNvSpPr>
              <a:spLocks noChangeArrowheads="1"/>
            </p:cNvSpPr>
            <p:nvPr/>
          </p:nvSpPr>
          <p:spPr bwMode="auto">
            <a:xfrm>
              <a:off x="54506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1" name="Rectangle 747"/>
            <p:cNvSpPr>
              <a:spLocks noChangeArrowheads="1"/>
            </p:cNvSpPr>
            <p:nvPr/>
          </p:nvSpPr>
          <p:spPr bwMode="auto">
            <a:xfrm>
              <a:off x="5536357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2" name="Rectangle 748"/>
            <p:cNvSpPr>
              <a:spLocks noChangeArrowheads="1"/>
            </p:cNvSpPr>
            <p:nvPr/>
          </p:nvSpPr>
          <p:spPr bwMode="auto">
            <a:xfrm>
              <a:off x="5571282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3" name="Rectangle 749"/>
            <p:cNvSpPr>
              <a:spLocks noChangeArrowheads="1"/>
            </p:cNvSpPr>
            <p:nvPr/>
          </p:nvSpPr>
          <p:spPr bwMode="auto">
            <a:xfrm>
              <a:off x="5604620" y="3034110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4" name="Rectangle 750"/>
            <p:cNvSpPr>
              <a:spLocks noChangeArrowheads="1"/>
            </p:cNvSpPr>
            <p:nvPr/>
          </p:nvSpPr>
          <p:spPr bwMode="auto">
            <a:xfrm>
              <a:off x="56824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5" name="Rectangle 751"/>
            <p:cNvSpPr>
              <a:spLocks noChangeArrowheads="1"/>
            </p:cNvSpPr>
            <p:nvPr/>
          </p:nvSpPr>
          <p:spPr bwMode="auto">
            <a:xfrm>
              <a:off x="576972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6" name="Rectangle 752"/>
            <p:cNvSpPr>
              <a:spLocks noChangeArrowheads="1"/>
            </p:cNvSpPr>
            <p:nvPr/>
          </p:nvSpPr>
          <p:spPr bwMode="auto">
            <a:xfrm>
              <a:off x="5855445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7" name="Rectangle 753"/>
            <p:cNvSpPr>
              <a:spLocks noChangeArrowheads="1"/>
            </p:cNvSpPr>
            <p:nvPr/>
          </p:nvSpPr>
          <p:spPr bwMode="auto">
            <a:xfrm>
              <a:off x="58903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8" name="Rectangle 754"/>
            <p:cNvSpPr>
              <a:spLocks noChangeArrowheads="1"/>
            </p:cNvSpPr>
            <p:nvPr/>
          </p:nvSpPr>
          <p:spPr bwMode="auto">
            <a:xfrm>
              <a:off x="5976095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9" name="Freeform 755"/>
            <p:cNvSpPr>
              <a:spLocks/>
            </p:cNvSpPr>
            <p:nvPr/>
          </p:nvSpPr>
          <p:spPr bwMode="auto">
            <a:xfrm>
              <a:off x="2661395" y="2843610"/>
              <a:ext cx="4899025" cy="482600"/>
            </a:xfrm>
            <a:custGeom>
              <a:avLst/>
              <a:gdLst/>
              <a:ahLst/>
              <a:cxnLst>
                <a:cxn ang="0">
                  <a:pos x="5247" y="517"/>
                </a:cxn>
                <a:cxn ang="0">
                  <a:pos x="5247" y="517"/>
                </a:cxn>
                <a:cxn ang="0">
                  <a:pos x="0" y="517"/>
                </a:cxn>
                <a:cxn ang="0">
                  <a:pos x="0" y="0"/>
                </a:cxn>
                <a:cxn ang="0">
                  <a:pos x="5247" y="0"/>
                </a:cxn>
                <a:cxn ang="0">
                  <a:pos x="5247" y="517"/>
                </a:cxn>
              </a:cxnLst>
              <a:rect l="0" t="0" r="r" b="b"/>
              <a:pathLst>
                <a:path w="5247" h="517">
                  <a:moveTo>
                    <a:pt x="5247" y="517"/>
                  </a:moveTo>
                  <a:lnTo>
                    <a:pt x="5247" y="517"/>
                  </a:lnTo>
                  <a:lnTo>
                    <a:pt x="0" y="517"/>
                  </a:lnTo>
                  <a:lnTo>
                    <a:pt x="0" y="0"/>
                  </a:lnTo>
                  <a:lnTo>
                    <a:pt x="5247" y="0"/>
                  </a:lnTo>
                  <a:lnTo>
                    <a:pt x="5247" y="517"/>
                  </a:lnTo>
                  <a:close/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0" name="Line 756"/>
            <p:cNvSpPr>
              <a:spLocks noChangeShapeType="1"/>
            </p:cNvSpPr>
            <p:nvPr/>
          </p:nvSpPr>
          <p:spPr bwMode="auto">
            <a:xfrm flipV="1">
              <a:off x="3620245" y="2846785"/>
              <a:ext cx="1588" cy="479425"/>
            </a:xfrm>
            <a:prstGeom prst="line">
              <a:avLst/>
            </a:pr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1" name="Rectangle 757"/>
            <p:cNvSpPr>
              <a:spLocks noChangeArrowheads="1"/>
            </p:cNvSpPr>
            <p:nvPr/>
          </p:nvSpPr>
          <p:spPr bwMode="auto">
            <a:xfrm>
              <a:off x="6687295" y="2880122"/>
              <a:ext cx="1619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2" name="Rectangle 758"/>
            <p:cNvSpPr>
              <a:spLocks noChangeArrowheads="1"/>
            </p:cNvSpPr>
            <p:nvPr/>
          </p:nvSpPr>
          <p:spPr bwMode="auto">
            <a:xfrm>
              <a:off x="6782545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3" name="Rectangle 759"/>
            <p:cNvSpPr>
              <a:spLocks noChangeArrowheads="1"/>
            </p:cNvSpPr>
            <p:nvPr/>
          </p:nvSpPr>
          <p:spPr bwMode="auto">
            <a:xfrm>
              <a:off x="6868270" y="2880122"/>
              <a:ext cx="1714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4" name="Rectangle 760"/>
            <p:cNvSpPr>
              <a:spLocks noChangeArrowheads="1"/>
            </p:cNvSpPr>
            <p:nvPr/>
          </p:nvSpPr>
          <p:spPr bwMode="auto">
            <a:xfrm>
              <a:off x="6973045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5" name="Rectangle 761"/>
            <p:cNvSpPr>
              <a:spLocks noChangeArrowheads="1"/>
            </p:cNvSpPr>
            <p:nvPr/>
          </p:nvSpPr>
          <p:spPr bwMode="auto">
            <a:xfrm>
              <a:off x="7015907" y="2880122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6" name="Rectangle 762"/>
            <p:cNvSpPr>
              <a:spLocks noChangeArrowheads="1"/>
            </p:cNvSpPr>
            <p:nvPr/>
          </p:nvSpPr>
          <p:spPr bwMode="auto">
            <a:xfrm>
              <a:off x="7127032" y="2880122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7" name="Rectangle 763"/>
            <p:cNvSpPr>
              <a:spLocks noChangeArrowheads="1"/>
            </p:cNvSpPr>
            <p:nvPr/>
          </p:nvSpPr>
          <p:spPr bwMode="auto">
            <a:xfrm>
              <a:off x="716195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8" name="Rectangle 764"/>
            <p:cNvSpPr>
              <a:spLocks noChangeArrowheads="1"/>
            </p:cNvSpPr>
            <p:nvPr/>
          </p:nvSpPr>
          <p:spPr bwMode="auto">
            <a:xfrm>
              <a:off x="72476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9" name="Rectangle 765"/>
            <p:cNvSpPr>
              <a:spLocks noChangeArrowheads="1"/>
            </p:cNvSpPr>
            <p:nvPr/>
          </p:nvSpPr>
          <p:spPr bwMode="auto">
            <a:xfrm>
              <a:off x="7333407" y="2880122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0" name="Rectangle 766"/>
            <p:cNvSpPr>
              <a:spLocks noChangeArrowheads="1"/>
            </p:cNvSpPr>
            <p:nvPr/>
          </p:nvSpPr>
          <p:spPr bwMode="auto">
            <a:xfrm>
              <a:off x="7412782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1" name="Rectangle 767"/>
            <p:cNvSpPr>
              <a:spLocks noChangeArrowheads="1"/>
            </p:cNvSpPr>
            <p:nvPr/>
          </p:nvSpPr>
          <p:spPr bwMode="auto">
            <a:xfrm>
              <a:off x="6747620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2" name="Rectangle 768"/>
            <p:cNvSpPr>
              <a:spLocks noChangeArrowheads="1"/>
            </p:cNvSpPr>
            <p:nvPr/>
          </p:nvSpPr>
          <p:spPr bwMode="auto">
            <a:xfrm>
              <a:off x="68000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3" name="Rectangle 769"/>
            <p:cNvSpPr>
              <a:spLocks noChangeArrowheads="1"/>
            </p:cNvSpPr>
            <p:nvPr/>
          </p:nvSpPr>
          <p:spPr bwMode="auto">
            <a:xfrm>
              <a:off x="68857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4" name="Rectangle 770"/>
            <p:cNvSpPr>
              <a:spLocks noChangeArrowheads="1"/>
            </p:cNvSpPr>
            <p:nvPr/>
          </p:nvSpPr>
          <p:spPr bwMode="auto">
            <a:xfrm>
              <a:off x="6973045" y="3034110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5" name="Rectangle 771"/>
            <p:cNvSpPr>
              <a:spLocks noChangeArrowheads="1"/>
            </p:cNvSpPr>
            <p:nvPr/>
          </p:nvSpPr>
          <p:spPr bwMode="auto">
            <a:xfrm>
              <a:off x="7015907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6" name="Rectangle 772"/>
            <p:cNvSpPr>
              <a:spLocks noChangeArrowheads="1"/>
            </p:cNvSpPr>
            <p:nvPr/>
          </p:nvSpPr>
          <p:spPr bwMode="auto">
            <a:xfrm>
              <a:off x="704924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7" name="Rectangle 773"/>
            <p:cNvSpPr>
              <a:spLocks noChangeArrowheads="1"/>
            </p:cNvSpPr>
            <p:nvPr/>
          </p:nvSpPr>
          <p:spPr bwMode="auto">
            <a:xfrm>
              <a:off x="713655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8" name="Rectangle 774"/>
            <p:cNvSpPr>
              <a:spLocks noChangeArrowheads="1"/>
            </p:cNvSpPr>
            <p:nvPr/>
          </p:nvSpPr>
          <p:spPr bwMode="auto">
            <a:xfrm>
              <a:off x="722228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9" name="Rectangle 775"/>
            <p:cNvSpPr>
              <a:spLocks noChangeArrowheads="1"/>
            </p:cNvSpPr>
            <p:nvPr/>
          </p:nvSpPr>
          <p:spPr bwMode="auto">
            <a:xfrm>
              <a:off x="7308007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0" name="Rectangle 776"/>
            <p:cNvSpPr>
              <a:spLocks noChangeArrowheads="1"/>
            </p:cNvSpPr>
            <p:nvPr/>
          </p:nvSpPr>
          <p:spPr bwMode="auto">
            <a:xfrm>
              <a:off x="7342932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2" name="Rectangle 778"/>
            <p:cNvSpPr>
              <a:spLocks noChangeArrowheads="1"/>
            </p:cNvSpPr>
            <p:nvPr/>
          </p:nvSpPr>
          <p:spPr bwMode="auto">
            <a:xfrm>
              <a:off x="6857157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3" name="Rectangle 779"/>
            <p:cNvSpPr>
              <a:spLocks noChangeArrowheads="1"/>
            </p:cNvSpPr>
            <p:nvPr/>
          </p:nvSpPr>
          <p:spPr bwMode="auto">
            <a:xfrm>
              <a:off x="6928595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4" name="Rectangle 780"/>
            <p:cNvSpPr>
              <a:spLocks noChangeArrowheads="1"/>
            </p:cNvSpPr>
            <p:nvPr/>
          </p:nvSpPr>
          <p:spPr bwMode="auto">
            <a:xfrm>
              <a:off x="6990507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5" name="Rectangle 781"/>
            <p:cNvSpPr>
              <a:spLocks noChangeArrowheads="1"/>
            </p:cNvSpPr>
            <p:nvPr/>
          </p:nvSpPr>
          <p:spPr bwMode="auto">
            <a:xfrm>
              <a:off x="7100045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6" name="Rectangle 782"/>
            <p:cNvSpPr>
              <a:spLocks noChangeArrowheads="1"/>
            </p:cNvSpPr>
            <p:nvPr/>
          </p:nvSpPr>
          <p:spPr bwMode="auto">
            <a:xfrm>
              <a:off x="7169895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7" name="Rectangle 783"/>
            <p:cNvSpPr>
              <a:spLocks noChangeArrowheads="1"/>
            </p:cNvSpPr>
            <p:nvPr/>
          </p:nvSpPr>
          <p:spPr bwMode="auto">
            <a:xfrm>
              <a:off x="7231807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8" name="Rectangle 784"/>
            <p:cNvSpPr>
              <a:spLocks noChangeArrowheads="1"/>
            </p:cNvSpPr>
            <p:nvPr/>
          </p:nvSpPr>
          <p:spPr bwMode="auto">
            <a:xfrm>
              <a:off x="7347695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9" name="Rectangle 785"/>
            <p:cNvSpPr>
              <a:spLocks noChangeArrowheads="1"/>
            </p:cNvSpPr>
            <p:nvPr/>
          </p:nvSpPr>
          <p:spPr bwMode="auto">
            <a:xfrm>
              <a:off x="7419132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0" name="Rectangle 786"/>
            <p:cNvSpPr>
              <a:spLocks noChangeArrowheads="1"/>
            </p:cNvSpPr>
            <p:nvPr/>
          </p:nvSpPr>
          <p:spPr bwMode="auto">
            <a:xfrm>
              <a:off x="7481045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1" name="Rectangle 787"/>
            <p:cNvSpPr>
              <a:spLocks noChangeArrowheads="1"/>
            </p:cNvSpPr>
            <p:nvPr/>
          </p:nvSpPr>
          <p:spPr bwMode="auto">
            <a:xfrm>
              <a:off x="6673007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2" name="Rectangle 788"/>
            <p:cNvSpPr>
              <a:spLocks noChangeArrowheads="1"/>
            </p:cNvSpPr>
            <p:nvPr/>
          </p:nvSpPr>
          <p:spPr bwMode="auto">
            <a:xfrm rot="16200000">
              <a:off x="3659932" y="3154759"/>
              <a:ext cx="1079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3" name="Rectangle 789"/>
            <p:cNvSpPr>
              <a:spLocks noChangeArrowheads="1"/>
            </p:cNvSpPr>
            <p:nvPr/>
          </p:nvSpPr>
          <p:spPr bwMode="auto">
            <a:xfrm rot="16200000">
              <a:off x="3666282" y="30928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4" name="Rectangle 790"/>
            <p:cNvSpPr>
              <a:spLocks noChangeArrowheads="1"/>
            </p:cNvSpPr>
            <p:nvPr/>
          </p:nvSpPr>
          <p:spPr bwMode="auto">
            <a:xfrm rot="16200000">
              <a:off x="3680570" y="3054747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5" name="Rectangle 791"/>
            <p:cNvSpPr>
              <a:spLocks noChangeArrowheads="1"/>
            </p:cNvSpPr>
            <p:nvPr/>
          </p:nvSpPr>
          <p:spPr bwMode="auto">
            <a:xfrm rot="16200000">
              <a:off x="3666282" y="3015059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6" name="Rectangle 792"/>
            <p:cNvSpPr>
              <a:spLocks noChangeArrowheads="1"/>
            </p:cNvSpPr>
            <p:nvPr/>
          </p:nvSpPr>
          <p:spPr bwMode="auto">
            <a:xfrm rot="16200000">
              <a:off x="3680570" y="2976959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7" name="Rectangle 793"/>
            <p:cNvSpPr>
              <a:spLocks noChangeArrowheads="1"/>
            </p:cNvSpPr>
            <p:nvPr/>
          </p:nvSpPr>
          <p:spPr bwMode="auto">
            <a:xfrm rot="16200000">
              <a:off x="3661520" y="2930922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8" name="Rectangle 794"/>
            <p:cNvSpPr>
              <a:spLocks noChangeArrowheads="1"/>
            </p:cNvSpPr>
            <p:nvPr/>
          </p:nvSpPr>
          <p:spPr bwMode="auto">
            <a:xfrm rot="16200000">
              <a:off x="3669457" y="2876947"/>
              <a:ext cx="873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9" name="Rectangle 795"/>
            <p:cNvSpPr>
              <a:spLocks noChangeArrowheads="1"/>
            </p:cNvSpPr>
            <p:nvPr/>
          </p:nvSpPr>
          <p:spPr bwMode="auto">
            <a:xfrm rot="16200000">
              <a:off x="3680570" y="2840434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0" name="Rectangle 796"/>
            <p:cNvSpPr>
              <a:spLocks noChangeArrowheads="1"/>
            </p:cNvSpPr>
            <p:nvPr/>
          </p:nvSpPr>
          <p:spPr bwMode="auto">
            <a:xfrm rot="16200000">
              <a:off x="3666282" y="28007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1" name="Rectangle 797"/>
            <p:cNvSpPr>
              <a:spLocks noChangeArrowheads="1"/>
            </p:cNvSpPr>
            <p:nvPr/>
          </p:nvSpPr>
          <p:spPr bwMode="auto">
            <a:xfrm rot="16200000">
              <a:off x="3796457" y="2981722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2" name="Rectangle 798"/>
            <p:cNvSpPr>
              <a:spLocks noChangeArrowheads="1"/>
            </p:cNvSpPr>
            <p:nvPr/>
          </p:nvSpPr>
          <p:spPr bwMode="auto">
            <a:xfrm rot="16200000">
              <a:off x="6363445" y="3154759"/>
              <a:ext cx="1079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3" name="Rectangle 799"/>
            <p:cNvSpPr>
              <a:spLocks noChangeArrowheads="1"/>
            </p:cNvSpPr>
            <p:nvPr/>
          </p:nvSpPr>
          <p:spPr bwMode="auto">
            <a:xfrm rot="16200000">
              <a:off x="6369795" y="30928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4" name="Rectangle 800"/>
            <p:cNvSpPr>
              <a:spLocks noChangeArrowheads="1"/>
            </p:cNvSpPr>
            <p:nvPr/>
          </p:nvSpPr>
          <p:spPr bwMode="auto">
            <a:xfrm rot="16200000">
              <a:off x="6384082" y="3054747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5" name="Rectangle 801"/>
            <p:cNvSpPr>
              <a:spLocks noChangeArrowheads="1"/>
            </p:cNvSpPr>
            <p:nvPr/>
          </p:nvSpPr>
          <p:spPr bwMode="auto">
            <a:xfrm rot="16200000">
              <a:off x="6369795" y="3015059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6" name="Rectangle 802"/>
            <p:cNvSpPr>
              <a:spLocks noChangeArrowheads="1"/>
            </p:cNvSpPr>
            <p:nvPr/>
          </p:nvSpPr>
          <p:spPr bwMode="auto">
            <a:xfrm rot="16200000">
              <a:off x="6384082" y="2976959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7" name="Rectangle 803"/>
            <p:cNvSpPr>
              <a:spLocks noChangeArrowheads="1"/>
            </p:cNvSpPr>
            <p:nvPr/>
          </p:nvSpPr>
          <p:spPr bwMode="auto">
            <a:xfrm rot="16200000">
              <a:off x="6365032" y="2930922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8" name="Rectangle 804"/>
            <p:cNvSpPr>
              <a:spLocks noChangeArrowheads="1"/>
            </p:cNvSpPr>
            <p:nvPr/>
          </p:nvSpPr>
          <p:spPr bwMode="auto">
            <a:xfrm rot="16200000">
              <a:off x="6372970" y="2876947"/>
              <a:ext cx="873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9" name="Rectangle 805"/>
            <p:cNvSpPr>
              <a:spLocks noChangeArrowheads="1"/>
            </p:cNvSpPr>
            <p:nvPr/>
          </p:nvSpPr>
          <p:spPr bwMode="auto">
            <a:xfrm rot="16200000">
              <a:off x="6384082" y="2840434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0" name="Rectangle 806"/>
            <p:cNvSpPr>
              <a:spLocks noChangeArrowheads="1"/>
            </p:cNvSpPr>
            <p:nvPr/>
          </p:nvSpPr>
          <p:spPr bwMode="auto">
            <a:xfrm rot="16200000">
              <a:off x="6369795" y="28007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1" name="Rectangle 807"/>
            <p:cNvSpPr>
              <a:spLocks noChangeArrowheads="1"/>
            </p:cNvSpPr>
            <p:nvPr/>
          </p:nvSpPr>
          <p:spPr bwMode="auto">
            <a:xfrm rot="16200000">
              <a:off x="6492032" y="3024584"/>
              <a:ext cx="1079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2" name="Rectangle 808"/>
            <p:cNvSpPr>
              <a:spLocks noChangeArrowheads="1"/>
            </p:cNvSpPr>
            <p:nvPr/>
          </p:nvSpPr>
          <p:spPr bwMode="auto">
            <a:xfrm rot="16200000">
              <a:off x="6509495" y="2973784"/>
              <a:ext cx="730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4" name="Rectangle 810"/>
            <p:cNvSpPr>
              <a:spLocks noChangeArrowheads="1"/>
            </p:cNvSpPr>
            <p:nvPr/>
          </p:nvSpPr>
          <p:spPr bwMode="auto">
            <a:xfrm rot="16200000">
              <a:off x="6498381" y="2930922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6" name="Rectangle 812"/>
            <p:cNvSpPr>
              <a:spLocks noChangeArrowheads="1"/>
            </p:cNvSpPr>
            <p:nvPr/>
          </p:nvSpPr>
          <p:spPr bwMode="auto">
            <a:xfrm>
              <a:off x="3905994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7" name="Rectangle 813"/>
            <p:cNvSpPr>
              <a:spLocks noChangeArrowheads="1"/>
            </p:cNvSpPr>
            <p:nvPr/>
          </p:nvSpPr>
          <p:spPr bwMode="auto">
            <a:xfrm>
              <a:off x="3958382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8" name="Rectangle 814"/>
            <p:cNvSpPr>
              <a:spLocks noChangeArrowheads="1"/>
            </p:cNvSpPr>
            <p:nvPr/>
          </p:nvSpPr>
          <p:spPr bwMode="auto">
            <a:xfrm>
              <a:off x="40202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9" name="Rectangle 815"/>
            <p:cNvSpPr>
              <a:spLocks noChangeArrowheads="1"/>
            </p:cNvSpPr>
            <p:nvPr/>
          </p:nvSpPr>
          <p:spPr bwMode="auto">
            <a:xfrm>
              <a:off x="4147294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0" name="Rectangle 816"/>
            <p:cNvSpPr>
              <a:spLocks noChangeArrowheads="1"/>
            </p:cNvSpPr>
            <p:nvPr/>
          </p:nvSpPr>
          <p:spPr bwMode="auto">
            <a:xfrm>
              <a:off x="4199682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1" name="Rectangle 817"/>
            <p:cNvSpPr>
              <a:spLocks noChangeArrowheads="1"/>
            </p:cNvSpPr>
            <p:nvPr/>
          </p:nvSpPr>
          <p:spPr bwMode="auto">
            <a:xfrm>
              <a:off x="42615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2" name="Rectangle 818"/>
            <p:cNvSpPr>
              <a:spLocks noChangeArrowheads="1"/>
            </p:cNvSpPr>
            <p:nvPr/>
          </p:nvSpPr>
          <p:spPr bwMode="auto">
            <a:xfrm>
              <a:off x="3720257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4" name="Rectangle 820"/>
            <p:cNvSpPr>
              <a:spLocks noChangeArrowheads="1"/>
            </p:cNvSpPr>
            <p:nvPr/>
          </p:nvSpPr>
          <p:spPr bwMode="auto">
            <a:xfrm>
              <a:off x="30042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5" name="Rectangle 821"/>
            <p:cNvSpPr>
              <a:spLocks noChangeArrowheads="1"/>
            </p:cNvSpPr>
            <p:nvPr/>
          </p:nvSpPr>
          <p:spPr bwMode="auto">
            <a:xfrm>
              <a:off x="32455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6" name="Rectangle 822"/>
            <p:cNvSpPr>
              <a:spLocks noChangeArrowheads="1"/>
            </p:cNvSpPr>
            <p:nvPr/>
          </p:nvSpPr>
          <p:spPr bwMode="auto">
            <a:xfrm>
              <a:off x="2758232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7" name="Rectangle 823"/>
            <p:cNvSpPr>
              <a:spLocks noChangeArrowheads="1"/>
            </p:cNvSpPr>
            <p:nvPr/>
          </p:nvSpPr>
          <p:spPr bwMode="auto">
            <a:xfrm>
              <a:off x="2435969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8" name="Rectangle 824"/>
            <p:cNvSpPr>
              <a:spLocks noChangeArrowheads="1"/>
            </p:cNvSpPr>
            <p:nvPr/>
          </p:nvSpPr>
          <p:spPr bwMode="auto">
            <a:xfrm>
              <a:off x="2494707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9" name="Rectangle 825"/>
            <p:cNvSpPr>
              <a:spLocks noChangeArrowheads="1"/>
            </p:cNvSpPr>
            <p:nvPr/>
          </p:nvSpPr>
          <p:spPr bwMode="auto">
            <a:xfrm>
              <a:off x="2548682" y="3340497"/>
              <a:ext cx="746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50" name="Rectangle 826"/>
            <p:cNvSpPr>
              <a:spLocks noChangeArrowheads="1"/>
            </p:cNvSpPr>
            <p:nvPr/>
          </p:nvSpPr>
          <p:spPr bwMode="auto">
            <a:xfrm>
              <a:off x="2577257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51" name="Freeform 827"/>
            <p:cNvSpPr>
              <a:spLocks/>
            </p:cNvSpPr>
            <p:nvPr/>
          </p:nvSpPr>
          <p:spPr bwMode="auto">
            <a:xfrm>
              <a:off x="3324969" y="3440509"/>
              <a:ext cx="17463" cy="15875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9"/>
                </a:cxn>
              </a:cxnLst>
              <a:rect l="0" t="0" r="r" b="b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cubicBezTo>
                    <a:pt x="18" y="14"/>
                    <a:pt x="14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2" name="Freeform 828"/>
            <p:cNvSpPr>
              <a:spLocks/>
            </p:cNvSpPr>
            <p:nvPr/>
          </p:nvSpPr>
          <p:spPr bwMode="auto">
            <a:xfrm>
              <a:off x="335671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4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3" name="Freeform 829"/>
            <p:cNvSpPr>
              <a:spLocks/>
            </p:cNvSpPr>
            <p:nvPr/>
          </p:nvSpPr>
          <p:spPr bwMode="auto">
            <a:xfrm>
              <a:off x="338846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3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4" name="Freeform 830"/>
            <p:cNvSpPr>
              <a:spLocks/>
            </p:cNvSpPr>
            <p:nvPr/>
          </p:nvSpPr>
          <p:spPr bwMode="auto">
            <a:xfrm>
              <a:off x="4340969" y="3440509"/>
              <a:ext cx="15875" cy="15875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9"/>
                </a:cxn>
              </a:cxnLst>
              <a:rect l="0" t="0" r="r" b="b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cubicBezTo>
                    <a:pt x="18" y="14"/>
                    <a:pt x="14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5" name="Freeform 831"/>
            <p:cNvSpPr>
              <a:spLocks/>
            </p:cNvSpPr>
            <p:nvPr/>
          </p:nvSpPr>
          <p:spPr bwMode="auto">
            <a:xfrm>
              <a:off x="437271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3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6" name="Freeform 832"/>
            <p:cNvSpPr>
              <a:spLocks/>
            </p:cNvSpPr>
            <p:nvPr/>
          </p:nvSpPr>
          <p:spPr bwMode="auto">
            <a:xfrm>
              <a:off x="440446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8" y="17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3" y="17"/>
                    <a:pt x="8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659" name="Straight Connector 2658"/>
            <p:cNvCxnSpPr/>
            <p:nvPr/>
          </p:nvCxnSpPr>
          <p:spPr bwMode="auto">
            <a:xfrm rot="16200000" flipH="1">
              <a:off x="6374123" y="3087997"/>
              <a:ext cx="471289" cy="116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2708" name="Rectangle 1684"/>
          <p:cNvSpPr>
            <a:spLocks noChangeArrowheads="1"/>
          </p:cNvSpPr>
          <p:nvPr/>
        </p:nvSpPr>
        <p:spPr bwMode="auto">
          <a:xfrm>
            <a:off x="1782788" y="11849185"/>
            <a:ext cx="90489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09" name="Rectangle 1685"/>
          <p:cNvSpPr>
            <a:spLocks noChangeArrowheads="1"/>
          </p:cNvSpPr>
          <p:nvPr/>
        </p:nvSpPr>
        <p:spPr bwMode="auto">
          <a:xfrm>
            <a:off x="7721724" y="11849185"/>
            <a:ext cx="125415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10" name="Rectangle 1686"/>
          <p:cNvSpPr>
            <a:spLocks noChangeArrowheads="1"/>
          </p:cNvSpPr>
          <p:nvPr/>
        </p:nvSpPr>
        <p:spPr bwMode="auto">
          <a:xfrm>
            <a:off x="7785225" y="11849185"/>
            <a:ext cx="125415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11" name="Rectangle 1687"/>
          <p:cNvSpPr>
            <a:spLocks noChangeArrowheads="1"/>
          </p:cNvSpPr>
          <p:nvPr/>
        </p:nvSpPr>
        <p:spPr bwMode="auto">
          <a:xfrm>
            <a:off x="7850314" y="11849185"/>
            <a:ext cx="90489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19" name="Freeform 1695"/>
          <p:cNvSpPr>
            <a:spLocks/>
          </p:cNvSpPr>
          <p:nvPr/>
        </p:nvSpPr>
        <p:spPr bwMode="auto">
          <a:xfrm>
            <a:off x="2813093" y="4311681"/>
            <a:ext cx="4513337" cy="539754"/>
          </a:xfrm>
          <a:custGeom>
            <a:avLst/>
            <a:gdLst/>
            <a:ahLst/>
            <a:cxnLst>
              <a:cxn ang="0">
                <a:pos x="4834" y="578"/>
              </a:cxn>
              <a:cxn ang="0">
                <a:pos x="0" y="578"/>
              </a:cxn>
              <a:cxn ang="0">
                <a:pos x="1362" y="0"/>
              </a:cxn>
              <a:cxn ang="0">
                <a:pos x="0" y="0"/>
              </a:cxn>
            </a:cxnLst>
            <a:rect l="0" t="0" r="r" b="b"/>
            <a:pathLst>
              <a:path w="4834" h="578">
                <a:moveTo>
                  <a:pt x="4834" y="578"/>
                </a:moveTo>
                <a:lnTo>
                  <a:pt x="0" y="578"/>
                </a:lnTo>
                <a:lnTo>
                  <a:pt x="1362" y="0"/>
                </a:lnTo>
                <a:lnTo>
                  <a:pt x="0" y="0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20" name="Rectangle 1696"/>
          <p:cNvSpPr>
            <a:spLocks noChangeArrowheads="1"/>
          </p:cNvSpPr>
          <p:nvPr/>
        </p:nvSpPr>
        <p:spPr bwMode="auto">
          <a:xfrm>
            <a:off x="4865764" y="3759228"/>
            <a:ext cx="15081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1" name="Rectangle 1697"/>
          <p:cNvSpPr>
            <a:spLocks noChangeArrowheads="1"/>
          </p:cNvSpPr>
          <p:nvPr/>
        </p:nvSpPr>
        <p:spPr bwMode="auto">
          <a:xfrm>
            <a:off x="4957841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2" name="Rectangle 1698"/>
          <p:cNvSpPr>
            <a:spLocks noChangeArrowheads="1"/>
          </p:cNvSpPr>
          <p:nvPr/>
        </p:nvSpPr>
        <p:spPr bwMode="auto">
          <a:xfrm>
            <a:off x="5030867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3" name="Rectangle 1699"/>
          <p:cNvSpPr>
            <a:spLocks noChangeArrowheads="1"/>
          </p:cNvSpPr>
          <p:nvPr/>
        </p:nvSpPr>
        <p:spPr bwMode="auto">
          <a:xfrm>
            <a:off x="5102306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4" name="Rectangle 1700"/>
          <p:cNvSpPr>
            <a:spLocks noChangeArrowheads="1"/>
          </p:cNvSpPr>
          <p:nvPr/>
        </p:nvSpPr>
        <p:spPr bwMode="auto">
          <a:xfrm>
            <a:off x="5173745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5" name="Rectangle 1701"/>
          <p:cNvSpPr>
            <a:spLocks noChangeArrowheads="1"/>
          </p:cNvSpPr>
          <p:nvPr/>
        </p:nvSpPr>
        <p:spPr bwMode="auto">
          <a:xfrm>
            <a:off x="5245183" y="3759228"/>
            <a:ext cx="100014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6" name="Rectangle 1702"/>
          <p:cNvSpPr>
            <a:spLocks noChangeArrowheads="1"/>
          </p:cNvSpPr>
          <p:nvPr/>
        </p:nvSpPr>
        <p:spPr bwMode="auto">
          <a:xfrm>
            <a:off x="4653036" y="4857785"/>
            <a:ext cx="95252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7" name="Rectangle 1703"/>
          <p:cNvSpPr>
            <a:spLocks noChangeArrowheads="1"/>
          </p:cNvSpPr>
          <p:nvPr/>
        </p:nvSpPr>
        <p:spPr bwMode="auto">
          <a:xfrm>
            <a:off x="4707012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8" name="Rectangle 1704"/>
          <p:cNvSpPr>
            <a:spLocks noChangeArrowheads="1"/>
          </p:cNvSpPr>
          <p:nvPr/>
        </p:nvSpPr>
        <p:spPr bwMode="auto">
          <a:xfrm>
            <a:off x="4757813" y="4857785"/>
            <a:ext cx="98427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9" name="Rectangle 1705"/>
          <p:cNvSpPr>
            <a:spLocks noChangeArrowheads="1"/>
          </p:cNvSpPr>
          <p:nvPr/>
        </p:nvSpPr>
        <p:spPr bwMode="auto">
          <a:xfrm>
            <a:off x="4818139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0" name="Rectangle 1706"/>
          <p:cNvSpPr>
            <a:spLocks noChangeArrowheads="1"/>
          </p:cNvSpPr>
          <p:nvPr/>
        </p:nvSpPr>
        <p:spPr bwMode="auto">
          <a:xfrm>
            <a:off x="4841952" y="4857785"/>
            <a:ext cx="1031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1" name="Rectangle 1707"/>
          <p:cNvSpPr>
            <a:spLocks noChangeArrowheads="1"/>
          </p:cNvSpPr>
          <p:nvPr/>
        </p:nvSpPr>
        <p:spPr bwMode="auto">
          <a:xfrm>
            <a:off x="4908628" y="4857785"/>
            <a:ext cx="60326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2" name="Rectangle 1708"/>
          <p:cNvSpPr>
            <a:spLocks noChangeArrowheads="1"/>
          </p:cNvSpPr>
          <p:nvPr/>
        </p:nvSpPr>
        <p:spPr bwMode="auto">
          <a:xfrm>
            <a:off x="4929266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3" name="Rectangle 1709"/>
          <p:cNvSpPr>
            <a:spLocks noChangeArrowheads="1"/>
          </p:cNvSpPr>
          <p:nvPr/>
        </p:nvSpPr>
        <p:spPr bwMode="auto">
          <a:xfrm>
            <a:off x="4978479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4" name="Rectangle 1710"/>
          <p:cNvSpPr>
            <a:spLocks noChangeArrowheads="1"/>
          </p:cNvSpPr>
          <p:nvPr/>
        </p:nvSpPr>
        <p:spPr bwMode="auto">
          <a:xfrm>
            <a:off x="5029280" y="4857785"/>
            <a:ext cx="8413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5" name="Rectangle 1711"/>
          <p:cNvSpPr>
            <a:spLocks noChangeArrowheads="1"/>
          </p:cNvSpPr>
          <p:nvPr/>
        </p:nvSpPr>
        <p:spPr bwMode="auto">
          <a:xfrm>
            <a:off x="5073730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6" name="Rectangle 1712"/>
          <p:cNvSpPr>
            <a:spLocks noChangeArrowheads="1"/>
          </p:cNvSpPr>
          <p:nvPr/>
        </p:nvSpPr>
        <p:spPr bwMode="auto">
          <a:xfrm>
            <a:off x="5099131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7" name="Rectangle 1713"/>
          <p:cNvSpPr>
            <a:spLocks noChangeArrowheads="1"/>
          </p:cNvSpPr>
          <p:nvPr/>
        </p:nvSpPr>
        <p:spPr bwMode="auto">
          <a:xfrm>
            <a:off x="5124531" y="4857785"/>
            <a:ext cx="6985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(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8" name="Rectangle 1714"/>
          <p:cNvSpPr>
            <a:spLocks noChangeArrowheads="1"/>
          </p:cNvSpPr>
          <p:nvPr/>
        </p:nvSpPr>
        <p:spPr bwMode="auto">
          <a:xfrm>
            <a:off x="5154694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9" name="Rectangle 1715"/>
          <p:cNvSpPr>
            <a:spLocks noChangeArrowheads="1"/>
          </p:cNvSpPr>
          <p:nvPr/>
        </p:nvSpPr>
        <p:spPr bwMode="auto">
          <a:xfrm>
            <a:off x="5205495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0" name="Rectangle 1716"/>
          <p:cNvSpPr>
            <a:spLocks noChangeArrowheads="1"/>
          </p:cNvSpPr>
          <p:nvPr/>
        </p:nvSpPr>
        <p:spPr bwMode="auto">
          <a:xfrm>
            <a:off x="5254708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1" name="Rectangle 1717"/>
          <p:cNvSpPr>
            <a:spLocks noChangeArrowheads="1"/>
          </p:cNvSpPr>
          <p:nvPr/>
        </p:nvSpPr>
        <p:spPr bwMode="auto">
          <a:xfrm>
            <a:off x="5280109" y="4857785"/>
            <a:ext cx="60326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2" name="Rectangle 1718"/>
          <p:cNvSpPr>
            <a:spLocks noChangeArrowheads="1"/>
          </p:cNvSpPr>
          <p:nvPr/>
        </p:nvSpPr>
        <p:spPr bwMode="auto">
          <a:xfrm>
            <a:off x="5300747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3" name="Rectangle 1719"/>
          <p:cNvSpPr>
            <a:spLocks noChangeArrowheads="1"/>
          </p:cNvSpPr>
          <p:nvPr/>
        </p:nvSpPr>
        <p:spPr bwMode="auto">
          <a:xfrm>
            <a:off x="5351548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4" name="Rectangle 1720"/>
          <p:cNvSpPr>
            <a:spLocks noChangeArrowheads="1"/>
          </p:cNvSpPr>
          <p:nvPr/>
        </p:nvSpPr>
        <p:spPr bwMode="auto">
          <a:xfrm>
            <a:off x="5402348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5" name="Rectangle 1721"/>
          <p:cNvSpPr>
            <a:spLocks noChangeArrowheads="1"/>
          </p:cNvSpPr>
          <p:nvPr/>
        </p:nvSpPr>
        <p:spPr bwMode="auto">
          <a:xfrm>
            <a:off x="5451562" y="4857785"/>
            <a:ext cx="5715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6" name="Rectangle 1722"/>
          <p:cNvSpPr>
            <a:spLocks noChangeArrowheads="1"/>
          </p:cNvSpPr>
          <p:nvPr/>
        </p:nvSpPr>
        <p:spPr bwMode="auto">
          <a:xfrm>
            <a:off x="5472200" y="4857785"/>
            <a:ext cx="6985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7" name="Rectangle 1723"/>
          <p:cNvSpPr>
            <a:spLocks noChangeArrowheads="1"/>
          </p:cNvSpPr>
          <p:nvPr/>
        </p:nvSpPr>
        <p:spPr bwMode="auto">
          <a:xfrm>
            <a:off x="4940378" y="4322794"/>
            <a:ext cx="15081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8" name="Rectangle 1724"/>
          <p:cNvSpPr>
            <a:spLocks noChangeArrowheads="1"/>
          </p:cNvSpPr>
          <p:nvPr/>
        </p:nvSpPr>
        <p:spPr bwMode="auto">
          <a:xfrm>
            <a:off x="5034042" y="4322794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9" name="Rectangle 1725"/>
          <p:cNvSpPr>
            <a:spLocks noChangeArrowheads="1"/>
          </p:cNvSpPr>
          <p:nvPr/>
        </p:nvSpPr>
        <p:spPr bwMode="auto">
          <a:xfrm>
            <a:off x="5105481" y="4322794"/>
            <a:ext cx="93664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0" name="Rectangle 1726"/>
          <p:cNvSpPr>
            <a:spLocks noChangeArrowheads="1"/>
          </p:cNvSpPr>
          <p:nvPr/>
        </p:nvSpPr>
        <p:spPr bwMode="auto">
          <a:xfrm>
            <a:off x="5141994" y="4322794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1" name="Rectangle 1727"/>
          <p:cNvSpPr>
            <a:spLocks noChangeArrowheads="1"/>
          </p:cNvSpPr>
          <p:nvPr/>
        </p:nvSpPr>
        <p:spPr bwMode="auto">
          <a:xfrm>
            <a:off x="4465708" y="4448207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(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2" name="Rectangle 1728"/>
          <p:cNvSpPr>
            <a:spLocks noChangeArrowheads="1"/>
          </p:cNvSpPr>
          <p:nvPr/>
        </p:nvSpPr>
        <p:spPr bwMode="auto">
          <a:xfrm>
            <a:off x="4500633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3" name="Rectangle 1729"/>
          <p:cNvSpPr>
            <a:spLocks noChangeArrowheads="1"/>
          </p:cNvSpPr>
          <p:nvPr/>
        </p:nvSpPr>
        <p:spPr bwMode="auto">
          <a:xfrm>
            <a:off x="4522859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" name="Rectangle 1730"/>
          <p:cNvSpPr>
            <a:spLocks noChangeArrowheads="1"/>
          </p:cNvSpPr>
          <p:nvPr/>
        </p:nvSpPr>
        <p:spPr bwMode="auto">
          <a:xfrm>
            <a:off x="4580010" y="4448207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5" name="Rectangle 1731"/>
          <p:cNvSpPr>
            <a:spLocks noChangeArrowheads="1"/>
          </p:cNvSpPr>
          <p:nvPr/>
        </p:nvSpPr>
        <p:spPr bwMode="auto">
          <a:xfrm>
            <a:off x="4632398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6" name="Rectangle 1732"/>
          <p:cNvSpPr>
            <a:spLocks noChangeArrowheads="1"/>
          </p:cNvSpPr>
          <p:nvPr/>
        </p:nvSpPr>
        <p:spPr bwMode="auto">
          <a:xfrm>
            <a:off x="4654623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u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7" name="Rectangle 1733"/>
          <p:cNvSpPr>
            <a:spLocks noChangeArrowheads="1"/>
          </p:cNvSpPr>
          <p:nvPr/>
        </p:nvSpPr>
        <p:spPr bwMode="auto">
          <a:xfrm>
            <a:off x="4713362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8" name="Rectangle 1734"/>
          <p:cNvSpPr>
            <a:spLocks noChangeArrowheads="1"/>
          </p:cNvSpPr>
          <p:nvPr/>
        </p:nvSpPr>
        <p:spPr bwMode="auto">
          <a:xfrm>
            <a:off x="4770513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9" name="Rectangle 1735"/>
          <p:cNvSpPr>
            <a:spLocks noChangeArrowheads="1"/>
          </p:cNvSpPr>
          <p:nvPr/>
        </p:nvSpPr>
        <p:spPr bwMode="auto">
          <a:xfrm>
            <a:off x="4827664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0" name="Rectangle 1736"/>
          <p:cNvSpPr>
            <a:spLocks noChangeArrowheads="1"/>
          </p:cNvSpPr>
          <p:nvPr/>
        </p:nvSpPr>
        <p:spPr bwMode="auto">
          <a:xfrm>
            <a:off x="4886402" y="4448207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1" name="Rectangle 1737"/>
          <p:cNvSpPr>
            <a:spLocks noChangeArrowheads="1"/>
          </p:cNvSpPr>
          <p:nvPr/>
        </p:nvSpPr>
        <p:spPr bwMode="auto">
          <a:xfrm>
            <a:off x="4914978" y="4448207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w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2" name="Rectangle 1738"/>
          <p:cNvSpPr>
            <a:spLocks noChangeArrowheads="1"/>
          </p:cNvSpPr>
          <p:nvPr/>
        </p:nvSpPr>
        <p:spPr bwMode="auto">
          <a:xfrm>
            <a:off x="4989592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3" name="Rectangle 1739"/>
          <p:cNvSpPr>
            <a:spLocks noChangeArrowheads="1"/>
          </p:cNvSpPr>
          <p:nvPr/>
        </p:nvSpPr>
        <p:spPr bwMode="auto">
          <a:xfrm>
            <a:off x="5046742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4" name="Rectangle 1740"/>
          <p:cNvSpPr>
            <a:spLocks noChangeArrowheads="1"/>
          </p:cNvSpPr>
          <p:nvPr/>
        </p:nvSpPr>
        <p:spPr bwMode="auto">
          <a:xfrm>
            <a:off x="5103893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" name="Rectangle 1741"/>
          <p:cNvSpPr>
            <a:spLocks noChangeArrowheads="1"/>
          </p:cNvSpPr>
          <p:nvPr/>
        </p:nvSpPr>
        <p:spPr bwMode="auto">
          <a:xfrm>
            <a:off x="5161044" y="4448207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6" name="Rectangle 1742"/>
          <p:cNvSpPr>
            <a:spLocks noChangeArrowheads="1"/>
          </p:cNvSpPr>
          <p:nvPr/>
        </p:nvSpPr>
        <p:spPr bwMode="auto">
          <a:xfrm>
            <a:off x="5189620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7" name="Rectangle 1743"/>
          <p:cNvSpPr>
            <a:spLocks noChangeArrowheads="1"/>
          </p:cNvSpPr>
          <p:nvPr/>
        </p:nvSpPr>
        <p:spPr bwMode="auto">
          <a:xfrm>
            <a:off x="5248358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8" name="Rectangle 1744"/>
          <p:cNvSpPr>
            <a:spLocks noChangeArrowheads="1"/>
          </p:cNvSpPr>
          <p:nvPr/>
        </p:nvSpPr>
        <p:spPr bwMode="auto">
          <a:xfrm>
            <a:off x="5305509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9" name="Rectangle 1745"/>
          <p:cNvSpPr>
            <a:spLocks noChangeArrowheads="1"/>
          </p:cNvSpPr>
          <p:nvPr/>
        </p:nvSpPr>
        <p:spPr bwMode="auto">
          <a:xfrm>
            <a:off x="5362660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0" name="Rectangle 1746"/>
          <p:cNvSpPr>
            <a:spLocks noChangeArrowheads="1"/>
          </p:cNvSpPr>
          <p:nvPr/>
        </p:nvSpPr>
        <p:spPr bwMode="auto">
          <a:xfrm>
            <a:off x="5386473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1" name="Rectangle 1747"/>
          <p:cNvSpPr>
            <a:spLocks noChangeArrowheads="1"/>
          </p:cNvSpPr>
          <p:nvPr/>
        </p:nvSpPr>
        <p:spPr bwMode="auto">
          <a:xfrm>
            <a:off x="5408698" y="4448207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2" name="Rectangle 1748"/>
          <p:cNvSpPr>
            <a:spLocks noChangeArrowheads="1"/>
          </p:cNvSpPr>
          <p:nvPr/>
        </p:nvSpPr>
        <p:spPr bwMode="auto">
          <a:xfrm>
            <a:off x="5461087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3" name="Rectangle 1749"/>
          <p:cNvSpPr>
            <a:spLocks noChangeArrowheads="1"/>
          </p:cNvSpPr>
          <p:nvPr/>
        </p:nvSpPr>
        <p:spPr bwMode="auto">
          <a:xfrm>
            <a:off x="5518238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4" name="Rectangle 1750"/>
          <p:cNvSpPr>
            <a:spLocks noChangeArrowheads="1"/>
          </p:cNvSpPr>
          <p:nvPr/>
        </p:nvSpPr>
        <p:spPr bwMode="auto">
          <a:xfrm>
            <a:off x="5573801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5" name="Rectangle 1751"/>
          <p:cNvSpPr>
            <a:spLocks noChangeArrowheads="1"/>
          </p:cNvSpPr>
          <p:nvPr/>
        </p:nvSpPr>
        <p:spPr bwMode="auto">
          <a:xfrm>
            <a:off x="5596027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6" name="Rectangle 1752"/>
          <p:cNvSpPr>
            <a:spLocks noChangeArrowheads="1"/>
          </p:cNvSpPr>
          <p:nvPr/>
        </p:nvSpPr>
        <p:spPr bwMode="auto">
          <a:xfrm>
            <a:off x="5653178" y="4448207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7" name="Rectangle 1753"/>
          <p:cNvSpPr>
            <a:spLocks noChangeArrowheads="1"/>
          </p:cNvSpPr>
          <p:nvPr/>
        </p:nvSpPr>
        <p:spPr bwMode="auto">
          <a:xfrm>
            <a:off x="3100435" y="4149755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8" name="Rectangle 1754"/>
          <p:cNvSpPr>
            <a:spLocks noChangeArrowheads="1"/>
          </p:cNvSpPr>
          <p:nvPr/>
        </p:nvSpPr>
        <p:spPr bwMode="auto">
          <a:xfrm>
            <a:off x="3175049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9" name="Rectangle 1755"/>
          <p:cNvSpPr>
            <a:spLocks noChangeArrowheads="1"/>
          </p:cNvSpPr>
          <p:nvPr/>
        </p:nvSpPr>
        <p:spPr bwMode="auto">
          <a:xfrm>
            <a:off x="3232200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0" name="Rectangle 1756"/>
          <p:cNvSpPr>
            <a:spLocks noChangeArrowheads="1"/>
          </p:cNvSpPr>
          <p:nvPr/>
        </p:nvSpPr>
        <p:spPr bwMode="auto">
          <a:xfrm>
            <a:off x="3260775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1" name="Rectangle 1757"/>
          <p:cNvSpPr>
            <a:spLocks noChangeArrowheads="1"/>
          </p:cNvSpPr>
          <p:nvPr/>
        </p:nvSpPr>
        <p:spPr bwMode="auto">
          <a:xfrm>
            <a:off x="3319514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2" name="Rectangle 1758"/>
          <p:cNvSpPr>
            <a:spLocks noChangeArrowheads="1"/>
          </p:cNvSpPr>
          <p:nvPr/>
        </p:nvSpPr>
        <p:spPr bwMode="auto">
          <a:xfrm>
            <a:off x="3348089" y="4149755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3" name="Rectangle 1759"/>
          <p:cNvSpPr>
            <a:spLocks noChangeArrowheads="1"/>
          </p:cNvSpPr>
          <p:nvPr/>
        </p:nvSpPr>
        <p:spPr bwMode="auto">
          <a:xfrm>
            <a:off x="3417941" y="4149755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4" name="Rectangle 1760"/>
          <p:cNvSpPr>
            <a:spLocks noChangeArrowheads="1"/>
          </p:cNvSpPr>
          <p:nvPr/>
        </p:nvSpPr>
        <p:spPr bwMode="auto">
          <a:xfrm>
            <a:off x="3468741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5" name="Rectangle 1761"/>
          <p:cNvSpPr>
            <a:spLocks noChangeArrowheads="1"/>
          </p:cNvSpPr>
          <p:nvPr/>
        </p:nvSpPr>
        <p:spPr bwMode="auto">
          <a:xfrm>
            <a:off x="3497317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6" name="Rectangle 1762"/>
          <p:cNvSpPr>
            <a:spLocks noChangeArrowheads="1"/>
          </p:cNvSpPr>
          <p:nvPr/>
        </p:nvSpPr>
        <p:spPr bwMode="auto">
          <a:xfrm>
            <a:off x="3554468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7" name="Rectangle 1763"/>
          <p:cNvSpPr>
            <a:spLocks noChangeArrowheads="1"/>
          </p:cNvSpPr>
          <p:nvPr/>
        </p:nvSpPr>
        <p:spPr bwMode="auto">
          <a:xfrm>
            <a:off x="3583043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8" name="Rectangle 1764"/>
          <p:cNvSpPr>
            <a:spLocks noChangeArrowheads="1"/>
          </p:cNvSpPr>
          <p:nvPr/>
        </p:nvSpPr>
        <p:spPr bwMode="auto">
          <a:xfrm>
            <a:off x="2347948" y="359888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9" name="Rectangle 1765"/>
          <p:cNvSpPr>
            <a:spLocks noChangeArrowheads="1"/>
          </p:cNvSpPr>
          <p:nvPr/>
        </p:nvSpPr>
        <p:spPr bwMode="auto">
          <a:xfrm>
            <a:off x="2417799" y="3598889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0" name="Rectangle 1766"/>
          <p:cNvSpPr>
            <a:spLocks noChangeArrowheads="1"/>
          </p:cNvSpPr>
          <p:nvPr/>
        </p:nvSpPr>
        <p:spPr bwMode="auto">
          <a:xfrm>
            <a:off x="2470187" y="359888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1" name="Rectangle 1767"/>
          <p:cNvSpPr>
            <a:spLocks noChangeArrowheads="1"/>
          </p:cNvSpPr>
          <p:nvPr/>
        </p:nvSpPr>
        <p:spPr bwMode="auto">
          <a:xfrm>
            <a:off x="2498763" y="359888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2" name="Rectangle 1768"/>
          <p:cNvSpPr>
            <a:spLocks noChangeArrowheads="1"/>
          </p:cNvSpPr>
          <p:nvPr/>
        </p:nvSpPr>
        <p:spPr bwMode="auto">
          <a:xfrm>
            <a:off x="2555914" y="359888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3" name="Rectangle 1769"/>
          <p:cNvSpPr>
            <a:spLocks noChangeArrowheads="1"/>
          </p:cNvSpPr>
          <p:nvPr/>
        </p:nvSpPr>
        <p:spPr bwMode="auto">
          <a:xfrm>
            <a:off x="2584489" y="359888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4" name="Rectangle 1770"/>
          <p:cNvSpPr>
            <a:spLocks noChangeArrowheads="1"/>
          </p:cNvSpPr>
          <p:nvPr/>
        </p:nvSpPr>
        <p:spPr bwMode="auto">
          <a:xfrm>
            <a:off x="2643228" y="359888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5" name="Rectangle 1771"/>
          <p:cNvSpPr>
            <a:spLocks noChangeArrowheads="1"/>
          </p:cNvSpPr>
          <p:nvPr/>
        </p:nvSpPr>
        <p:spPr bwMode="auto">
          <a:xfrm>
            <a:off x="2670216" y="3598889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6" name="Rectangle 1772"/>
          <p:cNvSpPr>
            <a:spLocks noChangeArrowheads="1"/>
          </p:cNvSpPr>
          <p:nvPr/>
        </p:nvSpPr>
        <p:spPr bwMode="auto">
          <a:xfrm>
            <a:off x="2354298" y="4132293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7" name="Rectangle 1773"/>
          <p:cNvSpPr>
            <a:spLocks noChangeArrowheads="1"/>
          </p:cNvSpPr>
          <p:nvPr/>
        </p:nvSpPr>
        <p:spPr bwMode="auto">
          <a:xfrm>
            <a:off x="2424149" y="4132293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8" name="Rectangle 1774"/>
          <p:cNvSpPr>
            <a:spLocks noChangeArrowheads="1"/>
          </p:cNvSpPr>
          <p:nvPr/>
        </p:nvSpPr>
        <p:spPr bwMode="auto">
          <a:xfrm>
            <a:off x="2474950" y="413229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9" name="Rectangle 1775"/>
          <p:cNvSpPr>
            <a:spLocks noChangeArrowheads="1"/>
          </p:cNvSpPr>
          <p:nvPr/>
        </p:nvSpPr>
        <p:spPr bwMode="auto">
          <a:xfrm>
            <a:off x="2505113" y="4132293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0" name="Rectangle 1776"/>
          <p:cNvSpPr>
            <a:spLocks noChangeArrowheads="1"/>
          </p:cNvSpPr>
          <p:nvPr/>
        </p:nvSpPr>
        <p:spPr bwMode="auto">
          <a:xfrm>
            <a:off x="2560676" y="413229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1" name="Rectangle 1777"/>
          <p:cNvSpPr>
            <a:spLocks noChangeArrowheads="1"/>
          </p:cNvSpPr>
          <p:nvPr/>
        </p:nvSpPr>
        <p:spPr bwMode="auto">
          <a:xfrm>
            <a:off x="2590839" y="4132293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J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2" name="Rectangle 1778"/>
          <p:cNvSpPr>
            <a:spLocks noChangeArrowheads="1"/>
          </p:cNvSpPr>
          <p:nvPr/>
        </p:nvSpPr>
        <p:spPr bwMode="auto">
          <a:xfrm>
            <a:off x="2643228" y="413229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3" name="Rectangle 1779"/>
          <p:cNvSpPr>
            <a:spLocks noChangeArrowheads="1"/>
          </p:cNvSpPr>
          <p:nvPr/>
        </p:nvSpPr>
        <p:spPr bwMode="auto">
          <a:xfrm>
            <a:off x="2670216" y="4132293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4" name="Rectangle 1780"/>
          <p:cNvSpPr>
            <a:spLocks noChangeArrowheads="1"/>
          </p:cNvSpPr>
          <p:nvPr/>
        </p:nvSpPr>
        <p:spPr bwMode="auto">
          <a:xfrm>
            <a:off x="2246346" y="467680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5" name="Rectangle 1781"/>
          <p:cNvSpPr>
            <a:spLocks noChangeArrowheads="1"/>
          </p:cNvSpPr>
          <p:nvPr/>
        </p:nvSpPr>
        <p:spPr bwMode="auto">
          <a:xfrm>
            <a:off x="2314610" y="4676809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6" name="Rectangle 1782"/>
          <p:cNvSpPr>
            <a:spLocks noChangeArrowheads="1"/>
          </p:cNvSpPr>
          <p:nvPr/>
        </p:nvSpPr>
        <p:spPr bwMode="auto">
          <a:xfrm>
            <a:off x="2366998" y="467680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7" name="Rectangle 1783"/>
          <p:cNvSpPr>
            <a:spLocks noChangeArrowheads="1"/>
          </p:cNvSpPr>
          <p:nvPr/>
        </p:nvSpPr>
        <p:spPr bwMode="auto">
          <a:xfrm>
            <a:off x="2395574" y="467680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8" name="Rectangle 1784"/>
          <p:cNvSpPr>
            <a:spLocks noChangeArrowheads="1"/>
          </p:cNvSpPr>
          <p:nvPr/>
        </p:nvSpPr>
        <p:spPr bwMode="auto">
          <a:xfrm>
            <a:off x="2452725" y="467680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9" name="Rectangle 1785"/>
          <p:cNvSpPr>
            <a:spLocks noChangeArrowheads="1"/>
          </p:cNvSpPr>
          <p:nvPr/>
        </p:nvSpPr>
        <p:spPr bwMode="auto">
          <a:xfrm>
            <a:off x="2481300" y="467680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0" name="Rectangle 1786"/>
          <p:cNvSpPr>
            <a:spLocks noChangeArrowheads="1"/>
          </p:cNvSpPr>
          <p:nvPr/>
        </p:nvSpPr>
        <p:spPr bwMode="auto">
          <a:xfrm>
            <a:off x="2549564" y="4676809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1" name="Rectangle 1787"/>
          <p:cNvSpPr>
            <a:spLocks noChangeArrowheads="1"/>
          </p:cNvSpPr>
          <p:nvPr/>
        </p:nvSpPr>
        <p:spPr bwMode="auto">
          <a:xfrm>
            <a:off x="2584489" y="467680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2" name="Rectangle 1788"/>
          <p:cNvSpPr>
            <a:spLocks noChangeArrowheads="1"/>
          </p:cNvSpPr>
          <p:nvPr/>
        </p:nvSpPr>
        <p:spPr bwMode="auto">
          <a:xfrm>
            <a:off x="2643228" y="467680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3" name="Rectangle 1789"/>
          <p:cNvSpPr>
            <a:spLocks noChangeArrowheads="1"/>
          </p:cNvSpPr>
          <p:nvPr/>
        </p:nvSpPr>
        <p:spPr bwMode="auto">
          <a:xfrm>
            <a:off x="2670216" y="4676809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4" name="Rectangle 1790"/>
          <p:cNvSpPr>
            <a:spLocks noChangeArrowheads="1"/>
          </p:cNvSpPr>
          <p:nvPr/>
        </p:nvSpPr>
        <p:spPr bwMode="auto">
          <a:xfrm>
            <a:off x="2336835" y="4916523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5" name="Rectangle 1791"/>
          <p:cNvSpPr>
            <a:spLocks noChangeArrowheads="1"/>
          </p:cNvSpPr>
          <p:nvPr/>
        </p:nvSpPr>
        <p:spPr bwMode="auto">
          <a:xfrm>
            <a:off x="2406686" y="4916523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6" name="Rectangle 1792"/>
          <p:cNvSpPr>
            <a:spLocks noChangeArrowheads="1"/>
          </p:cNvSpPr>
          <p:nvPr/>
        </p:nvSpPr>
        <p:spPr bwMode="auto">
          <a:xfrm>
            <a:off x="2457487" y="491652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7" name="Rectangle 1793"/>
          <p:cNvSpPr>
            <a:spLocks noChangeArrowheads="1"/>
          </p:cNvSpPr>
          <p:nvPr/>
        </p:nvSpPr>
        <p:spPr bwMode="auto">
          <a:xfrm>
            <a:off x="2486063" y="4916523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8" name="Rectangle 1794"/>
          <p:cNvSpPr>
            <a:spLocks noChangeArrowheads="1"/>
          </p:cNvSpPr>
          <p:nvPr/>
        </p:nvSpPr>
        <p:spPr bwMode="auto">
          <a:xfrm>
            <a:off x="2544801" y="491652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9" name="Rectangle 1795"/>
          <p:cNvSpPr>
            <a:spLocks noChangeArrowheads="1"/>
          </p:cNvSpPr>
          <p:nvPr/>
        </p:nvSpPr>
        <p:spPr bwMode="auto">
          <a:xfrm>
            <a:off x="2573377" y="4916523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0" name="Rectangle 1796"/>
          <p:cNvSpPr>
            <a:spLocks noChangeArrowheads="1"/>
          </p:cNvSpPr>
          <p:nvPr/>
        </p:nvSpPr>
        <p:spPr bwMode="auto">
          <a:xfrm>
            <a:off x="2643228" y="491652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1" name="Rectangle 1797"/>
          <p:cNvSpPr>
            <a:spLocks noChangeArrowheads="1"/>
          </p:cNvSpPr>
          <p:nvPr/>
        </p:nvSpPr>
        <p:spPr bwMode="auto">
          <a:xfrm>
            <a:off x="2670216" y="4916523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2" name="Rectangle 1798"/>
          <p:cNvSpPr>
            <a:spLocks noChangeArrowheads="1"/>
          </p:cNvSpPr>
          <p:nvPr/>
        </p:nvSpPr>
        <p:spPr bwMode="auto">
          <a:xfrm>
            <a:off x="6445353" y="4683159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3" name="Rectangle 1799"/>
          <p:cNvSpPr>
            <a:spLocks noChangeArrowheads="1"/>
          </p:cNvSpPr>
          <p:nvPr/>
        </p:nvSpPr>
        <p:spPr bwMode="auto">
          <a:xfrm>
            <a:off x="6519967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4" name="Rectangle 1800"/>
          <p:cNvSpPr>
            <a:spLocks noChangeArrowheads="1"/>
          </p:cNvSpPr>
          <p:nvPr/>
        </p:nvSpPr>
        <p:spPr bwMode="auto">
          <a:xfrm>
            <a:off x="6577118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5" name="Rectangle 1801"/>
          <p:cNvSpPr>
            <a:spLocks noChangeArrowheads="1"/>
          </p:cNvSpPr>
          <p:nvPr/>
        </p:nvSpPr>
        <p:spPr bwMode="auto">
          <a:xfrm>
            <a:off x="6605693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6" name="Rectangle 1802"/>
          <p:cNvSpPr>
            <a:spLocks noChangeArrowheads="1"/>
          </p:cNvSpPr>
          <p:nvPr/>
        </p:nvSpPr>
        <p:spPr bwMode="auto">
          <a:xfrm>
            <a:off x="6662844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7" name="Rectangle 1803"/>
          <p:cNvSpPr>
            <a:spLocks noChangeArrowheads="1"/>
          </p:cNvSpPr>
          <p:nvPr/>
        </p:nvSpPr>
        <p:spPr bwMode="auto">
          <a:xfrm>
            <a:off x="6691420" y="468315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8" name="Rectangle 1804"/>
          <p:cNvSpPr>
            <a:spLocks noChangeArrowheads="1"/>
          </p:cNvSpPr>
          <p:nvPr/>
        </p:nvSpPr>
        <p:spPr bwMode="auto">
          <a:xfrm>
            <a:off x="6761271" y="4683159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9" name="Rectangle 1805"/>
          <p:cNvSpPr>
            <a:spLocks noChangeArrowheads="1"/>
          </p:cNvSpPr>
          <p:nvPr/>
        </p:nvSpPr>
        <p:spPr bwMode="auto">
          <a:xfrm>
            <a:off x="6813659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0" name="Rectangle 1806"/>
          <p:cNvSpPr>
            <a:spLocks noChangeArrowheads="1"/>
          </p:cNvSpPr>
          <p:nvPr/>
        </p:nvSpPr>
        <p:spPr bwMode="auto">
          <a:xfrm>
            <a:off x="6840647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1" name="Rectangle 1807"/>
          <p:cNvSpPr>
            <a:spLocks noChangeArrowheads="1"/>
          </p:cNvSpPr>
          <p:nvPr/>
        </p:nvSpPr>
        <p:spPr bwMode="auto">
          <a:xfrm>
            <a:off x="6899386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2" name="Rectangle 1808"/>
          <p:cNvSpPr>
            <a:spLocks noChangeArrowheads="1"/>
          </p:cNvSpPr>
          <p:nvPr/>
        </p:nvSpPr>
        <p:spPr bwMode="auto">
          <a:xfrm>
            <a:off x="6927961" y="4683159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3" name="Rectangle 1809"/>
          <p:cNvSpPr>
            <a:spLocks noChangeArrowheads="1"/>
          </p:cNvSpPr>
          <p:nvPr/>
        </p:nvSpPr>
        <p:spPr bwMode="auto">
          <a:xfrm>
            <a:off x="7002575" y="4683159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4" name="Rectangle 1810"/>
          <p:cNvSpPr>
            <a:spLocks noChangeArrowheads="1"/>
          </p:cNvSpPr>
          <p:nvPr/>
        </p:nvSpPr>
        <p:spPr bwMode="auto">
          <a:xfrm>
            <a:off x="7037500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5" name="Freeform 1811"/>
          <p:cNvSpPr>
            <a:spLocks/>
          </p:cNvSpPr>
          <p:nvPr/>
        </p:nvSpPr>
        <p:spPr bwMode="auto">
          <a:xfrm>
            <a:off x="3937062" y="4091017"/>
            <a:ext cx="3389369" cy="5334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4"/>
              </a:cxn>
              <a:cxn ang="0">
                <a:pos x="2275" y="572"/>
              </a:cxn>
              <a:cxn ang="0">
                <a:pos x="3631" y="572"/>
              </a:cxn>
            </a:cxnLst>
            <a:rect l="0" t="0" r="r" b="b"/>
            <a:pathLst>
              <a:path w="3631" h="572">
                <a:moveTo>
                  <a:pt x="0" y="0"/>
                </a:moveTo>
                <a:lnTo>
                  <a:pt x="0" y="234"/>
                </a:lnTo>
                <a:lnTo>
                  <a:pt x="2275" y="572"/>
                </a:lnTo>
                <a:lnTo>
                  <a:pt x="3631" y="572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6" name="Freeform 1812"/>
          <p:cNvSpPr>
            <a:spLocks/>
          </p:cNvSpPr>
          <p:nvPr/>
        </p:nvSpPr>
        <p:spPr bwMode="auto">
          <a:xfrm>
            <a:off x="2755942" y="4383119"/>
            <a:ext cx="4624464" cy="171451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15" y="0"/>
              </a:cxn>
              <a:cxn ang="0">
                <a:pos x="0" y="113"/>
              </a:cxn>
              <a:cxn ang="0">
                <a:pos x="115" y="54"/>
              </a:cxn>
              <a:cxn ang="0">
                <a:pos x="4955" y="124"/>
              </a:cxn>
              <a:cxn ang="0">
                <a:pos x="4841" y="183"/>
              </a:cxn>
              <a:cxn ang="0">
                <a:pos x="4955" y="70"/>
              </a:cxn>
              <a:cxn ang="0">
                <a:pos x="4841" y="128"/>
              </a:cxn>
            </a:cxnLst>
            <a:rect l="0" t="0" r="r" b="b"/>
            <a:pathLst>
              <a:path w="4955" h="183">
                <a:moveTo>
                  <a:pt x="0" y="58"/>
                </a:moveTo>
                <a:lnTo>
                  <a:pt x="115" y="0"/>
                </a:lnTo>
                <a:lnTo>
                  <a:pt x="0" y="113"/>
                </a:lnTo>
                <a:lnTo>
                  <a:pt x="115" y="54"/>
                </a:lnTo>
                <a:lnTo>
                  <a:pt x="4955" y="124"/>
                </a:lnTo>
                <a:lnTo>
                  <a:pt x="4841" y="183"/>
                </a:lnTo>
                <a:lnTo>
                  <a:pt x="4955" y="70"/>
                </a:lnTo>
                <a:lnTo>
                  <a:pt x="4841" y="128"/>
                </a:lnTo>
              </a:path>
            </a:pathLst>
          </a:custGeom>
          <a:noFill/>
          <a:ln w="6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7" name="Line 1813"/>
          <p:cNvSpPr>
            <a:spLocks noChangeShapeType="1"/>
          </p:cNvSpPr>
          <p:nvPr/>
        </p:nvSpPr>
        <p:spPr bwMode="auto">
          <a:xfrm flipH="1">
            <a:off x="2813093" y="4089430"/>
            <a:ext cx="4513337" cy="1588"/>
          </a:xfrm>
          <a:prstGeom prst="line">
            <a:avLst/>
          </a:prstGeom>
          <a:noFill/>
          <a:ln w="1">
            <a:solidFill>
              <a:srgbClr val="D1D1D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8" name="Line 1814"/>
          <p:cNvSpPr>
            <a:spLocks noChangeShapeType="1"/>
          </p:cNvSpPr>
          <p:nvPr/>
        </p:nvSpPr>
        <p:spPr bwMode="auto">
          <a:xfrm flipH="1">
            <a:off x="2813093" y="4089430"/>
            <a:ext cx="4513337" cy="1588"/>
          </a:xfrm>
          <a:prstGeom prst="line">
            <a:avLst/>
          </a:pr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9" name="Freeform 1815"/>
          <p:cNvSpPr>
            <a:spLocks/>
          </p:cNvSpPr>
          <p:nvPr/>
        </p:nvSpPr>
        <p:spPr bwMode="auto">
          <a:xfrm>
            <a:off x="2809918" y="3141001"/>
            <a:ext cx="4518100" cy="1945386"/>
          </a:xfrm>
          <a:custGeom>
            <a:avLst/>
            <a:gdLst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3946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3946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4903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4903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178">
                <a:moveTo>
                  <a:pt x="0" y="6623"/>
                </a:moveTo>
                <a:lnTo>
                  <a:pt x="0" y="178"/>
                </a:lnTo>
                <a:cubicBezTo>
                  <a:pt x="1315" y="119"/>
                  <a:pt x="3404" y="220"/>
                  <a:pt x="4903" y="0"/>
                </a:cubicBezTo>
                <a:cubicBezTo>
                  <a:pt x="4948" y="23"/>
                  <a:pt x="9955" y="7235"/>
                  <a:pt x="10000" y="7258"/>
                </a:cubicBezTo>
                <a:lnTo>
                  <a:pt x="10000" y="10178"/>
                </a:lnTo>
                <a:lnTo>
                  <a:pt x="0" y="10178"/>
                </a:lnTo>
                <a:lnTo>
                  <a:pt x="0" y="6916"/>
                </a:lnTo>
                <a:lnTo>
                  <a:pt x="10000" y="178"/>
                </a:lnTo>
                <a:lnTo>
                  <a:pt x="10000" y="6965"/>
                </a:lnTo>
              </a:path>
            </a:pathLst>
          </a:custGeom>
          <a:noFill/>
          <a:ln w="6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0" name="Line 1816"/>
          <p:cNvSpPr>
            <a:spLocks noChangeShapeType="1"/>
          </p:cNvSpPr>
          <p:nvPr/>
        </p:nvSpPr>
        <p:spPr bwMode="auto">
          <a:xfrm>
            <a:off x="2813093" y="3554439"/>
            <a:ext cx="4513337" cy="1588"/>
          </a:xfrm>
          <a:prstGeom prst="line">
            <a:avLst/>
          </a:prstGeom>
          <a:noFill/>
          <a:ln w="1">
            <a:solidFill>
              <a:srgbClr val="FEFEFE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1" name="Line 1817"/>
          <p:cNvSpPr>
            <a:spLocks noChangeShapeType="1"/>
          </p:cNvSpPr>
          <p:nvPr/>
        </p:nvSpPr>
        <p:spPr bwMode="auto">
          <a:xfrm>
            <a:off x="2813093" y="3554439"/>
            <a:ext cx="4513337" cy="1588"/>
          </a:xfrm>
          <a:prstGeom prst="line">
            <a:avLst/>
          </a:pr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2" name="Freeform 1818"/>
          <p:cNvSpPr>
            <a:spLocks/>
          </p:cNvSpPr>
          <p:nvPr/>
        </p:nvSpPr>
        <p:spPr bwMode="auto">
          <a:xfrm>
            <a:off x="2951208" y="3175023"/>
            <a:ext cx="4240283" cy="379415"/>
          </a:xfrm>
          <a:custGeom>
            <a:avLst/>
            <a:gdLst/>
            <a:ahLst/>
            <a:cxnLst>
              <a:cxn ang="0">
                <a:pos x="2272" y="0"/>
              </a:cxn>
              <a:cxn ang="0">
                <a:pos x="2272" y="402"/>
              </a:cxn>
              <a:cxn ang="0">
                <a:pos x="3483" y="0"/>
              </a:cxn>
              <a:cxn ang="0">
                <a:pos x="3483" y="402"/>
              </a:cxn>
              <a:cxn ang="0">
                <a:pos x="1060" y="0"/>
              </a:cxn>
              <a:cxn ang="0">
                <a:pos x="1060" y="405"/>
              </a:cxn>
              <a:cxn ang="0">
                <a:pos x="4543" y="156"/>
              </a:cxn>
              <a:cxn ang="0">
                <a:pos x="4543" y="401"/>
              </a:cxn>
              <a:cxn ang="0">
                <a:pos x="4392" y="156"/>
              </a:cxn>
              <a:cxn ang="0">
                <a:pos x="4392" y="401"/>
              </a:cxn>
              <a:cxn ang="0">
                <a:pos x="4240" y="156"/>
              </a:cxn>
              <a:cxn ang="0">
                <a:pos x="4240" y="401"/>
              </a:cxn>
              <a:cxn ang="0">
                <a:pos x="4089" y="156"/>
              </a:cxn>
              <a:cxn ang="0">
                <a:pos x="4089" y="401"/>
              </a:cxn>
              <a:cxn ang="0">
                <a:pos x="3937" y="156"/>
              </a:cxn>
              <a:cxn ang="0">
                <a:pos x="3937" y="401"/>
              </a:cxn>
              <a:cxn ang="0">
                <a:pos x="3786" y="156"/>
              </a:cxn>
              <a:cxn ang="0">
                <a:pos x="3786" y="401"/>
              </a:cxn>
              <a:cxn ang="0">
                <a:pos x="3635" y="156"/>
              </a:cxn>
              <a:cxn ang="0">
                <a:pos x="3635" y="401"/>
              </a:cxn>
              <a:cxn ang="0">
                <a:pos x="3332" y="156"/>
              </a:cxn>
              <a:cxn ang="0">
                <a:pos x="3332" y="401"/>
              </a:cxn>
              <a:cxn ang="0">
                <a:pos x="3180" y="156"/>
              </a:cxn>
              <a:cxn ang="0">
                <a:pos x="3180" y="404"/>
              </a:cxn>
              <a:cxn ang="0">
                <a:pos x="3029" y="156"/>
              </a:cxn>
              <a:cxn ang="0">
                <a:pos x="3029" y="401"/>
              </a:cxn>
              <a:cxn ang="0">
                <a:pos x="2877" y="156"/>
              </a:cxn>
              <a:cxn ang="0">
                <a:pos x="2877" y="404"/>
              </a:cxn>
              <a:cxn ang="0">
                <a:pos x="2726" y="156"/>
              </a:cxn>
              <a:cxn ang="0">
                <a:pos x="2726" y="401"/>
              </a:cxn>
              <a:cxn ang="0">
                <a:pos x="2575" y="156"/>
              </a:cxn>
              <a:cxn ang="0">
                <a:pos x="2575" y="404"/>
              </a:cxn>
              <a:cxn ang="0">
                <a:pos x="2423" y="156"/>
              </a:cxn>
              <a:cxn ang="0">
                <a:pos x="2423" y="405"/>
              </a:cxn>
              <a:cxn ang="0">
                <a:pos x="2120" y="156"/>
              </a:cxn>
              <a:cxn ang="0">
                <a:pos x="2120" y="401"/>
              </a:cxn>
              <a:cxn ang="0">
                <a:pos x="1969" y="156"/>
              </a:cxn>
              <a:cxn ang="0">
                <a:pos x="1969" y="401"/>
              </a:cxn>
              <a:cxn ang="0">
                <a:pos x="1817" y="156"/>
              </a:cxn>
              <a:cxn ang="0">
                <a:pos x="1817" y="401"/>
              </a:cxn>
              <a:cxn ang="0">
                <a:pos x="1666" y="156"/>
              </a:cxn>
              <a:cxn ang="0">
                <a:pos x="1666" y="404"/>
              </a:cxn>
              <a:cxn ang="0">
                <a:pos x="1515" y="156"/>
              </a:cxn>
              <a:cxn ang="0">
                <a:pos x="1515" y="401"/>
              </a:cxn>
              <a:cxn ang="0">
                <a:pos x="1363" y="156"/>
              </a:cxn>
              <a:cxn ang="0">
                <a:pos x="1363" y="401"/>
              </a:cxn>
              <a:cxn ang="0">
                <a:pos x="1212" y="156"/>
              </a:cxn>
              <a:cxn ang="0">
                <a:pos x="1212" y="404"/>
              </a:cxn>
              <a:cxn ang="0">
                <a:pos x="909" y="156"/>
              </a:cxn>
              <a:cxn ang="0">
                <a:pos x="909" y="401"/>
              </a:cxn>
              <a:cxn ang="0">
                <a:pos x="757" y="156"/>
              </a:cxn>
              <a:cxn ang="0">
                <a:pos x="757" y="401"/>
              </a:cxn>
              <a:cxn ang="0">
                <a:pos x="606" y="156"/>
              </a:cxn>
              <a:cxn ang="0">
                <a:pos x="606" y="401"/>
              </a:cxn>
              <a:cxn ang="0">
                <a:pos x="454" y="156"/>
              </a:cxn>
              <a:cxn ang="0">
                <a:pos x="454" y="402"/>
              </a:cxn>
              <a:cxn ang="0">
                <a:pos x="303" y="156"/>
              </a:cxn>
              <a:cxn ang="0">
                <a:pos x="303" y="406"/>
              </a:cxn>
              <a:cxn ang="0">
                <a:pos x="152" y="156"/>
              </a:cxn>
              <a:cxn ang="0">
                <a:pos x="152" y="401"/>
              </a:cxn>
              <a:cxn ang="0">
                <a:pos x="0" y="156"/>
              </a:cxn>
              <a:cxn ang="0">
                <a:pos x="0" y="405"/>
              </a:cxn>
            </a:cxnLst>
            <a:rect l="0" t="0" r="r" b="b"/>
            <a:pathLst>
              <a:path w="4543" h="406">
                <a:moveTo>
                  <a:pt x="2272" y="0"/>
                </a:moveTo>
                <a:lnTo>
                  <a:pt x="2272" y="402"/>
                </a:lnTo>
                <a:lnTo>
                  <a:pt x="3483" y="0"/>
                </a:lnTo>
                <a:lnTo>
                  <a:pt x="3483" y="402"/>
                </a:lnTo>
                <a:lnTo>
                  <a:pt x="1060" y="0"/>
                </a:lnTo>
                <a:lnTo>
                  <a:pt x="1060" y="405"/>
                </a:lnTo>
                <a:lnTo>
                  <a:pt x="4543" y="156"/>
                </a:lnTo>
                <a:lnTo>
                  <a:pt x="4543" y="401"/>
                </a:lnTo>
                <a:lnTo>
                  <a:pt x="4392" y="156"/>
                </a:lnTo>
                <a:lnTo>
                  <a:pt x="4392" y="401"/>
                </a:lnTo>
                <a:lnTo>
                  <a:pt x="4240" y="156"/>
                </a:lnTo>
                <a:lnTo>
                  <a:pt x="4240" y="401"/>
                </a:lnTo>
                <a:lnTo>
                  <a:pt x="4089" y="156"/>
                </a:lnTo>
                <a:lnTo>
                  <a:pt x="4089" y="401"/>
                </a:lnTo>
                <a:lnTo>
                  <a:pt x="3937" y="156"/>
                </a:lnTo>
                <a:lnTo>
                  <a:pt x="3937" y="401"/>
                </a:lnTo>
                <a:lnTo>
                  <a:pt x="3786" y="156"/>
                </a:lnTo>
                <a:lnTo>
                  <a:pt x="3786" y="401"/>
                </a:lnTo>
                <a:lnTo>
                  <a:pt x="3635" y="156"/>
                </a:lnTo>
                <a:lnTo>
                  <a:pt x="3635" y="401"/>
                </a:lnTo>
                <a:lnTo>
                  <a:pt x="3332" y="156"/>
                </a:lnTo>
                <a:lnTo>
                  <a:pt x="3332" y="401"/>
                </a:lnTo>
                <a:lnTo>
                  <a:pt x="3180" y="156"/>
                </a:lnTo>
                <a:lnTo>
                  <a:pt x="3180" y="404"/>
                </a:lnTo>
                <a:lnTo>
                  <a:pt x="3029" y="156"/>
                </a:lnTo>
                <a:lnTo>
                  <a:pt x="3029" y="401"/>
                </a:lnTo>
                <a:lnTo>
                  <a:pt x="2877" y="156"/>
                </a:lnTo>
                <a:lnTo>
                  <a:pt x="2877" y="404"/>
                </a:lnTo>
                <a:lnTo>
                  <a:pt x="2726" y="156"/>
                </a:lnTo>
                <a:lnTo>
                  <a:pt x="2726" y="401"/>
                </a:lnTo>
                <a:lnTo>
                  <a:pt x="2575" y="156"/>
                </a:lnTo>
                <a:lnTo>
                  <a:pt x="2575" y="404"/>
                </a:lnTo>
                <a:lnTo>
                  <a:pt x="2423" y="156"/>
                </a:lnTo>
                <a:lnTo>
                  <a:pt x="2423" y="405"/>
                </a:lnTo>
                <a:lnTo>
                  <a:pt x="2120" y="156"/>
                </a:lnTo>
                <a:lnTo>
                  <a:pt x="2120" y="401"/>
                </a:lnTo>
                <a:lnTo>
                  <a:pt x="1969" y="156"/>
                </a:lnTo>
                <a:lnTo>
                  <a:pt x="1969" y="401"/>
                </a:lnTo>
                <a:lnTo>
                  <a:pt x="1817" y="156"/>
                </a:lnTo>
                <a:lnTo>
                  <a:pt x="1817" y="401"/>
                </a:lnTo>
                <a:lnTo>
                  <a:pt x="1666" y="156"/>
                </a:lnTo>
                <a:lnTo>
                  <a:pt x="1666" y="404"/>
                </a:lnTo>
                <a:lnTo>
                  <a:pt x="1515" y="156"/>
                </a:lnTo>
                <a:lnTo>
                  <a:pt x="1515" y="401"/>
                </a:lnTo>
                <a:lnTo>
                  <a:pt x="1363" y="156"/>
                </a:lnTo>
                <a:lnTo>
                  <a:pt x="1363" y="401"/>
                </a:lnTo>
                <a:lnTo>
                  <a:pt x="1212" y="156"/>
                </a:lnTo>
                <a:lnTo>
                  <a:pt x="1212" y="404"/>
                </a:lnTo>
                <a:lnTo>
                  <a:pt x="909" y="156"/>
                </a:lnTo>
                <a:lnTo>
                  <a:pt x="909" y="401"/>
                </a:lnTo>
                <a:lnTo>
                  <a:pt x="757" y="156"/>
                </a:lnTo>
                <a:lnTo>
                  <a:pt x="757" y="401"/>
                </a:lnTo>
                <a:lnTo>
                  <a:pt x="606" y="156"/>
                </a:lnTo>
                <a:lnTo>
                  <a:pt x="606" y="401"/>
                </a:lnTo>
                <a:lnTo>
                  <a:pt x="454" y="156"/>
                </a:lnTo>
                <a:lnTo>
                  <a:pt x="454" y="402"/>
                </a:lnTo>
                <a:lnTo>
                  <a:pt x="303" y="156"/>
                </a:lnTo>
                <a:lnTo>
                  <a:pt x="303" y="406"/>
                </a:lnTo>
                <a:lnTo>
                  <a:pt x="152" y="156"/>
                </a:lnTo>
                <a:lnTo>
                  <a:pt x="152" y="401"/>
                </a:lnTo>
                <a:lnTo>
                  <a:pt x="0" y="156"/>
                </a:lnTo>
                <a:lnTo>
                  <a:pt x="0" y="405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3" name="Rectangle 1819"/>
          <p:cNvSpPr>
            <a:spLocks noChangeArrowheads="1"/>
          </p:cNvSpPr>
          <p:nvPr/>
        </p:nvSpPr>
        <p:spPr bwMode="auto">
          <a:xfrm>
            <a:off x="285278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4" name="Rectangle 1820"/>
          <p:cNvSpPr>
            <a:spLocks noChangeArrowheads="1"/>
          </p:cNvSpPr>
          <p:nvPr/>
        </p:nvSpPr>
        <p:spPr bwMode="auto">
          <a:xfrm>
            <a:off x="299565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5" name="Rectangle 1821"/>
          <p:cNvSpPr>
            <a:spLocks noChangeArrowheads="1"/>
          </p:cNvSpPr>
          <p:nvPr/>
        </p:nvSpPr>
        <p:spPr bwMode="auto">
          <a:xfrm>
            <a:off x="313377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6" name="Rectangle 1822"/>
          <p:cNvSpPr>
            <a:spLocks noChangeArrowheads="1"/>
          </p:cNvSpPr>
          <p:nvPr/>
        </p:nvSpPr>
        <p:spPr bwMode="auto">
          <a:xfrm>
            <a:off x="327665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7" name="Rectangle 1823"/>
          <p:cNvSpPr>
            <a:spLocks noChangeArrowheads="1"/>
          </p:cNvSpPr>
          <p:nvPr/>
        </p:nvSpPr>
        <p:spPr bwMode="auto">
          <a:xfrm>
            <a:off x="3419528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8" name="Rectangle 1824"/>
          <p:cNvSpPr>
            <a:spLocks noChangeArrowheads="1"/>
          </p:cNvSpPr>
          <p:nvPr/>
        </p:nvSpPr>
        <p:spPr bwMode="auto">
          <a:xfrm>
            <a:off x="3560818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9" name="Rectangle 1825"/>
          <p:cNvSpPr>
            <a:spLocks noChangeArrowheads="1"/>
          </p:cNvSpPr>
          <p:nvPr/>
        </p:nvSpPr>
        <p:spPr bwMode="auto">
          <a:xfrm>
            <a:off x="3700520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0" name="Rectangle 1826"/>
          <p:cNvSpPr>
            <a:spLocks noChangeArrowheads="1"/>
          </p:cNvSpPr>
          <p:nvPr/>
        </p:nvSpPr>
        <p:spPr bwMode="auto">
          <a:xfrm>
            <a:off x="3843398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1" name="Rectangle 1827"/>
          <p:cNvSpPr>
            <a:spLocks noChangeArrowheads="1"/>
          </p:cNvSpPr>
          <p:nvPr/>
        </p:nvSpPr>
        <p:spPr bwMode="auto">
          <a:xfrm>
            <a:off x="398151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2" name="Rectangle 1828"/>
          <p:cNvSpPr>
            <a:spLocks noChangeArrowheads="1"/>
          </p:cNvSpPr>
          <p:nvPr/>
        </p:nvSpPr>
        <p:spPr bwMode="auto">
          <a:xfrm>
            <a:off x="4124390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3" name="Rectangle 1829"/>
          <p:cNvSpPr>
            <a:spLocks noChangeArrowheads="1"/>
          </p:cNvSpPr>
          <p:nvPr/>
        </p:nvSpPr>
        <p:spPr bwMode="auto">
          <a:xfrm>
            <a:off x="426409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4" name="Rectangle 1830"/>
          <p:cNvSpPr>
            <a:spLocks noChangeArrowheads="1"/>
          </p:cNvSpPr>
          <p:nvPr/>
        </p:nvSpPr>
        <p:spPr bwMode="auto">
          <a:xfrm>
            <a:off x="440696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5" name="Rectangle 1831"/>
          <p:cNvSpPr>
            <a:spLocks noChangeArrowheads="1"/>
          </p:cNvSpPr>
          <p:nvPr/>
        </p:nvSpPr>
        <p:spPr bwMode="auto">
          <a:xfrm>
            <a:off x="454825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6" name="Rectangle 1832"/>
          <p:cNvSpPr>
            <a:spLocks noChangeArrowheads="1"/>
          </p:cNvSpPr>
          <p:nvPr/>
        </p:nvSpPr>
        <p:spPr bwMode="auto">
          <a:xfrm>
            <a:off x="468954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7" name="Rectangle 1833"/>
          <p:cNvSpPr>
            <a:spLocks noChangeArrowheads="1"/>
          </p:cNvSpPr>
          <p:nvPr/>
        </p:nvSpPr>
        <p:spPr bwMode="auto">
          <a:xfrm>
            <a:off x="482925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8" name="Rectangle 1834"/>
          <p:cNvSpPr>
            <a:spLocks noChangeArrowheads="1"/>
          </p:cNvSpPr>
          <p:nvPr/>
        </p:nvSpPr>
        <p:spPr bwMode="auto">
          <a:xfrm>
            <a:off x="497212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9" name="Rectangle 1835"/>
          <p:cNvSpPr>
            <a:spLocks noChangeArrowheads="1"/>
          </p:cNvSpPr>
          <p:nvPr/>
        </p:nvSpPr>
        <p:spPr bwMode="auto">
          <a:xfrm>
            <a:off x="5115006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0" name="Rectangle 1836"/>
          <p:cNvSpPr>
            <a:spLocks noChangeArrowheads="1"/>
          </p:cNvSpPr>
          <p:nvPr/>
        </p:nvSpPr>
        <p:spPr bwMode="auto">
          <a:xfrm>
            <a:off x="525788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1" name="Rectangle 1837"/>
          <p:cNvSpPr>
            <a:spLocks noChangeArrowheads="1"/>
          </p:cNvSpPr>
          <p:nvPr/>
        </p:nvSpPr>
        <p:spPr bwMode="auto">
          <a:xfrm>
            <a:off x="5397586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3" name="Rectangle 1839"/>
          <p:cNvSpPr>
            <a:spLocks noChangeArrowheads="1"/>
          </p:cNvSpPr>
          <p:nvPr/>
        </p:nvSpPr>
        <p:spPr bwMode="auto">
          <a:xfrm>
            <a:off x="554046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4" name="Rectangle 1840"/>
          <p:cNvSpPr>
            <a:spLocks noChangeArrowheads="1"/>
          </p:cNvSpPr>
          <p:nvPr/>
        </p:nvSpPr>
        <p:spPr bwMode="auto">
          <a:xfrm>
            <a:off x="568175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5" name="Rectangle 1841"/>
          <p:cNvSpPr>
            <a:spLocks noChangeArrowheads="1"/>
          </p:cNvSpPr>
          <p:nvPr/>
        </p:nvSpPr>
        <p:spPr bwMode="auto">
          <a:xfrm>
            <a:off x="5821455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6" name="Rectangle 1842"/>
          <p:cNvSpPr>
            <a:spLocks noChangeArrowheads="1"/>
          </p:cNvSpPr>
          <p:nvPr/>
        </p:nvSpPr>
        <p:spPr bwMode="auto">
          <a:xfrm>
            <a:off x="5962745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7" name="Rectangle 1843"/>
          <p:cNvSpPr>
            <a:spLocks noChangeArrowheads="1"/>
          </p:cNvSpPr>
          <p:nvPr/>
        </p:nvSpPr>
        <p:spPr bwMode="auto">
          <a:xfrm>
            <a:off x="610562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8" name="Rectangle 1844"/>
          <p:cNvSpPr>
            <a:spLocks noChangeArrowheads="1"/>
          </p:cNvSpPr>
          <p:nvPr/>
        </p:nvSpPr>
        <p:spPr bwMode="auto">
          <a:xfrm>
            <a:off x="6245324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9" name="Rectangle 1845"/>
          <p:cNvSpPr>
            <a:spLocks noChangeArrowheads="1"/>
          </p:cNvSpPr>
          <p:nvPr/>
        </p:nvSpPr>
        <p:spPr bwMode="auto">
          <a:xfrm>
            <a:off x="638820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0" name="Rectangle 1846"/>
          <p:cNvSpPr>
            <a:spLocks noChangeArrowheads="1"/>
          </p:cNvSpPr>
          <p:nvPr/>
        </p:nvSpPr>
        <p:spPr bwMode="auto">
          <a:xfrm>
            <a:off x="6526316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1" name="Rectangle 1847"/>
          <p:cNvSpPr>
            <a:spLocks noChangeArrowheads="1"/>
          </p:cNvSpPr>
          <p:nvPr/>
        </p:nvSpPr>
        <p:spPr bwMode="auto">
          <a:xfrm>
            <a:off x="6669194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2" name="Rectangle 1848"/>
          <p:cNvSpPr>
            <a:spLocks noChangeArrowheads="1"/>
          </p:cNvSpPr>
          <p:nvPr/>
        </p:nvSpPr>
        <p:spPr bwMode="auto">
          <a:xfrm>
            <a:off x="681207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3" name="Rectangle 1849"/>
          <p:cNvSpPr>
            <a:spLocks noChangeArrowheads="1"/>
          </p:cNvSpPr>
          <p:nvPr/>
        </p:nvSpPr>
        <p:spPr bwMode="auto">
          <a:xfrm>
            <a:off x="695177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4" name="Rectangle 1850"/>
          <p:cNvSpPr>
            <a:spLocks noChangeArrowheads="1"/>
          </p:cNvSpPr>
          <p:nvPr/>
        </p:nvSpPr>
        <p:spPr bwMode="auto">
          <a:xfrm>
            <a:off x="709306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5" name="Rectangle 1851"/>
          <p:cNvSpPr>
            <a:spLocks noChangeArrowheads="1"/>
          </p:cNvSpPr>
          <p:nvPr/>
        </p:nvSpPr>
        <p:spPr bwMode="auto">
          <a:xfrm>
            <a:off x="723594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6" name="Rectangle 1852"/>
          <p:cNvSpPr>
            <a:spLocks noChangeArrowheads="1"/>
          </p:cNvSpPr>
          <p:nvPr/>
        </p:nvSpPr>
        <p:spPr bwMode="auto">
          <a:xfrm>
            <a:off x="3300463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7" name="Rectangle 1853"/>
          <p:cNvSpPr>
            <a:spLocks noChangeArrowheads="1"/>
          </p:cNvSpPr>
          <p:nvPr/>
        </p:nvSpPr>
        <p:spPr bwMode="auto">
          <a:xfrm>
            <a:off x="3376664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8" name="Rectangle 1854"/>
          <p:cNvSpPr>
            <a:spLocks noChangeArrowheads="1"/>
          </p:cNvSpPr>
          <p:nvPr/>
        </p:nvSpPr>
        <p:spPr bwMode="auto">
          <a:xfrm>
            <a:off x="4435544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9" name="Rectangle 1855"/>
          <p:cNvSpPr>
            <a:spLocks noChangeArrowheads="1"/>
          </p:cNvSpPr>
          <p:nvPr/>
        </p:nvSpPr>
        <p:spPr bwMode="auto">
          <a:xfrm>
            <a:off x="4510158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0" name="Rectangle 1856"/>
          <p:cNvSpPr>
            <a:spLocks noChangeArrowheads="1"/>
          </p:cNvSpPr>
          <p:nvPr/>
        </p:nvSpPr>
        <p:spPr bwMode="auto">
          <a:xfrm>
            <a:off x="5562688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1" name="Rectangle 1857"/>
          <p:cNvSpPr>
            <a:spLocks noChangeArrowheads="1"/>
          </p:cNvSpPr>
          <p:nvPr/>
        </p:nvSpPr>
        <p:spPr bwMode="auto">
          <a:xfrm>
            <a:off x="5638889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2" name="Rectangle 1858"/>
          <p:cNvSpPr>
            <a:spLocks noChangeArrowheads="1"/>
          </p:cNvSpPr>
          <p:nvPr/>
        </p:nvSpPr>
        <p:spPr bwMode="auto">
          <a:xfrm>
            <a:off x="6697769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3" name="Rectangle 1859"/>
          <p:cNvSpPr>
            <a:spLocks noChangeArrowheads="1"/>
          </p:cNvSpPr>
          <p:nvPr/>
        </p:nvSpPr>
        <p:spPr bwMode="auto">
          <a:xfrm>
            <a:off x="6772383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4" name="Freeform 1860"/>
          <p:cNvSpPr>
            <a:spLocks/>
          </p:cNvSpPr>
          <p:nvPr/>
        </p:nvSpPr>
        <p:spPr bwMode="auto">
          <a:xfrm>
            <a:off x="6202461" y="3321074"/>
            <a:ext cx="989029" cy="1528774"/>
          </a:xfrm>
          <a:custGeom>
            <a:avLst/>
            <a:gdLst/>
            <a:ahLst/>
            <a:cxnLst>
              <a:cxn ang="0">
                <a:pos x="1060" y="0"/>
              </a:cxn>
              <a:cxn ang="0">
                <a:pos x="1060" y="245"/>
              </a:cxn>
              <a:cxn ang="0">
                <a:pos x="909" y="0"/>
              </a:cxn>
              <a:cxn ang="0">
                <a:pos x="909" y="245"/>
              </a:cxn>
              <a:cxn ang="0">
                <a:pos x="0" y="1398"/>
              </a:cxn>
              <a:cxn ang="0">
                <a:pos x="0" y="1638"/>
              </a:cxn>
            </a:cxnLst>
            <a:rect l="0" t="0" r="r" b="b"/>
            <a:pathLst>
              <a:path w="1060" h="1638">
                <a:moveTo>
                  <a:pt x="1060" y="0"/>
                </a:moveTo>
                <a:lnTo>
                  <a:pt x="1060" y="245"/>
                </a:lnTo>
                <a:lnTo>
                  <a:pt x="909" y="0"/>
                </a:lnTo>
                <a:lnTo>
                  <a:pt x="909" y="245"/>
                </a:lnTo>
                <a:lnTo>
                  <a:pt x="0" y="1398"/>
                </a:lnTo>
                <a:lnTo>
                  <a:pt x="0" y="1638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85" name="Rectangle 1861"/>
          <p:cNvSpPr>
            <a:spLocks noChangeArrowheads="1"/>
          </p:cNvSpPr>
          <p:nvPr/>
        </p:nvSpPr>
        <p:spPr bwMode="auto">
          <a:xfrm>
            <a:off x="2840080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6" name="Rectangle 1862"/>
          <p:cNvSpPr>
            <a:spLocks noChangeArrowheads="1"/>
          </p:cNvSpPr>
          <p:nvPr/>
        </p:nvSpPr>
        <p:spPr bwMode="auto">
          <a:xfrm>
            <a:off x="2889294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7" name="Rectangle 1863"/>
          <p:cNvSpPr>
            <a:spLocks noChangeArrowheads="1"/>
          </p:cNvSpPr>
          <p:nvPr/>
        </p:nvSpPr>
        <p:spPr bwMode="auto">
          <a:xfrm>
            <a:off x="3821172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8" name="Rectangle 1864"/>
          <p:cNvSpPr>
            <a:spLocks noChangeArrowheads="1"/>
          </p:cNvSpPr>
          <p:nvPr/>
        </p:nvSpPr>
        <p:spPr bwMode="auto">
          <a:xfrm>
            <a:off x="3871973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9" name="Rectangle 1865"/>
          <p:cNvSpPr>
            <a:spLocks noChangeArrowheads="1"/>
          </p:cNvSpPr>
          <p:nvPr/>
        </p:nvSpPr>
        <p:spPr bwMode="auto">
          <a:xfrm>
            <a:off x="3960874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0" name="Rectangle 1866"/>
          <p:cNvSpPr>
            <a:spLocks noChangeArrowheads="1"/>
          </p:cNvSpPr>
          <p:nvPr/>
        </p:nvSpPr>
        <p:spPr bwMode="auto">
          <a:xfrm>
            <a:off x="4011675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1" name="Rectangle 1867"/>
          <p:cNvSpPr>
            <a:spLocks noChangeArrowheads="1"/>
          </p:cNvSpPr>
          <p:nvPr/>
        </p:nvSpPr>
        <p:spPr bwMode="auto">
          <a:xfrm>
            <a:off x="4948315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2" name="Rectangle 1868"/>
          <p:cNvSpPr>
            <a:spLocks noChangeArrowheads="1"/>
          </p:cNvSpPr>
          <p:nvPr/>
        </p:nvSpPr>
        <p:spPr bwMode="auto">
          <a:xfrm>
            <a:off x="4999116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3" name="Rectangle 1869"/>
          <p:cNvSpPr>
            <a:spLocks noChangeArrowheads="1"/>
          </p:cNvSpPr>
          <p:nvPr/>
        </p:nvSpPr>
        <p:spPr bwMode="auto">
          <a:xfrm>
            <a:off x="5092780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4" name="Rectangle 1870"/>
          <p:cNvSpPr>
            <a:spLocks noChangeArrowheads="1"/>
          </p:cNvSpPr>
          <p:nvPr/>
        </p:nvSpPr>
        <p:spPr bwMode="auto">
          <a:xfrm>
            <a:off x="5143581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5" name="Rectangle 1871"/>
          <p:cNvSpPr>
            <a:spLocks noChangeArrowheads="1"/>
          </p:cNvSpPr>
          <p:nvPr/>
        </p:nvSpPr>
        <p:spPr bwMode="auto">
          <a:xfrm>
            <a:off x="6107209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6" name="Rectangle 1872"/>
          <p:cNvSpPr>
            <a:spLocks noChangeArrowheads="1"/>
          </p:cNvSpPr>
          <p:nvPr/>
        </p:nvSpPr>
        <p:spPr bwMode="auto">
          <a:xfrm>
            <a:off x="6246912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7" name="Rectangle 1873"/>
          <p:cNvSpPr>
            <a:spLocks noChangeArrowheads="1"/>
          </p:cNvSpPr>
          <p:nvPr/>
        </p:nvSpPr>
        <p:spPr bwMode="auto">
          <a:xfrm>
            <a:off x="7232766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8" name="Freeform 1874"/>
          <p:cNvSpPr>
            <a:spLocks/>
          </p:cNvSpPr>
          <p:nvPr/>
        </p:nvSpPr>
        <p:spPr bwMode="auto">
          <a:xfrm>
            <a:off x="2951207" y="4968911"/>
            <a:ext cx="4240283" cy="115888"/>
          </a:xfrm>
          <a:custGeom>
            <a:avLst/>
            <a:gdLst/>
            <a:ahLst/>
            <a:cxnLst>
              <a:cxn ang="0">
                <a:pos x="2272" y="5"/>
              </a:cxn>
              <a:cxn ang="0">
                <a:pos x="3483" y="5"/>
              </a:cxn>
              <a:cxn ang="0">
                <a:pos x="1060" y="0"/>
              </a:cxn>
              <a:cxn ang="0">
                <a:pos x="4543" y="75"/>
              </a:cxn>
              <a:cxn ang="0">
                <a:pos x="4392" y="75"/>
              </a:cxn>
              <a:cxn ang="0">
                <a:pos x="4240" y="75"/>
              </a:cxn>
              <a:cxn ang="0">
                <a:pos x="4089" y="75"/>
              </a:cxn>
              <a:cxn ang="0">
                <a:pos x="3937" y="75"/>
              </a:cxn>
              <a:cxn ang="0">
                <a:pos x="3786" y="75"/>
              </a:cxn>
              <a:cxn ang="0">
                <a:pos x="3635" y="75"/>
              </a:cxn>
              <a:cxn ang="0">
                <a:pos x="3332" y="75"/>
              </a:cxn>
              <a:cxn ang="0">
                <a:pos x="3180" y="73"/>
              </a:cxn>
              <a:cxn ang="0">
                <a:pos x="3029" y="75"/>
              </a:cxn>
              <a:cxn ang="0">
                <a:pos x="2877" y="73"/>
              </a:cxn>
              <a:cxn ang="0">
                <a:pos x="2726" y="75"/>
              </a:cxn>
              <a:cxn ang="0">
                <a:pos x="2575" y="73"/>
              </a:cxn>
              <a:cxn ang="0">
                <a:pos x="2423" y="71"/>
              </a:cxn>
              <a:cxn ang="0">
                <a:pos x="2120" y="75"/>
              </a:cxn>
              <a:cxn ang="0">
                <a:pos x="1969" y="75"/>
              </a:cxn>
              <a:cxn ang="0">
                <a:pos x="1817" y="75"/>
              </a:cxn>
              <a:cxn ang="0">
                <a:pos x="1666" y="72"/>
              </a:cxn>
              <a:cxn ang="0">
                <a:pos x="1515" y="75"/>
              </a:cxn>
              <a:cxn ang="0">
                <a:pos x="1363" y="75"/>
              </a:cxn>
              <a:cxn ang="0">
                <a:pos x="1212" y="72"/>
              </a:cxn>
              <a:cxn ang="0">
                <a:pos x="909" y="75"/>
              </a:cxn>
              <a:cxn ang="0">
                <a:pos x="757" y="75"/>
              </a:cxn>
              <a:cxn ang="0">
                <a:pos x="606" y="75"/>
              </a:cxn>
              <a:cxn ang="0">
                <a:pos x="454" y="74"/>
              </a:cxn>
              <a:cxn ang="0">
                <a:pos x="303" y="70"/>
              </a:cxn>
              <a:cxn ang="0">
                <a:pos x="152" y="75"/>
              </a:cxn>
              <a:cxn ang="0">
                <a:pos x="0" y="71"/>
              </a:cxn>
              <a:cxn ang="0">
                <a:pos x="4543" y="75"/>
              </a:cxn>
              <a:cxn ang="0">
                <a:pos x="4392" y="75"/>
              </a:cxn>
            </a:cxnLst>
            <a:rect l="0" t="0" r="r" b="b"/>
            <a:pathLst>
              <a:path w="4543" h="124">
                <a:moveTo>
                  <a:pt x="2272" y="124"/>
                </a:moveTo>
                <a:lnTo>
                  <a:pt x="2272" y="5"/>
                </a:lnTo>
                <a:lnTo>
                  <a:pt x="3483" y="124"/>
                </a:lnTo>
                <a:lnTo>
                  <a:pt x="3483" y="5"/>
                </a:lnTo>
                <a:lnTo>
                  <a:pt x="1060" y="124"/>
                </a:lnTo>
                <a:lnTo>
                  <a:pt x="1060" y="0"/>
                </a:lnTo>
                <a:lnTo>
                  <a:pt x="4543" y="124"/>
                </a:lnTo>
                <a:lnTo>
                  <a:pt x="4543" y="75"/>
                </a:lnTo>
                <a:lnTo>
                  <a:pt x="4392" y="124"/>
                </a:lnTo>
                <a:lnTo>
                  <a:pt x="4392" y="75"/>
                </a:lnTo>
                <a:lnTo>
                  <a:pt x="4240" y="124"/>
                </a:lnTo>
                <a:lnTo>
                  <a:pt x="4240" y="75"/>
                </a:lnTo>
                <a:lnTo>
                  <a:pt x="4089" y="124"/>
                </a:lnTo>
                <a:lnTo>
                  <a:pt x="4089" y="75"/>
                </a:lnTo>
                <a:lnTo>
                  <a:pt x="3937" y="124"/>
                </a:lnTo>
                <a:lnTo>
                  <a:pt x="3937" y="75"/>
                </a:lnTo>
                <a:lnTo>
                  <a:pt x="3786" y="124"/>
                </a:lnTo>
                <a:lnTo>
                  <a:pt x="3786" y="75"/>
                </a:lnTo>
                <a:lnTo>
                  <a:pt x="3635" y="124"/>
                </a:lnTo>
                <a:lnTo>
                  <a:pt x="3635" y="75"/>
                </a:lnTo>
                <a:lnTo>
                  <a:pt x="3332" y="124"/>
                </a:lnTo>
                <a:lnTo>
                  <a:pt x="3332" y="75"/>
                </a:lnTo>
                <a:lnTo>
                  <a:pt x="3180" y="124"/>
                </a:lnTo>
                <a:lnTo>
                  <a:pt x="3180" y="73"/>
                </a:lnTo>
                <a:lnTo>
                  <a:pt x="3029" y="124"/>
                </a:lnTo>
                <a:lnTo>
                  <a:pt x="3029" y="75"/>
                </a:lnTo>
                <a:lnTo>
                  <a:pt x="2877" y="124"/>
                </a:lnTo>
                <a:lnTo>
                  <a:pt x="2877" y="73"/>
                </a:lnTo>
                <a:lnTo>
                  <a:pt x="2726" y="124"/>
                </a:lnTo>
                <a:lnTo>
                  <a:pt x="2726" y="75"/>
                </a:lnTo>
                <a:lnTo>
                  <a:pt x="2575" y="124"/>
                </a:lnTo>
                <a:lnTo>
                  <a:pt x="2575" y="73"/>
                </a:lnTo>
                <a:lnTo>
                  <a:pt x="2423" y="124"/>
                </a:lnTo>
                <a:lnTo>
                  <a:pt x="2423" y="71"/>
                </a:lnTo>
                <a:lnTo>
                  <a:pt x="2120" y="124"/>
                </a:lnTo>
                <a:lnTo>
                  <a:pt x="2120" y="75"/>
                </a:lnTo>
                <a:lnTo>
                  <a:pt x="1969" y="124"/>
                </a:lnTo>
                <a:lnTo>
                  <a:pt x="1969" y="75"/>
                </a:lnTo>
                <a:lnTo>
                  <a:pt x="1817" y="124"/>
                </a:lnTo>
                <a:lnTo>
                  <a:pt x="1817" y="75"/>
                </a:lnTo>
                <a:lnTo>
                  <a:pt x="1666" y="124"/>
                </a:lnTo>
                <a:lnTo>
                  <a:pt x="1666" y="72"/>
                </a:lnTo>
                <a:lnTo>
                  <a:pt x="1515" y="124"/>
                </a:lnTo>
                <a:lnTo>
                  <a:pt x="1515" y="75"/>
                </a:lnTo>
                <a:lnTo>
                  <a:pt x="1363" y="124"/>
                </a:lnTo>
                <a:lnTo>
                  <a:pt x="1363" y="75"/>
                </a:lnTo>
                <a:lnTo>
                  <a:pt x="1212" y="124"/>
                </a:lnTo>
                <a:lnTo>
                  <a:pt x="1212" y="72"/>
                </a:lnTo>
                <a:lnTo>
                  <a:pt x="909" y="124"/>
                </a:lnTo>
                <a:lnTo>
                  <a:pt x="909" y="75"/>
                </a:lnTo>
                <a:lnTo>
                  <a:pt x="757" y="124"/>
                </a:lnTo>
                <a:lnTo>
                  <a:pt x="757" y="75"/>
                </a:lnTo>
                <a:lnTo>
                  <a:pt x="606" y="124"/>
                </a:lnTo>
                <a:lnTo>
                  <a:pt x="606" y="75"/>
                </a:lnTo>
                <a:lnTo>
                  <a:pt x="454" y="124"/>
                </a:lnTo>
                <a:lnTo>
                  <a:pt x="454" y="74"/>
                </a:lnTo>
                <a:lnTo>
                  <a:pt x="303" y="124"/>
                </a:lnTo>
                <a:lnTo>
                  <a:pt x="303" y="70"/>
                </a:lnTo>
                <a:lnTo>
                  <a:pt x="152" y="124"/>
                </a:lnTo>
                <a:lnTo>
                  <a:pt x="152" y="75"/>
                </a:lnTo>
                <a:lnTo>
                  <a:pt x="0" y="124"/>
                </a:lnTo>
                <a:lnTo>
                  <a:pt x="0" y="71"/>
                </a:lnTo>
                <a:lnTo>
                  <a:pt x="4543" y="124"/>
                </a:lnTo>
                <a:lnTo>
                  <a:pt x="4543" y="75"/>
                </a:lnTo>
                <a:lnTo>
                  <a:pt x="4392" y="124"/>
                </a:lnTo>
                <a:lnTo>
                  <a:pt x="4392" y="75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TLP credits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664" y="2132856"/>
            <a:ext cx="6096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transaction types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</a:t>
            </a:fld>
            <a:endParaRPr lang="fi-FI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4568" y="1484784"/>
          <a:ext cx="8424936" cy="1506042"/>
        </p:xfrm>
        <a:graphic>
          <a:graphicData uri="http://schemas.openxmlformats.org/drawingml/2006/table">
            <a:tbl>
              <a:tblPr/>
              <a:tblGrid>
                <a:gridCol w="1584176"/>
                <a:gridCol w="2448272"/>
                <a:gridCol w="4392488"/>
              </a:tblGrid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Address Space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Transaction Types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Basic Usage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832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Memory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Read / Write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Transfer data to/from a memory-mapped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location.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I/O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Read / Write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Transfer data to/from an I/O-mapped location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Configuration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Read / Write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Device Function configuration/setup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Trusted Configuration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Read  / Write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Trusted Device Function configuration/setup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Message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Baseline (including Vendor–defined)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From event signaling mechanism to general purpose messaging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TLP headers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</a:t>
            </a:fld>
            <a:endParaRPr lang="fi-FI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3140968"/>
            <a:ext cx="44746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520" y="1052736"/>
            <a:ext cx="412478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Brace 10"/>
          <p:cNvSpPr/>
          <p:nvPr/>
        </p:nvSpPr>
        <p:spPr bwMode="auto">
          <a:xfrm>
            <a:off x="4612135" y="1445877"/>
            <a:ext cx="216024" cy="410072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28" y="4941168"/>
            <a:ext cx="2827843" cy="114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reeform 15"/>
          <p:cNvSpPr/>
          <p:nvPr/>
        </p:nvSpPr>
        <p:spPr bwMode="auto">
          <a:xfrm>
            <a:off x="4664968" y="1628800"/>
            <a:ext cx="432048" cy="1368152"/>
          </a:xfrm>
          <a:custGeom>
            <a:avLst/>
            <a:gdLst>
              <a:gd name="connsiteX0" fmla="*/ 1017917 w 1905000"/>
              <a:gd name="connsiteY0" fmla="*/ 0 h 1854679"/>
              <a:gd name="connsiteX1" fmla="*/ 1794294 w 1905000"/>
              <a:gd name="connsiteY1" fmla="*/ 353683 h 1854679"/>
              <a:gd name="connsiteX2" fmla="*/ 353683 w 1905000"/>
              <a:gd name="connsiteY2" fmla="*/ 1380226 h 1854679"/>
              <a:gd name="connsiteX3" fmla="*/ 0 w 1905000"/>
              <a:gd name="connsiteY3" fmla="*/ 1854679 h 185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854679">
                <a:moveTo>
                  <a:pt x="1017917" y="0"/>
                </a:moveTo>
                <a:cubicBezTo>
                  <a:pt x="1461458" y="61822"/>
                  <a:pt x="1905000" y="123645"/>
                  <a:pt x="1794294" y="353683"/>
                </a:cubicBezTo>
                <a:cubicBezTo>
                  <a:pt x="1683588" y="583721"/>
                  <a:pt x="652732" y="1130060"/>
                  <a:pt x="353683" y="1380226"/>
                </a:cubicBezTo>
                <a:cubicBezTo>
                  <a:pt x="54634" y="1630392"/>
                  <a:pt x="76200" y="1726720"/>
                  <a:pt x="0" y="185467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889104" y="620688"/>
            <a:ext cx="3556523" cy="4997643"/>
            <a:chOff x="5601072" y="404664"/>
            <a:chExt cx="3556523" cy="4997643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01072" y="404664"/>
              <a:ext cx="3556523" cy="309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55033" y="3337920"/>
              <a:ext cx="3375109" cy="2064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68824" y="4941168"/>
            <a:ext cx="219682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 bwMode="auto">
          <a:xfrm>
            <a:off x="4953000" y="3501008"/>
            <a:ext cx="504056" cy="1768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in DWs</a:t>
            </a:r>
          </a:p>
        </p:txBody>
      </p:sp>
      <p:cxnSp>
        <p:nvCxnSpPr>
          <p:cNvPr id="25" name="Curved Connector 24"/>
          <p:cNvCxnSpPr>
            <a:stCxn id="23" idx="1"/>
          </p:cNvCxnSpPr>
          <p:nvPr/>
        </p:nvCxnSpPr>
        <p:spPr bwMode="auto">
          <a:xfrm rot="10800000" flipV="1">
            <a:off x="4520952" y="3589428"/>
            <a:ext cx="432048" cy="5559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8" name="Curved Connector 27"/>
          <p:cNvCxnSpPr>
            <a:endCxn id="1033" idx="0"/>
          </p:cNvCxnSpPr>
          <p:nvPr/>
        </p:nvCxnSpPr>
        <p:spPr bwMode="auto">
          <a:xfrm rot="16200000" flipH="1">
            <a:off x="1051484" y="3874201"/>
            <a:ext cx="1249061" cy="8848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Curved Connector 29"/>
          <p:cNvCxnSpPr>
            <a:endCxn id="1037" idx="0"/>
          </p:cNvCxnSpPr>
          <p:nvPr/>
        </p:nvCxnSpPr>
        <p:spPr bwMode="auto">
          <a:xfrm rot="16200000" flipH="1">
            <a:off x="3334373" y="3808302"/>
            <a:ext cx="1240433" cy="102529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TLP headers for read/write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2564904"/>
            <a:ext cx="4752528" cy="1342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496" y="3861048"/>
            <a:ext cx="4685911" cy="126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5480" y="2564904"/>
            <a:ext cx="4680520" cy="257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496" y="5157192"/>
            <a:ext cx="4664968" cy="125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TLP completion header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9</a:t>
            </a:fld>
            <a:endParaRPr lang="fi-FI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608" y="1628800"/>
            <a:ext cx="58864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6373</TotalTime>
  <Words>3263</Words>
  <Application>Microsoft Office PowerPoint</Application>
  <PresentationFormat>A4 Paper (210x297 mm)</PresentationFormat>
  <Paragraphs>1813</Paragraphs>
  <Slides>47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TUT-DCS-2008_powerpoint_theme</vt:lpstr>
      <vt:lpstr>PCIe to HIBI</vt:lpstr>
      <vt:lpstr>General PCIe information</vt:lpstr>
      <vt:lpstr>PCIe layers</vt:lpstr>
      <vt:lpstr>PCIe packet handling</vt:lpstr>
      <vt:lpstr>PCIe TLP credits</vt:lpstr>
      <vt:lpstr>PCIe transaction types</vt:lpstr>
      <vt:lpstr>TLP headers</vt:lpstr>
      <vt:lpstr>TLP headers for read/write</vt:lpstr>
      <vt:lpstr>TLP completion header</vt:lpstr>
      <vt:lpstr>PCIe interrupts</vt:lpstr>
      <vt:lpstr>Funbase SoC HW platform essential IP blocks and layers</vt:lpstr>
      <vt:lpstr>PCIe to HIBI</vt:lpstr>
      <vt:lpstr>Memory map</vt:lpstr>
      <vt:lpstr>Example system</vt:lpstr>
      <vt:lpstr>General layout</vt:lpstr>
      <vt:lpstr>Function example</vt:lpstr>
      <vt:lpstr>Simulation test bench</vt:lpstr>
      <vt:lpstr>Test case 1</vt:lpstr>
      <vt:lpstr>Detailed layout</vt:lpstr>
      <vt:lpstr>Detailed layout</vt:lpstr>
      <vt:lpstr>Design progress</vt:lpstr>
      <vt:lpstr>Design progress</vt:lpstr>
      <vt:lpstr>PCIe to HIBI addr. trans.</vt:lpstr>
      <vt:lpstr>PCIe to HIBI addr. trans.</vt:lpstr>
      <vt:lpstr>PCIe to HIBI addr. trans.</vt:lpstr>
      <vt:lpstr>PCIe to HIBI addr. trans.</vt:lpstr>
      <vt:lpstr>PCIe to HIBI addr. trans.</vt:lpstr>
      <vt:lpstr>PCIe to HIBI addr. trans.</vt:lpstr>
      <vt:lpstr>PCIe to HIBI addr. trans.</vt:lpstr>
      <vt:lpstr>TLP dec</vt:lpstr>
      <vt:lpstr>PCIe RX</vt:lpstr>
      <vt:lpstr>TLP enc</vt:lpstr>
      <vt:lpstr>HIBI if</vt:lpstr>
      <vt:lpstr>Address trans.</vt:lpstr>
      <vt:lpstr>Address trans.</vt:lpstr>
      <vt:lpstr>Address trans.</vt:lpstr>
      <vt:lpstr>Req ctrl</vt:lpstr>
      <vt:lpstr>TLP enc/dec</vt:lpstr>
      <vt:lpstr>Interface signals</vt:lpstr>
      <vt:lpstr>Altera PCIe Hard IP Core 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Residual component</dc:title>
  <dc:creator>arvio</dc:creator>
  <cp:lastModifiedBy>arvio</cp:lastModifiedBy>
  <cp:revision>718</cp:revision>
  <dcterms:created xsi:type="dcterms:W3CDTF">2009-05-12T12:51:09Z</dcterms:created>
  <dcterms:modified xsi:type="dcterms:W3CDTF">2011-05-02T13:06:09Z</dcterms:modified>
</cp:coreProperties>
</file>