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68" r:id="rId2"/>
    <p:sldId id="272" r:id="rId3"/>
    <p:sldId id="283" r:id="rId4"/>
    <p:sldId id="275" r:id="rId5"/>
    <p:sldId id="273" r:id="rId6"/>
    <p:sldId id="274" r:id="rId7"/>
    <p:sldId id="276" r:id="rId8"/>
    <p:sldId id="277" r:id="rId9"/>
    <p:sldId id="269" r:id="rId10"/>
    <p:sldId id="278" r:id="rId11"/>
    <p:sldId id="279" r:id="rId12"/>
    <p:sldId id="280" r:id="rId13"/>
    <p:sldId id="281" r:id="rId14"/>
    <p:sldId id="282" r:id="rId15"/>
    <p:sldId id="270" r:id="rId16"/>
    <p:sldId id="271" r:id="rId17"/>
  </p:sldIdLst>
  <p:sldSz cx="9906000" cy="6858000" type="A4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0F0F0"/>
    <a:srgbClr val="66CCFF"/>
    <a:srgbClr val="A0BFE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00" autoAdjust="0"/>
  </p:normalViewPr>
  <p:slideViewPr>
    <p:cSldViewPr>
      <p:cViewPr>
        <p:scale>
          <a:sx n="90" d="100"/>
          <a:sy n="90" d="100"/>
        </p:scale>
        <p:origin x="-318" y="-3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5E55-40DD-4D5E-86A5-EC68D939BA2C}" type="datetimeFigureOut">
              <a:rPr lang="en-US" smtClean="0"/>
              <a:pPr/>
              <a:t>9/20/2010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0DCBE-4C37-49F9-9F45-014132B76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D500C-A508-43E8-8008-21331FC37330}" type="datetimeFigureOut">
              <a:rPr lang="en-US" smtClean="0"/>
              <a:pPr/>
              <a:t>9/20/2010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720725"/>
            <a:ext cx="52006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AB2BD-2D9E-488B-BB04-C4A0F854B78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57275" y="720725"/>
            <a:ext cx="52006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6FB6-EA6C-4296-92B6-5C1E8044D77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400" b="1">
                <a:effectLst/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789" y="1196976"/>
            <a:ext cx="7929984" cy="5127625"/>
          </a:xfrm>
        </p:spPr>
        <p:txBody>
          <a:bodyPr/>
          <a:lstStyle>
            <a:lvl1pPr>
              <a:defRPr sz="3600">
                <a:latin typeface="Calibri" pitchFamily="34" charset="0"/>
              </a:defRPr>
            </a:lvl1pPr>
            <a:lvl2pPr>
              <a:defRPr sz="3200">
                <a:latin typeface="Calibri" pitchFamily="34" charset="0"/>
              </a:defRPr>
            </a:lvl2pPr>
            <a:lvl3pPr>
              <a:defRPr sz="2800">
                <a:latin typeface="Calibri" pitchFamily="34" charset="0"/>
              </a:defRPr>
            </a:lvl3pPr>
            <a:lvl4pPr>
              <a:defRPr sz="2800">
                <a:latin typeface="Calibri" pitchFamily="34" charset="0"/>
              </a:defRPr>
            </a:lvl4pPr>
            <a:lvl5pPr>
              <a:defRPr sz="2800">
                <a:latin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33192" y="188914"/>
            <a:ext cx="2144581" cy="6135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012" y="188914"/>
            <a:ext cx="6272080" cy="6135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4" y="333375"/>
            <a:ext cx="9166490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052514"/>
            <a:ext cx="4421585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4468" y="1052514"/>
            <a:ext cx="4423304" cy="5272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71" y="4406901"/>
            <a:ext cx="7500035" cy="1362075"/>
          </a:xfrm>
        </p:spPr>
        <p:txBody>
          <a:bodyPr anchor="t"/>
          <a:lstStyle>
            <a:lvl1pPr algn="l">
              <a:defRPr lang="en-US" sz="4400" b="1" dirty="0">
                <a:solidFill>
                  <a:srgbClr val="00009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2571" y="2906713"/>
            <a:ext cx="7500035" cy="150018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lang="en-US" sz="280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012" y="1196976"/>
            <a:ext cx="4208330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9442" y="1196976"/>
            <a:ext cx="4208331" cy="5127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4400" b="1" dirty="0" smtClean="0">
                <a:solidFill>
                  <a:srgbClr val="0000D6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reeform 3"/>
          <p:cNvSpPr>
            <a:spLocks/>
          </p:cNvSpPr>
          <p:nvPr/>
        </p:nvSpPr>
        <p:spPr bwMode="auto">
          <a:xfrm>
            <a:off x="0" y="0"/>
            <a:ext cx="3379391" cy="6845300"/>
          </a:xfrm>
          <a:custGeom>
            <a:avLst/>
            <a:gdLst/>
            <a:ahLst/>
            <a:cxnLst>
              <a:cxn ang="0">
                <a:pos x="0" y="1725"/>
              </a:cxn>
              <a:cxn ang="0">
                <a:pos x="918" y="2584"/>
              </a:cxn>
              <a:cxn ang="0">
                <a:pos x="853" y="2717"/>
              </a:cxn>
              <a:cxn ang="0">
                <a:pos x="780" y="2849"/>
              </a:cxn>
              <a:cxn ang="0">
                <a:pos x="693" y="2950"/>
              </a:cxn>
              <a:cxn ang="0">
                <a:pos x="591" y="3043"/>
              </a:cxn>
              <a:cxn ang="0">
                <a:pos x="475" y="3129"/>
              </a:cxn>
              <a:cxn ang="0">
                <a:pos x="344" y="3199"/>
              </a:cxn>
              <a:cxn ang="0">
                <a:pos x="221" y="3246"/>
              </a:cxn>
              <a:cxn ang="0">
                <a:pos x="76" y="3285"/>
              </a:cxn>
              <a:cxn ang="0">
                <a:pos x="156" y="4297"/>
              </a:cxn>
              <a:cxn ang="0">
                <a:pos x="294" y="4273"/>
              </a:cxn>
              <a:cxn ang="0">
                <a:pos x="374" y="3798"/>
              </a:cxn>
              <a:cxn ang="0">
                <a:pos x="533" y="3736"/>
              </a:cxn>
              <a:cxn ang="0">
                <a:pos x="679" y="3658"/>
              </a:cxn>
              <a:cxn ang="0">
                <a:pos x="1057" y="3939"/>
              </a:cxn>
              <a:cxn ang="0">
                <a:pos x="1165" y="3853"/>
              </a:cxn>
              <a:cxn ang="0">
                <a:pos x="1020" y="3402"/>
              </a:cxn>
              <a:cxn ang="0">
                <a:pos x="1144" y="3269"/>
              </a:cxn>
              <a:cxn ang="0">
                <a:pos x="1253" y="3121"/>
              </a:cxn>
              <a:cxn ang="0">
                <a:pos x="1703" y="3199"/>
              </a:cxn>
              <a:cxn ang="0">
                <a:pos x="1769" y="3075"/>
              </a:cxn>
              <a:cxn ang="0">
                <a:pos x="1449" y="2717"/>
              </a:cxn>
              <a:cxn ang="0">
                <a:pos x="1492" y="2545"/>
              </a:cxn>
              <a:cxn ang="0">
                <a:pos x="1507" y="2460"/>
              </a:cxn>
              <a:cxn ang="0">
                <a:pos x="1950" y="2304"/>
              </a:cxn>
              <a:cxn ang="0">
                <a:pos x="1965" y="2148"/>
              </a:cxn>
              <a:cxn ang="0">
                <a:pos x="1950" y="2000"/>
              </a:cxn>
              <a:cxn ang="0">
                <a:pos x="1507" y="1845"/>
              </a:cxn>
              <a:cxn ang="0">
                <a:pos x="1463" y="1674"/>
              </a:cxn>
              <a:cxn ang="0">
                <a:pos x="1798" y="1308"/>
              </a:cxn>
              <a:cxn ang="0">
                <a:pos x="1739" y="1175"/>
              </a:cxn>
              <a:cxn ang="0">
                <a:pos x="1667" y="1035"/>
              </a:cxn>
              <a:cxn ang="0">
                <a:pos x="1195" y="1105"/>
              </a:cxn>
              <a:cxn ang="0">
                <a:pos x="1093" y="973"/>
              </a:cxn>
              <a:cxn ang="0">
                <a:pos x="1231" y="490"/>
              </a:cxn>
              <a:cxn ang="0">
                <a:pos x="1107" y="405"/>
              </a:cxn>
              <a:cxn ang="0">
                <a:pos x="991" y="319"/>
              </a:cxn>
              <a:cxn ang="0">
                <a:pos x="606" y="599"/>
              </a:cxn>
              <a:cxn ang="0">
                <a:pos x="461" y="537"/>
              </a:cxn>
              <a:cxn ang="0">
                <a:pos x="374" y="47"/>
              </a:cxn>
              <a:cxn ang="0">
                <a:pos x="221" y="16"/>
              </a:cxn>
              <a:cxn ang="0">
                <a:pos x="76" y="0"/>
              </a:cxn>
              <a:cxn ang="0">
                <a:pos x="148" y="1035"/>
              </a:cxn>
              <a:cxn ang="0">
                <a:pos x="286" y="1074"/>
              </a:cxn>
              <a:cxn ang="0">
                <a:pos x="417" y="1129"/>
              </a:cxn>
              <a:cxn ang="0">
                <a:pos x="533" y="1206"/>
              </a:cxn>
              <a:cxn ang="0">
                <a:pos x="635" y="1300"/>
              </a:cxn>
              <a:cxn ang="0">
                <a:pos x="737" y="1393"/>
              </a:cxn>
              <a:cxn ang="0">
                <a:pos x="824" y="1518"/>
              </a:cxn>
              <a:cxn ang="0">
                <a:pos x="889" y="1650"/>
              </a:cxn>
            </a:cxnLst>
            <a:rect l="0" t="0" r="r" b="b"/>
            <a:pathLst>
              <a:path w="1965" h="4312">
                <a:moveTo>
                  <a:pt x="918" y="1720"/>
                </a:moveTo>
                <a:lnTo>
                  <a:pt x="0" y="1725"/>
                </a:lnTo>
                <a:lnTo>
                  <a:pt x="2" y="2583"/>
                </a:lnTo>
                <a:lnTo>
                  <a:pt x="918" y="2584"/>
                </a:lnTo>
                <a:lnTo>
                  <a:pt x="889" y="2654"/>
                </a:lnTo>
                <a:lnTo>
                  <a:pt x="853" y="2717"/>
                </a:lnTo>
                <a:lnTo>
                  <a:pt x="824" y="2787"/>
                </a:lnTo>
                <a:lnTo>
                  <a:pt x="780" y="2849"/>
                </a:lnTo>
                <a:lnTo>
                  <a:pt x="737" y="2903"/>
                </a:lnTo>
                <a:lnTo>
                  <a:pt x="693" y="2950"/>
                </a:lnTo>
                <a:lnTo>
                  <a:pt x="635" y="3005"/>
                </a:lnTo>
                <a:lnTo>
                  <a:pt x="591" y="3043"/>
                </a:lnTo>
                <a:lnTo>
                  <a:pt x="533" y="3090"/>
                </a:lnTo>
                <a:lnTo>
                  <a:pt x="475" y="3129"/>
                </a:lnTo>
                <a:lnTo>
                  <a:pt x="417" y="3176"/>
                </a:lnTo>
                <a:lnTo>
                  <a:pt x="344" y="3199"/>
                </a:lnTo>
                <a:lnTo>
                  <a:pt x="286" y="3230"/>
                </a:lnTo>
                <a:lnTo>
                  <a:pt x="221" y="3246"/>
                </a:lnTo>
                <a:lnTo>
                  <a:pt x="148" y="3269"/>
                </a:lnTo>
                <a:lnTo>
                  <a:pt x="76" y="3285"/>
                </a:lnTo>
                <a:lnTo>
                  <a:pt x="76" y="4312"/>
                </a:lnTo>
                <a:lnTo>
                  <a:pt x="156" y="4297"/>
                </a:lnTo>
                <a:lnTo>
                  <a:pt x="221" y="4289"/>
                </a:lnTo>
                <a:lnTo>
                  <a:pt x="294" y="4273"/>
                </a:lnTo>
                <a:lnTo>
                  <a:pt x="374" y="4258"/>
                </a:lnTo>
                <a:lnTo>
                  <a:pt x="374" y="3798"/>
                </a:lnTo>
                <a:lnTo>
                  <a:pt x="461" y="3767"/>
                </a:lnTo>
                <a:lnTo>
                  <a:pt x="533" y="3736"/>
                </a:lnTo>
                <a:lnTo>
                  <a:pt x="606" y="3705"/>
                </a:lnTo>
                <a:lnTo>
                  <a:pt x="679" y="3658"/>
                </a:lnTo>
                <a:lnTo>
                  <a:pt x="991" y="3978"/>
                </a:lnTo>
                <a:lnTo>
                  <a:pt x="1057" y="3939"/>
                </a:lnTo>
                <a:lnTo>
                  <a:pt x="1107" y="3900"/>
                </a:lnTo>
                <a:lnTo>
                  <a:pt x="1165" y="3853"/>
                </a:lnTo>
                <a:lnTo>
                  <a:pt x="1231" y="3814"/>
                </a:lnTo>
                <a:lnTo>
                  <a:pt x="1020" y="3402"/>
                </a:lnTo>
                <a:lnTo>
                  <a:pt x="1093" y="3331"/>
                </a:lnTo>
                <a:lnTo>
                  <a:pt x="1144" y="3269"/>
                </a:lnTo>
                <a:lnTo>
                  <a:pt x="1195" y="3199"/>
                </a:lnTo>
                <a:lnTo>
                  <a:pt x="1253" y="3121"/>
                </a:lnTo>
                <a:lnTo>
                  <a:pt x="1667" y="3261"/>
                </a:lnTo>
                <a:lnTo>
                  <a:pt x="1703" y="3199"/>
                </a:lnTo>
                <a:lnTo>
                  <a:pt x="1739" y="3129"/>
                </a:lnTo>
                <a:lnTo>
                  <a:pt x="1769" y="3075"/>
                </a:lnTo>
                <a:lnTo>
                  <a:pt x="1798" y="2997"/>
                </a:lnTo>
                <a:lnTo>
                  <a:pt x="1449" y="2717"/>
                </a:lnTo>
                <a:lnTo>
                  <a:pt x="1463" y="2631"/>
                </a:lnTo>
                <a:lnTo>
                  <a:pt x="1492" y="2545"/>
                </a:lnTo>
                <a:lnTo>
                  <a:pt x="1500" y="2506"/>
                </a:lnTo>
                <a:lnTo>
                  <a:pt x="1507" y="2460"/>
                </a:lnTo>
                <a:lnTo>
                  <a:pt x="1522" y="2374"/>
                </a:lnTo>
                <a:lnTo>
                  <a:pt x="1950" y="2304"/>
                </a:lnTo>
                <a:lnTo>
                  <a:pt x="1965" y="2218"/>
                </a:lnTo>
                <a:lnTo>
                  <a:pt x="1965" y="2148"/>
                </a:lnTo>
                <a:lnTo>
                  <a:pt x="1965" y="2070"/>
                </a:lnTo>
                <a:lnTo>
                  <a:pt x="1950" y="2000"/>
                </a:lnTo>
                <a:lnTo>
                  <a:pt x="1522" y="1923"/>
                </a:lnTo>
                <a:lnTo>
                  <a:pt x="1507" y="1845"/>
                </a:lnTo>
                <a:lnTo>
                  <a:pt x="1492" y="1759"/>
                </a:lnTo>
                <a:lnTo>
                  <a:pt x="1463" y="1674"/>
                </a:lnTo>
                <a:lnTo>
                  <a:pt x="1449" y="1572"/>
                </a:lnTo>
                <a:lnTo>
                  <a:pt x="1798" y="1308"/>
                </a:lnTo>
                <a:lnTo>
                  <a:pt x="1769" y="1230"/>
                </a:lnTo>
                <a:lnTo>
                  <a:pt x="1739" y="1175"/>
                </a:lnTo>
                <a:lnTo>
                  <a:pt x="1703" y="1105"/>
                </a:lnTo>
                <a:lnTo>
                  <a:pt x="1667" y="1035"/>
                </a:lnTo>
                <a:lnTo>
                  <a:pt x="1253" y="1183"/>
                </a:lnTo>
                <a:lnTo>
                  <a:pt x="1195" y="1105"/>
                </a:lnTo>
                <a:lnTo>
                  <a:pt x="1144" y="1035"/>
                </a:lnTo>
                <a:lnTo>
                  <a:pt x="1093" y="973"/>
                </a:lnTo>
                <a:lnTo>
                  <a:pt x="1020" y="903"/>
                </a:lnTo>
                <a:lnTo>
                  <a:pt x="1231" y="490"/>
                </a:lnTo>
                <a:lnTo>
                  <a:pt x="1165" y="444"/>
                </a:lnTo>
                <a:lnTo>
                  <a:pt x="1107" y="405"/>
                </a:lnTo>
                <a:lnTo>
                  <a:pt x="1057" y="358"/>
                </a:lnTo>
                <a:lnTo>
                  <a:pt x="991" y="319"/>
                </a:lnTo>
                <a:lnTo>
                  <a:pt x="679" y="646"/>
                </a:lnTo>
                <a:lnTo>
                  <a:pt x="606" y="599"/>
                </a:lnTo>
                <a:lnTo>
                  <a:pt x="533" y="568"/>
                </a:lnTo>
                <a:lnTo>
                  <a:pt x="461" y="537"/>
                </a:lnTo>
                <a:lnTo>
                  <a:pt x="374" y="506"/>
                </a:lnTo>
                <a:lnTo>
                  <a:pt x="374" y="47"/>
                </a:lnTo>
                <a:lnTo>
                  <a:pt x="294" y="31"/>
                </a:lnTo>
                <a:lnTo>
                  <a:pt x="221" y="16"/>
                </a:lnTo>
                <a:lnTo>
                  <a:pt x="156" y="8"/>
                </a:lnTo>
                <a:lnTo>
                  <a:pt x="76" y="0"/>
                </a:lnTo>
                <a:lnTo>
                  <a:pt x="76" y="1012"/>
                </a:lnTo>
                <a:lnTo>
                  <a:pt x="148" y="1035"/>
                </a:lnTo>
                <a:lnTo>
                  <a:pt x="221" y="1043"/>
                </a:lnTo>
                <a:lnTo>
                  <a:pt x="286" y="1074"/>
                </a:lnTo>
                <a:lnTo>
                  <a:pt x="344" y="1098"/>
                </a:lnTo>
                <a:lnTo>
                  <a:pt x="417" y="1129"/>
                </a:lnTo>
                <a:lnTo>
                  <a:pt x="475" y="1160"/>
                </a:lnTo>
                <a:lnTo>
                  <a:pt x="533" y="1206"/>
                </a:lnTo>
                <a:lnTo>
                  <a:pt x="591" y="1245"/>
                </a:lnTo>
                <a:lnTo>
                  <a:pt x="635" y="1300"/>
                </a:lnTo>
                <a:lnTo>
                  <a:pt x="693" y="1347"/>
                </a:lnTo>
                <a:lnTo>
                  <a:pt x="737" y="1393"/>
                </a:lnTo>
                <a:lnTo>
                  <a:pt x="780" y="1456"/>
                </a:lnTo>
                <a:lnTo>
                  <a:pt x="824" y="1518"/>
                </a:lnTo>
                <a:lnTo>
                  <a:pt x="853" y="1588"/>
                </a:lnTo>
                <a:lnTo>
                  <a:pt x="889" y="1650"/>
                </a:lnTo>
                <a:lnTo>
                  <a:pt x="918" y="1720"/>
                </a:lnTo>
              </a:path>
            </a:pathLst>
          </a:custGeom>
          <a:gradFill rotWithShape="1">
            <a:gsLst>
              <a:gs pos="0">
                <a:srgbClr val="D7E1FF"/>
              </a:gs>
              <a:gs pos="100000">
                <a:srgbClr val="E3EAFF"/>
              </a:gs>
            </a:gsLst>
            <a:lin ang="0" scaled="1"/>
          </a:gradFill>
          <a:ln w="3175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013" y="1196976"/>
            <a:ext cx="8581760" cy="5127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" y="1"/>
            <a:ext cx="390393" cy="2790825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" y="4076700"/>
            <a:ext cx="390393" cy="2781300"/>
          </a:xfrm>
          <a:prstGeom prst="rect">
            <a:avLst/>
          </a:prstGeom>
          <a:solidFill>
            <a:srgbClr val="002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" y="2736851"/>
            <a:ext cx="390393" cy="1363663"/>
          </a:xfrm>
          <a:prstGeom prst="rect">
            <a:avLst/>
          </a:prstGeom>
          <a:solidFill>
            <a:srgbClr val="003CF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>
              <a:defRPr/>
            </a:pPr>
            <a:endParaRPr lang="en-US" kern="120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96013" y="188913"/>
            <a:ext cx="8581760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96013" y="6505575"/>
            <a:ext cx="8581760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tabLst>
                <a:tab pos="2481263" algn="l"/>
              </a:tabLst>
              <a:defRPr sz="800" b="0" i="1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505575"/>
            <a:ext cx="390393" cy="236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tabLst>
                <a:tab pos="2481263" algn="l"/>
              </a:tabLst>
              <a:defRPr sz="800" b="0">
                <a:solidFill>
                  <a:srgbClr val="FFFFFF"/>
                </a:solidFill>
                <a:effectLst/>
                <a:latin typeface="Lucida Sans Unicode" pitchFamily="34" charset="0"/>
              </a:defRPr>
            </a:lvl1pPr>
          </a:lstStyle>
          <a:p>
            <a:fld id="{396A2528-BFCE-4DA1-8CA6-E7CCE78C7A79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1" name="Picture 1" descr="Z:\-- Management --\Julkisuus\LOGOT\ttylogen28_DCS2008_v3.wm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32997" y="6359152"/>
            <a:ext cx="2719682" cy="37409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D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90000"/>
        <a:buFont typeface="Monotype Sorts" pitchFamily="2" charset="2"/>
        <a:buChar char="n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l"/>
        <a:defRPr sz="2500">
          <a:solidFill>
            <a:schemeClr val="tx1"/>
          </a:solidFill>
          <a:latin typeface="+mn-lt"/>
        </a:defRPr>
      </a:lvl2pPr>
      <a:lvl3pPr marL="1258888" indent="-306388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75000"/>
        <a:buFont typeface="Monotype Sorts" pitchFamily="2" charset="2"/>
        <a:buChar char="o"/>
        <a:defRPr sz="2100">
          <a:solidFill>
            <a:schemeClr val="tx1"/>
          </a:solidFill>
          <a:latin typeface="+mn-lt"/>
        </a:defRPr>
      </a:lvl3pPr>
      <a:lvl4pPr marL="1703388" indent="-265113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32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304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6pPr>
      <a:lvl7pPr marL="29876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7pPr>
      <a:lvl8pPr marL="34448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8pPr>
      <a:lvl9pPr marL="3902075" indent="-190500" algn="l" rtl="0" eaLnBrk="1" fontAlgn="base" hangingPunct="1">
        <a:spcBef>
          <a:spcPct val="20000"/>
        </a:spcBef>
        <a:spcAft>
          <a:spcPct val="0"/>
        </a:spcAft>
        <a:buClr>
          <a:srgbClr val="0033CC"/>
        </a:buClr>
        <a:buSzPct val="85000"/>
        <a:buFont typeface="Monotype Sort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 smtClean="0">
                <a:latin typeface="+mn-lt"/>
              </a:rPr>
              <a:t>HIBI MEM DMA</a:t>
            </a:r>
            <a:endParaRPr lang="en-GB" sz="1800" dirty="0"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23844" y="4714884"/>
            <a:ext cx="1285884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DDRx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memory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23844" y="3929066"/>
            <a:ext cx="1285884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High Performance Controller II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523844" y="3143248"/>
            <a:ext cx="1285884" cy="42862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MEM DMA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7" name="Straight Connector 116"/>
          <p:cNvCxnSpPr>
            <a:stCxn id="39" idx="2"/>
            <a:endCxn id="38" idx="0"/>
          </p:cNvCxnSpPr>
          <p:nvPr/>
        </p:nvCxnSpPr>
        <p:spPr bwMode="auto">
          <a:xfrm rot="5400000">
            <a:off x="988191" y="4536289"/>
            <a:ext cx="35719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1</a:t>
            </a:fld>
            <a:endParaRPr lang="fi-FI"/>
          </a:p>
        </p:txBody>
      </p:sp>
      <p:cxnSp>
        <p:nvCxnSpPr>
          <p:cNvPr id="55" name="Straight Connector 54"/>
          <p:cNvCxnSpPr>
            <a:stCxn id="105" idx="2"/>
            <a:endCxn id="39" idx="0"/>
          </p:cNvCxnSpPr>
          <p:nvPr/>
        </p:nvCxnSpPr>
        <p:spPr bwMode="auto">
          <a:xfrm rot="5400000">
            <a:off x="988191" y="3750471"/>
            <a:ext cx="35719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523844" y="2928934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23844" y="2276872"/>
            <a:ext cx="1285884" cy="285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cxnSp>
        <p:nvCxnSpPr>
          <p:cNvPr id="75" name="Straight Connector 74"/>
          <p:cNvCxnSpPr>
            <a:stCxn id="74" idx="2"/>
            <a:endCxn id="71" idx="0"/>
          </p:cNvCxnSpPr>
          <p:nvPr/>
        </p:nvCxnSpPr>
        <p:spPr bwMode="auto">
          <a:xfrm rot="5400000">
            <a:off x="983631" y="2745779"/>
            <a:ext cx="36631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2952736" y="1857364"/>
            <a:ext cx="5214974" cy="3286148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72000" rIns="90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MEM DMA</a:t>
            </a:r>
            <a:endParaRPr lang="en-US" sz="1000" dirty="0" smtClean="0">
              <a:solidFill>
                <a:prstClr val="black"/>
              </a:solidFill>
              <a:cs typeface="Arial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 bwMode="auto">
          <a:xfrm>
            <a:off x="5881694" y="3500438"/>
            <a:ext cx="35719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sp>
        <p:nvSpPr>
          <p:cNvPr id="116" name="Rectangle 115"/>
          <p:cNvSpPr/>
          <p:nvPr/>
        </p:nvSpPr>
        <p:spPr bwMode="auto">
          <a:xfrm>
            <a:off x="3095612" y="3286124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Config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8" name="Straight Connector 117"/>
          <p:cNvCxnSpPr/>
          <p:nvPr/>
        </p:nvCxnSpPr>
        <p:spPr bwMode="auto">
          <a:xfrm rot="5400000">
            <a:off x="3309926" y="3143248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20" name="Rectangle 119"/>
          <p:cNvSpPr/>
          <p:nvPr/>
        </p:nvSpPr>
        <p:spPr bwMode="auto">
          <a:xfrm>
            <a:off x="3309926" y="2786058"/>
            <a:ext cx="2071702" cy="21431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24" name="Straight Connector 123"/>
          <p:cNvCxnSpPr/>
          <p:nvPr/>
        </p:nvCxnSpPr>
        <p:spPr bwMode="auto">
          <a:xfrm rot="5400000">
            <a:off x="4310058" y="3143248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 rot="5400000">
            <a:off x="6524636" y="3143248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29" name="Rectangle 128"/>
          <p:cNvSpPr/>
          <p:nvPr/>
        </p:nvSpPr>
        <p:spPr bwMode="auto">
          <a:xfrm>
            <a:off x="4310058" y="4000504"/>
            <a:ext cx="3500462" cy="21431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. access arbiter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30" name="Straight Connector 129"/>
          <p:cNvCxnSpPr/>
          <p:nvPr/>
        </p:nvCxnSpPr>
        <p:spPr bwMode="auto">
          <a:xfrm rot="5400000">
            <a:off x="4310058" y="3857628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31" name="Straight Connector 130"/>
          <p:cNvCxnSpPr/>
          <p:nvPr/>
        </p:nvCxnSpPr>
        <p:spPr bwMode="auto">
          <a:xfrm rot="5400000">
            <a:off x="5238752" y="3857628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39" name="Straight Connector 138"/>
          <p:cNvCxnSpPr/>
          <p:nvPr/>
        </p:nvCxnSpPr>
        <p:spPr bwMode="auto">
          <a:xfrm>
            <a:off x="3809992" y="3429000"/>
            <a:ext cx="121444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34" name="Straight Connector 133"/>
          <p:cNvCxnSpPr/>
          <p:nvPr/>
        </p:nvCxnSpPr>
        <p:spPr bwMode="auto">
          <a:xfrm rot="5400000">
            <a:off x="6524636" y="3857628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41" name="Straight Connector 140"/>
          <p:cNvCxnSpPr/>
          <p:nvPr/>
        </p:nvCxnSpPr>
        <p:spPr bwMode="auto">
          <a:xfrm>
            <a:off x="3809992" y="3571876"/>
            <a:ext cx="25003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>
            <a:off x="3809992" y="3357562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46" name="Rectangle 145"/>
          <p:cNvSpPr/>
          <p:nvPr/>
        </p:nvSpPr>
        <p:spPr bwMode="auto">
          <a:xfrm>
            <a:off x="5024438" y="4500570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Altera</a:t>
            </a:r>
            <a:endParaRPr lang="en-US" sz="1000" dirty="0" smtClean="0">
              <a:solidFill>
                <a:prstClr val="black"/>
              </a:solidFill>
              <a:latin typeface="+mn-lt"/>
              <a:cs typeface="Arial" pitchFamily="34" charset="0"/>
            </a:endParaRP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controller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47" name="Straight Connector 146"/>
          <p:cNvCxnSpPr/>
          <p:nvPr/>
        </p:nvCxnSpPr>
        <p:spPr bwMode="auto">
          <a:xfrm rot="5400000">
            <a:off x="5238752" y="4357694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49" name="Rectangle 148"/>
          <p:cNvSpPr/>
          <p:nvPr/>
        </p:nvSpPr>
        <p:spPr bwMode="auto">
          <a:xfrm>
            <a:off x="4524372" y="1857364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50" name="Straight Connector 149"/>
          <p:cNvCxnSpPr/>
          <p:nvPr/>
        </p:nvCxnSpPr>
        <p:spPr bwMode="auto">
          <a:xfrm rot="5400000">
            <a:off x="4631529" y="2536025"/>
            <a:ext cx="5000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6" name="Shape 35"/>
          <p:cNvCxnSpPr>
            <a:stCxn id="116" idx="2"/>
            <a:endCxn id="129" idx="1"/>
          </p:cNvCxnSpPr>
          <p:nvPr/>
        </p:nvCxnSpPr>
        <p:spPr bwMode="auto">
          <a:xfrm rot="16200000" flipH="1">
            <a:off x="3684976" y="3482578"/>
            <a:ext cx="392909" cy="857256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rot="5400000" flipH="1" flipV="1">
            <a:off x="1738290" y="1928802"/>
            <a:ext cx="1285884" cy="11430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16200000" flipH="1">
            <a:off x="1595414" y="3786190"/>
            <a:ext cx="1571636" cy="11430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7310454" y="3286124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Direct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access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 rot="5400000">
            <a:off x="7524768" y="3143248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rot="5400000">
            <a:off x="7524768" y="3857628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3809992" y="3643314"/>
            <a:ext cx="350046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0" name="Rectangle 99"/>
          <p:cNvSpPr/>
          <p:nvPr/>
        </p:nvSpPr>
        <p:spPr bwMode="auto">
          <a:xfrm>
            <a:off x="4095744" y="3286124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Channel 0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024438" y="3286124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Channel 1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6310322" y="3286124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Channel 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096008" y="2071678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38818" y="2786058"/>
            <a:ext cx="2071702" cy="21431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access arbiter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Interface</a:t>
            </a:r>
            <a:r>
              <a:rPr lang="fi-FI" dirty="0" smtClean="0"/>
              <a:t> </a:t>
            </a:r>
            <a:r>
              <a:rPr lang="fi-FI" dirty="0" err="1" smtClean="0"/>
              <a:t>signals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10</a:t>
            </a:fld>
            <a:endParaRPr lang="fi-FI"/>
          </a:p>
        </p:txBody>
      </p:sp>
      <p:sp>
        <p:nvSpPr>
          <p:cNvPr id="20" name="Rectangle 19"/>
          <p:cNvSpPr/>
          <p:nvPr/>
        </p:nvSpPr>
        <p:spPr bwMode="auto">
          <a:xfrm>
            <a:off x="2772879" y="1074159"/>
            <a:ext cx="3473850" cy="4571178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HIBI MEM DMA</a:t>
            </a:r>
            <a:endParaRPr lang="en-US" sz="1000" b="1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72881" y="1322674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clk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72881" y="1509806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rst_n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2881" y="1884070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2881" y="2071202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2881" y="2258334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72881" y="2445466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6320" y="1891535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mem_init_done_in</a:t>
            </a:r>
            <a:endParaRPr lang="en-US" sz="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29800" y="2460398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mem_wr_req_out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29800" y="2647530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mem_rd_req_out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29800" y="2837649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29800" y="2271772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mem_ready_in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29800" y="3592149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mem_rdata_valid_in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9800" y="3026274"/>
            <a:ext cx="1419625" cy="188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mem_wdata_out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9800" y="3780774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mem_rdata_in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29800" y="3214899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mem_be_out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29800" y="4158025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mem_burst_begin_out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29800" y="4345157"/>
            <a:ext cx="1419625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r"/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mem_burst_size_out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6235945" y="1996995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0800000">
            <a:off x="6249425" y="237371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 rot="10800000">
            <a:off x="6249425" y="3693217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6249425" y="3313331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>
            <a:off x="6249425" y="425557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6249425" y="4441833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2358437" y="141783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2358437" y="160408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2349428" y="1987541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2349428" y="2173795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2349428" y="236004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rot="10800000">
            <a:off x="2357159" y="2745133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2772881" y="2646037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72881" y="2833169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72881" y="3020301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hibi_data_out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772881" y="3207433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hibi_comm_out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2349428" y="254380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rot="10800000">
            <a:off x="2357159" y="293108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rot="10800000">
            <a:off x="2357159" y="311378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2357159" y="3297398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14" name="TextBox 113"/>
          <p:cNvSpPr txBox="1"/>
          <p:nvPr/>
        </p:nvSpPr>
        <p:spPr>
          <a:xfrm>
            <a:off x="2771646" y="3794420"/>
            <a:ext cx="1566638" cy="1855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771646" y="3981502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771646" y="4168635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hibi_msg_comm_in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[2…0]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771646" y="4355767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hibi_msg_empty_in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Straight Arrow Connector 117"/>
          <p:cNvCxnSpPr/>
          <p:nvPr/>
        </p:nvCxnSpPr>
        <p:spPr bwMode="auto">
          <a:xfrm>
            <a:off x="2348192" y="3894855"/>
            <a:ext cx="434338" cy="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9" name="Straight Arrow Connector 118"/>
          <p:cNvCxnSpPr/>
          <p:nvPr/>
        </p:nvCxnSpPr>
        <p:spPr bwMode="auto">
          <a:xfrm>
            <a:off x="2348192" y="4081109"/>
            <a:ext cx="434338" cy="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0" name="Straight Arrow Connector 119"/>
          <p:cNvCxnSpPr/>
          <p:nvPr/>
        </p:nvCxnSpPr>
        <p:spPr bwMode="auto">
          <a:xfrm>
            <a:off x="2348192" y="4267362"/>
            <a:ext cx="434338" cy="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2771646" y="4556337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hibi_msg_re_out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771646" y="4740483"/>
            <a:ext cx="1566638" cy="182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hibi_msg_addr_out</a:t>
            </a:r>
            <a:r>
              <a:rPr lang="en-US" sz="9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771646" y="4927615"/>
            <a:ext cx="1566638" cy="185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hibi_msg_data_out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771646" y="5114747"/>
            <a:ext cx="1566638" cy="185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hibi_msg_comm_out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6" name="Straight Arrow Connector 125"/>
          <p:cNvCxnSpPr/>
          <p:nvPr/>
        </p:nvCxnSpPr>
        <p:spPr bwMode="auto">
          <a:xfrm>
            <a:off x="2348192" y="4451120"/>
            <a:ext cx="434338" cy="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7" name="Straight Arrow Connector 126"/>
          <p:cNvCxnSpPr/>
          <p:nvPr/>
        </p:nvCxnSpPr>
        <p:spPr bwMode="auto">
          <a:xfrm rot="10800000">
            <a:off x="2355924" y="4838403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 rot="10800000">
            <a:off x="2355924" y="5021094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29" name="Straight Arrow Connector 128"/>
          <p:cNvCxnSpPr/>
          <p:nvPr/>
        </p:nvCxnSpPr>
        <p:spPr bwMode="auto">
          <a:xfrm rot="10800000">
            <a:off x="2355924" y="520471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 rot="10800000">
            <a:off x="2362956" y="4671635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6260209" y="2586147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6260209" y="273451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6260209" y="2917482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6260209" y="3089149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rot="10800000">
            <a:off x="6260209" y="3843650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2159847" y="1828660"/>
            <a:ext cx="2315900" cy="395373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4680091" y="1828660"/>
            <a:ext cx="2179670" cy="395373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60712" y="5877272"/>
            <a:ext cx="1944216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HIBI side / HIBI wrapper r3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92960" y="5877272"/>
            <a:ext cx="2376264" cy="3143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1100" dirty="0" smtClean="0">
                <a:latin typeface="Arial" pitchFamily="34" charset="0"/>
                <a:cs typeface="Arial" pitchFamily="34" charset="0"/>
              </a:rPr>
              <a:t>Memory controller side / Avalon MM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64613" y="3405017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 bwMode="auto">
          <a:xfrm>
            <a:off x="2341159" y="3503357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2764613" y="5300386"/>
            <a:ext cx="1351510" cy="18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900" dirty="0" err="1" smtClean="0">
                <a:latin typeface="Arial" pitchFamily="34" charset="0"/>
                <a:cs typeface="Arial" pitchFamily="34" charset="0"/>
              </a:rPr>
              <a:t>hibi_msg_full_in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>
            <a:off x="2341159" y="5398726"/>
            <a:ext cx="415453" cy="13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DMA </a:t>
            </a:r>
            <a:r>
              <a:rPr lang="fi-FI" dirty="0" err="1" smtClean="0"/>
              <a:t>read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11</a:t>
            </a:fld>
            <a:endParaRPr lang="fi-FI"/>
          </a:p>
        </p:txBody>
      </p:sp>
      <p:grpSp>
        <p:nvGrpSpPr>
          <p:cNvPr id="433" name="Group 432"/>
          <p:cNvGrpSpPr/>
          <p:nvPr/>
        </p:nvGrpSpPr>
        <p:grpSpPr>
          <a:xfrm>
            <a:off x="1382316" y="1465733"/>
            <a:ext cx="7819156" cy="3955525"/>
            <a:chOff x="1382316" y="1465734"/>
            <a:chExt cx="6226175" cy="3149674"/>
          </a:xfrm>
        </p:grpSpPr>
        <p:sp>
          <p:nvSpPr>
            <p:cNvPr id="1405" name="Rectangle 381"/>
            <p:cNvSpPr>
              <a:spLocks noChangeArrowheads="1"/>
            </p:cNvSpPr>
            <p:nvPr/>
          </p:nvSpPr>
          <p:spPr bwMode="auto">
            <a:xfrm>
              <a:off x="4009629" y="1494309"/>
              <a:ext cx="923925" cy="207963"/>
            </a:xfrm>
            <a:prstGeom prst="rect">
              <a:avLst/>
            </a:prstGeom>
            <a:solidFill>
              <a:srgbClr val="B2B2B2"/>
            </a:solidFill>
            <a:ln w="6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6" name="Rectangle 382"/>
            <p:cNvSpPr>
              <a:spLocks noChangeArrowheads="1"/>
            </p:cNvSpPr>
            <p:nvPr/>
          </p:nvSpPr>
          <p:spPr bwMode="auto">
            <a:xfrm>
              <a:off x="3981054" y="1465734"/>
              <a:ext cx="923925" cy="2079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7" name="Rectangle 383"/>
            <p:cNvSpPr>
              <a:spLocks noChangeArrowheads="1"/>
            </p:cNvSpPr>
            <p:nvPr/>
          </p:nvSpPr>
          <p:spPr bwMode="auto">
            <a:xfrm>
              <a:off x="3981054" y="1465734"/>
              <a:ext cx="914400" cy="1984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08" name="Rectangle 384"/>
            <p:cNvSpPr>
              <a:spLocks noChangeArrowheads="1"/>
            </p:cNvSpPr>
            <p:nvPr/>
          </p:nvSpPr>
          <p:spPr bwMode="auto">
            <a:xfrm>
              <a:off x="4038204" y="1484784"/>
              <a:ext cx="10001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HIBI_MEM_DMA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09" name="Line 385"/>
            <p:cNvSpPr>
              <a:spLocks noChangeShapeType="1"/>
            </p:cNvSpPr>
            <p:nvPr/>
          </p:nvSpPr>
          <p:spPr bwMode="auto">
            <a:xfrm>
              <a:off x="4438254" y="1664172"/>
              <a:ext cx="0" cy="2951236"/>
            </a:xfrm>
            <a:prstGeom prst="line">
              <a:avLst/>
            </a:prstGeom>
            <a:noFill/>
            <a:ln w="6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0" name="Rectangle 386"/>
            <p:cNvSpPr>
              <a:spLocks noChangeArrowheads="1"/>
            </p:cNvSpPr>
            <p:nvPr/>
          </p:nvSpPr>
          <p:spPr bwMode="auto">
            <a:xfrm>
              <a:off x="4390629" y="2064222"/>
              <a:ext cx="104775" cy="2027238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1" name="Rectangle 387"/>
            <p:cNvSpPr>
              <a:spLocks noChangeArrowheads="1"/>
            </p:cNvSpPr>
            <p:nvPr/>
          </p:nvSpPr>
          <p:spPr bwMode="auto">
            <a:xfrm>
              <a:off x="4390629" y="2064222"/>
              <a:ext cx="95250" cy="2017713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2" name="Rectangle 388"/>
            <p:cNvSpPr>
              <a:spLocks noChangeArrowheads="1"/>
            </p:cNvSpPr>
            <p:nvPr/>
          </p:nvSpPr>
          <p:spPr bwMode="auto">
            <a:xfrm>
              <a:off x="6741716" y="1494309"/>
              <a:ext cx="827088" cy="207963"/>
            </a:xfrm>
            <a:prstGeom prst="rect">
              <a:avLst/>
            </a:prstGeom>
            <a:solidFill>
              <a:srgbClr val="B2B2B2"/>
            </a:solidFill>
            <a:ln w="6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3" name="Rectangle 389"/>
            <p:cNvSpPr>
              <a:spLocks noChangeArrowheads="1"/>
            </p:cNvSpPr>
            <p:nvPr/>
          </p:nvSpPr>
          <p:spPr bwMode="auto">
            <a:xfrm>
              <a:off x="6713141" y="1465734"/>
              <a:ext cx="827088" cy="2079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4" name="Rectangle 390"/>
            <p:cNvSpPr>
              <a:spLocks noChangeArrowheads="1"/>
            </p:cNvSpPr>
            <p:nvPr/>
          </p:nvSpPr>
          <p:spPr bwMode="auto">
            <a:xfrm>
              <a:off x="6713141" y="1465734"/>
              <a:ext cx="819150" cy="1984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5" name="Rectangle 391"/>
            <p:cNvSpPr>
              <a:spLocks noChangeArrowheads="1"/>
            </p:cNvSpPr>
            <p:nvPr/>
          </p:nvSpPr>
          <p:spPr bwMode="auto">
            <a:xfrm>
              <a:off x="6770291" y="1484784"/>
              <a:ext cx="8382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offchip_mem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16" name="Line 392"/>
            <p:cNvSpPr>
              <a:spLocks noChangeShapeType="1"/>
            </p:cNvSpPr>
            <p:nvPr/>
          </p:nvSpPr>
          <p:spPr bwMode="auto">
            <a:xfrm>
              <a:off x="7122716" y="1664172"/>
              <a:ext cx="0" cy="2951236"/>
            </a:xfrm>
            <a:prstGeom prst="line">
              <a:avLst/>
            </a:prstGeom>
            <a:noFill/>
            <a:ln w="6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7" name="Rectangle 393"/>
            <p:cNvSpPr>
              <a:spLocks noChangeArrowheads="1"/>
            </p:cNvSpPr>
            <p:nvPr/>
          </p:nvSpPr>
          <p:spPr bwMode="auto">
            <a:xfrm>
              <a:off x="7075091" y="2349972"/>
              <a:ext cx="104775" cy="1093788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8" name="Rectangle 394"/>
            <p:cNvSpPr>
              <a:spLocks noChangeArrowheads="1"/>
            </p:cNvSpPr>
            <p:nvPr/>
          </p:nvSpPr>
          <p:spPr bwMode="auto">
            <a:xfrm>
              <a:off x="7075091" y="2349972"/>
              <a:ext cx="95250" cy="1084263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19" name="Rectangle 395"/>
            <p:cNvSpPr>
              <a:spLocks noChangeArrowheads="1"/>
            </p:cNvSpPr>
            <p:nvPr/>
          </p:nvSpPr>
          <p:spPr bwMode="auto">
            <a:xfrm>
              <a:off x="5343129" y="1494309"/>
              <a:ext cx="817563" cy="207963"/>
            </a:xfrm>
            <a:prstGeom prst="rect">
              <a:avLst/>
            </a:prstGeom>
            <a:solidFill>
              <a:srgbClr val="B2B2B2"/>
            </a:solidFill>
            <a:ln w="6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0" name="Rectangle 396"/>
            <p:cNvSpPr>
              <a:spLocks noChangeArrowheads="1"/>
            </p:cNvSpPr>
            <p:nvPr/>
          </p:nvSpPr>
          <p:spPr bwMode="auto">
            <a:xfrm>
              <a:off x="5314554" y="1465734"/>
              <a:ext cx="817563" cy="2079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1" name="Rectangle 397"/>
            <p:cNvSpPr>
              <a:spLocks noChangeArrowheads="1"/>
            </p:cNvSpPr>
            <p:nvPr/>
          </p:nvSpPr>
          <p:spPr bwMode="auto">
            <a:xfrm>
              <a:off x="5314554" y="1465734"/>
              <a:ext cx="808038" cy="1984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2" name="Rectangle 398"/>
            <p:cNvSpPr>
              <a:spLocks noChangeArrowheads="1"/>
            </p:cNvSpPr>
            <p:nvPr/>
          </p:nvSpPr>
          <p:spPr bwMode="auto">
            <a:xfrm>
              <a:off x="5371704" y="1484784"/>
              <a:ext cx="8382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alt_mem_ctrl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23" name="Line 399"/>
            <p:cNvSpPr>
              <a:spLocks noChangeShapeType="1"/>
            </p:cNvSpPr>
            <p:nvPr/>
          </p:nvSpPr>
          <p:spPr bwMode="auto">
            <a:xfrm>
              <a:off x="5713016" y="1664172"/>
              <a:ext cx="0" cy="2951236"/>
            </a:xfrm>
            <a:prstGeom prst="line">
              <a:avLst/>
            </a:prstGeom>
            <a:noFill/>
            <a:ln w="6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4" name="Rectangle 400"/>
            <p:cNvSpPr>
              <a:spLocks noChangeArrowheads="1"/>
            </p:cNvSpPr>
            <p:nvPr/>
          </p:nvSpPr>
          <p:spPr bwMode="auto">
            <a:xfrm>
              <a:off x="5665391" y="2226147"/>
              <a:ext cx="104775" cy="178911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5" name="Rectangle 401"/>
            <p:cNvSpPr>
              <a:spLocks noChangeArrowheads="1"/>
            </p:cNvSpPr>
            <p:nvPr/>
          </p:nvSpPr>
          <p:spPr bwMode="auto">
            <a:xfrm>
              <a:off x="5665391" y="2226147"/>
              <a:ext cx="95250" cy="177958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6" name="Rectangle 402"/>
            <p:cNvSpPr>
              <a:spLocks noChangeArrowheads="1"/>
            </p:cNvSpPr>
            <p:nvPr/>
          </p:nvSpPr>
          <p:spPr bwMode="auto">
            <a:xfrm>
              <a:off x="1410891" y="1494309"/>
              <a:ext cx="495300" cy="207963"/>
            </a:xfrm>
            <a:prstGeom prst="rect">
              <a:avLst/>
            </a:prstGeom>
            <a:solidFill>
              <a:srgbClr val="B2B2B2"/>
            </a:solidFill>
            <a:ln w="6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7" name="Rectangle 403"/>
            <p:cNvSpPr>
              <a:spLocks noChangeArrowheads="1"/>
            </p:cNvSpPr>
            <p:nvPr/>
          </p:nvSpPr>
          <p:spPr bwMode="auto">
            <a:xfrm>
              <a:off x="1382316" y="1465734"/>
              <a:ext cx="495300" cy="2079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8" name="Rectangle 404"/>
            <p:cNvSpPr>
              <a:spLocks noChangeArrowheads="1"/>
            </p:cNvSpPr>
            <p:nvPr/>
          </p:nvSpPr>
          <p:spPr bwMode="auto">
            <a:xfrm>
              <a:off x="1382316" y="1465734"/>
              <a:ext cx="485775" cy="1984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29" name="Rectangle 405"/>
            <p:cNvSpPr>
              <a:spLocks noChangeArrowheads="1"/>
            </p:cNvSpPr>
            <p:nvPr/>
          </p:nvSpPr>
          <p:spPr bwMode="auto">
            <a:xfrm>
              <a:off x="1496616" y="1484784"/>
              <a:ext cx="3429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n2h2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30" name="Line 406"/>
            <p:cNvSpPr>
              <a:spLocks noChangeShapeType="1"/>
            </p:cNvSpPr>
            <p:nvPr/>
          </p:nvSpPr>
          <p:spPr bwMode="auto">
            <a:xfrm>
              <a:off x="1620441" y="1664172"/>
              <a:ext cx="0" cy="2951236"/>
            </a:xfrm>
            <a:prstGeom prst="line">
              <a:avLst/>
            </a:prstGeom>
            <a:noFill/>
            <a:ln w="6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1" name="Rectangle 407"/>
            <p:cNvSpPr>
              <a:spLocks noChangeArrowheads="1"/>
            </p:cNvSpPr>
            <p:nvPr/>
          </p:nvSpPr>
          <p:spPr bwMode="auto">
            <a:xfrm>
              <a:off x="1572816" y="2007072"/>
              <a:ext cx="104775" cy="243681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2" name="Rectangle 408"/>
            <p:cNvSpPr>
              <a:spLocks noChangeArrowheads="1"/>
            </p:cNvSpPr>
            <p:nvPr/>
          </p:nvSpPr>
          <p:spPr bwMode="auto">
            <a:xfrm>
              <a:off x="1572816" y="2007072"/>
              <a:ext cx="95250" cy="242728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3" name="Rectangle 409"/>
            <p:cNvSpPr>
              <a:spLocks noChangeArrowheads="1"/>
            </p:cNvSpPr>
            <p:nvPr/>
          </p:nvSpPr>
          <p:spPr bwMode="auto">
            <a:xfrm>
              <a:off x="2877741" y="1494309"/>
              <a:ext cx="352425" cy="207963"/>
            </a:xfrm>
            <a:prstGeom prst="rect">
              <a:avLst/>
            </a:prstGeom>
            <a:solidFill>
              <a:srgbClr val="B2B2B2"/>
            </a:solidFill>
            <a:ln w="6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4" name="Rectangle 410"/>
            <p:cNvSpPr>
              <a:spLocks noChangeArrowheads="1"/>
            </p:cNvSpPr>
            <p:nvPr/>
          </p:nvSpPr>
          <p:spPr bwMode="auto">
            <a:xfrm>
              <a:off x="2849166" y="1465734"/>
              <a:ext cx="352425" cy="2079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5" name="Rectangle 411"/>
            <p:cNvSpPr>
              <a:spLocks noChangeArrowheads="1"/>
            </p:cNvSpPr>
            <p:nvPr/>
          </p:nvSpPr>
          <p:spPr bwMode="auto">
            <a:xfrm>
              <a:off x="2849166" y="1465734"/>
              <a:ext cx="342900" cy="1984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6" name="Rectangle 412"/>
            <p:cNvSpPr>
              <a:spLocks noChangeArrowheads="1"/>
            </p:cNvSpPr>
            <p:nvPr/>
          </p:nvSpPr>
          <p:spPr bwMode="auto">
            <a:xfrm>
              <a:off x="2915841" y="1484784"/>
              <a:ext cx="2857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hibi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37" name="Line 413"/>
            <p:cNvSpPr>
              <a:spLocks noChangeShapeType="1"/>
            </p:cNvSpPr>
            <p:nvPr/>
          </p:nvSpPr>
          <p:spPr bwMode="auto">
            <a:xfrm>
              <a:off x="3020616" y="1664172"/>
              <a:ext cx="0" cy="2951236"/>
            </a:xfrm>
            <a:prstGeom prst="line">
              <a:avLst/>
            </a:prstGeom>
            <a:noFill/>
            <a:ln w="6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8" name="Rectangle 414"/>
            <p:cNvSpPr>
              <a:spLocks noChangeArrowheads="1"/>
            </p:cNvSpPr>
            <p:nvPr/>
          </p:nvSpPr>
          <p:spPr bwMode="auto">
            <a:xfrm>
              <a:off x="2972991" y="2007072"/>
              <a:ext cx="104775" cy="224631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39" name="Rectangle 415"/>
            <p:cNvSpPr>
              <a:spLocks noChangeArrowheads="1"/>
            </p:cNvSpPr>
            <p:nvPr/>
          </p:nvSpPr>
          <p:spPr bwMode="auto">
            <a:xfrm>
              <a:off x="2972991" y="2007072"/>
              <a:ext cx="95250" cy="223678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0" name="Freeform 416"/>
            <p:cNvSpPr>
              <a:spLocks/>
            </p:cNvSpPr>
            <p:nvPr/>
          </p:nvSpPr>
          <p:spPr bwMode="auto">
            <a:xfrm>
              <a:off x="5589191" y="2188047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1" name="Freeform 417"/>
            <p:cNvSpPr>
              <a:spLocks/>
            </p:cNvSpPr>
            <p:nvPr/>
          </p:nvSpPr>
          <p:spPr bwMode="auto">
            <a:xfrm>
              <a:off x="5589191" y="2188047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2" name="Line 418"/>
            <p:cNvSpPr>
              <a:spLocks noChangeShapeType="1"/>
            </p:cNvSpPr>
            <p:nvPr/>
          </p:nvSpPr>
          <p:spPr bwMode="auto">
            <a:xfrm flipH="1">
              <a:off x="4495404" y="2226147"/>
              <a:ext cx="1160463" cy="1588"/>
            </a:xfrm>
            <a:prstGeom prst="line">
              <a:avLst/>
            </a:pr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3" name="Rectangle 419"/>
            <p:cNvSpPr>
              <a:spLocks noChangeArrowheads="1"/>
            </p:cNvSpPr>
            <p:nvPr/>
          </p:nvSpPr>
          <p:spPr bwMode="auto">
            <a:xfrm>
              <a:off x="4914504" y="2064222"/>
              <a:ext cx="5334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first addr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44" name="Rectangle 420"/>
            <p:cNvSpPr>
              <a:spLocks noChangeArrowheads="1"/>
            </p:cNvSpPr>
            <p:nvPr/>
          </p:nvSpPr>
          <p:spPr bwMode="auto">
            <a:xfrm>
              <a:off x="4790679" y="2064222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45" name="Freeform 421"/>
            <p:cNvSpPr>
              <a:spLocks/>
            </p:cNvSpPr>
            <p:nvPr/>
          </p:nvSpPr>
          <p:spPr bwMode="auto">
            <a:xfrm>
              <a:off x="5598716" y="3102447"/>
              <a:ext cx="66675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3"/>
                </a:cxn>
                <a:cxn ang="0">
                  <a:pos x="0" y="47"/>
                </a:cxn>
                <a:cxn ang="0">
                  <a:pos x="0" y="0"/>
                </a:cxn>
              </a:cxnLst>
              <a:rect l="0" t="0" r="r" b="b"/>
              <a:pathLst>
                <a:path w="42" h="47">
                  <a:moveTo>
                    <a:pt x="0" y="0"/>
                  </a:moveTo>
                  <a:lnTo>
                    <a:pt x="42" y="23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6" name="Freeform 422"/>
            <p:cNvSpPr>
              <a:spLocks/>
            </p:cNvSpPr>
            <p:nvPr/>
          </p:nvSpPr>
          <p:spPr bwMode="auto">
            <a:xfrm>
              <a:off x="5598716" y="3102447"/>
              <a:ext cx="66675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3"/>
                </a:cxn>
                <a:cxn ang="0">
                  <a:pos x="0" y="47"/>
                </a:cxn>
                <a:cxn ang="0">
                  <a:pos x="0" y="0"/>
                </a:cxn>
              </a:cxnLst>
              <a:rect l="0" t="0" r="r" b="b"/>
              <a:pathLst>
                <a:path w="42" h="47">
                  <a:moveTo>
                    <a:pt x="0" y="0"/>
                  </a:moveTo>
                  <a:lnTo>
                    <a:pt x="42" y="23"/>
                  </a:lnTo>
                  <a:lnTo>
                    <a:pt x="0" y="47"/>
                  </a:lnTo>
                  <a:lnTo>
                    <a:pt x="0" y="0"/>
                  </a:lnTo>
                </a:path>
              </a:pathLst>
            </a:cu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7" name="Line 423"/>
            <p:cNvSpPr>
              <a:spLocks noChangeShapeType="1"/>
            </p:cNvSpPr>
            <p:nvPr/>
          </p:nvSpPr>
          <p:spPr bwMode="auto">
            <a:xfrm flipH="1">
              <a:off x="4485879" y="3138959"/>
              <a:ext cx="1179513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48" name="Rectangle 424"/>
            <p:cNvSpPr>
              <a:spLocks noChangeArrowheads="1"/>
            </p:cNvSpPr>
            <p:nvPr/>
          </p:nvSpPr>
          <p:spPr bwMode="auto">
            <a:xfrm>
              <a:off x="4924029" y="2988147"/>
              <a:ext cx="5334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last addr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49" name="Rectangle 425"/>
            <p:cNvSpPr>
              <a:spLocks noChangeArrowheads="1"/>
            </p:cNvSpPr>
            <p:nvPr/>
          </p:nvSpPr>
          <p:spPr bwMode="auto">
            <a:xfrm>
              <a:off x="4800204" y="2988147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9: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50" name="Freeform 426"/>
            <p:cNvSpPr>
              <a:spLocks/>
            </p:cNvSpPr>
            <p:nvPr/>
          </p:nvSpPr>
          <p:spPr bwMode="auto">
            <a:xfrm>
              <a:off x="3068241" y="2692872"/>
              <a:ext cx="66675" cy="76200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0" y="24"/>
                </a:cxn>
                <a:cxn ang="0">
                  <a:pos x="42" y="0"/>
                </a:cxn>
                <a:cxn ang="0">
                  <a:pos x="42" y="48"/>
                </a:cxn>
              </a:cxnLst>
              <a:rect l="0" t="0" r="r" b="b"/>
              <a:pathLst>
                <a:path w="42" h="48">
                  <a:moveTo>
                    <a:pt x="42" y="48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42" y="48"/>
                  </a:lnTo>
                  <a:close/>
                </a:path>
              </a:pathLst>
            </a:custGeom>
            <a:solidFill>
              <a:srgbClr val="424242"/>
            </a:solidFill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1" name="Freeform 427"/>
            <p:cNvSpPr>
              <a:spLocks/>
            </p:cNvSpPr>
            <p:nvPr/>
          </p:nvSpPr>
          <p:spPr bwMode="auto">
            <a:xfrm>
              <a:off x="3068241" y="2692872"/>
              <a:ext cx="66675" cy="76200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0" y="24"/>
                </a:cxn>
                <a:cxn ang="0">
                  <a:pos x="42" y="0"/>
                </a:cxn>
                <a:cxn ang="0">
                  <a:pos x="42" y="48"/>
                </a:cxn>
              </a:cxnLst>
              <a:rect l="0" t="0" r="r" b="b"/>
              <a:pathLst>
                <a:path w="42" h="48">
                  <a:moveTo>
                    <a:pt x="42" y="48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42" y="48"/>
                  </a:lnTo>
                </a:path>
              </a:pathLst>
            </a:cu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2" name="Line 428"/>
            <p:cNvSpPr>
              <a:spLocks noChangeShapeType="1"/>
            </p:cNvSpPr>
            <p:nvPr/>
          </p:nvSpPr>
          <p:spPr bwMode="auto">
            <a:xfrm>
              <a:off x="3068241" y="2730972"/>
              <a:ext cx="1322388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3" name="Rectangle 429"/>
            <p:cNvSpPr>
              <a:spLocks noChangeArrowheads="1"/>
            </p:cNvSpPr>
            <p:nvPr/>
          </p:nvSpPr>
          <p:spPr bwMode="auto">
            <a:xfrm>
              <a:off x="3438129" y="2578572"/>
              <a:ext cx="8572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data start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54" name="Rectangle 430"/>
            <p:cNvSpPr>
              <a:spLocks noChangeArrowheads="1"/>
            </p:cNvSpPr>
            <p:nvPr/>
          </p:nvSpPr>
          <p:spPr bwMode="auto">
            <a:xfrm>
              <a:off x="3315891" y="2578572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7: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55" name="Freeform 431"/>
            <p:cNvSpPr>
              <a:spLocks/>
            </p:cNvSpPr>
            <p:nvPr/>
          </p:nvSpPr>
          <p:spPr bwMode="auto">
            <a:xfrm>
              <a:off x="3068241" y="3567584"/>
              <a:ext cx="66675" cy="76200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0" y="24"/>
                </a:cxn>
                <a:cxn ang="0">
                  <a:pos x="42" y="0"/>
                </a:cxn>
                <a:cxn ang="0">
                  <a:pos x="42" y="48"/>
                </a:cxn>
              </a:cxnLst>
              <a:rect l="0" t="0" r="r" b="b"/>
              <a:pathLst>
                <a:path w="42" h="48">
                  <a:moveTo>
                    <a:pt x="42" y="48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42" y="48"/>
                  </a:lnTo>
                  <a:close/>
                </a:path>
              </a:pathLst>
            </a:custGeom>
            <a:solidFill>
              <a:srgbClr val="424242"/>
            </a:solidFill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6" name="Freeform 432"/>
            <p:cNvSpPr>
              <a:spLocks/>
            </p:cNvSpPr>
            <p:nvPr/>
          </p:nvSpPr>
          <p:spPr bwMode="auto">
            <a:xfrm>
              <a:off x="3068241" y="3567584"/>
              <a:ext cx="66675" cy="76200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0" y="24"/>
                </a:cxn>
                <a:cxn ang="0">
                  <a:pos x="42" y="0"/>
                </a:cxn>
                <a:cxn ang="0">
                  <a:pos x="42" y="48"/>
                </a:cxn>
              </a:cxnLst>
              <a:rect l="0" t="0" r="r" b="b"/>
              <a:pathLst>
                <a:path w="42" h="48">
                  <a:moveTo>
                    <a:pt x="42" y="48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42" y="48"/>
                  </a:lnTo>
                </a:path>
              </a:pathLst>
            </a:cu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7" name="Line 433"/>
            <p:cNvSpPr>
              <a:spLocks noChangeShapeType="1"/>
            </p:cNvSpPr>
            <p:nvPr/>
          </p:nvSpPr>
          <p:spPr bwMode="auto">
            <a:xfrm>
              <a:off x="3068241" y="3605684"/>
              <a:ext cx="1322388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58" name="Rectangle 434"/>
            <p:cNvSpPr>
              <a:spLocks noChangeArrowheads="1"/>
            </p:cNvSpPr>
            <p:nvPr/>
          </p:nvSpPr>
          <p:spPr bwMode="auto">
            <a:xfrm>
              <a:off x="3485754" y="3453284"/>
              <a:ext cx="8096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data end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59" name="Rectangle 435"/>
            <p:cNvSpPr>
              <a:spLocks noChangeArrowheads="1"/>
            </p:cNvSpPr>
            <p:nvPr/>
          </p:nvSpPr>
          <p:spPr bwMode="auto">
            <a:xfrm>
              <a:off x="3306366" y="3453284"/>
              <a:ext cx="2667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13: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60" name="Line 436"/>
            <p:cNvSpPr>
              <a:spLocks noChangeShapeType="1"/>
            </p:cNvSpPr>
            <p:nvPr/>
          </p:nvSpPr>
          <p:spPr bwMode="auto">
            <a:xfrm flipH="1" flipV="1">
              <a:off x="5760641" y="2569047"/>
              <a:ext cx="66675" cy="38100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1" name="Line 437"/>
            <p:cNvSpPr>
              <a:spLocks noChangeShapeType="1"/>
            </p:cNvSpPr>
            <p:nvPr/>
          </p:nvSpPr>
          <p:spPr bwMode="auto">
            <a:xfrm flipV="1">
              <a:off x="5760641" y="2530947"/>
              <a:ext cx="66675" cy="38100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2" name="Line 438"/>
            <p:cNvSpPr>
              <a:spLocks noChangeShapeType="1"/>
            </p:cNvSpPr>
            <p:nvPr/>
          </p:nvSpPr>
          <p:spPr bwMode="auto">
            <a:xfrm>
              <a:off x="5760641" y="2569047"/>
              <a:ext cx="1314450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3" name="Rectangle 439"/>
            <p:cNvSpPr>
              <a:spLocks noChangeArrowheads="1"/>
            </p:cNvSpPr>
            <p:nvPr/>
          </p:nvSpPr>
          <p:spPr bwMode="auto">
            <a:xfrm>
              <a:off x="6236891" y="2416647"/>
              <a:ext cx="5524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first word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64" name="Rectangle 440"/>
            <p:cNvSpPr>
              <a:spLocks noChangeArrowheads="1"/>
            </p:cNvSpPr>
            <p:nvPr/>
          </p:nvSpPr>
          <p:spPr bwMode="auto">
            <a:xfrm>
              <a:off x="6113066" y="2416647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65" name="Line 441"/>
            <p:cNvSpPr>
              <a:spLocks noChangeShapeType="1"/>
            </p:cNvSpPr>
            <p:nvPr/>
          </p:nvSpPr>
          <p:spPr bwMode="auto">
            <a:xfrm flipH="1" flipV="1">
              <a:off x="5760641" y="3434234"/>
              <a:ext cx="66675" cy="38100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6" name="Line 442"/>
            <p:cNvSpPr>
              <a:spLocks noChangeShapeType="1"/>
            </p:cNvSpPr>
            <p:nvPr/>
          </p:nvSpPr>
          <p:spPr bwMode="auto">
            <a:xfrm flipV="1">
              <a:off x="5760641" y="3396134"/>
              <a:ext cx="66675" cy="38100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7" name="Line 443"/>
            <p:cNvSpPr>
              <a:spLocks noChangeShapeType="1"/>
            </p:cNvSpPr>
            <p:nvPr/>
          </p:nvSpPr>
          <p:spPr bwMode="auto">
            <a:xfrm>
              <a:off x="5760641" y="3434234"/>
              <a:ext cx="1314450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68" name="Rectangle 444"/>
            <p:cNvSpPr>
              <a:spLocks noChangeArrowheads="1"/>
            </p:cNvSpPr>
            <p:nvPr/>
          </p:nvSpPr>
          <p:spPr bwMode="auto">
            <a:xfrm>
              <a:off x="6274991" y="3281834"/>
              <a:ext cx="5524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last word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69" name="Rectangle 445"/>
            <p:cNvSpPr>
              <a:spLocks noChangeArrowheads="1"/>
            </p:cNvSpPr>
            <p:nvPr/>
          </p:nvSpPr>
          <p:spPr bwMode="auto">
            <a:xfrm>
              <a:off x="6094016" y="3281834"/>
              <a:ext cx="2667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70" name="Freeform 446"/>
            <p:cNvSpPr>
              <a:spLocks/>
            </p:cNvSpPr>
            <p:nvPr/>
          </p:nvSpPr>
          <p:spPr bwMode="auto">
            <a:xfrm>
              <a:off x="7008416" y="231187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1" name="Freeform 447"/>
            <p:cNvSpPr>
              <a:spLocks/>
            </p:cNvSpPr>
            <p:nvPr/>
          </p:nvSpPr>
          <p:spPr bwMode="auto">
            <a:xfrm>
              <a:off x="7008416" y="231187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2" name="Line 448"/>
            <p:cNvSpPr>
              <a:spLocks noChangeShapeType="1"/>
            </p:cNvSpPr>
            <p:nvPr/>
          </p:nvSpPr>
          <p:spPr bwMode="auto">
            <a:xfrm flipH="1">
              <a:off x="5760641" y="2349972"/>
              <a:ext cx="1314450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3" name="Rectangle 449"/>
            <p:cNvSpPr>
              <a:spLocks noChangeArrowheads="1"/>
            </p:cNvSpPr>
            <p:nvPr/>
          </p:nvSpPr>
          <p:spPr bwMode="auto">
            <a:xfrm>
              <a:off x="6255941" y="2197572"/>
              <a:ext cx="5334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first addr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74" name="Rectangle 450"/>
            <p:cNvSpPr>
              <a:spLocks noChangeArrowheads="1"/>
            </p:cNvSpPr>
            <p:nvPr/>
          </p:nvSpPr>
          <p:spPr bwMode="auto">
            <a:xfrm>
              <a:off x="6132116" y="2197572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75" name="Freeform 451"/>
            <p:cNvSpPr>
              <a:spLocks/>
            </p:cNvSpPr>
            <p:nvPr/>
          </p:nvSpPr>
          <p:spPr bwMode="auto">
            <a:xfrm>
              <a:off x="7008416" y="3186584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6" name="Freeform 452"/>
            <p:cNvSpPr>
              <a:spLocks/>
            </p:cNvSpPr>
            <p:nvPr/>
          </p:nvSpPr>
          <p:spPr bwMode="auto">
            <a:xfrm>
              <a:off x="7008416" y="3186584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7" name="Line 453"/>
            <p:cNvSpPr>
              <a:spLocks noChangeShapeType="1"/>
            </p:cNvSpPr>
            <p:nvPr/>
          </p:nvSpPr>
          <p:spPr bwMode="auto">
            <a:xfrm flipH="1">
              <a:off x="5760641" y="3224684"/>
              <a:ext cx="1314450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78" name="Rectangle 454"/>
            <p:cNvSpPr>
              <a:spLocks noChangeArrowheads="1"/>
            </p:cNvSpPr>
            <p:nvPr/>
          </p:nvSpPr>
          <p:spPr bwMode="auto">
            <a:xfrm>
              <a:off x="6294041" y="3073872"/>
              <a:ext cx="5334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last addr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79" name="Rectangle 455"/>
            <p:cNvSpPr>
              <a:spLocks noChangeArrowheads="1"/>
            </p:cNvSpPr>
            <p:nvPr/>
          </p:nvSpPr>
          <p:spPr bwMode="auto">
            <a:xfrm>
              <a:off x="6113066" y="3073872"/>
              <a:ext cx="2667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10: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80" name="Freeform 456"/>
            <p:cNvSpPr>
              <a:spLocks/>
            </p:cNvSpPr>
            <p:nvPr/>
          </p:nvSpPr>
          <p:spPr bwMode="auto">
            <a:xfrm>
              <a:off x="4485879" y="2607147"/>
              <a:ext cx="66675" cy="76200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0" y="24"/>
                </a:cxn>
                <a:cxn ang="0">
                  <a:pos x="42" y="0"/>
                </a:cxn>
                <a:cxn ang="0">
                  <a:pos x="42" y="48"/>
                </a:cxn>
              </a:cxnLst>
              <a:rect l="0" t="0" r="r" b="b"/>
              <a:pathLst>
                <a:path w="42" h="48">
                  <a:moveTo>
                    <a:pt x="42" y="48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42" y="48"/>
                  </a:lnTo>
                  <a:close/>
                </a:path>
              </a:pathLst>
            </a:custGeom>
            <a:solidFill>
              <a:srgbClr val="424242"/>
            </a:solidFill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1" name="Freeform 457"/>
            <p:cNvSpPr>
              <a:spLocks/>
            </p:cNvSpPr>
            <p:nvPr/>
          </p:nvSpPr>
          <p:spPr bwMode="auto">
            <a:xfrm>
              <a:off x="4485879" y="2607147"/>
              <a:ext cx="66675" cy="76200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0" y="24"/>
                </a:cxn>
                <a:cxn ang="0">
                  <a:pos x="42" y="0"/>
                </a:cxn>
                <a:cxn ang="0">
                  <a:pos x="42" y="48"/>
                </a:cxn>
              </a:cxnLst>
              <a:rect l="0" t="0" r="r" b="b"/>
              <a:pathLst>
                <a:path w="42" h="48">
                  <a:moveTo>
                    <a:pt x="42" y="48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42" y="48"/>
                  </a:lnTo>
                </a:path>
              </a:pathLst>
            </a:cu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2" name="Line 458"/>
            <p:cNvSpPr>
              <a:spLocks noChangeShapeType="1"/>
            </p:cNvSpPr>
            <p:nvPr/>
          </p:nvSpPr>
          <p:spPr bwMode="auto">
            <a:xfrm>
              <a:off x="4485879" y="2645247"/>
              <a:ext cx="1179513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3" name="Rectangle 459"/>
            <p:cNvSpPr>
              <a:spLocks noChangeArrowheads="1"/>
            </p:cNvSpPr>
            <p:nvPr/>
          </p:nvSpPr>
          <p:spPr bwMode="auto">
            <a:xfrm>
              <a:off x="4819254" y="2492847"/>
              <a:ext cx="5524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first word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84" name="Rectangle 460"/>
            <p:cNvSpPr>
              <a:spLocks noChangeArrowheads="1"/>
            </p:cNvSpPr>
            <p:nvPr/>
          </p:nvSpPr>
          <p:spPr bwMode="auto">
            <a:xfrm>
              <a:off x="4695429" y="2492847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6: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85" name="Freeform 461"/>
            <p:cNvSpPr>
              <a:spLocks/>
            </p:cNvSpPr>
            <p:nvPr/>
          </p:nvSpPr>
          <p:spPr bwMode="auto">
            <a:xfrm>
              <a:off x="4485879" y="3491384"/>
              <a:ext cx="66675" cy="76200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0" y="24"/>
                </a:cxn>
                <a:cxn ang="0">
                  <a:pos x="42" y="0"/>
                </a:cxn>
                <a:cxn ang="0">
                  <a:pos x="42" y="48"/>
                </a:cxn>
              </a:cxnLst>
              <a:rect l="0" t="0" r="r" b="b"/>
              <a:pathLst>
                <a:path w="42" h="48">
                  <a:moveTo>
                    <a:pt x="42" y="48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42" y="48"/>
                  </a:lnTo>
                  <a:close/>
                </a:path>
              </a:pathLst>
            </a:custGeom>
            <a:solidFill>
              <a:srgbClr val="424242"/>
            </a:solidFill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6" name="Freeform 462"/>
            <p:cNvSpPr>
              <a:spLocks/>
            </p:cNvSpPr>
            <p:nvPr/>
          </p:nvSpPr>
          <p:spPr bwMode="auto">
            <a:xfrm>
              <a:off x="4485879" y="3491384"/>
              <a:ext cx="66675" cy="76200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0" y="24"/>
                </a:cxn>
                <a:cxn ang="0">
                  <a:pos x="42" y="0"/>
                </a:cxn>
                <a:cxn ang="0">
                  <a:pos x="42" y="48"/>
                </a:cxn>
              </a:cxnLst>
              <a:rect l="0" t="0" r="r" b="b"/>
              <a:pathLst>
                <a:path w="42" h="48">
                  <a:moveTo>
                    <a:pt x="42" y="48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42" y="48"/>
                  </a:lnTo>
                </a:path>
              </a:pathLst>
            </a:cu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7" name="Line 463"/>
            <p:cNvSpPr>
              <a:spLocks noChangeShapeType="1"/>
            </p:cNvSpPr>
            <p:nvPr/>
          </p:nvSpPr>
          <p:spPr bwMode="auto">
            <a:xfrm>
              <a:off x="4485879" y="3529484"/>
              <a:ext cx="1179513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88" name="Rectangle 464"/>
            <p:cNvSpPr>
              <a:spLocks noChangeArrowheads="1"/>
            </p:cNvSpPr>
            <p:nvPr/>
          </p:nvSpPr>
          <p:spPr bwMode="auto">
            <a:xfrm>
              <a:off x="4933554" y="3377084"/>
              <a:ext cx="5524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last word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89" name="Rectangle 465"/>
            <p:cNvSpPr>
              <a:spLocks noChangeArrowheads="1"/>
            </p:cNvSpPr>
            <p:nvPr/>
          </p:nvSpPr>
          <p:spPr bwMode="auto">
            <a:xfrm>
              <a:off x="4752579" y="3377084"/>
              <a:ext cx="2667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12: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90" name="Freeform 466"/>
            <p:cNvSpPr>
              <a:spLocks/>
            </p:cNvSpPr>
            <p:nvPr/>
          </p:nvSpPr>
          <p:spPr bwMode="auto">
            <a:xfrm>
              <a:off x="2896791" y="196897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1" name="Freeform 467"/>
            <p:cNvSpPr>
              <a:spLocks/>
            </p:cNvSpPr>
            <p:nvPr/>
          </p:nvSpPr>
          <p:spPr bwMode="auto">
            <a:xfrm>
              <a:off x="2896791" y="196897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2" name="Line 468"/>
            <p:cNvSpPr>
              <a:spLocks noChangeShapeType="1"/>
            </p:cNvSpPr>
            <p:nvPr/>
          </p:nvSpPr>
          <p:spPr bwMode="auto">
            <a:xfrm flipH="1">
              <a:off x="1677591" y="2007072"/>
              <a:ext cx="1285875" cy="1588"/>
            </a:xfrm>
            <a:prstGeom prst="line">
              <a:avLst/>
            </a:pr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3" name="Rectangle 469"/>
            <p:cNvSpPr>
              <a:spLocks noChangeArrowheads="1"/>
            </p:cNvSpPr>
            <p:nvPr/>
          </p:nvSpPr>
          <p:spPr bwMode="auto">
            <a:xfrm>
              <a:off x="1953816" y="1845147"/>
              <a:ext cx="10287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configuration data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94" name="Rectangle 470"/>
            <p:cNvSpPr>
              <a:spLocks noChangeArrowheads="1"/>
            </p:cNvSpPr>
            <p:nvPr/>
          </p:nvSpPr>
          <p:spPr bwMode="auto">
            <a:xfrm>
              <a:off x="1829991" y="1845147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95" name="Freeform 471"/>
            <p:cNvSpPr>
              <a:spLocks/>
            </p:cNvSpPr>
            <p:nvPr/>
          </p:nvSpPr>
          <p:spPr bwMode="auto">
            <a:xfrm>
              <a:off x="4314429" y="202612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6" name="Freeform 472"/>
            <p:cNvSpPr>
              <a:spLocks/>
            </p:cNvSpPr>
            <p:nvPr/>
          </p:nvSpPr>
          <p:spPr bwMode="auto">
            <a:xfrm>
              <a:off x="4314429" y="202612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7" name="Line 473"/>
            <p:cNvSpPr>
              <a:spLocks noChangeShapeType="1"/>
            </p:cNvSpPr>
            <p:nvPr/>
          </p:nvSpPr>
          <p:spPr bwMode="auto">
            <a:xfrm flipH="1">
              <a:off x="3077766" y="2064222"/>
              <a:ext cx="1303338" cy="1588"/>
            </a:xfrm>
            <a:prstGeom prst="line">
              <a:avLst/>
            </a:pr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98" name="Rectangle 474"/>
            <p:cNvSpPr>
              <a:spLocks noChangeArrowheads="1"/>
            </p:cNvSpPr>
            <p:nvPr/>
          </p:nvSpPr>
          <p:spPr bwMode="auto">
            <a:xfrm>
              <a:off x="3363516" y="1902297"/>
              <a:ext cx="10287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configuration data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99" name="Rectangle 475"/>
            <p:cNvSpPr>
              <a:spLocks noChangeArrowheads="1"/>
            </p:cNvSpPr>
            <p:nvPr/>
          </p:nvSpPr>
          <p:spPr bwMode="auto">
            <a:xfrm>
              <a:off x="3239691" y="1902297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00" name="Freeform 476"/>
            <p:cNvSpPr>
              <a:spLocks/>
            </p:cNvSpPr>
            <p:nvPr/>
          </p:nvSpPr>
          <p:spPr bwMode="auto">
            <a:xfrm>
              <a:off x="1668066" y="2845272"/>
              <a:ext cx="66675" cy="76200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0" y="24"/>
                </a:cxn>
                <a:cxn ang="0">
                  <a:pos x="42" y="0"/>
                </a:cxn>
                <a:cxn ang="0">
                  <a:pos x="42" y="48"/>
                </a:cxn>
              </a:cxnLst>
              <a:rect l="0" t="0" r="r" b="b"/>
              <a:pathLst>
                <a:path w="42" h="48">
                  <a:moveTo>
                    <a:pt x="42" y="48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42" y="48"/>
                  </a:lnTo>
                  <a:close/>
                </a:path>
              </a:pathLst>
            </a:custGeom>
            <a:solidFill>
              <a:srgbClr val="424242"/>
            </a:solidFill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1" name="Freeform 477"/>
            <p:cNvSpPr>
              <a:spLocks/>
            </p:cNvSpPr>
            <p:nvPr/>
          </p:nvSpPr>
          <p:spPr bwMode="auto">
            <a:xfrm>
              <a:off x="1668066" y="2845272"/>
              <a:ext cx="66675" cy="76200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0" y="24"/>
                </a:cxn>
                <a:cxn ang="0">
                  <a:pos x="42" y="0"/>
                </a:cxn>
                <a:cxn ang="0">
                  <a:pos x="42" y="48"/>
                </a:cxn>
              </a:cxnLst>
              <a:rect l="0" t="0" r="r" b="b"/>
              <a:pathLst>
                <a:path w="42" h="48">
                  <a:moveTo>
                    <a:pt x="42" y="48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42" y="48"/>
                  </a:lnTo>
                </a:path>
              </a:pathLst>
            </a:cu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2" name="Line 478"/>
            <p:cNvSpPr>
              <a:spLocks noChangeShapeType="1"/>
            </p:cNvSpPr>
            <p:nvPr/>
          </p:nvSpPr>
          <p:spPr bwMode="auto">
            <a:xfrm>
              <a:off x="1668066" y="2883372"/>
              <a:ext cx="1304925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3" name="Rectangle 479"/>
            <p:cNvSpPr>
              <a:spLocks noChangeArrowheads="1"/>
            </p:cNvSpPr>
            <p:nvPr/>
          </p:nvSpPr>
          <p:spPr bwMode="auto">
            <a:xfrm>
              <a:off x="2030016" y="2730972"/>
              <a:ext cx="8572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data start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04" name="Rectangle 480"/>
            <p:cNvSpPr>
              <a:spLocks noChangeArrowheads="1"/>
            </p:cNvSpPr>
            <p:nvPr/>
          </p:nvSpPr>
          <p:spPr bwMode="auto">
            <a:xfrm>
              <a:off x="1906191" y="2730972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8: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05" name="Freeform 481"/>
            <p:cNvSpPr>
              <a:spLocks/>
            </p:cNvSpPr>
            <p:nvPr/>
          </p:nvSpPr>
          <p:spPr bwMode="auto">
            <a:xfrm>
              <a:off x="1668066" y="3729509"/>
              <a:ext cx="66675" cy="76200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0" y="24"/>
                </a:cxn>
                <a:cxn ang="0">
                  <a:pos x="42" y="0"/>
                </a:cxn>
                <a:cxn ang="0">
                  <a:pos x="42" y="48"/>
                </a:cxn>
              </a:cxnLst>
              <a:rect l="0" t="0" r="r" b="b"/>
              <a:pathLst>
                <a:path w="42" h="48">
                  <a:moveTo>
                    <a:pt x="42" y="48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42" y="48"/>
                  </a:lnTo>
                  <a:close/>
                </a:path>
              </a:pathLst>
            </a:custGeom>
            <a:solidFill>
              <a:srgbClr val="424242"/>
            </a:solidFill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6" name="Freeform 482"/>
            <p:cNvSpPr>
              <a:spLocks/>
            </p:cNvSpPr>
            <p:nvPr/>
          </p:nvSpPr>
          <p:spPr bwMode="auto">
            <a:xfrm>
              <a:off x="1668066" y="3729509"/>
              <a:ext cx="66675" cy="76200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0" y="24"/>
                </a:cxn>
                <a:cxn ang="0">
                  <a:pos x="42" y="0"/>
                </a:cxn>
                <a:cxn ang="0">
                  <a:pos x="42" y="48"/>
                </a:cxn>
              </a:cxnLst>
              <a:rect l="0" t="0" r="r" b="b"/>
              <a:pathLst>
                <a:path w="42" h="48">
                  <a:moveTo>
                    <a:pt x="42" y="48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42" y="48"/>
                  </a:lnTo>
                </a:path>
              </a:pathLst>
            </a:cu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7" name="Line 483"/>
            <p:cNvSpPr>
              <a:spLocks noChangeShapeType="1"/>
            </p:cNvSpPr>
            <p:nvPr/>
          </p:nvSpPr>
          <p:spPr bwMode="auto">
            <a:xfrm>
              <a:off x="1668066" y="3767609"/>
              <a:ext cx="1304925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08" name="Rectangle 484"/>
            <p:cNvSpPr>
              <a:spLocks noChangeArrowheads="1"/>
            </p:cNvSpPr>
            <p:nvPr/>
          </p:nvSpPr>
          <p:spPr bwMode="auto">
            <a:xfrm>
              <a:off x="2077641" y="3615209"/>
              <a:ext cx="8096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read data end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09" name="Rectangle 485"/>
            <p:cNvSpPr>
              <a:spLocks noChangeArrowheads="1"/>
            </p:cNvSpPr>
            <p:nvPr/>
          </p:nvSpPr>
          <p:spPr bwMode="auto">
            <a:xfrm>
              <a:off x="1896666" y="3615209"/>
              <a:ext cx="2667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14: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DMA </a:t>
            </a:r>
            <a:r>
              <a:rPr lang="fi-FI" dirty="0" err="1" smtClean="0"/>
              <a:t>write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12</a:t>
            </a:fld>
            <a:endParaRPr lang="fi-FI"/>
          </a:p>
        </p:txBody>
      </p:sp>
      <p:grpSp>
        <p:nvGrpSpPr>
          <p:cNvPr id="211" name="Group 210"/>
          <p:cNvGrpSpPr/>
          <p:nvPr/>
        </p:nvGrpSpPr>
        <p:grpSpPr>
          <a:xfrm>
            <a:off x="1424608" y="1556792"/>
            <a:ext cx="7520657" cy="3907482"/>
            <a:chOff x="2030388" y="1825774"/>
            <a:chExt cx="5959475" cy="3096344"/>
          </a:xfrm>
        </p:grpSpPr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4657700" y="1854349"/>
              <a:ext cx="923925" cy="207963"/>
            </a:xfrm>
            <a:prstGeom prst="rect">
              <a:avLst/>
            </a:prstGeom>
            <a:solidFill>
              <a:srgbClr val="B2B2B2"/>
            </a:solidFill>
            <a:ln w="6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4629125" y="1825774"/>
              <a:ext cx="923925" cy="2079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4629125" y="1825774"/>
              <a:ext cx="914400" cy="1984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4686275" y="1844824"/>
              <a:ext cx="10001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HIBI_MEM_DMA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>
              <a:off x="5086325" y="2024212"/>
              <a:ext cx="0" cy="2897906"/>
            </a:xfrm>
            <a:prstGeom prst="line">
              <a:avLst/>
            </a:prstGeom>
            <a:noFill/>
            <a:ln w="6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5038700" y="2443312"/>
              <a:ext cx="104775" cy="19605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5038700" y="2443312"/>
              <a:ext cx="95250" cy="19510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7123088" y="1854349"/>
              <a:ext cx="828675" cy="207963"/>
            </a:xfrm>
            <a:prstGeom prst="rect">
              <a:avLst/>
            </a:prstGeom>
            <a:solidFill>
              <a:srgbClr val="B2B2B2"/>
            </a:solidFill>
            <a:ln w="6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7094513" y="1825774"/>
              <a:ext cx="828675" cy="2079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7094513" y="1825774"/>
              <a:ext cx="819150" cy="1984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7151663" y="1844824"/>
              <a:ext cx="8382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offchip_mem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77" name="Line 29"/>
            <p:cNvSpPr>
              <a:spLocks noChangeShapeType="1"/>
            </p:cNvSpPr>
            <p:nvPr/>
          </p:nvSpPr>
          <p:spPr bwMode="auto">
            <a:xfrm>
              <a:off x="7504088" y="2024212"/>
              <a:ext cx="0" cy="2897906"/>
            </a:xfrm>
            <a:prstGeom prst="line">
              <a:avLst/>
            </a:prstGeom>
            <a:noFill/>
            <a:ln w="6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7456463" y="2881462"/>
              <a:ext cx="104775" cy="114141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79" name="Rectangle 31"/>
            <p:cNvSpPr>
              <a:spLocks noChangeArrowheads="1"/>
            </p:cNvSpPr>
            <p:nvPr/>
          </p:nvSpPr>
          <p:spPr bwMode="auto">
            <a:xfrm>
              <a:off x="7456463" y="2881462"/>
              <a:ext cx="95250" cy="113188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0" name="Rectangle 32"/>
            <p:cNvSpPr>
              <a:spLocks noChangeArrowheads="1"/>
            </p:cNvSpPr>
            <p:nvPr/>
          </p:nvSpPr>
          <p:spPr bwMode="auto">
            <a:xfrm>
              <a:off x="5991200" y="1854349"/>
              <a:ext cx="817563" cy="207963"/>
            </a:xfrm>
            <a:prstGeom prst="rect">
              <a:avLst/>
            </a:prstGeom>
            <a:solidFill>
              <a:srgbClr val="B2B2B2"/>
            </a:solidFill>
            <a:ln w="6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1" name="Rectangle 33"/>
            <p:cNvSpPr>
              <a:spLocks noChangeArrowheads="1"/>
            </p:cNvSpPr>
            <p:nvPr/>
          </p:nvSpPr>
          <p:spPr bwMode="auto">
            <a:xfrm>
              <a:off x="5962625" y="1825774"/>
              <a:ext cx="817563" cy="2079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2" name="Rectangle 34"/>
            <p:cNvSpPr>
              <a:spLocks noChangeArrowheads="1"/>
            </p:cNvSpPr>
            <p:nvPr/>
          </p:nvSpPr>
          <p:spPr bwMode="auto">
            <a:xfrm>
              <a:off x="5962625" y="1825774"/>
              <a:ext cx="808038" cy="1984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6019775" y="1844824"/>
              <a:ext cx="8382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alt_mem_ctrl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84" name="Line 36"/>
            <p:cNvSpPr>
              <a:spLocks noChangeShapeType="1"/>
            </p:cNvSpPr>
            <p:nvPr/>
          </p:nvSpPr>
          <p:spPr bwMode="auto">
            <a:xfrm>
              <a:off x="6361088" y="2024212"/>
              <a:ext cx="0" cy="2897906"/>
            </a:xfrm>
            <a:prstGeom prst="line">
              <a:avLst/>
            </a:prstGeom>
            <a:noFill/>
            <a:ln w="6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6313463" y="2767162"/>
              <a:ext cx="104775" cy="144621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6" name="Rectangle 38"/>
            <p:cNvSpPr>
              <a:spLocks noChangeArrowheads="1"/>
            </p:cNvSpPr>
            <p:nvPr/>
          </p:nvSpPr>
          <p:spPr bwMode="auto">
            <a:xfrm>
              <a:off x="6313463" y="2767162"/>
              <a:ext cx="95250" cy="143668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7" name="Rectangle 39"/>
            <p:cNvSpPr>
              <a:spLocks noChangeArrowheads="1"/>
            </p:cNvSpPr>
            <p:nvPr/>
          </p:nvSpPr>
          <p:spPr bwMode="auto">
            <a:xfrm>
              <a:off x="2058963" y="1854349"/>
              <a:ext cx="495300" cy="207963"/>
            </a:xfrm>
            <a:prstGeom prst="rect">
              <a:avLst/>
            </a:prstGeom>
            <a:solidFill>
              <a:srgbClr val="B2B2B2"/>
            </a:solidFill>
            <a:ln w="6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2030388" y="1825774"/>
              <a:ext cx="495300" cy="2079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89" name="Rectangle 41"/>
            <p:cNvSpPr>
              <a:spLocks noChangeArrowheads="1"/>
            </p:cNvSpPr>
            <p:nvPr/>
          </p:nvSpPr>
          <p:spPr bwMode="auto">
            <a:xfrm>
              <a:off x="2030388" y="1825774"/>
              <a:ext cx="485775" cy="1984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0" name="Rectangle 42"/>
            <p:cNvSpPr>
              <a:spLocks noChangeArrowheads="1"/>
            </p:cNvSpPr>
            <p:nvPr/>
          </p:nvSpPr>
          <p:spPr bwMode="auto">
            <a:xfrm>
              <a:off x="2144688" y="1844824"/>
              <a:ext cx="3429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n2h2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91" name="Line 43"/>
            <p:cNvSpPr>
              <a:spLocks noChangeShapeType="1"/>
            </p:cNvSpPr>
            <p:nvPr/>
          </p:nvSpPr>
          <p:spPr bwMode="auto">
            <a:xfrm>
              <a:off x="2268513" y="2024212"/>
              <a:ext cx="0" cy="2897906"/>
            </a:xfrm>
            <a:prstGeom prst="line">
              <a:avLst/>
            </a:prstGeom>
            <a:noFill/>
            <a:ln w="6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2" name="Rectangle 44"/>
            <p:cNvSpPr>
              <a:spLocks noChangeArrowheads="1"/>
            </p:cNvSpPr>
            <p:nvPr/>
          </p:nvSpPr>
          <p:spPr bwMode="auto">
            <a:xfrm>
              <a:off x="2220888" y="2367112"/>
              <a:ext cx="104775" cy="24177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3" name="Rectangle 45"/>
            <p:cNvSpPr>
              <a:spLocks noChangeArrowheads="1"/>
            </p:cNvSpPr>
            <p:nvPr/>
          </p:nvSpPr>
          <p:spPr bwMode="auto">
            <a:xfrm>
              <a:off x="2220888" y="2367112"/>
              <a:ext cx="95250" cy="24082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3525813" y="1854349"/>
              <a:ext cx="352425" cy="207963"/>
            </a:xfrm>
            <a:prstGeom prst="rect">
              <a:avLst/>
            </a:prstGeom>
            <a:solidFill>
              <a:srgbClr val="B2B2B2"/>
            </a:solidFill>
            <a:ln w="6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5" name="Rectangle 47"/>
            <p:cNvSpPr>
              <a:spLocks noChangeArrowheads="1"/>
            </p:cNvSpPr>
            <p:nvPr/>
          </p:nvSpPr>
          <p:spPr bwMode="auto">
            <a:xfrm>
              <a:off x="3497238" y="1825774"/>
              <a:ext cx="352425" cy="2079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3497238" y="1825774"/>
              <a:ext cx="342900" cy="1984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7" name="Rectangle 49"/>
            <p:cNvSpPr>
              <a:spLocks noChangeArrowheads="1"/>
            </p:cNvSpPr>
            <p:nvPr/>
          </p:nvSpPr>
          <p:spPr bwMode="auto">
            <a:xfrm>
              <a:off x="3563913" y="1844824"/>
              <a:ext cx="2857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hibi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98" name="Line 50"/>
            <p:cNvSpPr>
              <a:spLocks noChangeShapeType="1"/>
            </p:cNvSpPr>
            <p:nvPr/>
          </p:nvSpPr>
          <p:spPr bwMode="auto">
            <a:xfrm>
              <a:off x="3668688" y="2024212"/>
              <a:ext cx="0" cy="2897906"/>
            </a:xfrm>
            <a:prstGeom prst="line">
              <a:avLst/>
            </a:prstGeom>
            <a:noFill/>
            <a:ln w="6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99" name="Rectangle 51"/>
            <p:cNvSpPr>
              <a:spLocks noChangeArrowheads="1"/>
            </p:cNvSpPr>
            <p:nvPr/>
          </p:nvSpPr>
          <p:spPr bwMode="auto">
            <a:xfrm>
              <a:off x="3621063" y="2367112"/>
              <a:ext cx="104775" cy="22272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0" name="Rectangle 52"/>
            <p:cNvSpPr>
              <a:spLocks noChangeArrowheads="1"/>
            </p:cNvSpPr>
            <p:nvPr/>
          </p:nvSpPr>
          <p:spPr bwMode="auto">
            <a:xfrm>
              <a:off x="3621063" y="2367112"/>
              <a:ext cx="95250" cy="22177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1" name="Freeform 53"/>
            <p:cNvSpPr>
              <a:spLocks/>
            </p:cNvSpPr>
            <p:nvPr/>
          </p:nvSpPr>
          <p:spPr bwMode="auto">
            <a:xfrm>
              <a:off x="6237263" y="272906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2" name="Freeform 54"/>
            <p:cNvSpPr>
              <a:spLocks/>
            </p:cNvSpPr>
            <p:nvPr/>
          </p:nvSpPr>
          <p:spPr bwMode="auto">
            <a:xfrm>
              <a:off x="6237263" y="272906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3" name="Line 55"/>
            <p:cNvSpPr>
              <a:spLocks noChangeShapeType="1"/>
            </p:cNvSpPr>
            <p:nvPr/>
          </p:nvSpPr>
          <p:spPr bwMode="auto">
            <a:xfrm flipH="1">
              <a:off x="5143475" y="2767162"/>
              <a:ext cx="1160463" cy="1588"/>
            </a:xfrm>
            <a:prstGeom prst="line">
              <a:avLst/>
            </a:pr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4" name="Rectangle 56"/>
            <p:cNvSpPr>
              <a:spLocks noChangeArrowheads="1"/>
            </p:cNvSpPr>
            <p:nvPr/>
          </p:nvSpPr>
          <p:spPr bwMode="auto">
            <a:xfrm>
              <a:off x="5543525" y="2605237"/>
              <a:ext cx="5524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first word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05" name="Rectangle 57"/>
            <p:cNvSpPr>
              <a:spLocks noChangeArrowheads="1"/>
            </p:cNvSpPr>
            <p:nvPr/>
          </p:nvSpPr>
          <p:spPr bwMode="auto">
            <a:xfrm>
              <a:off x="5419700" y="2605237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06" name="Freeform 58"/>
            <p:cNvSpPr>
              <a:spLocks/>
            </p:cNvSpPr>
            <p:nvPr/>
          </p:nvSpPr>
          <p:spPr bwMode="auto">
            <a:xfrm>
              <a:off x="6246788" y="3367237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7" name="Freeform 59"/>
            <p:cNvSpPr>
              <a:spLocks/>
            </p:cNvSpPr>
            <p:nvPr/>
          </p:nvSpPr>
          <p:spPr bwMode="auto">
            <a:xfrm>
              <a:off x="6246788" y="3367237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8" name="Line 60"/>
            <p:cNvSpPr>
              <a:spLocks noChangeShapeType="1"/>
            </p:cNvSpPr>
            <p:nvPr/>
          </p:nvSpPr>
          <p:spPr bwMode="auto">
            <a:xfrm flipH="1">
              <a:off x="5133950" y="3405337"/>
              <a:ext cx="1179513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9" name="Rectangle 61"/>
            <p:cNvSpPr>
              <a:spLocks noChangeArrowheads="1"/>
            </p:cNvSpPr>
            <p:nvPr/>
          </p:nvSpPr>
          <p:spPr bwMode="auto">
            <a:xfrm>
              <a:off x="5553050" y="3252937"/>
              <a:ext cx="5524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last word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10" name="Rectangle 62"/>
            <p:cNvSpPr>
              <a:spLocks noChangeArrowheads="1"/>
            </p:cNvSpPr>
            <p:nvPr/>
          </p:nvSpPr>
          <p:spPr bwMode="auto">
            <a:xfrm>
              <a:off x="5429225" y="3252937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9: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11" name="Freeform 63"/>
            <p:cNvSpPr>
              <a:spLocks/>
            </p:cNvSpPr>
            <p:nvPr/>
          </p:nvSpPr>
          <p:spPr bwMode="auto">
            <a:xfrm>
              <a:off x="7389788" y="284336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2" name="Freeform 64"/>
            <p:cNvSpPr>
              <a:spLocks/>
            </p:cNvSpPr>
            <p:nvPr/>
          </p:nvSpPr>
          <p:spPr bwMode="auto">
            <a:xfrm>
              <a:off x="7389788" y="284336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3" name="Line 65"/>
            <p:cNvSpPr>
              <a:spLocks noChangeShapeType="1"/>
            </p:cNvSpPr>
            <p:nvPr/>
          </p:nvSpPr>
          <p:spPr bwMode="auto">
            <a:xfrm flipH="1">
              <a:off x="6408713" y="2881462"/>
              <a:ext cx="1047750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4" name="Rectangle 66"/>
            <p:cNvSpPr>
              <a:spLocks noChangeArrowheads="1"/>
            </p:cNvSpPr>
            <p:nvPr/>
          </p:nvSpPr>
          <p:spPr bwMode="auto">
            <a:xfrm>
              <a:off x="6751613" y="2729062"/>
              <a:ext cx="5524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first word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15" name="Rectangle 67"/>
            <p:cNvSpPr>
              <a:spLocks noChangeArrowheads="1"/>
            </p:cNvSpPr>
            <p:nvPr/>
          </p:nvSpPr>
          <p:spPr bwMode="auto">
            <a:xfrm>
              <a:off x="6627788" y="2729062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6: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16" name="Freeform 68"/>
            <p:cNvSpPr>
              <a:spLocks/>
            </p:cNvSpPr>
            <p:nvPr/>
          </p:nvSpPr>
          <p:spPr bwMode="auto">
            <a:xfrm>
              <a:off x="7389788" y="3498999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7" name="Freeform 69"/>
            <p:cNvSpPr>
              <a:spLocks/>
            </p:cNvSpPr>
            <p:nvPr/>
          </p:nvSpPr>
          <p:spPr bwMode="auto">
            <a:xfrm>
              <a:off x="7389788" y="3498999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8" name="Line 70"/>
            <p:cNvSpPr>
              <a:spLocks noChangeShapeType="1"/>
            </p:cNvSpPr>
            <p:nvPr/>
          </p:nvSpPr>
          <p:spPr bwMode="auto">
            <a:xfrm flipH="1">
              <a:off x="6408713" y="3537099"/>
              <a:ext cx="1047750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9" name="Rectangle 71"/>
            <p:cNvSpPr>
              <a:spLocks noChangeArrowheads="1"/>
            </p:cNvSpPr>
            <p:nvPr/>
          </p:nvSpPr>
          <p:spPr bwMode="auto">
            <a:xfrm>
              <a:off x="6789713" y="3386287"/>
              <a:ext cx="5524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last word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20" name="Rectangle 72"/>
            <p:cNvSpPr>
              <a:spLocks noChangeArrowheads="1"/>
            </p:cNvSpPr>
            <p:nvPr/>
          </p:nvSpPr>
          <p:spPr bwMode="auto">
            <a:xfrm>
              <a:off x="6608738" y="3386287"/>
              <a:ext cx="2667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10: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21" name="Freeform 73"/>
            <p:cNvSpPr>
              <a:spLocks/>
            </p:cNvSpPr>
            <p:nvPr/>
          </p:nvSpPr>
          <p:spPr bwMode="auto">
            <a:xfrm>
              <a:off x="3544863" y="232901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2" name="Freeform 74"/>
            <p:cNvSpPr>
              <a:spLocks/>
            </p:cNvSpPr>
            <p:nvPr/>
          </p:nvSpPr>
          <p:spPr bwMode="auto">
            <a:xfrm>
              <a:off x="3544863" y="232901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3" name="Line 75"/>
            <p:cNvSpPr>
              <a:spLocks noChangeShapeType="1"/>
            </p:cNvSpPr>
            <p:nvPr/>
          </p:nvSpPr>
          <p:spPr bwMode="auto">
            <a:xfrm flipH="1">
              <a:off x="2325663" y="2367112"/>
              <a:ext cx="1285875" cy="1588"/>
            </a:xfrm>
            <a:prstGeom prst="line">
              <a:avLst/>
            </a:pr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4" name="Rectangle 76"/>
            <p:cNvSpPr>
              <a:spLocks noChangeArrowheads="1"/>
            </p:cNvSpPr>
            <p:nvPr/>
          </p:nvSpPr>
          <p:spPr bwMode="auto">
            <a:xfrm>
              <a:off x="2601888" y="2205187"/>
              <a:ext cx="10287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configuration data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25" name="Rectangle 77"/>
            <p:cNvSpPr>
              <a:spLocks noChangeArrowheads="1"/>
            </p:cNvSpPr>
            <p:nvPr/>
          </p:nvSpPr>
          <p:spPr bwMode="auto">
            <a:xfrm>
              <a:off x="2478063" y="2205187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26" name="Freeform 78"/>
            <p:cNvSpPr>
              <a:spLocks/>
            </p:cNvSpPr>
            <p:nvPr/>
          </p:nvSpPr>
          <p:spPr bwMode="auto">
            <a:xfrm>
              <a:off x="3554388" y="255761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7" name="Freeform 79"/>
            <p:cNvSpPr>
              <a:spLocks/>
            </p:cNvSpPr>
            <p:nvPr/>
          </p:nvSpPr>
          <p:spPr bwMode="auto">
            <a:xfrm>
              <a:off x="3554388" y="255761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8" name="Line 80"/>
            <p:cNvSpPr>
              <a:spLocks noChangeShapeType="1"/>
            </p:cNvSpPr>
            <p:nvPr/>
          </p:nvSpPr>
          <p:spPr bwMode="auto">
            <a:xfrm flipH="1">
              <a:off x="2316138" y="2595712"/>
              <a:ext cx="1304925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9" name="Rectangle 81"/>
            <p:cNvSpPr>
              <a:spLocks noChangeArrowheads="1"/>
            </p:cNvSpPr>
            <p:nvPr/>
          </p:nvSpPr>
          <p:spPr bwMode="auto">
            <a:xfrm>
              <a:off x="2659038" y="2443312"/>
              <a:ext cx="8763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 start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30" name="Rectangle 82"/>
            <p:cNvSpPr>
              <a:spLocks noChangeArrowheads="1"/>
            </p:cNvSpPr>
            <p:nvPr/>
          </p:nvSpPr>
          <p:spPr bwMode="auto">
            <a:xfrm>
              <a:off x="2535213" y="2443312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31" name="Freeform 83"/>
            <p:cNvSpPr>
              <a:spLocks/>
            </p:cNvSpPr>
            <p:nvPr/>
          </p:nvSpPr>
          <p:spPr bwMode="auto">
            <a:xfrm>
              <a:off x="3554388" y="316721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2" name="Freeform 84"/>
            <p:cNvSpPr>
              <a:spLocks/>
            </p:cNvSpPr>
            <p:nvPr/>
          </p:nvSpPr>
          <p:spPr bwMode="auto">
            <a:xfrm>
              <a:off x="3554388" y="316721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3" name="Line 85"/>
            <p:cNvSpPr>
              <a:spLocks noChangeShapeType="1"/>
            </p:cNvSpPr>
            <p:nvPr/>
          </p:nvSpPr>
          <p:spPr bwMode="auto">
            <a:xfrm flipH="1">
              <a:off x="2316138" y="3205312"/>
              <a:ext cx="1304925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4" name="Rectangle 86"/>
            <p:cNvSpPr>
              <a:spLocks noChangeArrowheads="1"/>
            </p:cNvSpPr>
            <p:nvPr/>
          </p:nvSpPr>
          <p:spPr bwMode="auto">
            <a:xfrm>
              <a:off x="2678088" y="3052912"/>
              <a:ext cx="8286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 end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35" name="Rectangle 87"/>
            <p:cNvSpPr>
              <a:spLocks noChangeArrowheads="1"/>
            </p:cNvSpPr>
            <p:nvPr/>
          </p:nvSpPr>
          <p:spPr bwMode="auto">
            <a:xfrm>
              <a:off x="2554263" y="3052912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7: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36" name="Freeform 88"/>
            <p:cNvSpPr>
              <a:spLocks/>
            </p:cNvSpPr>
            <p:nvPr/>
          </p:nvSpPr>
          <p:spPr bwMode="auto">
            <a:xfrm>
              <a:off x="4962500" y="240521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7" name="Freeform 89"/>
            <p:cNvSpPr>
              <a:spLocks/>
            </p:cNvSpPr>
            <p:nvPr/>
          </p:nvSpPr>
          <p:spPr bwMode="auto">
            <a:xfrm>
              <a:off x="4962500" y="240521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8" name="Line 90"/>
            <p:cNvSpPr>
              <a:spLocks noChangeShapeType="1"/>
            </p:cNvSpPr>
            <p:nvPr/>
          </p:nvSpPr>
          <p:spPr bwMode="auto">
            <a:xfrm flipH="1">
              <a:off x="3725838" y="2443312"/>
              <a:ext cx="1303338" cy="1588"/>
            </a:xfrm>
            <a:prstGeom prst="line">
              <a:avLst/>
            </a:pr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9" name="Rectangle 91"/>
            <p:cNvSpPr>
              <a:spLocks noChangeArrowheads="1"/>
            </p:cNvSpPr>
            <p:nvPr/>
          </p:nvSpPr>
          <p:spPr bwMode="auto">
            <a:xfrm>
              <a:off x="4011588" y="2281387"/>
              <a:ext cx="10287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configuration data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40" name="Rectangle 92"/>
            <p:cNvSpPr>
              <a:spLocks noChangeArrowheads="1"/>
            </p:cNvSpPr>
            <p:nvPr/>
          </p:nvSpPr>
          <p:spPr bwMode="auto">
            <a:xfrm>
              <a:off x="3887763" y="2281387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41" name="Freeform 93"/>
            <p:cNvSpPr>
              <a:spLocks/>
            </p:cNvSpPr>
            <p:nvPr/>
          </p:nvSpPr>
          <p:spPr bwMode="auto">
            <a:xfrm>
              <a:off x="4972025" y="2643337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2" name="Freeform 94"/>
            <p:cNvSpPr>
              <a:spLocks/>
            </p:cNvSpPr>
            <p:nvPr/>
          </p:nvSpPr>
          <p:spPr bwMode="auto">
            <a:xfrm>
              <a:off x="4972025" y="2643337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3" name="Line 95"/>
            <p:cNvSpPr>
              <a:spLocks noChangeShapeType="1"/>
            </p:cNvSpPr>
            <p:nvPr/>
          </p:nvSpPr>
          <p:spPr bwMode="auto">
            <a:xfrm flipH="1">
              <a:off x="3716313" y="2681437"/>
              <a:ext cx="1322388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4" name="Rectangle 96"/>
            <p:cNvSpPr>
              <a:spLocks noChangeArrowheads="1"/>
            </p:cNvSpPr>
            <p:nvPr/>
          </p:nvSpPr>
          <p:spPr bwMode="auto">
            <a:xfrm>
              <a:off x="4067150" y="2529037"/>
              <a:ext cx="8763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 start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45" name="Rectangle 97"/>
            <p:cNvSpPr>
              <a:spLocks noChangeArrowheads="1"/>
            </p:cNvSpPr>
            <p:nvPr/>
          </p:nvSpPr>
          <p:spPr bwMode="auto">
            <a:xfrm>
              <a:off x="3944913" y="2529037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46" name="Freeform 98"/>
            <p:cNvSpPr>
              <a:spLocks/>
            </p:cNvSpPr>
            <p:nvPr/>
          </p:nvSpPr>
          <p:spPr bwMode="auto">
            <a:xfrm>
              <a:off x="4972025" y="328151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7" name="Freeform 99"/>
            <p:cNvSpPr>
              <a:spLocks/>
            </p:cNvSpPr>
            <p:nvPr/>
          </p:nvSpPr>
          <p:spPr bwMode="auto">
            <a:xfrm>
              <a:off x="4972025" y="328151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8" name="Line 100"/>
            <p:cNvSpPr>
              <a:spLocks noChangeShapeType="1"/>
            </p:cNvSpPr>
            <p:nvPr/>
          </p:nvSpPr>
          <p:spPr bwMode="auto">
            <a:xfrm flipH="1">
              <a:off x="3716313" y="3319612"/>
              <a:ext cx="1322388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9" name="Rectangle 101"/>
            <p:cNvSpPr>
              <a:spLocks noChangeArrowheads="1"/>
            </p:cNvSpPr>
            <p:nvPr/>
          </p:nvSpPr>
          <p:spPr bwMode="auto">
            <a:xfrm>
              <a:off x="4086200" y="3167212"/>
              <a:ext cx="8286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write data end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50" name="Rectangle 102"/>
            <p:cNvSpPr>
              <a:spLocks noChangeArrowheads="1"/>
            </p:cNvSpPr>
            <p:nvPr/>
          </p:nvSpPr>
          <p:spPr bwMode="auto">
            <a:xfrm>
              <a:off x="3963963" y="3167212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8: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Direct</a:t>
            </a:r>
            <a:r>
              <a:rPr lang="fi-FI" dirty="0" smtClean="0"/>
              <a:t> </a:t>
            </a:r>
            <a:r>
              <a:rPr lang="fi-FI" dirty="0" err="1" smtClean="0"/>
              <a:t>read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13</a:t>
            </a:fld>
            <a:endParaRPr lang="fi-FI"/>
          </a:p>
        </p:txBody>
      </p:sp>
      <p:grpSp>
        <p:nvGrpSpPr>
          <p:cNvPr id="1345" name="Group 1344"/>
          <p:cNvGrpSpPr/>
          <p:nvPr/>
        </p:nvGrpSpPr>
        <p:grpSpPr>
          <a:xfrm>
            <a:off x="1424608" y="1772816"/>
            <a:ext cx="7531124" cy="2723151"/>
            <a:chOff x="1526332" y="1465734"/>
            <a:chExt cx="6226175" cy="2251299"/>
          </a:xfrm>
        </p:grpSpPr>
        <p:sp>
          <p:nvSpPr>
            <p:cNvPr id="4264" name="Rectangle 1192"/>
            <p:cNvSpPr>
              <a:spLocks noChangeArrowheads="1"/>
            </p:cNvSpPr>
            <p:nvPr/>
          </p:nvSpPr>
          <p:spPr bwMode="auto">
            <a:xfrm>
              <a:off x="4286994" y="1494309"/>
              <a:ext cx="923925" cy="207963"/>
            </a:xfrm>
            <a:prstGeom prst="rect">
              <a:avLst/>
            </a:prstGeom>
            <a:solidFill>
              <a:srgbClr val="B2B2B2"/>
            </a:solidFill>
            <a:ln w="6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65" name="Rectangle 1193"/>
            <p:cNvSpPr>
              <a:spLocks noChangeArrowheads="1"/>
            </p:cNvSpPr>
            <p:nvPr/>
          </p:nvSpPr>
          <p:spPr bwMode="auto">
            <a:xfrm>
              <a:off x="4258419" y="1465734"/>
              <a:ext cx="923925" cy="2079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66" name="Rectangle 1194"/>
            <p:cNvSpPr>
              <a:spLocks noChangeArrowheads="1"/>
            </p:cNvSpPr>
            <p:nvPr/>
          </p:nvSpPr>
          <p:spPr bwMode="auto">
            <a:xfrm>
              <a:off x="4258419" y="1465734"/>
              <a:ext cx="914400" cy="1984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67" name="Rectangle 1195"/>
            <p:cNvSpPr>
              <a:spLocks noChangeArrowheads="1"/>
            </p:cNvSpPr>
            <p:nvPr/>
          </p:nvSpPr>
          <p:spPr bwMode="auto">
            <a:xfrm>
              <a:off x="4315569" y="1484784"/>
              <a:ext cx="10001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HIBI_MEM_DMA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68" name="Line 1196"/>
            <p:cNvSpPr>
              <a:spLocks noChangeShapeType="1"/>
            </p:cNvSpPr>
            <p:nvPr/>
          </p:nvSpPr>
          <p:spPr bwMode="auto">
            <a:xfrm>
              <a:off x="4715619" y="1664173"/>
              <a:ext cx="0" cy="2052860"/>
            </a:xfrm>
            <a:prstGeom prst="line">
              <a:avLst/>
            </a:prstGeom>
            <a:noFill/>
            <a:ln w="6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69" name="Rectangle 1197"/>
            <p:cNvSpPr>
              <a:spLocks noChangeArrowheads="1"/>
            </p:cNvSpPr>
            <p:nvPr/>
          </p:nvSpPr>
          <p:spPr bwMode="auto">
            <a:xfrm>
              <a:off x="4667994" y="2064222"/>
              <a:ext cx="104775" cy="1150938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70" name="Rectangle 1198"/>
            <p:cNvSpPr>
              <a:spLocks noChangeArrowheads="1"/>
            </p:cNvSpPr>
            <p:nvPr/>
          </p:nvSpPr>
          <p:spPr bwMode="auto">
            <a:xfrm>
              <a:off x="4667994" y="2064222"/>
              <a:ext cx="95250" cy="1141413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71" name="Rectangle 1199"/>
            <p:cNvSpPr>
              <a:spLocks noChangeArrowheads="1"/>
            </p:cNvSpPr>
            <p:nvPr/>
          </p:nvSpPr>
          <p:spPr bwMode="auto">
            <a:xfrm>
              <a:off x="6885732" y="1494309"/>
              <a:ext cx="827088" cy="207963"/>
            </a:xfrm>
            <a:prstGeom prst="rect">
              <a:avLst/>
            </a:prstGeom>
            <a:solidFill>
              <a:srgbClr val="B2B2B2"/>
            </a:solidFill>
            <a:ln w="6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72" name="Rectangle 1200"/>
            <p:cNvSpPr>
              <a:spLocks noChangeArrowheads="1"/>
            </p:cNvSpPr>
            <p:nvPr/>
          </p:nvSpPr>
          <p:spPr bwMode="auto">
            <a:xfrm>
              <a:off x="6857157" y="1465734"/>
              <a:ext cx="827088" cy="2079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73" name="Rectangle 1201"/>
            <p:cNvSpPr>
              <a:spLocks noChangeArrowheads="1"/>
            </p:cNvSpPr>
            <p:nvPr/>
          </p:nvSpPr>
          <p:spPr bwMode="auto">
            <a:xfrm>
              <a:off x="6857157" y="1465734"/>
              <a:ext cx="819150" cy="1984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74" name="Rectangle 1202"/>
            <p:cNvSpPr>
              <a:spLocks noChangeArrowheads="1"/>
            </p:cNvSpPr>
            <p:nvPr/>
          </p:nvSpPr>
          <p:spPr bwMode="auto">
            <a:xfrm>
              <a:off x="6914307" y="1484784"/>
              <a:ext cx="8382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offchip_mem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75" name="Line 1203"/>
            <p:cNvSpPr>
              <a:spLocks noChangeShapeType="1"/>
            </p:cNvSpPr>
            <p:nvPr/>
          </p:nvSpPr>
          <p:spPr bwMode="auto">
            <a:xfrm>
              <a:off x="7266732" y="1664173"/>
              <a:ext cx="0" cy="2052860"/>
            </a:xfrm>
            <a:prstGeom prst="line">
              <a:avLst/>
            </a:prstGeom>
            <a:noFill/>
            <a:ln w="6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76" name="Rectangle 1204"/>
            <p:cNvSpPr>
              <a:spLocks noChangeArrowheads="1"/>
            </p:cNvSpPr>
            <p:nvPr/>
          </p:nvSpPr>
          <p:spPr bwMode="auto">
            <a:xfrm>
              <a:off x="7219107" y="2349972"/>
              <a:ext cx="104775" cy="228600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77" name="Rectangle 1205"/>
            <p:cNvSpPr>
              <a:spLocks noChangeArrowheads="1"/>
            </p:cNvSpPr>
            <p:nvPr/>
          </p:nvSpPr>
          <p:spPr bwMode="auto">
            <a:xfrm>
              <a:off x="7219107" y="2349972"/>
              <a:ext cx="95250" cy="219075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78" name="Rectangle 1206"/>
            <p:cNvSpPr>
              <a:spLocks noChangeArrowheads="1"/>
            </p:cNvSpPr>
            <p:nvPr/>
          </p:nvSpPr>
          <p:spPr bwMode="auto">
            <a:xfrm>
              <a:off x="5487144" y="1494309"/>
              <a:ext cx="817563" cy="207963"/>
            </a:xfrm>
            <a:prstGeom prst="rect">
              <a:avLst/>
            </a:prstGeom>
            <a:solidFill>
              <a:srgbClr val="B2B2B2"/>
            </a:solidFill>
            <a:ln w="6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79" name="Rectangle 1207"/>
            <p:cNvSpPr>
              <a:spLocks noChangeArrowheads="1"/>
            </p:cNvSpPr>
            <p:nvPr/>
          </p:nvSpPr>
          <p:spPr bwMode="auto">
            <a:xfrm>
              <a:off x="5458569" y="1465734"/>
              <a:ext cx="817563" cy="2079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80" name="Rectangle 1208"/>
            <p:cNvSpPr>
              <a:spLocks noChangeArrowheads="1"/>
            </p:cNvSpPr>
            <p:nvPr/>
          </p:nvSpPr>
          <p:spPr bwMode="auto">
            <a:xfrm>
              <a:off x="5458569" y="1465734"/>
              <a:ext cx="808038" cy="1984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81" name="Rectangle 1209"/>
            <p:cNvSpPr>
              <a:spLocks noChangeArrowheads="1"/>
            </p:cNvSpPr>
            <p:nvPr/>
          </p:nvSpPr>
          <p:spPr bwMode="auto">
            <a:xfrm>
              <a:off x="5515719" y="1484784"/>
              <a:ext cx="8382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alt_mem_ctrl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82" name="Line 1210"/>
            <p:cNvSpPr>
              <a:spLocks noChangeShapeType="1"/>
            </p:cNvSpPr>
            <p:nvPr/>
          </p:nvSpPr>
          <p:spPr bwMode="auto">
            <a:xfrm>
              <a:off x="5857032" y="1664173"/>
              <a:ext cx="0" cy="2052860"/>
            </a:xfrm>
            <a:prstGeom prst="line">
              <a:avLst/>
            </a:prstGeom>
            <a:noFill/>
            <a:ln w="6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83" name="Rectangle 1211"/>
            <p:cNvSpPr>
              <a:spLocks noChangeArrowheads="1"/>
            </p:cNvSpPr>
            <p:nvPr/>
          </p:nvSpPr>
          <p:spPr bwMode="auto">
            <a:xfrm>
              <a:off x="5809407" y="2226147"/>
              <a:ext cx="104775" cy="903288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84" name="Rectangle 1212"/>
            <p:cNvSpPr>
              <a:spLocks noChangeArrowheads="1"/>
            </p:cNvSpPr>
            <p:nvPr/>
          </p:nvSpPr>
          <p:spPr bwMode="auto">
            <a:xfrm>
              <a:off x="5809407" y="2226147"/>
              <a:ext cx="95250" cy="893763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85" name="Rectangle 1213"/>
            <p:cNvSpPr>
              <a:spLocks noChangeArrowheads="1"/>
            </p:cNvSpPr>
            <p:nvPr/>
          </p:nvSpPr>
          <p:spPr bwMode="auto">
            <a:xfrm>
              <a:off x="1554907" y="1494309"/>
              <a:ext cx="495300" cy="207963"/>
            </a:xfrm>
            <a:prstGeom prst="rect">
              <a:avLst/>
            </a:prstGeom>
            <a:solidFill>
              <a:srgbClr val="B2B2B2"/>
            </a:solidFill>
            <a:ln w="6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86" name="Rectangle 1214"/>
            <p:cNvSpPr>
              <a:spLocks noChangeArrowheads="1"/>
            </p:cNvSpPr>
            <p:nvPr/>
          </p:nvSpPr>
          <p:spPr bwMode="auto">
            <a:xfrm>
              <a:off x="1526332" y="1465734"/>
              <a:ext cx="495300" cy="2079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87" name="Rectangle 1215"/>
            <p:cNvSpPr>
              <a:spLocks noChangeArrowheads="1"/>
            </p:cNvSpPr>
            <p:nvPr/>
          </p:nvSpPr>
          <p:spPr bwMode="auto">
            <a:xfrm>
              <a:off x="1526332" y="1465734"/>
              <a:ext cx="485775" cy="1984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88" name="Rectangle 1216"/>
            <p:cNvSpPr>
              <a:spLocks noChangeArrowheads="1"/>
            </p:cNvSpPr>
            <p:nvPr/>
          </p:nvSpPr>
          <p:spPr bwMode="auto">
            <a:xfrm>
              <a:off x="1640632" y="1484784"/>
              <a:ext cx="3429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n2h2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89" name="Line 1217"/>
            <p:cNvSpPr>
              <a:spLocks noChangeShapeType="1"/>
            </p:cNvSpPr>
            <p:nvPr/>
          </p:nvSpPr>
          <p:spPr bwMode="auto">
            <a:xfrm>
              <a:off x="1764457" y="1664173"/>
              <a:ext cx="0" cy="2052860"/>
            </a:xfrm>
            <a:prstGeom prst="line">
              <a:avLst/>
            </a:prstGeom>
            <a:noFill/>
            <a:ln w="6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90" name="Rectangle 1218"/>
            <p:cNvSpPr>
              <a:spLocks noChangeArrowheads="1"/>
            </p:cNvSpPr>
            <p:nvPr/>
          </p:nvSpPr>
          <p:spPr bwMode="auto">
            <a:xfrm>
              <a:off x="1716832" y="2007072"/>
              <a:ext cx="104775" cy="1550988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91" name="Rectangle 1219"/>
            <p:cNvSpPr>
              <a:spLocks noChangeArrowheads="1"/>
            </p:cNvSpPr>
            <p:nvPr/>
          </p:nvSpPr>
          <p:spPr bwMode="auto">
            <a:xfrm>
              <a:off x="1716832" y="2007072"/>
              <a:ext cx="95250" cy="1541463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92" name="Rectangle 1220"/>
            <p:cNvSpPr>
              <a:spLocks noChangeArrowheads="1"/>
            </p:cNvSpPr>
            <p:nvPr/>
          </p:nvSpPr>
          <p:spPr bwMode="auto">
            <a:xfrm>
              <a:off x="3021757" y="1494309"/>
              <a:ext cx="352425" cy="207963"/>
            </a:xfrm>
            <a:prstGeom prst="rect">
              <a:avLst/>
            </a:prstGeom>
            <a:solidFill>
              <a:srgbClr val="B2B2B2"/>
            </a:solidFill>
            <a:ln w="6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93" name="Rectangle 1221"/>
            <p:cNvSpPr>
              <a:spLocks noChangeArrowheads="1"/>
            </p:cNvSpPr>
            <p:nvPr/>
          </p:nvSpPr>
          <p:spPr bwMode="auto">
            <a:xfrm>
              <a:off x="2993182" y="1465734"/>
              <a:ext cx="352425" cy="2079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94" name="Rectangle 1222"/>
            <p:cNvSpPr>
              <a:spLocks noChangeArrowheads="1"/>
            </p:cNvSpPr>
            <p:nvPr/>
          </p:nvSpPr>
          <p:spPr bwMode="auto">
            <a:xfrm>
              <a:off x="2993182" y="1465734"/>
              <a:ext cx="342900" cy="1984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95" name="Rectangle 1223"/>
            <p:cNvSpPr>
              <a:spLocks noChangeArrowheads="1"/>
            </p:cNvSpPr>
            <p:nvPr/>
          </p:nvSpPr>
          <p:spPr bwMode="auto">
            <a:xfrm>
              <a:off x="3059857" y="1484784"/>
              <a:ext cx="2857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hibi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96" name="Line 1224"/>
            <p:cNvSpPr>
              <a:spLocks noChangeShapeType="1"/>
            </p:cNvSpPr>
            <p:nvPr/>
          </p:nvSpPr>
          <p:spPr bwMode="auto">
            <a:xfrm>
              <a:off x="3164632" y="1664173"/>
              <a:ext cx="0" cy="2052860"/>
            </a:xfrm>
            <a:prstGeom prst="line">
              <a:avLst/>
            </a:prstGeom>
            <a:noFill/>
            <a:ln w="6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97" name="Rectangle 1225"/>
            <p:cNvSpPr>
              <a:spLocks noChangeArrowheads="1"/>
            </p:cNvSpPr>
            <p:nvPr/>
          </p:nvSpPr>
          <p:spPr bwMode="auto">
            <a:xfrm>
              <a:off x="3117007" y="2007072"/>
              <a:ext cx="104775" cy="1360488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98" name="Rectangle 1226"/>
            <p:cNvSpPr>
              <a:spLocks noChangeArrowheads="1"/>
            </p:cNvSpPr>
            <p:nvPr/>
          </p:nvSpPr>
          <p:spPr bwMode="auto">
            <a:xfrm>
              <a:off x="3117007" y="2007072"/>
              <a:ext cx="95250" cy="1350963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99" name="Freeform 1227"/>
            <p:cNvSpPr>
              <a:spLocks/>
            </p:cNvSpPr>
            <p:nvPr/>
          </p:nvSpPr>
          <p:spPr bwMode="auto">
            <a:xfrm>
              <a:off x="5733207" y="2188047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00" name="Freeform 1228"/>
            <p:cNvSpPr>
              <a:spLocks/>
            </p:cNvSpPr>
            <p:nvPr/>
          </p:nvSpPr>
          <p:spPr bwMode="auto">
            <a:xfrm>
              <a:off x="5733207" y="2188047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01" name="Line 1229"/>
            <p:cNvSpPr>
              <a:spLocks noChangeShapeType="1"/>
            </p:cNvSpPr>
            <p:nvPr/>
          </p:nvSpPr>
          <p:spPr bwMode="auto">
            <a:xfrm flipH="1">
              <a:off x="4772769" y="2226147"/>
              <a:ext cx="1027113" cy="1588"/>
            </a:xfrm>
            <a:prstGeom prst="line">
              <a:avLst/>
            </a:pr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02" name="Rectangle 1230"/>
            <p:cNvSpPr>
              <a:spLocks noChangeArrowheads="1"/>
            </p:cNvSpPr>
            <p:nvPr/>
          </p:nvSpPr>
          <p:spPr bwMode="auto">
            <a:xfrm>
              <a:off x="4991844" y="2064222"/>
              <a:ext cx="8477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return address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03" name="Rectangle 1231"/>
            <p:cNvSpPr>
              <a:spLocks noChangeArrowheads="1"/>
            </p:cNvSpPr>
            <p:nvPr/>
          </p:nvSpPr>
          <p:spPr bwMode="auto">
            <a:xfrm>
              <a:off x="4868019" y="2064222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04" name="Freeform 1232"/>
            <p:cNvSpPr>
              <a:spLocks/>
            </p:cNvSpPr>
            <p:nvPr/>
          </p:nvSpPr>
          <p:spPr bwMode="auto">
            <a:xfrm>
              <a:off x="3212257" y="2692872"/>
              <a:ext cx="66675" cy="76200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0" y="24"/>
                </a:cxn>
                <a:cxn ang="0">
                  <a:pos x="42" y="0"/>
                </a:cxn>
                <a:cxn ang="0">
                  <a:pos x="42" y="48"/>
                </a:cxn>
              </a:cxnLst>
              <a:rect l="0" t="0" r="r" b="b"/>
              <a:pathLst>
                <a:path w="42" h="48">
                  <a:moveTo>
                    <a:pt x="42" y="48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42" y="48"/>
                  </a:lnTo>
                  <a:close/>
                </a:path>
              </a:pathLst>
            </a:custGeom>
            <a:solidFill>
              <a:srgbClr val="424242"/>
            </a:solidFill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05" name="Freeform 1233"/>
            <p:cNvSpPr>
              <a:spLocks/>
            </p:cNvSpPr>
            <p:nvPr/>
          </p:nvSpPr>
          <p:spPr bwMode="auto">
            <a:xfrm>
              <a:off x="3212257" y="2692872"/>
              <a:ext cx="66675" cy="76200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0" y="24"/>
                </a:cxn>
                <a:cxn ang="0">
                  <a:pos x="42" y="0"/>
                </a:cxn>
                <a:cxn ang="0">
                  <a:pos x="42" y="48"/>
                </a:cxn>
              </a:cxnLst>
              <a:rect l="0" t="0" r="r" b="b"/>
              <a:pathLst>
                <a:path w="42" h="48">
                  <a:moveTo>
                    <a:pt x="42" y="48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42" y="48"/>
                  </a:lnTo>
                </a:path>
              </a:pathLst>
            </a:cu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06" name="Line 1234"/>
            <p:cNvSpPr>
              <a:spLocks noChangeShapeType="1"/>
            </p:cNvSpPr>
            <p:nvPr/>
          </p:nvSpPr>
          <p:spPr bwMode="auto">
            <a:xfrm>
              <a:off x="3212257" y="2730972"/>
              <a:ext cx="1455738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07" name="Rectangle 1235"/>
            <p:cNvSpPr>
              <a:spLocks noChangeArrowheads="1"/>
            </p:cNvSpPr>
            <p:nvPr/>
          </p:nvSpPr>
          <p:spPr bwMode="auto">
            <a:xfrm>
              <a:off x="3744069" y="2578572"/>
              <a:ext cx="5905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data word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08" name="Rectangle 1236"/>
            <p:cNvSpPr>
              <a:spLocks noChangeArrowheads="1"/>
            </p:cNvSpPr>
            <p:nvPr/>
          </p:nvSpPr>
          <p:spPr bwMode="auto">
            <a:xfrm>
              <a:off x="3620244" y="2578572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7: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09" name="Line 1237"/>
            <p:cNvSpPr>
              <a:spLocks noChangeShapeType="1"/>
            </p:cNvSpPr>
            <p:nvPr/>
          </p:nvSpPr>
          <p:spPr bwMode="auto">
            <a:xfrm flipH="1" flipV="1">
              <a:off x="5904657" y="2569047"/>
              <a:ext cx="66675" cy="38100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10" name="Line 1238"/>
            <p:cNvSpPr>
              <a:spLocks noChangeShapeType="1"/>
            </p:cNvSpPr>
            <p:nvPr/>
          </p:nvSpPr>
          <p:spPr bwMode="auto">
            <a:xfrm flipV="1">
              <a:off x="5904657" y="2530947"/>
              <a:ext cx="66675" cy="38100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11" name="Line 1239"/>
            <p:cNvSpPr>
              <a:spLocks noChangeShapeType="1"/>
            </p:cNvSpPr>
            <p:nvPr/>
          </p:nvSpPr>
          <p:spPr bwMode="auto">
            <a:xfrm>
              <a:off x="5904657" y="2569047"/>
              <a:ext cx="1314450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12" name="Rectangle 1240"/>
            <p:cNvSpPr>
              <a:spLocks noChangeArrowheads="1"/>
            </p:cNvSpPr>
            <p:nvPr/>
          </p:nvSpPr>
          <p:spPr bwMode="auto">
            <a:xfrm>
              <a:off x="6371382" y="2416647"/>
              <a:ext cx="5905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data word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13" name="Rectangle 1241"/>
            <p:cNvSpPr>
              <a:spLocks noChangeArrowheads="1"/>
            </p:cNvSpPr>
            <p:nvPr/>
          </p:nvSpPr>
          <p:spPr bwMode="auto">
            <a:xfrm>
              <a:off x="6247557" y="2416647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5: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14" name="Freeform 1242"/>
            <p:cNvSpPr>
              <a:spLocks/>
            </p:cNvSpPr>
            <p:nvPr/>
          </p:nvSpPr>
          <p:spPr bwMode="auto">
            <a:xfrm>
              <a:off x="4763244" y="2607147"/>
              <a:ext cx="66675" cy="76200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0" y="24"/>
                </a:cxn>
                <a:cxn ang="0">
                  <a:pos x="42" y="0"/>
                </a:cxn>
                <a:cxn ang="0">
                  <a:pos x="42" y="48"/>
                </a:cxn>
              </a:cxnLst>
              <a:rect l="0" t="0" r="r" b="b"/>
              <a:pathLst>
                <a:path w="42" h="48">
                  <a:moveTo>
                    <a:pt x="42" y="48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42" y="48"/>
                  </a:lnTo>
                  <a:close/>
                </a:path>
              </a:pathLst>
            </a:custGeom>
            <a:solidFill>
              <a:srgbClr val="424242"/>
            </a:solidFill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15" name="Freeform 1243"/>
            <p:cNvSpPr>
              <a:spLocks/>
            </p:cNvSpPr>
            <p:nvPr/>
          </p:nvSpPr>
          <p:spPr bwMode="auto">
            <a:xfrm>
              <a:off x="4763244" y="2607147"/>
              <a:ext cx="66675" cy="76200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0" y="24"/>
                </a:cxn>
                <a:cxn ang="0">
                  <a:pos x="42" y="0"/>
                </a:cxn>
                <a:cxn ang="0">
                  <a:pos x="42" y="48"/>
                </a:cxn>
              </a:cxnLst>
              <a:rect l="0" t="0" r="r" b="b"/>
              <a:pathLst>
                <a:path w="42" h="48">
                  <a:moveTo>
                    <a:pt x="42" y="48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42" y="48"/>
                  </a:lnTo>
                </a:path>
              </a:pathLst>
            </a:cu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16" name="Line 1244"/>
            <p:cNvSpPr>
              <a:spLocks noChangeShapeType="1"/>
            </p:cNvSpPr>
            <p:nvPr/>
          </p:nvSpPr>
          <p:spPr bwMode="auto">
            <a:xfrm>
              <a:off x="4763244" y="2645247"/>
              <a:ext cx="1046163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17" name="Rectangle 1245"/>
            <p:cNvSpPr>
              <a:spLocks noChangeArrowheads="1"/>
            </p:cNvSpPr>
            <p:nvPr/>
          </p:nvSpPr>
          <p:spPr bwMode="auto">
            <a:xfrm>
              <a:off x="5039469" y="2492847"/>
              <a:ext cx="5905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data word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18" name="Rectangle 1246"/>
            <p:cNvSpPr>
              <a:spLocks noChangeArrowheads="1"/>
            </p:cNvSpPr>
            <p:nvPr/>
          </p:nvSpPr>
          <p:spPr bwMode="auto">
            <a:xfrm>
              <a:off x="4915644" y="2492847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6: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19" name="Freeform 1247"/>
            <p:cNvSpPr>
              <a:spLocks/>
            </p:cNvSpPr>
            <p:nvPr/>
          </p:nvSpPr>
          <p:spPr bwMode="auto">
            <a:xfrm>
              <a:off x="7152432" y="231187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20" name="Freeform 1248"/>
            <p:cNvSpPr>
              <a:spLocks/>
            </p:cNvSpPr>
            <p:nvPr/>
          </p:nvSpPr>
          <p:spPr bwMode="auto">
            <a:xfrm>
              <a:off x="7152432" y="231187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21" name="Line 1249"/>
            <p:cNvSpPr>
              <a:spLocks noChangeShapeType="1"/>
            </p:cNvSpPr>
            <p:nvPr/>
          </p:nvSpPr>
          <p:spPr bwMode="auto">
            <a:xfrm flipH="1">
              <a:off x="5904657" y="2349972"/>
              <a:ext cx="1314450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22" name="Rectangle 1250"/>
            <p:cNvSpPr>
              <a:spLocks noChangeArrowheads="1"/>
            </p:cNvSpPr>
            <p:nvPr/>
          </p:nvSpPr>
          <p:spPr bwMode="auto">
            <a:xfrm>
              <a:off x="6028482" y="2197572"/>
              <a:ext cx="1455738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memory mapped address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23" name="Rectangle 1251"/>
            <p:cNvSpPr>
              <a:spLocks noChangeArrowheads="1"/>
            </p:cNvSpPr>
            <p:nvPr/>
          </p:nvSpPr>
          <p:spPr bwMode="auto">
            <a:xfrm>
              <a:off x="5904657" y="2197572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24" name="Freeform 1252"/>
            <p:cNvSpPr>
              <a:spLocks/>
            </p:cNvSpPr>
            <p:nvPr/>
          </p:nvSpPr>
          <p:spPr bwMode="auto">
            <a:xfrm>
              <a:off x="3040807" y="196897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25" name="Freeform 1253"/>
            <p:cNvSpPr>
              <a:spLocks/>
            </p:cNvSpPr>
            <p:nvPr/>
          </p:nvSpPr>
          <p:spPr bwMode="auto">
            <a:xfrm>
              <a:off x="3040807" y="196897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26" name="Line 1254"/>
            <p:cNvSpPr>
              <a:spLocks noChangeShapeType="1"/>
            </p:cNvSpPr>
            <p:nvPr/>
          </p:nvSpPr>
          <p:spPr bwMode="auto">
            <a:xfrm flipH="1">
              <a:off x="1821607" y="2007072"/>
              <a:ext cx="1285875" cy="1588"/>
            </a:xfrm>
            <a:prstGeom prst="line">
              <a:avLst/>
            </a:pr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27" name="Rectangle 1255"/>
            <p:cNvSpPr>
              <a:spLocks noChangeArrowheads="1"/>
            </p:cNvSpPr>
            <p:nvPr/>
          </p:nvSpPr>
          <p:spPr bwMode="auto">
            <a:xfrm>
              <a:off x="2164507" y="1845147"/>
              <a:ext cx="8477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return address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28" name="Rectangle 1256"/>
            <p:cNvSpPr>
              <a:spLocks noChangeArrowheads="1"/>
            </p:cNvSpPr>
            <p:nvPr/>
          </p:nvSpPr>
          <p:spPr bwMode="auto">
            <a:xfrm>
              <a:off x="2040682" y="1845147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29" name="Freeform 1257"/>
            <p:cNvSpPr>
              <a:spLocks/>
            </p:cNvSpPr>
            <p:nvPr/>
          </p:nvSpPr>
          <p:spPr bwMode="auto">
            <a:xfrm>
              <a:off x="4591794" y="202612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30" name="Freeform 1258"/>
            <p:cNvSpPr>
              <a:spLocks/>
            </p:cNvSpPr>
            <p:nvPr/>
          </p:nvSpPr>
          <p:spPr bwMode="auto">
            <a:xfrm>
              <a:off x="4591794" y="2026122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31" name="Line 1259"/>
            <p:cNvSpPr>
              <a:spLocks noChangeShapeType="1"/>
            </p:cNvSpPr>
            <p:nvPr/>
          </p:nvSpPr>
          <p:spPr bwMode="auto">
            <a:xfrm flipH="1">
              <a:off x="3221782" y="2064222"/>
              <a:ext cx="1436688" cy="1588"/>
            </a:xfrm>
            <a:prstGeom prst="line">
              <a:avLst/>
            </a:pr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32" name="Rectangle 1260"/>
            <p:cNvSpPr>
              <a:spLocks noChangeArrowheads="1"/>
            </p:cNvSpPr>
            <p:nvPr/>
          </p:nvSpPr>
          <p:spPr bwMode="auto">
            <a:xfrm>
              <a:off x="3639294" y="1902297"/>
              <a:ext cx="8477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return address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33" name="Rectangle 1261"/>
            <p:cNvSpPr>
              <a:spLocks noChangeArrowheads="1"/>
            </p:cNvSpPr>
            <p:nvPr/>
          </p:nvSpPr>
          <p:spPr bwMode="auto">
            <a:xfrm>
              <a:off x="3517057" y="1902297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34" name="Freeform 1262"/>
            <p:cNvSpPr>
              <a:spLocks/>
            </p:cNvSpPr>
            <p:nvPr/>
          </p:nvSpPr>
          <p:spPr bwMode="auto">
            <a:xfrm>
              <a:off x="1812082" y="2845272"/>
              <a:ext cx="66675" cy="76200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0" y="24"/>
                </a:cxn>
                <a:cxn ang="0">
                  <a:pos x="42" y="0"/>
                </a:cxn>
                <a:cxn ang="0">
                  <a:pos x="42" y="48"/>
                </a:cxn>
              </a:cxnLst>
              <a:rect l="0" t="0" r="r" b="b"/>
              <a:pathLst>
                <a:path w="42" h="48">
                  <a:moveTo>
                    <a:pt x="42" y="48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42" y="48"/>
                  </a:lnTo>
                  <a:close/>
                </a:path>
              </a:pathLst>
            </a:custGeom>
            <a:solidFill>
              <a:srgbClr val="424242"/>
            </a:solidFill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35" name="Freeform 1263"/>
            <p:cNvSpPr>
              <a:spLocks/>
            </p:cNvSpPr>
            <p:nvPr/>
          </p:nvSpPr>
          <p:spPr bwMode="auto">
            <a:xfrm>
              <a:off x="1812082" y="2845272"/>
              <a:ext cx="66675" cy="76200"/>
            </a:xfrm>
            <a:custGeom>
              <a:avLst/>
              <a:gdLst/>
              <a:ahLst/>
              <a:cxnLst>
                <a:cxn ang="0">
                  <a:pos x="42" y="48"/>
                </a:cxn>
                <a:cxn ang="0">
                  <a:pos x="0" y="24"/>
                </a:cxn>
                <a:cxn ang="0">
                  <a:pos x="42" y="0"/>
                </a:cxn>
                <a:cxn ang="0">
                  <a:pos x="42" y="48"/>
                </a:cxn>
              </a:cxnLst>
              <a:rect l="0" t="0" r="r" b="b"/>
              <a:pathLst>
                <a:path w="42" h="48">
                  <a:moveTo>
                    <a:pt x="42" y="48"/>
                  </a:moveTo>
                  <a:lnTo>
                    <a:pt x="0" y="24"/>
                  </a:lnTo>
                  <a:lnTo>
                    <a:pt x="42" y="0"/>
                  </a:lnTo>
                  <a:lnTo>
                    <a:pt x="42" y="48"/>
                  </a:lnTo>
                </a:path>
              </a:pathLst>
            </a:cu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36" name="Line 1264"/>
            <p:cNvSpPr>
              <a:spLocks noChangeShapeType="1"/>
            </p:cNvSpPr>
            <p:nvPr/>
          </p:nvSpPr>
          <p:spPr bwMode="auto">
            <a:xfrm>
              <a:off x="1812082" y="2883372"/>
              <a:ext cx="1304925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37" name="Rectangle 1265"/>
            <p:cNvSpPr>
              <a:spLocks noChangeArrowheads="1"/>
            </p:cNvSpPr>
            <p:nvPr/>
          </p:nvSpPr>
          <p:spPr bwMode="auto">
            <a:xfrm>
              <a:off x="2269282" y="2730972"/>
              <a:ext cx="5905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data word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38" name="Rectangle 1266"/>
            <p:cNvSpPr>
              <a:spLocks noChangeArrowheads="1"/>
            </p:cNvSpPr>
            <p:nvPr/>
          </p:nvSpPr>
          <p:spPr bwMode="auto">
            <a:xfrm>
              <a:off x="2145457" y="2730972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8: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Direct</a:t>
            </a:r>
            <a:r>
              <a:rPr lang="fi-FI" dirty="0" smtClean="0"/>
              <a:t> </a:t>
            </a:r>
            <a:r>
              <a:rPr lang="fi-FI" dirty="0" err="1" smtClean="0"/>
              <a:t>write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 smtClean="0">
                <a:solidFill>
                  <a:prstClr val="black"/>
                </a:solidFill>
              </a:rPr>
              <a:t>(c) Tampere University of Technology 25.8.2010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396A2528-BFCE-4DA1-8CA6-E7CCE78C7A79}" type="slidenum">
              <a:rPr lang="fi-FI" smtClean="0"/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14</a:t>
            </a:fld>
            <a:endParaRPr lang="fi-FI"/>
          </a:p>
        </p:txBody>
      </p:sp>
      <p:grpSp>
        <p:nvGrpSpPr>
          <p:cNvPr id="161" name="Group 160"/>
          <p:cNvGrpSpPr/>
          <p:nvPr/>
        </p:nvGrpSpPr>
        <p:grpSpPr>
          <a:xfrm>
            <a:off x="1208584" y="2060848"/>
            <a:ext cx="7607134" cy="2776637"/>
            <a:chOff x="1462013" y="1372443"/>
            <a:chExt cx="6226175" cy="2272581"/>
          </a:xfrm>
        </p:grpSpPr>
        <p:sp>
          <p:nvSpPr>
            <p:cNvPr id="5138" name="Rectangle 18"/>
            <p:cNvSpPr>
              <a:spLocks noChangeArrowheads="1"/>
            </p:cNvSpPr>
            <p:nvPr/>
          </p:nvSpPr>
          <p:spPr bwMode="auto">
            <a:xfrm>
              <a:off x="4222675" y="1401018"/>
              <a:ext cx="923925" cy="207963"/>
            </a:xfrm>
            <a:prstGeom prst="rect">
              <a:avLst/>
            </a:prstGeom>
            <a:solidFill>
              <a:srgbClr val="B2B2B2"/>
            </a:solidFill>
            <a:ln w="6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auto">
            <a:xfrm>
              <a:off x="4194100" y="1372443"/>
              <a:ext cx="923925" cy="2079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auto">
            <a:xfrm>
              <a:off x="4194100" y="1372443"/>
              <a:ext cx="914400" cy="1984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41" name="Rectangle 21"/>
            <p:cNvSpPr>
              <a:spLocks noChangeArrowheads="1"/>
            </p:cNvSpPr>
            <p:nvPr/>
          </p:nvSpPr>
          <p:spPr bwMode="auto">
            <a:xfrm>
              <a:off x="4251250" y="1391493"/>
              <a:ext cx="10001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HIBI_MEM_DMA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42" name="Line 22"/>
            <p:cNvSpPr>
              <a:spLocks noChangeShapeType="1"/>
            </p:cNvSpPr>
            <p:nvPr/>
          </p:nvSpPr>
          <p:spPr bwMode="auto">
            <a:xfrm>
              <a:off x="4651300" y="1570881"/>
              <a:ext cx="0" cy="2074143"/>
            </a:xfrm>
            <a:prstGeom prst="line">
              <a:avLst/>
            </a:prstGeom>
            <a:noFill/>
            <a:ln w="6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43" name="Rectangle 23"/>
            <p:cNvSpPr>
              <a:spLocks noChangeArrowheads="1"/>
            </p:cNvSpPr>
            <p:nvPr/>
          </p:nvSpPr>
          <p:spPr bwMode="auto">
            <a:xfrm>
              <a:off x="4603675" y="1970931"/>
              <a:ext cx="104775" cy="1150938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4603675" y="1970931"/>
              <a:ext cx="95250" cy="1141413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45" name="Rectangle 25"/>
            <p:cNvSpPr>
              <a:spLocks noChangeArrowheads="1"/>
            </p:cNvSpPr>
            <p:nvPr/>
          </p:nvSpPr>
          <p:spPr bwMode="auto">
            <a:xfrm>
              <a:off x="6821413" y="1401018"/>
              <a:ext cx="827088" cy="207963"/>
            </a:xfrm>
            <a:prstGeom prst="rect">
              <a:avLst/>
            </a:prstGeom>
            <a:solidFill>
              <a:srgbClr val="B2B2B2"/>
            </a:solidFill>
            <a:ln w="6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6792838" y="1372443"/>
              <a:ext cx="827088" cy="2079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47" name="Rectangle 27"/>
            <p:cNvSpPr>
              <a:spLocks noChangeArrowheads="1"/>
            </p:cNvSpPr>
            <p:nvPr/>
          </p:nvSpPr>
          <p:spPr bwMode="auto">
            <a:xfrm>
              <a:off x="6792838" y="1372443"/>
              <a:ext cx="819150" cy="1984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6849988" y="1391493"/>
              <a:ext cx="8382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offchip_mem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49" name="Line 29"/>
            <p:cNvSpPr>
              <a:spLocks noChangeShapeType="1"/>
            </p:cNvSpPr>
            <p:nvPr/>
          </p:nvSpPr>
          <p:spPr bwMode="auto">
            <a:xfrm>
              <a:off x="7202413" y="1570881"/>
              <a:ext cx="0" cy="2074143"/>
            </a:xfrm>
            <a:prstGeom prst="line">
              <a:avLst/>
            </a:prstGeom>
            <a:noFill/>
            <a:ln w="6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7154788" y="2256681"/>
              <a:ext cx="104775" cy="485775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51" name="Rectangle 31"/>
            <p:cNvSpPr>
              <a:spLocks noChangeArrowheads="1"/>
            </p:cNvSpPr>
            <p:nvPr/>
          </p:nvSpPr>
          <p:spPr bwMode="auto">
            <a:xfrm>
              <a:off x="7154788" y="2256681"/>
              <a:ext cx="95250" cy="476250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5422825" y="1401018"/>
              <a:ext cx="817563" cy="207963"/>
            </a:xfrm>
            <a:prstGeom prst="rect">
              <a:avLst/>
            </a:prstGeom>
            <a:solidFill>
              <a:srgbClr val="B2B2B2"/>
            </a:solidFill>
            <a:ln w="6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53" name="Rectangle 33"/>
            <p:cNvSpPr>
              <a:spLocks noChangeArrowheads="1"/>
            </p:cNvSpPr>
            <p:nvPr/>
          </p:nvSpPr>
          <p:spPr bwMode="auto">
            <a:xfrm>
              <a:off x="5394250" y="1372443"/>
              <a:ext cx="817563" cy="2079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54" name="Rectangle 34"/>
            <p:cNvSpPr>
              <a:spLocks noChangeArrowheads="1"/>
            </p:cNvSpPr>
            <p:nvPr/>
          </p:nvSpPr>
          <p:spPr bwMode="auto">
            <a:xfrm>
              <a:off x="5394250" y="1372443"/>
              <a:ext cx="808038" cy="1984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55" name="Rectangle 35"/>
            <p:cNvSpPr>
              <a:spLocks noChangeArrowheads="1"/>
            </p:cNvSpPr>
            <p:nvPr/>
          </p:nvSpPr>
          <p:spPr bwMode="auto">
            <a:xfrm>
              <a:off x="5451400" y="1391493"/>
              <a:ext cx="8382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alt_mem_ctrl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56" name="Line 36"/>
            <p:cNvSpPr>
              <a:spLocks noChangeShapeType="1"/>
            </p:cNvSpPr>
            <p:nvPr/>
          </p:nvSpPr>
          <p:spPr bwMode="auto">
            <a:xfrm>
              <a:off x="5792713" y="1570881"/>
              <a:ext cx="0" cy="2074143"/>
            </a:xfrm>
            <a:prstGeom prst="line">
              <a:avLst/>
            </a:prstGeom>
            <a:noFill/>
            <a:ln w="6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5745088" y="2132856"/>
              <a:ext cx="104775" cy="800100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58" name="Rectangle 38"/>
            <p:cNvSpPr>
              <a:spLocks noChangeArrowheads="1"/>
            </p:cNvSpPr>
            <p:nvPr/>
          </p:nvSpPr>
          <p:spPr bwMode="auto">
            <a:xfrm>
              <a:off x="5745088" y="2132856"/>
              <a:ext cx="95250" cy="790575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1490588" y="1401018"/>
              <a:ext cx="495300" cy="207963"/>
            </a:xfrm>
            <a:prstGeom prst="rect">
              <a:avLst/>
            </a:prstGeom>
            <a:solidFill>
              <a:srgbClr val="B2B2B2"/>
            </a:solidFill>
            <a:ln w="6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60" name="Rectangle 40"/>
            <p:cNvSpPr>
              <a:spLocks noChangeArrowheads="1"/>
            </p:cNvSpPr>
            <p:nvPr/>
          </p:nvSpPr>
          <p:spPr bwMode="auto">
            <a:xfrm>
              <a:off x="1462013" y="1372443"/>
              <a:ext cx="495300" cy="2079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1462013" y="1372443"/>
              <a:ext cx="485775" cy="1984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62" name="Rectangle 42"/>
            <p:cNvSpPr>
              <a:spLocks noChangeArrowheads="1"/>
            </p:cNvSpPr>
            <p:nvPr/>
          </p:nvSpPr>
          <p:spPr bwMode="auto">
            <a:xfrm>
              <a:off x="1576313" y="1391493"/>
              <a:ext cx="34290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n2h2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63" name="Line 43"/>
            <p:cNvSpPr>
              <a:spLocks noChangeShapeType="1"/>
            </p:cNvSpPr>
            <p:nvPr/>
          </p:nvSpPr>
          <p:spPr bwMode="auto">
            <a:xfrm>
              <a:off x="1700138" y="1570881"/>
              <a:ext cx="0" cy="2074143"/>
            </a:xfrm>
            <a:prstGeom prst="line">
              <a:avLst/>
            </a:prstGeom>
            <a:noFill/>
            <a:ln w="6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64" name="Rectangle 44"/>
            <p:cNvSpPr>
              <a:spLocks noChangeArrowheads="1"/>
            </p:cNvSpPr>
            <p:nvPr/>
          </p:nvSpPr>
          <p:spPr bwMode="auto">
            <a:xfrm>
              <a:off x="1652513" y="1913781"/>
              <a:ext cx="104775" cy="1589088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1652513" y="1913781"/>
              <a:ext cx="95250" cy="1579563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66" name="Rectangle 46"/>
            <p:cNvSpPr>
              <a:spLocks noChangeArrowheads="1"/>
            </p:cNvSpPr>
            <p:nvPr/>
          </p:nvSpPr>
          <p:spPr bwMode="auto">
            <a:xfrm>
              <a:off x="2957438" y="1401018"/>
              <a:ext cx="352425" cy="207963"/>
            </a:xfrm>
            <a:prstGeom prst="rect">
              <a:avLst/>
            </a:prstGeom>
            <a:solidFill>
              <a:srgbClr val="B2B2B2"/>
            </a:solidFill>
            <a:ln w="6">
              <a:solidFill>
                <a:srgbClr val="B2B2B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67" name="Rectangle 47"/>
            <p:cNvSpPr>
              <a:spLocks noChangeArrowheads="1"/>
            </p:cNvSpPr>
            <p:nvPr/>
          </p:nvSpPr>
          <p:spPr bwMode="auto">
            <a:xfrm>
              <a:off x="2928863" y="1372443"/>
              <a:ext cx="352425" cy="207963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68" name="Rectangle 48"/>
            <p:cNvSpPr>
              <a:spLocks noChangeArrowheads="1"/>
            </p:cNvSpPr>
            <p:nvPr/>
          </p:nvSpPr>
          <p:spPr bwMode="auto">
            <a:xfrm>
              <a:off x="2928863" y="1372443"/>
              <a:ext cx="342900" cy="198438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69" name="Rectangle 49"/>
            <p:cNvSpPr>
              <a:spLocks noChangeArrowheads="1"/>
            </p:cNvSpPr>
            <p:nvPr/>
          </p:nvSpPr>
          <p:spPr bwMode="auto">
            <a:xfrm>
              <a:off x="2995538" y="1391493"/>
              <a:ext cx="2857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hibi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70" name="Line 50"/>
            <p:cNvSpPr>
              <a:spLocks noChangeShapeType="1"/>
            </p:cNvSpPr>
            <p:nvPr/>
          </p:nvSpPr>
          <p:spPr bwMode="auto">
            <a:xfrm>
              <a:off x="3100313" y="1570881"/>
              <a:ext cx="0" cy="2074143"/>
            </a:xfrm>
            <a:prstGeom prst="line">
              <a:avLst/>
            </a:prstGeom>
            <a:noFill/>
            <a:ln w="6">
              <a:solidFill>
                <a:srgbClr val="3D6652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71" name="Rectangle 51"/>
            <p:cNvSpPr>
              <a:spLocks noChangeArrowheads="1"/>
            </p:cNvSpPr>
            <p:nvPr/>
          </p:nvSpPr>
          <p:spPr bwMode="auto">
            <a:xfrm>
              <a:off x="3052688" y="1913781"/>
              <a:ext cx="104775" cy="1398588"/>
            </a:xfrm>
            <a:prstGeom prst="rect">
              <a:avLst/>
            </a:prstGeom>
            <a:solidFill>
              <a:srgbClr val="C2E3D3"/>
            </a:solidFill>
            <a:ln w="6">
              <a:solidFill>
                <a:srgbClr val="C2E3D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auto">
            <a:xfrm>
              <a:off x="3052688" y="1913781"/>
              <a:ext cx="95250" cy="1389063"/>
            </a:xfrm>
            <a:prstGeom prst="rect">
              <a:avLst/>
            </a:prstGeom>
            <a:noFill/>
            <a:ln w="6">
              <a:solidFill>
                <a:srgbClr val="3D665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73" name="Freeform 53"/>
            <p:cNvSpPr>
              <a:spLocks/>
            </p:cNvSpPr>
            <p:nvPr/>
          </p:nvSpPr>
          <p:spPr bwMode="auto">
            <a:xfrm>
              <a:off x="5668888" y="2094756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74" name="Freeform 54"/>
            <p:cNvSpPr>
              <a:spLocks/>
            </p:cNvSpPr>
            <p:nvPr/>
          </p:nvSpPr>
          <p:spPr bwMode="auto">
            <a:xfrm>
              <a:off x="5668888" y="2094756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75" name="Line 55"/>
            <p:cNvSpPr>
              <a:spLocks noChangeShapeType="1"/>
            </p:cNvSpPr>
            <p:nvPr/>
          </p:nvSpPr>
          <p:spPr bwMode="auto">
            <a:xfrm flipH="1">
              <a:off x="4708450" y="2132856"/>
              <a:ext cx="1027113" cy="1588"/>
            </a:xfrm>
            <a:prstGeom prst="line">
              <a:avLst/>
            </a:pr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5032300" y="1970931"/>
              <a:ext cx="5905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data word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77" name="Rectangle 57"/>
            <p:cNvSpPr>
              <a:spLocks noChangeArrowheads="1"/>
            </p:cNvSpPr>
            <p:nvPr/>
          </p:nvSpPr>
          <p:spPr bwMode="auto">
            <a:xfrm>
              <a:off x="4908475" y="1970931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3: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78" name="Freeform 58"/>
            <p:cNvSpPr>
              <a:spLocks/>
            </p:cNvSpPr>
            <p:nvPr/>
          </p:nvSpPr>
          <p:spPr bwMode="auto">
            <a:xfrm>
              <a:off x="7088113" y="2218581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79" name="Freeform 59"/>
            <p:cNvSpPr>
              <a:spLocks/>
            </p:cNvSpPr>
            <p:nvPr/>
          </p:nvSpPr>
          <p:spPr bwMode="auto">
            <a:xfrm>
              <a:off x="7088113" y="2218581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80" name="Line 60"/>
            <p:cNvSpPr>
              <a:spLocks noChangeShapeType="1"/>
            </p:cNvSpPr>
            <p:nvPr/>
          </p:nvSpPr>
          <p:spPr bwMode="auto">
            <a:xfrm flipH="1">
              <a:off x="5840338" y="2256681"/>
              <a:ext cx="1314450" cy="1588"/>
            </a:xfrm>
            <a:prstGeom prst="line">
              <a:avLst/>
            </a:prstGeom>
            <a:noFill/>
            <a:ln w="6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81" name="Rectangle 61"/>
            <p:cNvSpPr>
              <a:spLocks noChangeArrowheads="1"/>
            </p:cNvSpPr>
            <p:nvPr/>
          </p:nvSpPr>
          <p:spPr bwMode="auto">
            <a:xfrm>
              <a:off x="6307063" y="2104281"/>
              <a:ext cx="5905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data word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82" name="Rectangle 62"/>
            <p:cNvSpPr>
              <a:spLocks noChangeArrowheads="1"/>
            </p:cNvSpPr>
            <p:nvPr/>
          </p:nvSpPr>
          <p:spPr bwMode="auto">
            <a:xfrm>
              <a:off x="6183238" y="2104281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4: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83" name="Freeform 63"/>
            <p:cNvSpPr>
              <a:spLocks/>
            </p:cNvSpPr>
            <p:nvPr/>
          </p:nvSpPr>
          <p:spPr bwMode="auto">
            <a:xfrm>
              <a:off x="2976488" y="1875681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84" name="Freeform 64"/>
            <p:cNvSpPr>
              <a:spLocks/>
            </p:cNvSpPr>
            <p:nvPr/>
          </p:nvSpPr>
          <p:spPr bwMode="auto">
            <a:xfrm>
              <a:off x="2976488" y="1875681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85" name="Line 65"/>
            <p:cNvSpPr>
              <a:spLocks noChangeShapeType="1"/>
            </p:cNvSpPr>
            <p:nvPr/>
          </p:nvSpPr>
          <p:spPr bwMode="auto">
            <a:xfrm flipH="1">
              <a:off x="1757288" y="1913781"/>
              <a:ext cx="1285875" cy="1588"/>
            </a:xfrm>
            <a:prstGeom prst="line">
              <a:avLst/>
            </a:pr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86" name="Rectangle 66"/>
            <p:cNvSpPr>
              <a:spLocks noChangeArrowheads="1"/>
            </p:cNvSpPr>
            <p:nvPr/>
          </p:nvSpPr>
          <p:spPr bwMode="auto">
            <a:xfrm>
              <a:off x="2204963" y="1751856"/>
              <a:ext cx="5905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data word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87" name="Rectangle 67"/>
            <p:cNvSpPr>
              <a:spLocks noChangeArrowheads="1"/>
            </p:cNvSpPr>
            <p:nvPr/>
          </p:nvSpPr>
          <p:spPr bwMode="auto">
            <a:xfrm>
              <a:off x="2081138" y="1751856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1: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88" name="Freeform 68"/>
            <p:cNvSpPr>
              <a:spLocks/>
            </p:cNvSpPr>
            <p:nvPr/>
          </p:nvSpPr>
          <p:spPr bwMode="auto">
            <a:xfrm>
              <a:off x="4527475" y="1932831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4242"/>
            </a:solidFill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89" name="Freeform 69"/>
            <p:cNvSpPr>
              <a:spLocks/>
            </p:cNvSpPr>
            <p:nvPr/>
          </p:nvSpPr>
          <p:spPr bwMode="auto">
            <a:xfrm>
              <a:off x="4527475" y="1932831"/>
              <a:ext cx="66675" cy="76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" y="2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r" b="b"/>
              <a:pathLst>
                <a:path w="42" h="48">
                  <a:moveTo>
                    <a:pt x="0" y="0"/>
                  </a:moveTo>
                  <a:lnTo>
                    <a:pt x="42" y="24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90" name="Line 70"/>
            <p:cNvSpPr>
              <a:spLocks noChangeShapeType="1"/>
            </p:cNvSpPr>
            <p:nvPr/>
          </p:nvSpPr>
          <p:spPr bwMode="auto">
            <a:xfrm flipH="1">
              <a:off x="3157463" y="1970931"/>
              <a:ext cx="1436688" cy="1588"/>
            </a:xfrm>
            <a:prstGeom prst="line">
              <a:avLst/>
            </a:prstGeom>
            <a:noFill/>
            <a:ln w="12">
              <a:solidFill>
                <a:srgbClr val="42424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91" name="Rectangle 71"/>
            <p:cNvSpPr>
              <a:spLocks noChangeArrowheads="1"/>
            </p:cNvSpPr>
            <p:nvPr/>
          </p:nvSpPr>
          <p:spPr bwMode="auto">
            <a:xfrm>
              <a:off x="3679750" y="1809006"/>
              <a:ext cx="590550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data word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92" name="Rectangle 72"/>
            <p:cNvSpPr>
              <a:spLocks noChangeArrowheads="1"/>
            </p:cNvSpPr>
            <p:nvPr/>
          </p:nvSpPr>
          <p:spPr bwMode="auto">
            <a:xfrm>
              <a:off x="3555925" y="1809006"/>
              <a:ext cx="2000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</a:rPr>
                <a:t>2: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6908"/>
          </a:xfrm>
        </p:spPr>
        <p:txBody>
          <a:bodyPr/>
          <a:lstStyle/>
          <a:p>
            <a:pPr algn="l"/>
            <a:r>
              <a:rPr lang="en-GB" sz="2400" dirty="0" smtClean="0"/>
              <a:t>SDRAM controller interface (16 MB SDRAM)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38158" y="3500438"/>
            <a:ext cx="1285884" cy="42862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SDRAM controller</a:t>
            </a:r>
            <a:endParaRPr lang="en-US" sz="105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38158" y="2857496"/>
            <a:ext cx="1285884" cy="4286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sm" len="sm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SDRAM DMA</a:t>
            </a:r>
            <a:endParaRPr lang="en-US" sz="105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38158" y="4143380"/>
            <a:ext cx="1285884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5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SDRAM</a:t>
            </a:r>
          </a:p>
        </p:txBody>
      </p:sp>
      <p:cxnSp>
        <p:nvCxnSpPr>
          <p:cNvPr id="47" name="Straight Connector 46"/>
          <p:cNvCxnSpPr>
            <a:endCxn id="5" idx="0"/>
          </p:cNvCxnSpPr>
          <p:nvPr/>
        </p:nvCxnSpPr>
        <p:spPr bwMode="auto">
          <a:xfrm rot="5400000">
            <a:off x="1273943" y="3393281"/>
            <a:ext cx="21431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5400000">
            <a:off x="1273943" y="4036223"/>
            <a:ext cx="21431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53" name="Rectangle 52"/>
          <p:cNvSpPr/>
          <p:nvPr/>
        </p:nvSpPr>
        <p:spPr bwMode="auto">
          <a:xfrm>
            <a:off x="738158" y="2643182"/>
            <a:ext cx="1285884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sm" len="sm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HIBI wrapper r3</a:t>
            </a:r>
            <a:endParaRPr lang="en-US" sz="105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738158" y="2428868"/>
            <a:ext cx="1285884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sm" len="sm"/>
            <a:tailEnd type="none" w="med" len="me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HIBI wrapper r1</a:t>
            </a:r>
            <a:endParaRPr lang="en-US" sz="1050" kern="1200" dirty="0">
              <a:solidFill>
                <a:prstClr val="black"/>
              </a:solidFill>
              <a:latin typeface="Calibri" pitchFamily="34" charset="0"/>
              <a:ea typeface="+mn-ea"/>
              <a:cs typeface="Arial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38158" y="1785926"/>
            <a:ext cx="1285884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kern="1200" dirty="0" smtClean="0">
                <a:solidFill>
                  <a:prstClr val="black"/>
                </a:solidFill>
                <a:latin typeface="Calibri" pitchFamily="34" charset="0"/>
                <a:ea typeface="+mn-ea"/>
                <a:cs typeface="Arial" pitchFamily="34" charset="0"/>
              </a:rPr>
              <a:t>HIBI PHY</a:t>
            </a:r>
          </a:p>
        </p:txBody>
      </p:sp>
      <p:cxnSp>
        <p:nvCxnSpPr>
          <p:cNvPr id="58" name="Straight Connector 57"/>
          <p:cNvCxnSpPr/>
          <p:nvPr/>
        </p:nvCxnSpPr>
        <p:spPr bwMode="auto">
          <a:xfrm rot="5400000">
            <a:off x="1273943" y="2321711"/>
            <a:ext cx="21431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4810124" y="1571612"/>
            <a:ext cx="3214710" cy="4233652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Calibri" pitchFamily="34" charset="0"/>
                <a:cs typeface="Arial" pitchFamily="34" charset="0"/>
              </a:rPr>
              <a:t>SDRAM controller</a:t>
            </a:r>
            <a:endParaRPr lang="en-US" sz="1000" b="1" kern="1200" dirty="0">
              <a:solidFill>
                <a:prstClr val="black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810124" y="2000240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Calibri" pitchFamily="34" charset="0"/>
              </a:rPr>
              <a:t>clk</a:t>
            </a:r>
            <a:endParaRPr lang="en-US" sz="1000" dirty="0" smtClean="0">
              <a:latin typeface="Calibri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810124" y="2214554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Calibri" pitchFamily="34" charset="0"/>
              </a:rPr>
              <a:t>rst_n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08984" y="2852936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Calibri" pitchFamily="34" charset="0"/>
              </a:rPr>
              <a:t>command_in</a:t>
            </a:r>
            <a:r>
              <a:rPr lang="en-US" sz="1000" dirty="0" smtClean="0">
                <a:latin typeface="Calibri" pitchFamily="34" charset="0"/>
              </a:rPr>
              <a:t>[1…0]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808984" y="3067250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Calibri" pitchFamily="34" charset="0"/>
              </a:rPr>
              <a:t>address_in</a:t>
            </a:r>
            <a:r>
              <a:rPr lang="en-US" sz="1000" dirty="0" smtClean="0">
                <a:latin typeface="Calibri" pitchFamily="34" charset="0"/>
              </a:rPr>
              <a:t>[21…0]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08984" y="3281564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Calibri" pitchFamily="34" charset="0"/>
              </a:rPr>
              <a:t>data_amount_in</a:t>
            </a:r>
            <a:r>
              <a:rPr lang="en-US" sz="1000" dirty="0" smtClean="0">
                <a:latin typeface="Calibri" pitchFamily="34" charset="0"/>
              </a:rPr>
              <a:t>[21…0]*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808984" y="3495878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Calibri" pitchFamily="34" charset="0"/>
              </a:rPr>
              <a:t>byte_select_in</a:t>
            </a:r>
            <a:r>
              <a:rPr lang="en-US" sz="1000" dirty="0" smtClean="0">
                <a:latin typeface="Calibri" pitchFamily="34" charset="0"/>
              </a:rPr>
              <a:t>[3…0]</a:t>
            </a:r>
            <a:endParaRPr lang="en-US" sz="1000" dirty="0">
              <a:latin typeface="Calibri" pitchFamily="34" charset="0"/>
            </a:endParaRPr>
          </a:p>
        </p:txBody>
      </p:sp>
      <p:grpSp>
        <p:nvGrpSpPr>
          <p:cNvPr id="3" name="Group 78"/>
          <p:cNvGrpSpPr/>
          <p:nvPr/>
        </p:nvGrpSpPr>
        <p:grpSpPr>
          <a:xfrm>
            <a:off x="6596074" y="2000240"/>
            <a:ext cx="1428760" cy="2571768"/>
            <a:chOff x="5738818" y="2285992"/>
            <a:chExt cx="2143140" cy="2571768"/>
          </a:xfrm>
        </p:grpSpPr>
        <p:sp>
          <p:nvSpPr>
            <p:cNvPr id="80" name="TextBox 79"/>
            <p:cNvSpPr txBox="1"/>
            <p:nvPr/>
          </p:nvSpPr>
          <p:spPr>
            <a:xfrm>
              <a:off x="5738818" y="2285992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1000" dirty="0" err="1" smtClean="0">
                  <a:latin typeface="Calibri" pitchFamily="34" charset="0"/>
                </a:rPr>
                <a:t>sdram</a:t>
              </a:r>
              <a:r>
                <a:rPr lang="en-US" sz="1000" dirty="0" smtClean="0">
                  <a:latin typeface="Calibri" pitchFamily="34" charset="0"/>
                </a:rPr>
                <a:t> signals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38818" y="2500306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1000" dirty="0" smtClean="0">
                  <a:latin typeface="Calibri" pitchFamily="34" charset="0"/>
                </a:rPr>
                <a:t>…</a:t>
              </a:r>
              <a:endParaRPr lang="en-US" sz="1000" dirty="0">
                <a:latin typeface="Calibri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738818" y="2714620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endParaRPr lang="en-US" sz="1000" dirty="0">
                <a:latin typeface="Calibri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738818" y="2928934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endParaRPr lang="en-US" sz="1000" dirty="0">
                <a:latin typeface="Calibri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38818" y="3143248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endParaRPr lang="en-US" sz="1000" dirty="0">
                <a:latin typeface="Calibri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38818" y="3357562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endParaRPr lang="en-US" sz="1000" dirty="0">
                <a:latin typeface="Calibri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738818" y="3571876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endParaRPr lang="en-US" sz="1000" dirty="0">
                <a:latin typeface="Calibri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738818" y="3786190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endParaRPr lang="en-US" sz="1000" dirty="0" smtClean="0">
                <a:latin typeface="Calibri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38818" y="4000504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endParaRPr lang="en-US" sz="1000" dirty="0">
                <a:latin typeface="Calibri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8818" y="4214818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endParaRPr lang="en-US" sz="1000" dirty="0">
                <a:latin typeface="Calibri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38818" y="4429132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endParaRPr lang="en-US" sz="1000" dirty="0">
                <a:latin typeface="Calibri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38818" y="4643446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endParaRPr lang="en-US" sz="1000" dirty="0">
                <a:latin typeface="Calibri" pitchFamily="34" charset="0"/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 bwMode="auto">
          <a:xfrm rot="10800000">
            <a:off x="8024834" y="2121018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10800000">
            <a:off x="8024834" y="2334326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10800000">
            <a:off x="8024834" y="2547634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rot="10800000">
            <a:off x="8024834" y="2760942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10800000">
            <a:off x="8024834" y="2974250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rot="10800000">
            <a:off x="8024834" y="3187558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rot="10800000">
            <a:off x="8024834" y="3400866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8024834" y="3614174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>
            <a:off x="8024834" y="3827482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8024834" y="4040790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>
            <a:off x="8024834" y="4254098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>
            <a:off x="8024834" y="4467403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4371993" y="2109221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4376936" y="2348880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4361328" y="2971437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4361328" y="3184745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4361328" y="3398053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5" name="Straight Arrow Connector 114"/>
          <p:cNvCxnSpPr/>
          <p:nvPr/>
        </p:nvCxnSpPr>
        <p:spPr bwMode="auto">
          <a:xfrm rot="10800000">
            <a:off x="4369502" y="4896962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4808984" y="3717032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Calibri" pitchFamily="34" charset="0"/>
              </a:rPr>
              <a:t>input_empty_in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808984" y="3931346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Calibri" pitchFamily="34" charset="0"/>
              </a:rPr>
              <a:t>input_one_d_in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808984" y="4581128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Calibri" pitchFamily="34" charset="0"/>
              </a:rPr>
              <a:t>output_full_in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808984" y="4149080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Calibri" pitchFamily="34" charset="0"/>
              </a:rPr>
              <a:t>data_in</a:t>
            </a:r>
            <a:r>
              <a:rPr lang="en-US" sz="1000" dirty="0" smtClean="0">
                <a:latin typeface="Calibri" pitchFamily="34" charset="0"/>
              </a:rPr>
              <a:t>[31…0]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808984" y="4783472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Calibri" pitchFamily="34" charset="0"/>
              </a:rPr>
              <a:t>write_on_out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808984" y="4997786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Calibri" pitchFamily="34" charset="0"/>
              </a:rPr>
              <a:t>busy_out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808984" y="5212100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Calibri" pitchFamily="34" charset="0"/>
              </a:rPr>
              <a:t>output_we_out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808984" y="2636912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Calibri" pitchFamily="34" charset="0"/>
              </a:rPr>
              <a:t>input_re_out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808984" y="5445224"/>
            <a:ext cx="1857388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smtClean="0">
                <a:latin typeface="Calibri" pitchFamily="34" charset="0"/>
              </a:rPr>
              <a:t>data_to_sdram2hibi_out[31…0]</a:t>
            </a:r>
            <a:endParaRPr lang="en-US" sz="1000" dirty="0">
              <a:latin typeface="Calibri" pitchFamily="34" charset="0"/>
            </a:endParaRPr>
          </a:p>
        </p:txBody>
      </p:sp>
      <p:cxnSp>
        <p:nvCxnSpPr>
          <p:cNvPr id="129" name="Straight Arrow Connector 128"/>
          <p:cNvCxnSpPr/>
          <p:nvPr/>
        </p:nvCxnSpPr>
        <p:spPr bwMode="auto">
          <a:xfrm>
            <a:off x="4361328" y="3608502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>
            <a:off x="4361328" y="3828650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31" name="Straight Arrow Connector 130"/>
          <p:cNvCxnSpPr/>
          <p:nvPr/>
        </p:nvCxnSpPr>
        <p:spPr bwMode="auto">
          <a:xfrm>
            <a:off x="4361328" y="4041958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34" name="Straight Arrow Connector 133"/>
          <p:cNvCxnSpPr/>
          <p:nvPr/>
        </p:nvCxnSpPr>
        <p:spPr bwMode="auto">
          <a:xfrm>
            <a:off x="4361328" y="4043973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35" name="Straight Arrow Connector 134"/>
          <p:cNvCxnSpPr/>
          <p:nvPr/>
        </p:nvCxnSpPr>
        <p:spPr bwMode="auto">
          <a:xfrm>
            <a:off x="4361328" y="4257281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36" name="Straight Arrow Connector 135"/>
          <p:cNvCxnSpPr/>
          <p:nvPr/>
        </p:nvCxnSpPr>
        <p:spPr bwMode="auto">
          <a:xfrm rot="10800000">
            <a:off x="4369502" y="5109930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37" name="Straight Arrow Connector 136"/>
          <p:cNvCxnSpPr/>
          <p:nvPr/>
        </p:nvCxnSpPr>
        <p:spPr bwMode="auto">
          <a:xfrm rot="10800000">
            <a:off x="4369502" y="5339677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38" name="Straight Arrow Connector 137"/>
          <p:cNvCxnSpPr/>
          <p:nvPr/>
        </p:nvCxnSpPr>
        <p:spPr bwMode="auto">
          <a:xfrm rot="10800000">
            <a:off x="4370642" y="2730759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39" name="Straight Arrow Connector 138"/>
          <p:cNvCxnSpPr/>
          <p:nvPr/>
        </p:nvCxnSpPr>
        <p:spPr bwMode="auto">
          <a:xfrm rot="10800000">
            <a:off x="4369502" y="5548257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7167578" y="6000768"/>
            <a:ext cx="1785950" cy="214314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smtClean="0">
                <a:latin typeface="+mn-lt"/>
              </a:rPr>
              <a:t>* configurable with a generic</a:t>
            </a:r>
            <a:endParaRPr lang="en-US" sz="1000" dirty="0">
              <a:latin typeface="+mn-l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237480" y="3067250"/>
            <a:ext cx="2071702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72000" bIns="0" rtlCol="0" anchor="ctr">
            <a:noAutofit/>
          </a:bodyPr>
          <a:lstStyle/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309794" y="3143248"/>
            <a:ext cx="1428760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smtClean="0">
                <a:latin typeface="Calibri" pitchFamily="34" charset="0"/>
              </a:rPr>
              <a:t>Address multiple words at a time?</a:t>
            </a:r>
            <a:endParaRPr lang="en-US" sz="1000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231780" y="3278714"/>
            <a:ext cx="2071702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72000" bIns="0" rtlCol="0" anchor="ctr">
            <a:noAutofit/>
          </a:bodyPr>
          <a:lstStyle/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 bwMode="auto">
          <a:xfrm>
            <a:off x="4376936" y="4653136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796908"/>
          </a:xfrm>
        </p:spPr>
        <p:txBody>
          <a:bodyPr/>
          <a:lstStyle/>
          <a:p>
            <a:pPr algn="l"/>
            <a:r>
              <a:rPr lang="fi-FI" sz="2400" dirty="0" err="1" smtClean="0">
                <a:latin typeface="Arial" pitchFamily="34" charset="0"/>
                <a:cs typeface="Arial" pitchFamily="34" charset="0"/>
              </a:rPr>
              <a:t>High</a:t>
            </a:r>
            <a:r>
              <a:rPr lang="fi-FI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2400" dirty="0" err="1" smtClean="0">
                <a:latin typeface="Arial" pitchFamily="34" charset="0"/>
                <a:cs typeface="Arial" pitchFamily="34" charset="0"/>
              </a:rPr>
              <a:t>performance</a:t>
            </a:r>
            <a:r>
              <a:rPr lang="fi-FI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fi-FI" sz="2400" dirty="0" err="1" smtClean="0">
                <a:latin typeface="Arial" pitchFamily="34" charset="0"/>
                <a:cs typeface="Arial" pitchFamily="34" charset="0"/>
              </a:rPr>
              <a:t>controller</a:t>
            </a:r>
            <a:r>
              <a:rPr lang="fi-FI" sz="2400" dirty="0" smtClean="0">
                <a:latin typeface="Arial" pitchFamily="34" charset="0"/>
                <a:cs typeface="Arial" pitchFamily="34" charset="0"/>
              </a:rPr>
              <a:t> II (DDR2 SDRAM)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5310190" y="1500174"/>
            <a:ext cx="3214710" cy="4143404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kern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High performance controller II</a:t>
            </a:r>
            <a:endParaRPr lang="en-US" sz="1000" b="1" kern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10190" y="1928802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clk</a:t>
            </a:r>
            <a:endParaRPr lang="en-US" sz="1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10190" y="2143116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rst_n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10190" y="2571744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local_address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[22…0]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310190" y="2786058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local_write_req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10190" y="3000372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local_read_req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10190" y="3214686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local_burstbegin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78"/>
          <p:cNvGrpSpPr/>
          <p:nvPr/>
        </p:nvGrpSpPr>
        <p:grpSpPr>
          <a:xfrm>
            <a:off x="7096140" y="1928802"/>
            <a:ext cx="1428760" cy="2571768"/>
            <a:chOff x="5738818" y="2285992"/>
            <a:chExt cx="2143140" cy="2571768"/>
          </a:xfrm>
        </p:grpSpPr>
        <p:sp>
          <p:nvSpPr>
            <p:cNvPr id="80" name="TextBox 79"/>
            <p:cNvSpPr txBox="1"/>
            <p:nvPr/>
          </p:nvSpPr>
          <p:spPr>
            <a:xfrm>
              <a:off x="5738818" y="2285992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ddr2 dram signals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38818" y="2500306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…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738818" y="2714620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738818" y="2928934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38818" y="3143248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38818" y="3357562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738818" y="3571876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738818" y="3786190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endParaRPr lang="en-US" sz="1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38818" y="4000504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38818" y="4214818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738818" y="4429132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38818" y="4643446"/>
              <a:ext cx="214314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r"/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93" name="Straight Arrow Connector 92"/>
          <p:cNvCxnSpPr/>
          <p:nvPr/>
        </p:nvCxnSpPr>
        <p:spPr bwMode="auto">
          <a:xfrm rot="10800000">
            <a:off x="8524900" y="2049580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10800000">
            <a:off x="8524900" y="2262888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10800000">
            <a:off x="8524900" y="2476196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rot="10800000">
            <a:off x="8524900" y="2689504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10800000">
            <a:off x="8524900" y="2902812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0" name="Straight Arrow Connector 99"/>
          <p:cNvCxnSpPr/>
          <p:nvPr/>
        </p:nvCxnSpPr>
        <p:spPr bwMode="auto">
          <a:xfrm rot="10800000">
            <a:off x="8524900" y="3116120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1" name="Straight Arrow Connector 100"/>
          <p:cNvCxnSpPr/>
          <p:nvPr/>
        </p:nvCxnSpPr>
        <p:spPr bwMode="auto">
          <a:xfrm rot="10800000">
            <a:off x="8524900" y="3329428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8524900" y="3542736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>
            <a:off x="8524900" y="3756044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8524900" y="3969352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6" name="Straight Arrow Connector 105"/>
          <p:cNvCxnSpPr/>
          <p:nvPr/>
        </p:nvCxnSpPr>
        <p:spPr bwMode="auto">
          <a:xfrm>
            <a:off x="8524900" y="4182660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>
            <a:off x="8524900" y="4395965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4872059" y="2037783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4872059" y="2251091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4862534" y="2690245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4862534" y="2903553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4" name="Straight Arrow Connector 113"/>
          <p:cNvCxnSpPr/>
          <p:nvPr/>
        </p:nvCxnSpPr>
        <p:spPr bwMode="auto">
          <a:xfrm>
            <a:off x="4862534" y="3116861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15" name="Straight Arrow Connector 114"/>
          <p:cNvCxnSpPr/>
          <p:nvPr/>
        </p:nvCxnSpPr>
        <p:spPr bwMode="auto">
          <a:xfrm rot="10800000">
            <a:off x="4870708" y="4256870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116" name="TextBox 115"/>
          <p:cNvSpPr txBox="1"/>
          <p:nvPr/>
        </p:nvSpPr>
        <p:spPr>
          <a:xfrm>
            <a:off x="5310190" y="3429000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local_wdata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310190" y="3643314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local_be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[3…0]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310190" y="4143380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local_ready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310190" y="4357694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local_rdata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[31…0]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310190" y="4572008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local_rdata_valid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310190" y="5214950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local_refresh_ack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310190" y="4786322"/>
            <a:ext cx="142876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local_init_done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9" name="Straight Arrow Connector 128"/>
          <p:cNvCxnSpPr/>
          <p:nvPr/>
        </p:nvCxnSpPr>
        <p:spPr bwMode="auto">
          <a:xfrm>
            <a:off x="4862534" y="3327310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30" name="Straight Arrow Connector 129"/>
          <p:cNvCxnSpPr/>
          <p:nvPr/>
        </p:nvCxnSpPr>
        <p:spPr bwMode="auto">
          <a:xfrm>
            <a:off x="4862534" y="3540618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31" name="Straight Arrow Connector 130"/>
          <p:cNvCxnSpPr/>
          <p:nvPr/>
        </p:nvCxnSpPr>
        <p:spPr bwMode="auto">
          <a:xfrm>
            <a:off x="4862534" y="3753926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36" name="Straight Arrow Connector 135"/>
          <p:cNvCxnSpPr/>
          <p:nvPr/>
        </p:nvCxnSpPr>
        <p:spPr bwMode="auto">
          <a:xfrm rot="10800000">
            <a:off x="4870708" y="4469838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37" name="Straight Arrow Connector 136"/>
          <p:cNvCxnSpPr/>
          <p:nvPr/>
        </p:nvCxnSpPr>
        <p:spPr bwMode="auto">
          <a:xfrm rot="10800000">
            <a:off x="4870708" y="4679065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38" name="Straight Arrow Connector 137"/>
          <p:cNvCxnSpPr/>
          <p:nvPr/>
        </p:nvCxnSpPr>
        <p:spPr bwMode="auto">
          <a:xfrm rot="10800000">
            <a:off x="4870708" y="5321337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cxnSp>
        <p:nvCxnSpPr>
          <p:cNvPr id="139" name="Straight Arrow Connector 138"/>
          <p:cNvCxnSpPr/>
          <p:nvPr/>
        </p:nvCxnSpPr>
        <p:spPr bwMode="auto">
          <a:xfrm rot="10800000">
            <a:off x="4870708" y="4889355"/>
            <a:ext cx="4392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738158" y="4500570"/>
            <a:ext cx="1285884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DDR/DDR2/DDR3 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memory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738158" y="3714752"/>
            <a:ext cx="1285884" cy="42862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High Performance Controller II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7" name="Straight Connector 76"/>
          <p:cNvCxnSpPr>
            <a:stCxn id="73" idx="2"/>
            <a:endCxn id="72" idx="0"/>
          </p:cNvCxnSpPr>
          <p:nvPr/>
        </p:nvCxnSpPr>
        <p:spPr bwMode="auto">
          <a:xfrm rot="5400000">
            <a:off x="1202505" y="4321975"/>
            <a:ext cx="35719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78" name="Straight Connector 77"/>
          <p:cNvCxnSpPr>
            <a:endCxn id="73" idx="0"/>
          </p:cNvCxnSpPr>
          <p:nvPr/>
        </p:nvCxnSpPr>
        <p:spPr bwMode="auto">
          <a:xfrm rot="5400000">
            <a:off x="1202505" y="3536157"/>
            <a:ext cx="35719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738158" y="2714620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r4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738158" y="1857364"/>
            <a:ext cx="1285884" cy="285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cxnSp>
        <p:nvCxnSpPr>
          <p:cNvPr id="94" name="Straight Connector 93"/>
          <p:cNvCxnSpPr>
            <a:stCxn id="84" idx="2"/>
          </p:cNvCxnSpPr>
          <p:nvPr/>
        </p:nvCxnSpPr>
        <p:spPr bwMode="auto">
          <a:xfrm rot="5400000">
            <a:off x="1202505" y="2321711"/>
            <a:ext cx="35719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05" name="Rectangle 104"/>
          <p:cNvSpPr/>
          <p:nvPr/>
        </p:nvSpPr>
        <p:spPr bwMode="auto">
          <a:xfrm>
            <a:off x="738158" y="2500306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r1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738158" y="2928934"/>
            <a:ext cx="1285884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Memory to HIBI r2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738686" y="2571744"/>
            <a:ext cx="2071702" cy="214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72000" tIns="0" rIns="72000" bIns="0" rtlCol="0" anchor="ctr">
            <a:noAutofit/>
          </a:bodyPr>
          <a:lstStyle/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2738422" y="3143248"/>
            <a:ext cx="1121205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Address a single word at a time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32" name="Curved Connector 131"/>
          <p:cNvCxnSpPr>
            <a:stCxn id="122" idx="3"/>
            <a:endCxn id="117" idx="1"/>
          </p:cNvCxnSpPr>
          <p:nvPr/>
        </p:nvCxnSpPr>
        <p:spPr bwMode="auto">
          <a:xfrm flipV="1">
            <a:off x="3859627" y="2678901"/>
            <a:ext cx="879059" cy="67866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Elbow Connector 207"/>
          <p:cNvCxnSpPr>
            <a:stCxn id="101" idx="0"/>
            <a:endCxn id="51" idx="2"/>
          </p:cNvCxnSpPr>
          <p:nvPr/>
        </p:nvCxnSpPr>
        <p:spPr bwMode="auto">
          <a:xfrm rot="5400000" flipH="1" flipV="1">
            <a:off x="5935272" y="2589604"/>
            <a:ext cx="571504" cy="125016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 smtClean="0"/>
              <a:t>HIBI MEM DMA</a:t>
            </a:r>
            <a:endParaRPr lang="en-GB" sz="1800" dirty="0"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23844" y="5143512"/>
            <a:ext cx="1285884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DDRx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memory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23844" y="4357694"/>
            <a:ext cx="1285884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High Performance Controller II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523844" y="3143248"/>
            <a:ext cx="1285884" cy="42862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MEM DMA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7" name="Straight Connector 116"/>
          <p:cNvCxnSpPr>
            <a:stCxn id="39" idx="2"/>
            <a:endCxn id="38" idx="0"/>
          </p:cNvCxnSpPr>
          <p:nvPr/>
        </p:nvCxnSpPr>
        <p:spPr bwMode="auto">
          <a:xfrm rot="5400000">
            <a:off x="988191" y="4964917"/>
            <a:ext cx="35719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2</a:t>
            </a:fld>
            <a:endParaRPr lang="fi-FI"/>
          </a:p>
        </p:txBody>
      </p:sp>
      <p:cxnSp>
        <p:nvCxnSpPr>
          <p:cNvPr id="55" name="Straight Connector 54"/>
          <p:cNvCxnSpPr>
            <a:stCxn id="61" idx="2"/>
            <a:endCxn id="63" idx="0"/>
          </p:cNvCxnSpPr>
          <p:nvPr/>
        </p:nvCxnSpPr>
        <p:spPr bwMode="auto">
          <a:xfrm rot="5400000">
            <a:off x="986893" y="3963486"/>
            <a:ext cx="35978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523844" y="2928934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23844" y="2276872"/>
            <a:ext cx="1285884" cy="285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cxnSp>
        <p:nvCxnSpPr>
          <p:cNvPr id="75" name="Straight Connector 74"/>
          <p:cNvCxnSpPr>
            <a:stCxn id="74" idx="2"/>
            <a:endCxn id="71" idx="0"/>
          </p:cNvCxnSpPr>
          <p:nvPr/>
        </p:nvCxnSpPr>
        <p:spPr bwMode="auto">
          <a:xfrm rot="5400000">
            <a:off x="983631" y="2745779"/>
            <a:ext cx="36631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2952736" y="2071678"/>
            <a:ext cx="6286544" cy="3000396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72000" rIns="90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MEM DMA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 bwMode="auto">
          <a:xfrm>
            <a:off x="4881562" y="3571876"/>
            <a:ext cx="35719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sp>
        <p:nvSpPr>
          <p:cNvPr id="116" name="Rectangle 115"/>
          <p:cNvSpPr/>
          <p:nvPr/>
        </p:nvSpPr>
        <p:spPr bwMode="auto">
          <a:xfrm>
            <a:off x="3095612" y="3500438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Config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4310058" y="4214818"/>
            <a:ext cx="4572032" cy="21431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. access arbiter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30" name="Straight Connector 129"/>
          <p:cNvCxnSpPr/>
          <p:nvPr/>
        </p:nvCxnSpPr>
        <p:spPr bwMode="auto">
          <a:xfrm rot="5400000">
            <a:off x="4310058" y="4071942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31" name="Straight Connector 130"/>
          <p:cNvCxnSpPr/>
          <p:nvPr/>
        </p:nvCxnSpPr>
        <p:spPr bwMode="auto">
          <a:xfrm rot="5400000">
            <a:off x="5453066" y="4071942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39" name="Straight Connector 138"/>
          <p:cNvCxnSpPr/>
          <p:nvPr/>
        </p:nvCxnSpPr>
        <p:spPr bwMode="auto">
          <a:xfrm>
            <a:off x="3809992" y="3643314"/>
            <a:ext cx="142876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34" name="Straight Connector 133"/>
          <p:cNvCxnSpPr/>
          <p:nvPr/>
        </p:nvCxnSpPr>
        <p:spPr bwMode="auto">
          <a:xfrm rot="5400000">
            <a:off x="6453198" y="4071942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41" name="Straight Connector 140"/>
          <p:cNvCxnSpPr/>
          <p:nvPr/>
        </p:nvCxnSpPr>
        <p:spPr bwMode="auto">
          <a:xfrm>
            <a:off x="3809992" y="3714752"/>
            <a:ext cx="242889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>
            <a:off x="3809992" y="3571876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46" name="Rectangle 145"/>
          <p:cNvSpPr/>
          <p:nvPr/>
        </p:nvSpPr>
        <p:spPr bwMode="auto">
          <a:xfrm>
            <a:off x="6167446" y="4643446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Altera</a:t>
            </a:r>
            <a:endParaRPr lang="en-US" sz="1000" dirty="0" smtClean="0">
              <a:solidFill>
                <a:prstClr val="black"/>
              </a:solidFill>
              <a:latin typeface="+mn-lt"/>
              <a:cs typeface="Arial" pitchFamily="34" charset="0"/>
            </a:endParaRP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controller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47" name="Straight Connector 146"/>
          <p:cNvCxnSpPr/>
          <p:nvPr/>
        </p:nvCxnSpPr>
        <p:spPr bwMode="auto">
          <a:xfrm rot="5400000">
            <a:off x="6417479" y="4536289"/>
            <a:ext cx="21431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49" name="Rectangle 148"/>
          <p:cNvSpPr/>
          <p:nvPr/>
        </p:nvSpPr>
        <p:spPr bwMode="auto">
          <a:xfrm>
            <a:off x="4524372" y="2071678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50" name="Straight Connector 149"/>
          <p:cNvCxnSpPr/>
          <p:nvPr/>
        </p:nvCxnSpPr>
        <p:spPr bwMode="auto">
          <a:xfrm rot="5400000">
            <a:off x="4774405" y="2607463"/>
            <a:ext cx="21431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6" name="Shape 35"/>
          <p:cNvCxnSpPr>
            <a:stCxn id="116" idx="2"/>
            <a:endCxn id="129" idx="1"/>
          </p:cNvCxnSpPr>
          <p:nvPr/>
        </p:nvCxnSpPr>
        <p:spPr bwMode="auto">
          <a:xfrm rot="16200000" flipH="1">
            <a:off x="3684976" y="3696892"/>
            <a:ext cx="392909" cy="857256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1809728" y="2071678"/>
            <a:ext cx="1143008" cy="107157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16200000" flipH="1">
            <a:off x="1631133" y="3750471"/>
            <a:ext cx="1500198" cy="11430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rot="5400000">
            <a:off x="7453330" y="4071942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3809992" y="3786190"/>
            <a:ext cx="3429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6453198" y="2071678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810256" y="2714620"/>
            <a:ext cx="2071702" cy="21431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access arbiter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5400000">
            <a:off x="6703231" y="2607463"/>
            <a:ext cx="21431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82" name="Elbow Connector 181"/>
          <p:cNvCxnSpPr/>
          <p:nvPr/>
        </p:nvCxnSpPr>
        <p:spPr bwMode="auto">
          <a:xfrm rot="16200000" flipH="1">
            <a:off x="4565992" y="2458686"/>
            <a:ext cx="571504" cy="1512000"/>
          </a:xfrm>
          <a:prstGeom prst="bentConnector3">
            <a:avLst>
              <a:gd name="adj1" fmla="val 60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6" name="Elbow Connector 185"/>
          <p:cNvCxnSpPr/>
          <p:nvPr/>
        </p:nvCxnSpPr>
        <p:spPr bwMode="auto">
          <a:xfrm rot="16200000" flipH="1">
            <a:off x="5193182" y="2188686"/>
            <a:ext cx="571504" cy="2052000"/>
          </a:xfrm>
          <a:prstGeom prst="bentConnector3">
            <a:avLst>
              <a:gd name="adj1" fmla="val 4700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0" name="Elbow Connector 189"/>
          <p:cNvCxnSpPr/>
          <p:nvPr/>
        </p:nvCxnSpPr>
        <p:spPr bwMode="auto">
          <a:xfrm rot="16200000" flipH="1">
            <a:off x="5874372" y="1864686"/>
            <a:ext cx="571504" cy="2700000"/>
          </a:xfrm>
          <a:prstGeom prst="bentConnector3">
            <a:avLst>
              <a:gd name="adj1" fmla="val 33552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7" name="Rectangle 216"/>
          <p:cNvSpPr/>
          <p:nvPr/>
        </p:nvSpPr>
        <p:spPr bwMode="auto">
          <a:xfrm>
            <a:off x="8382024" y="3500438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direct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access 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34" name="Elbow Connector 233"/>
          <p:cNvCxnSpPr/>
          <p:nvPr/>
        </p:nvCxnSpPr>
        <p:spPr bwMode="auto">
          <a:xfrm rot="16200000" flipH="1">
            <a:off x="6609562" y="1486686"/>
            <a:ext cx="571504" cy="3456000"/>
          </a:xfrm>
          <a:prstGeom prst="bentConnector3">
            <a:avLst>
              <a:gd name="adj1" fmla="val 17103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1" name="Straight Connector 240"/>
          <p:cNvCxnSpPr/>
          <p:nvPr/>
        </p:nvCxnSpPr>
        <p:spPr bwMode="auto">
          <a:xfrm rot="5400000">
            <a:off x="3095612" y="3214686"/>
            <a:ext cx="5715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67" name="Straight Connector 266"/>
          <p:cNvCxnSpPr/>
          <p:nvPr/>
        </p:nvCxnSpPr>
        <p:spPr bwMode="auto">
          <a:xfrm rot="5400000">
            <a:off x="8596338" y="4071942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69" name="Straight Connector 268"/>
          <p:cNvCxnSpPr/>
          <p:nvPr/>
        </p:nvCxnSpPr>
        <p:spPr bwMode="auto">
          <a:xfrm>
            <a:off x="3809992" y="3857628"/>
            <a:ext cx="4572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0" name="Rectangle 99"/>
          <p:cNvSpPr/>
          <p:nvPr/>
        </p:nvSpPr>
        <p:spPr bwMode="auto">
          <a:xfrm>
            <a:off x="4095744" y="3500438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0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238752" y="3500438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x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239016" y="3500438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direct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access 0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238884" y="3500438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71" name="Elbow Connector 270"/>
          <p:cNvCxnSpPr/>
          <p:nvPr/>
        </p:nvCxnSpPr>
        <p:spPr bwMode="auto">
          <a:xfrm rot="5400000" flipH="1" flipV="1">
            <a:off x="4149487" y="1826576"/>
            <a:ext cx="678661" cy="266400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0" name="Rectangle 119"/>
          <p:cNvSpPr/>
          <p:nvPr/>
        </p:nvSpPr>
        <p:spPr bwMode="auto">
          <a:xfrm>
            <a:off x="3238488" y="2714620"/>
            <a:ext cx="2071702" cy="21431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78" name="Elbow Connector 177"/>
          <p:cNvCxnSpPr/>
          <p:nvPr/>
        </p:nvCxnSpPr>
        <p:spPr bwMode="auto">
          <a:xfrm rot="16200000" flipH="1">
            <a:off x="3812802" y="2854686"/>
            <a:ext cx="571504" cy="720000"/>
          </a:xfrm>
          <a:prstGeom prst="bentConnector3">
            <a:avLst>
              <a:gd name="adj1" fmla="val 739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5" name="Elbow Connector 194"/>
          <p:cNvCxnSpPr/>
          <p:nvPr/>
        </p:nvCxnSpPr>
        <p:spPr bwMode="auto">
          <a:xfrm rot="5400000" flipH="1" flipV="1">
            <a:off x="4479099" y="1990685"/>
            <a:ext cx="571504" cy="2448000"/>
          </a:xfrm>
          <a:prstGeom prst="bentConnector3">
            <a:avLst>
              <a:gd name="adj1" fmla="val 58972"/>
            </a:avLst>
          </a:prstGeom>
          <a:solidFill>
            <a:schemeClr val="accent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2" name="Straight Connector 281"/>
          <p:cNvCxnSpPr/>
          <p:nvPr/>
        </p:nvCxnSpPr>
        <p:spPr bwMode="auto">
          <a:xfrm>
            <a:off x="8024834" y="3571876"/>
            <a:ext cx="35719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cxnSp>
        <p:nvCxnSpPr>
          <p:cNvPr id="286" name="Elbow Connector 285"/>
          <p:cNvCxnSpPr/>
          <p:nvPr/>
        </p:nvCxnSpPr>
        <p:spPr bwMode="auto">
          <a:xfrm rot="16200000" flipV="1">
            <a:off x="7098388" y="2926686"/>
            <a:ext cx="571504" cy="576000"/>
          </a:xfrm>
          <a:prstGeom prst="bentConnector3">
            <a:avLst>
              <a:gd name="adj1" fmla="val 42522"/>
            </a:avLst>
          </a:prstGeom>
          <a:solidFill>
            <a:schemeClr val="accent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2" name="Elbow Connector 221"/>
          <p:cNvCxnSpPr/>
          <p:nvPr/>
        </p:nvCxnSpPr>
        <p:spPr bwMode="auto">
          <a:xfrm rot="16200000" flipV="1">
            <a:off x="7993330" y="2674686"/>
            <a:ext cx="571504" cy="1080000"/>
          </a:xfrm>
          <a:prstGeom prst="bentConnector3">
            <a:avLst>
              <a:gd name="adj1" fmla="val 57476"/>
            </a:avLst>
          </a:prstGeom>
          <a:solidFill>
            <a:schemeClr val="accent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7" name="Elbow Connector 56"/>
          <p:cNvCxnSpPr/>
          <p:nvPr/>
        </p:nvCxnSpPr>
        <p:spPr bwMode="auto">
          <a:xfrm rot="16200000" flipV="1">
            <a:off x="6328884" y="3124686"/>
            <a:ext cx="571504" cy="180000"/>
          </a:xfrm>
          <a:prstGeom prst="bentConnector3">
            <a:avLst>
              <a:gd name="adj1" fmla="val 42522"/>
            </a:avLst>
          </a:prstGeom>
          <a:solidFill>
            <a:schemeClr val="accent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523844" y="3571876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23844" y="4143380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Elbow Connector 207"/>
          <p:cNvCxnSpPr>
            <a:stCxn id="101" idx="0"/>
            <a:endCxn id="51" idx="2"/>
          </p:cNvCxnSpPr>
          <p:nvPr/>
        </p:nvCxnSpPr>
        <p:spPr bwMode="auto">
          <a:xfrm rot="5400000" flipH="1" flipV="1">
            <a:off x="5919312" y="2938814"/>
            <a:ext cx="571504" cy="125016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 smtClean="0"/>
              <a:t>HIBI MEM DMA</a:t>
            </a:r>
            <a:endParaRPr lang="en-GB" sz="1800" dirty="0"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23844" y="5143512"/>
            <a:ext cx="1285884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DDRx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memory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23844" y="4357694"/>
            <a:ext cx="1285884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High Performance Controller II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523844" y="3143248"/>
            <a:ext cx="1285884" cy="42862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MEM DMA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7" name="Straight Connector 116"/>
          <p:cNvCxnSpPr>
            <a:stCxn id="39" idx="2"/>
            <a:endCxn id="38" idx="0"/>
          </p:cNvCxnSpPr>
          <p:nvPr/>
        </p:nvCxnSpPr>
        <p:spPr bwMode="auto">
          <a:xfrm rot="5400000">
            <a:off x="988191" y="4964917"/>
            <a:ext cx="35719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3</a:t>
            </a:fld>
            <a:endParaRPr lang="fi-FI"/>
          </a:p>
        </p:txBody>
      </p:sp>
      <p:cxnSp>
        <p:nvCxnSpPr>
          <p:cNvPr id="55" name="Straight Connector 54"/>
          <p:cNvCxnSpPr>
            <a:stCxn id="61" idx="2"/>
            <a:endCxn id="63" idx="0"/>
          </p:cNvCxnSpPr>
          <p:nvPr/>
        </p:nvCxnSpPr>
        <p:spPr bwMode="auto">
          <a:xfrm rot="5400000">
            <a:off x="986893" y="3963486"/>
            <a:ext cx="35978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523844" y="2928934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23844" y="2276872"/>
            <a:ext cx="1285884" cy="285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cxnSp>
        <p:nvCxnSpPr>
          <p:cNvPr id="75" name="Straight Connector 74"/>
          <p:cNvCxnSpPr>
            <a:stCxn id="74" idx="2"/>
            <a:endCxn id="71" idx="0"/>
          </p:cNvCxnSpPr>
          <p:nvPr/>
        </p:nvCxnSpPr>
        <p:spPr bwMode="auto">
          <a:xfrm rot="5400000">
            <a:off x="983631" y="2745779"/>
            <a:ext cx="36631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2936776" y="2420888"/>
            <a:ext cx="5168616" cy="3000396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72000" rIns="90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</a:pPr>
            <a:r>
              <a:rPr lang="fi-FI" sz="1000" dirty="0" smtClean="0">
                <a:solidFill>
                  <a:prstClr val="black"/>
                </a:solidFill>
                <a:cs typeface="Arial" pitchFamily="34" charset="0"/>
              </a:rPr>
              <a:t>HIBI MEM DMA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 bwMode="auto">
          <a:xfrm>
            <a:off x="4865602" y="3921086"/>
            <a:ext cx="357190" cy="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med" len="med"/>
          </a:ln>
          <a:effectLst/>
        </p:spPr>
      </p:cxnSp>
      <p:sp>
        <p:nvSpPr>
          <p:cNvPr id="116" name="Rectangle 115"/>
          <p:cNvSpPr/>
          <p:nvPr/>
        </p:nvSpPr>
        <p:spPr bwMode="auto">
          <a:xfrm>
            <a:off x="3079652" y="3849648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Config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4294098" y="4564028"/>
            <a:ext cx="3379246" cy="22229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. access arbiter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30" name="Straight Connector 129"/>
          <p:cNvCxnSpPr/>
          <p:nvPr/>
        </p:nvCxnSpPr>
        <p:spPr bwMode="auto">
          <a:xfrm rot="5400000">
            <a:off x="4294098" y="4421152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31" name="Straight Connector 130"/>
          <p:cNvCxnSpPr/>
          <p:nvPr/>
        </p:nvCxnSpPr>
        <p:spPr bwMode="auto">
          <a:xfrm rot="5400000">
            <a:off x="5437106" y="4421152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39" name="Straight Connector 138"/>
          <p:cNvCxnSpPr/>
          <p:nvPr/>
        </p:nvCxnSpPr>
        <p:spPr bwMode="auto">
          <a:xfrm>
            <a:off x="3794032" y="3992524"/>
            <a:ext cx="142876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34" name="Straight Connector 133"/>
          <p:cNvCxnSpPr/>
          <p:nvPr/>
        </p:nvCxnSpPr>
        <p:spPr bwMode="auto">
          <a:xfrm rot="5400000">
            <a:off x="6437238" y="4421152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41" name="Straight Connector 140"/>
          <p:cNvCxnSpPr/>
          <p:nvPr/>
        </p:nvCxnSpPr>
        <p:spPr bwMode="auto">
          <a:xfrm>
            <a:off x="3794032" y="4063962"/>
            <a:ext cx="242889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>
            <a:off x="3794032" y="3921086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46" name="Rectangle 145"/>
          <p:cNvSpPr/>
          <p:nvPr/>
        </p:nvSpPr>
        <p:spPr bwMode="auto">
          <a:xfrm>
            <a:off x="6151486" y="4992656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Altera</a:t>
            </a:r>
            <a:endParaRPr lang="en-US" sz="1000" dirty="0" smtClean="0">
              <a:solidFill>
                <a:prstClr val="black"/>
              </a:solidFill>
              <a:latin typeface="+mn-lt"/>
              <a:cs typeface="Arial" pitchFamily="34" charset="0"/>
            </a:endParaRP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controller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47" name="Straight Connector 146"/>
          <p:cNvCxnSpPr/>
          <p:nvPr/>
        </p:nvCxnSpPr>
        <p:spPr bwMode="auto">
          <a:xfrm rot="5400000">
            <a:off x="6401519" y="4885499"/>
            <a:ext cx="21431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49" name="Rectangle 148"/>
          <p:cNvSpPr/>
          <p:nvPr/>
        </p:nvSpPr>
        <p:spPr bwMode="auto">
          <a:xfrm>
            <a:off x="4508412" y="2420888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50" name="Straight Connector 149"/>
          <p:cNvCxnSpPr/>
          <p:nvPr/>
        </p:nvCxnSpPr>
        <p:spPr bwMode="auto">
          <a:xfrm rot="5400000">
            <a:off x="4758445" y="2956673"/>
            <a:ext cx="21431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36" name="Shape 35"/>
          <p:cNvCxnSpPr>
            <a:stCxn id="116" idx="2"/>
            <a:endCxn id="129" idx="1"/>
          </p:cNvCxnSpPr>
          <p:nvPr/>
        </p:nvCxnSpPr>
        <p:spPr bwMode="auto">
          <a:xfrm rot="16200000" flipH="1">
            <a:off x="3667021" y="4048097"/>
            <a:ext cx="396899" cy="857256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 flipV="1">
            <a:off x="1809728" y="2420888"/>
            <a:ext cx="1127048" cy="7223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16200000" flipH="1">
            <a:off x="1436578" y="3945026"/>
            <a:ext cx="1873348" cy="1127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rot="5400000">
            <a:off x="7437370" y="4421152"/>
            <a:ext cx="28575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3794032" y="4135400"/>
            <a:ext cx="3429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6437238" y="2420888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794296" y="3063830"/>
            <a:ext cx="2071702" cy="21431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access arbiter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5400000">
            <a:off x="6687271" y="2956673"/>
            <a:ext cx="21431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82" name="Elbow Connector 181"/>
          <p:cNvCxnSpPr/>
          <p:nvPr/>
        </p:nvCxnSpPr>
        <p:spPr bwMode="auto">
          <a:xfrm rot="16200000" flipH="1">
            <a:off x="4550032" y="2807896"/>
            <a:ext cx="571504" cy="1512000"/>
          </a:xfrm>
          <a:prstGeom prst="bentConnector3">
            <a:avLst>
              <a:gd name="adj1" fmla="val 60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6" name="Elbow Connector 185"/>
          <p:cNvCxnSpPr/>
          <p:nvPr/>
        </p:nvCxnSpPr>
        <p:spPr bwMode="auto">
          <a:xfrm rot="16200000" flipH="1">
            <a:off x="5177222" y="2537896"/>
            <a:ext cx="571504" cy="2052000"/>
          </a:xfrm>
          <a:prstGeom prst="bentConnector3">
            <a:avLst>
              <a:gd name="adj1" fmla="val 47009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0" name="Elbow Connector 189"/>
          <p:cNvCxnSpPr/>
          <p:nvPr/>
        </p:nvCxnSpPr>
        <p:spPr bwMode="auto">
          <a:xfrm rot="16200000" flipH="1">
            <a:off x="5858412" y="2213896"/>
            <a:ext cx="571504" cy="2700000"/>
          </a:xfrm>
          <a:prstGeom prst="bentConnector3">
            <a:avLst>
              <a:gd name="adj1" fmla="val 33552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1" name="Straight Connector 240"/>
          <p:cNvCxnSpPr/>
          <p:nvPr/>
        </p:nvCxnSpPr>
        <p:spPr bwMode="auto">
          <a:xfrm rot="5400000">
            <a:off x="3079652" y="3563896"/>
            <a:ext cx="5715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00" name="Rectangle 99"/>
          <p:cNvSpPr/>
          <p:nvPr/>
        </p:nvSpPr>
        <p:spPr bwMode="auto">
          <a:xfrm>
            <a:off x="4079784" y="3849648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0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5222792" y="3849648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x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7223056" y="3849648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direct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access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222924" y="3849648"/>
            <a:ext cx="71438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271" name="Elbow Connector 270"/>
          <p:cNvCxnSpPr/>
          <p:nvPr/>
        </p:nvCxnSpPr>
        <p:spPr bwMode="auto">
          <a:xfrm rot="5400000" flipH="1" flipV="1">
            <a:off x="4133527" y="2175786"/>
            <a:ext cx="678661" cy="2664000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0" name="Rectangle 119"/>
          <p:cNvSpPr/>
          <p:nvPr/>
        </p:nvSpPr>
        <p:spPr bwMode="auto">
          <a:xfrm>
            <a:off x="3222528" y="3063830"/>
            <a:ext cx="2071702" cy="21431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78" name="Elbow Connector 177"/>
          <p:cNvCxnSpPr/>
          <p:nvPr/>
        </p:nvCxnSpPr>
        <p:spPr bwMode="auto">
          <a:xfrm rot="16200000" flipH="1">
            <a:off x="3796842" y="3203896"/>
            <a:ext cx="571504" cy="720000"/>
          </a:xfrm>
          <a:prstGeom prst="bentConnector3">
            <a:avLst>
              <a:gd name="adj1" fmla="val 7392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5" name="Elbow Connector 194"/>
          <p:cNvCxnSpPr/>
          <p:nvPr/>
        </p:nvCxnSpPr>
        <p:spPr bwMode="auto">
          <a:xfrm rot="5400000" flipH="1" flipV="1">
            <a:off x="4463139" y="2339895"/>
            <a:ext cx="571504" cy="2448000"/>
          </a:xfrm>
          <a:prstGeom prst="bentConnector3">
            <a:avLst>
              <a:gd name="adj1" fmla="val 58972"/>
            </a:avLst>
          </a:prstGeom>
          <a:solidFill>
            <a:schemeClr val="accent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6" name="Elbow Connector 285"/>
          <p:cNvCxnSpPr/>
          <p:nvPr/>
        </p:nvCxnSpPr>
        <p:spPr bwMode="auto">
          <a:xfrm rot="16200000" flipV="1">
            <a:off x="7082428" y="3275896"/>
            <a:ext cx="571504" cy="576000"/>
          </a:xfrm>
          <a:prstGeom prst="bentConnector3">
            <a:avLst>
              <a:gd name="adj1" fmla="val 42522"/>
            </a:avLst>
          </a:prstGeom>
          <a:solidFill>
            <a:schemeClr val="accent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7" name="Elbow Connector 56"/>
          <p:cNvCxnSpPr/>
          <p:nvPr/>
        </p:nvCxnSpPr>
        <p:spPr bwMode="auto">
          <a:xfrm rot="16200000" flipV="1">
            <a:off x="6312924" y="3473896"/>
            <a:ext cx="571504" cy="180000"/>
          </a:xfrm>
          <a:prstGeom prst="bentConnector3">
            <a:avLst>
              <a:gd name="adj1" fmla="val 42522"/>
            </a:avLst>
          </a:prstGeom>
          <a:solidFill>
            <a:schemeClr val="accent1"/>
          </a:solid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523844" y="3571876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23844" y="4143380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 smtClean="0">
                <a:latin typeface="+mn-lt"/>
              </a:rPr>
              <a:t>Memory to HIBI r2</a:t>
            </a:r>
            <a:endParaRPr lang="en-GB" sz="1800" dirty="0"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23844" y="5143512"/>
            <a:ext cx="1285884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DDR/DDR2/DDR3 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memory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23844" y="4357694"/>
            <a:ext cx="1285884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High Performance Controller II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523844" y="3143248"/>
            <a:ext cx="1285884" cy="428628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Memory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to HIBI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7" name="Straight Connector 116"/>
          <p:cNvCxnSpPr>
            <a:stCxn id="39" idx="2"/>
            <a:endCxn id="38" idx="0"/>
          </p:cNvCxnSpPr>
          <p:nvPr/>
        </p:nvCxnSpPr>
        <p:spPr bwMode="auto">
          <a:xfrm rot="5400000">
            <a:off x="988191" y="4964917"/>
            <a:ext cx="35719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4</a:t>
            </a:fld>
            <a:endParaRPr lang="fi-FI"/>
          </a:p>
        </p:txBody>
      </p:sp>
      <p:cxnSp>
        <p:nvCxnSpPr>
          <p:cNvPr id="55" name="Straight Connector 54"/>
          <p:cNvCxnSpPr>
            <a:stCxn id="61" idx="2"/>
            <a:endCxn id="63" idx="0"/>
          </p:cNvCxnSpPr>
          <p:nvPr/>
        </p:nvCxnSpPr>
        <p:spPr bwMode="auto">
          <a:xfrm rot="5400000">
            <a:off x="986893" y="3963486"/>
            <a:ext cx="35978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 bwMode="auto">
          <a:xfrm>
            <a:off x="523844" y="2928934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r3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23844" y="2071678"/>
            <a:ext cx="1285884" cy="28575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cxnSp>
        <p:nvCxnSpPr>
          <p:cNvPr id="75" name="Straight Connector 74"/>
          <p:cNvCxnSpPr>
            <a:stCxn id="74" idx="2"/>
          </p:cNvCxnSpPr>
          <p:nvPr/>
        </p:nvCxnSpPr>
        <p:spPr bwMode="auto">
          <a:xfrm rot="5400000">
            <a:off x="988191" y="2536025"/>
            <a:ext cx="35719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6" name="Rectangle 45"/>
          <p:cNvSpPr/>
          <p:nvPr/>
        </p:nvSpPr>
        <p:spPr bwMode="auto">
          <a:xfrm>
            <a:off x="523844" y="2714620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r1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523844" y="3571876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23844" y="4143380"/>
            <a:ext cx="1285884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Avalon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 smtClean="0">
                <a:latin typeface="+mn-lt"/>
              </a:rPr>
              <a:t>Memory to HIBI r2</a:t>
            </a:r>
            <a:endParaRPr lang="en-GB" sz="1800" dirty="0">
              <a:latin typeface="+mn-lt"/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5</a:t>
            </a:fld>
            <a:endParaRPr lang="fi-FI"/>
          </a:p>
        </p:txBody>
      </p:sp>
      <p:sp>
        <p:nvSpPr>
          <p:cNvPr id="95" name="Rectangle 94"/>
          <p:cNvSpPr/>
          <p:nvPr/>
        </p:nvSpPr>
        <p:spPr bwMode="auto">
          <a:xfrm>
            <a:off x="1208584" y="1700808"/>
            <a:ext cx="6552728" cy="3456384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72000" rIns="90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5601072" y="1700808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50" name="Straight Connector 149"/>
          <p:cNvCxnSpPr>
            <a:endCxn id="162" idx="0"/>
          </p:cNvCxnSpPr>
          <p:nvPr/>
        </p:nvCxnSpPr>
        <p:spPr bwMode="auto">
          <a:xfrm rot="16200000" flipH="1">
            <a:off x="5669945" y="2417753"/>
            <a:ext cx="579484" cy="28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6609184" y="1700808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97" name="Straight Connector 96"/>
          <p:cNvCxnSpPr>
            <a:stCxn id="45" idx="2"/>
            <a:endCxn id="164" idx="0"/>
          </p:cNvCxnSpPr>
          <p:nvPr/>
        </p:nvCxnSpPr>
        <p:spPr bwMode="auto">
          <a:xfrm rot="16200000" flipH="1">
            <a:off x="6679462" y="2419158"/>
            <a:ext cx="579484" cy="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2360712" y="1700808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msg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9" name="Straight Connector 58"/>
          <p:cNvCxnSpPr>
            <a:stCxn id="58" idx="2"/>
            <a:endCxn id="65" idx="0"/>
          </p:cNvCxnSpPr>
          <p:nvPr/>
        </p:nvCxnSpPr>
        <p:spPr bwMode="auto">
          <a:xfrm rot="16200000" flipH="1">
            <a:off x="2611010" y="2239138"/>
            <a:ext cx="219444" cy="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4160912" y="1700808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msg.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wr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fifo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2" name="Straight Connector 61"/>
          <p:cNvCxnSpPr>
            <a:stCxn id="60" idx="2"/>
            <a:endCxn id="98" idx="0"/>
          </p:cNvCxnSpPr>
          <p:nvPr/>
        </p:nvCxnSpPr>
        <p:spPr bwMode="auto">
          <a:xfrm rot="16200000" flipH="1">
            <a:off x="4231190" y="2419158"/>
            <a:ext cx="579484" cy="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1496616" y="2348880"/>
            <a:ext cx="2448272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msg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reader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568624" y="2708920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Config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processer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152800" y="2708920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Request passer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3152800" y="3645024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72000" rIns="36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Write conf. memory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2360712" y="3645024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72000" rIns="36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 conf. memory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4160912" y="2708920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Request processer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2360712" y="2708920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Config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passer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1568624" y="3645024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72000" rIns="36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RW conf. state </a:t>
            </a: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mem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1" name="Straight Connector 110"/>
          <p:cNvCxnSpPr>
            <a:endCxn id="103" idx="0"/>
          </p:cNvCxnSpPr>
          <p:nvPr/>
        </p:nvCxnSpPr>
        <p:spPr bwMode="auto">
          <a:xfrm rot="5400000">
            <a:off x="2540732" y="252890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2720752" y="2492896"/>
            <a:ext cx="7920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19" name="Straight Connector 118"/>
          <p:cNvCxnSpPr>
            <a:endCxn id="81" idx="0"/>
          </p:cNvCxnSpPr>
          <p:nvPr/>
        </p:nvCxnSpPr>
        <p:spPr bwMode="auto">
          <a:xfrm rot="5400000">
            <a:off x="3404828" y="2600908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5" name="Straight Connector 124"/>
          <p:cNvCxnSpPr>
            <a:stCxn id="103" idx="1"/>
            <a:endCxn id="78" idx="3"/>
          </p:cNvCxnSpPr>
          <p:nvPr/>
        </p:nvCxnSpPr>
        <p:spPr bwMode="auto">
          <a:xfrm rot="10800000">
            <a:off x="2288704" y="2960948"/>
            <a:ext cx="7200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8" name="Straight Connector 127"/>
          <p:cNvCxnSpPr>
            <a:stCxn id="81" idx="3"/>
            <a:endCxn id="98" idx="1"/>
          </p:cNvCxnSpPr>
          <p:nvPr/>
        </p:nvCxnSpPr>
        <p:spPr bwMode="auto">
          <a:xfrm>
            <a:off x="3872880" y="2960948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37" name="Straight Connector 136"/>
          <p:cNvCxnSpPr>
            <a:stCxn id="78" idx="2"/>
            <a:endCxn id="110" idx="0"/>
          </p:cNvCxnSpPr>
          <p:nvPr/>
        </p:nvCxnSpPr>
        <p:spPr bwMode="auto">
          <a:xfrm rot="5400000">
            <a:off x="1712640" y="342900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42" name="Straight Connector 141"/>
          <p:cNvCxnSpPr/>
          <p:nvPr/>
        </p:nvCxnSpPr>
        <p:spPr bwMode="auto">
          <a:xfrm>
            <a:off x="1928664" y="3429000"/>
            <a:ext cx="158417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45" name="Straight Connector 144"/>
          <p:cNvCxnSpPr>
            <a:endCxn id="94" idx="0"/>
          </p:cNvCxnSpPr>
          <p:nvPr/>
        </p:nvCxnSpPr>
        <p:spPr bwMode="auto">
          <a:xfrm rot="5400000">
            <a:off x="3404828" y="3537012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54" name="Straight Connector 153"/>
          <p:cNvCxnSpPr>
            <a:endCxn id="96" idx="0"/>
          </p:cNvCxnSpPr>
          <p:nvPr/>
        </p:nvCxnSpPr>
        <p:spPr bwMode="auto">
          <a:xfrm rot="5400000">
            <a:off x="2612740" y="3537012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59" name="Rectangle 158"/>
          <p:cNvSpPr/>
          <p:nvPr/>
        </p:nvSpPr>
        <p:spPr bwMode="auto">
          <a:xfrm>
            <a:off x="6609184" y="4725144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ctrl.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5601072" y="2708920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Write processer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6609184" y="2708920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 processer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6609184" y="3717032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Memory arbiter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74" name="Shape 173"/>
          <p:cNvCxnSpPr>
            <a:stCxn id="162" idx="1"/>
            <a:endCxn id="94" idx="2"/>
          </p:cNvCxnSpPr>
          <p:nvPr/>
        </p:nvCxnSpPr>
        <p:spPr bwMode="auto">
          <a:xfrm rot="10800000" flipV="1">
            <a:off x="3512840" y="2960948"/>
            <a:ext cx="2088232" cy="1188132"/>
          </a:xfrm>
          <a:prstGeom prst="bentConnector4">
            <a:avLst>
              <a:gd name="adj1" fmla="val 9451"/>
              <a:gd name="adj2" fmla="val 11202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76" name="Shape 175"/>
          <p:cNvCxnSpPr>
            <a:stCxn id="164" idx="1"/>
            <a:endCxn id="96" idx="2"/>
          </p:cNvCxnSpPr>
          <p:nvPr/>
        </p:nvCxnSpPr>
        <p:spPr bwMode="auto">
          <a:xfrm rot="10800000" flipV="1">
            <a:off x="2720752" y="2960948"/>
            <a:ext cx="3888432" cy="1188132"/>
          </a:xfrm>
          <a:prstGeom prst="bentConnector4">
            <a:avLst>
              <a:gd name="adj1" fmla="val 3727"/>
              <a:gd name="adj2" fmla="val 12405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92" name="Shape 191"/>
          <p:cNvCxnSpPr>
            <a:stCxn id="162" idx="2"/>
            <a:endCxn id="165" idx="1"/>
          </p:cNvCxnSpPr>
          <p:nvPr/>
        </p:nvCxnSpPr>
        <p:spPr bwMode="auto">
          <a:xfrm rot="16200000" flipH="1">
            <a:off x="5907106" y="3266982"/>
            <a:ext cx="756084" cy="648072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4" name="Straight Connector 203"/>
          <p:cNvCxnSpPr>
            <a:stCxn id="164" idx="2"/>
            <a:endCxn id="165" idx="0"/>
          </p:cNvCxnSpPr>
          <p:nvPr/>
        </p:nvCxnSpPr>
        <p:spPr bwMode="auto">
          <a:xfrm rot="5400000">
            <a:off x="6717196" y="3465004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207" name="Straight Connector 206"/>
          <p:cNvCxnSpPr>
            <a:stCxn id="165" idx="2"/>
            <a:endCxn id="159" idx="0"/>
          </p:cNvCxnSpPr>
          <p:nvPr/>
        </p:nvCxnSpPr>
        <p:spPr bwMode="auto">
          <a:xfrm rot="5400000">
            <a:off x="6717176" y="4473096"/>
            <a:ext cx="504056" cy="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4160912" y="3429000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72000" rIns="18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RW reserve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4" name="Straight Connector 43"/>
          <p:cNvCxnSpPr>
            <a:stCxn id="98" idx="2"/>
            <a:endCxn id="43" idx="0"/>
          </p:cNvCxnSpPr>
          <p:nvPr/>
        </p:nvCxnSpPr>
        <p:spPr bwMode="auto">
          <a:xfrm rot="5400000">
            <a:off x="4412940" y="3320988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5400000">
            <a:off x="4196916" y="4113076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5400000">
            <a:off x="4412940" y="4185084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 smtClean="0">
                <a:latin typeface="+mn-lt"/>
              </a:rPr>
              <a:t>Memory to HIBI r2 internal structure and data flow</a:t>
            </a:r>
            <a:endParaRPr lang="en-GB" sz="1800" dirty="0">
              <a:latin typeface="+mn-lt"/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6</a:t>
            </a:fld>
            <a:endParaRPr lang="fi-FI"/>
          </a:p>
        </p:txBody>
      </p:sp>
      <p:sp>
        <p:nvSpPr>
          <p:cNvPr id="95" name="Rectangle 94"/>
          <p:cNvSpPr/>
          <p:nvPr/>
        </p:nvSpPr>
        <p:spPr bwMode="auto">
          <a:xfrm>
            <a:off x="920552" y="1196752"/>
            <a:ext cx="8136904" cy="4176464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72000" rIns="90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5385048" y="1196752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689304" y="1196752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5400000" flipH="1" flipV="1">
            <a:off x="7725308" y="2600908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2360712" y="1196752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msg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944888" y="1196752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msg.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wr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fifo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2" name="Straight Connector 61"/>
          <p:cNvCxnSpPr>
            <a:stCxn id="98" idx="0"/>
            <a:endCxn id="60" idx="2"/>
          </p:cNvCxnSpPr>
          <p:nvPr/>
        </p:nvCxnSpPr>
        <p:spPr bwMode="auto">
          <a:xfrm rot="16200000" flipV="1">
            <a:off x="4015166" y="1915102"/>
            <a:ext cx="579484" cy="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1280592" y="1844824"/>
            <a:ext cx="1872208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msg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reader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352600" y="2204864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Config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processer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936776" y="3140968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72000" rIns="36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Write conf. memory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2144688" y="3140968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72000" rIns="36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 conf. memory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944888" y="2204864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Request processer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2360712" y="2204864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1352600" y="3140968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72000" rIns="36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RW conf. state </a:t>
            </a: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mem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1" name="Straight Connector 110"/>
          <p:cNvCxnSpPr>
            <a:stCxn id="58" idx="2"/>
            <a:endCxn id="103" idx="0"/>
          </p:cNvCxnSpPr>
          <p:nvPr/>
        </p:nvCxnSpPr>
        <p:spPr bwMode="auto">
          <a:xfrm rot="16200000" flipH="1">
            <a:off x="2430990" y="1915102"/>
            <a:ext cx="579484" cy="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5" name="Straight Connector 124"/>
          <p:cNvCxnSpPr>
            <a:stCxn id="103" idx="1"/>
            <a:endCxn id="78" idx="3"/>
          </p:cNvCxnSpPr>
          <p:nvPr/>
        </p:nvCxnSpPr>
        <p:spPr bwMode="auto">
          <a:xfrm rot="10800000">
            <a:off x="2072680" y="2456892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8" name="Straight Connector 127"/>
          <p:cNvCxnSpPr>
            <a:stCxn id="103" idx="3"/>
            <a:endCxn id="98" idx="1"/>
          </p:cNvCxnSpPr>
          <p:nvPr/>
        </p:nvCxnSpPr>
        <p:spPr bwMode="auto">
          <a:xfrm>
            <a:off x="3080792" y="2456892"/>
            <a:ext cx="864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37" name="Straight Connector 136"/>
          <p:cNvCxnSpPr>
            <a:stCxn id="78" idx="2"/>
            <a:endCxn id="110" idx="0"/>
          </p:cNvCxnSpPr>
          <p:nvPr/>
        </p:nvCxnSpPr>
        <p:spPr bwMode="auto">
          <a:xfrm rot="5400000">
            <a:off x="1496616" y="2924944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42" name="Straight Connector 141"/>
          <p:cNvCxnSpPr/>
          <p:nvPr/>
        </p:nvCxnSpPr>
        <p:spPr bwMode="auto">
          <a:xfrm>
            <a:off x="1712640" y="2924944"/>
            <a:ext cx="158417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45" name="Straight Connector 144"/>
          <p:cNvCxnSpPr>
            <a:endCxn id="94" idx="0"/>
          </p:cNvCxnSpPr>
          <p:nvPr/>
        </p:nvCxnSpPr>
        <p:spPr bwMode="auto">
          <a:xfrm rot="5400000">
            <a:off x="3188804" y="3032956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54" name="Straight Connector 153"/>
          <p:cNvCxnSpPr>
            <a:endCxn id="96" idx="0"/>
          </p:cNvCxnSpPr>
          <p:nvPr/>
        </p:nvCxnSpPr>
        <p:spPr bwMode="auto">
          <a:xfrm rot="5400000">
            <a:off x="2396716" y="3032956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59" name="Rectangle 158"/>
          <p:cNvSpPr/>
          <p:nvPr/>
        </p:nvSpPr>
        <p:spPr bwMode="auto">
          <a:xfrm>
            <a:off x="6393160" y="4941168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ctrl.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944888" y="2924944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72000" rIns="18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RW reserve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regs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4" name="Straight Connector 43"/>
          <p:cNvCxnSpPr>
            <a:stCxn id="98" idx="2"/>
            <a:endCxn id="43" idx="0"/>
          </p:cNvCxnSpPr>
          <p:nvPr/>
        </p:nvCxnSpPr>
        <p:spPr bwMode="auto">
          <a:xfrm rot="5400000">
            <a:off x="4196916" y="2816932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5400000">
            <a:off x="3980892" y="3609020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5400000">
            <a:off x="4196916" y="3681028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56" name="Rectangle 55"/>
          <p:cNvSpPr/>
          <p:nvPr/>
        </p:nvSpPr>
        <p:spPr bwMode="auto">
          <a:xfrm>
            <a:off x="1352600" y="4005064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Free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7" name="Shape 56"/>
          <p:cNvCxnSpPr>
            <a:stCxn id="56" idx="1"/>
            <a:endCxn id="78" idx="1"/>
          </p:cNvCxnSpPr>
          <p:nvPr/>
        </p:nvCxnSpPr>
        <p:spPr bwMode="auto">
          <a:xfrm rot="10800000">
            <a:off x="1352600" y="2456892"/>
            <a:ext cx="1588" cy="1800200"/>
          </a:xfrm>
          <a:prstGeom prst="bent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8121352" y="2708920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data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329264" y="2708920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ret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 rot="5400000" flipH="1" flipV="1">
            <a:off x="8157356" y="2600908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7689304" y="1988840"/>
            <a:ext cx="720000" cy="504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data writer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7" name="Straight Connector 106"/>
          <p:cNvCxnSpPr>
            <a:stCxn id="93" idx="0"/>
            <a:endCxn id="45" idx="2"/>
          </p:cNvCxnSpPr>
          <p:nvPr/>
        </p:nvCxnSpPr>
        <p:spPr bwMode="auto">
          <a:xfrm rot="5400000" flipH="1" flipV="1">
            <a:off x="7867574" y="1807110"/>
            <a:ext cx="36346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12" name="Shape 191"/>
          <p:cNvCxnSpPr>
            <a:endCxn id="82" idx="2"/>
          </p:cNvCxnSpPr>
          <p:nvPr/>
        </p:nvCxnSpPr>
        <p:spPr bwMode="auto">
          <a:xfrm rot="5400000" flipH="1" flipV="1">
            <a:off x="6825208" y="3284984"/>
            <a:ext cx="1728192" cy="15841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52" name="Rectangle 151"/>
          <p:cNvSpPr/>
          <p:nvPr/>
        </p:nvSpPr>
        <p:spPr bwMode="auto">
          <a:xfrm>
            <a:off x="1352600" y="4797152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init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53" name="Straight Connector 152"/>
          <p:cNvCxnSpPr>
            <a:stCxn id="152" idx="0"/>
            <a:endCxn id="56" idx="2"/>
          </p:cNvCxnSpPr>
          <p:nvPr/>
        </p:nvCxnSpPr>
        <p:spPr bwMode="auto">
          <a:xfrm rot="5400000" flipH="1" flipV="1">
            <a:off x="1568604" y="4653116"/>
            <a:ext cx="288032" cy="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58" name="Rectangle 157"/>
          <p:cNvSpPr/>
          <p:nvPr/>
        </p:nvSpPr>
        <p:spPr bwMode="auto">
          <a:xfrm>
            <a:off x="2504728" y="4797152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Conf.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init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5313040" y="1844824"/>
            <a:ext cx="1872208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access processer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5385048" y="2204864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Write processer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6393160" y="2204864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 processer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50" name="Straight Connector 149"/>
          <p:cNvCxnSpPr>
            <a:endCxn id="162" idx="0"/>
          </p:cNvCxnSpPr>
          <p:nvPr/>
        </p:nvCxnSpPr>
        <p:spPr bwMode="auto">
          <a:xfrm rot="16200000" flipH="1">
            <a:off x="5453921" y="1913697"/>
            <a:ext cx="579484" cy="28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7" name="Straight Connector 206"/>
          <p:cNvCxnSpPr>
            <a:stCxn id="164" idx="2"/>
            <a:endCxn id="159" idx="0"/>
          </p:cNvCxnSpPr>
          <p:nvPr/>
        </p:nvCxnSpPr>
        <p:spPr bwMode="auto">
          <a:xfrm rot="5400000">
            <a:off x="5637056" y="3825024"/>
            <a:ext cx="2232248" cy="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6105128" y="2348880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30" name="Shape 191"/>
          <p:cNvCxnSpPr>
            <a:endCxn id="86" idx="1"/>
          </p:cNvCxnSpPr>
          <p:nvPr/>
        </p:nvCxnSpPr>
        <p:spPr bwMode="auto">
          <a:xfrm>
            <a:off x="6897216" y="2708920"/>
            <a:ext cx="432048" cy="252028"/>
          </a:xfrm>
          <a:prstGeom prst="bentConnector3">
            <a:avLst>
              <a:gd name="adj1" fmla="val -70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92" name="Shape 191"/>
          <p:cNvCxnSpPr>
            <a:stCxn id="162" idx="2"/>
          </p:cNvCxnSpPr>
          <p:nvPr/>
        </p:nvCxnSpPr>
        <p:spPr bwMode="auto">
          <a:xfrm rot="16200000" flipH="1">
            <a:off x="5061012" y="3392996"/>
            <a:ext cx="2232248" cy="8640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4" name="Shape 173"/>
          <p:cNvCxnSpPr>
            <a:stCxn id="162" idx="1"/>
            <a:endCxn id="94" idx="2"/>
          </p:cNvCxnSpPr>
          <p:nvPr/>
        </p:nvCxnSpPr>
        <p:spPr bwMode="auto">
          <a:xfrm rot="10800000" flipV="1">
            <a:off x="3296816" y="2456892"/>
            <a:ext cx="2088232" cy="1188132"/>
          </a:xfrm>
          <a:prstGeom prst="bentConnector4">
            <a:avLst>
              <a:gd name="adj1" fmla="val 14468"/>
              <a:gd name="adj2" fmla="val 11202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83" name="Straight Connector 182"/>
          <p:cNvCxnSpPr>
            <a:endCxn id="158" idx="0"/>
          </p:cNvCxnSpPr>
          <p:nvPr/>
        </p:nvCxnSpPr>
        <p:spPr bwMode="auto">
          <a:xfrm rot="5400000">
            <a:off x="2360692" y="4293076"/>
            <a:ext cx="1008112" cy="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86" name="Straight Connector 185"/>
          <p:cNvCxnSpPr/>
          <p:nvPr/>
        </p:nvCxnSpPr>
        <p:spPr bwMode="auto">
          <a:xfrm rot="10800000">
            <a:off x="1928664" y="3789040"/>
            <a:ext cx="11521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95" name="Straight Connector 194"/>
          <p:cNvCxnSpPr/>
          <p:nvPr/>
        </p:nvCxnSpPr>
        <p:spPr bwMode="auto">
          <a:xfrm rot="5400000" flipH="1" flipV="1">
            <a:off x="1856656" y="3717032"/>
            <a:ext cx="1440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98" name="Straight Connector 197"/>
          <p:cNvCxnSpPr/>
          <p:nvPr/>
        </p:nvCxnSpPr>
        <p:spPr bwMode="auto">
          <a:xfrm rot="5400000" flipH="1" flipV="1">
            <a:off x="2648744" y="3717032"/>
            <a:ext cx="1440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99" name="Straight Connector 198"/>
          <p:cNvCxnSpPr/>
          <p:nvPr/>
        </p:nvCxnSpPr>
        <p:spPr bwMode="auto">
          <a:xfrm rot="5400000" flipH="1" flipV="1">
            <a:off x="3008784" y="3717032"/>
            <a:ext cx="1440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6" name="Shape 175"/>
          <p:cNvCxnSpPr>
            <a:stCxn id="164" idx="1"/>
            <a:endCxn id="96" idx="2"/>
          </p:cNvCxnSpPr>
          <p:nvPr/>
        </p:nvCxnSpPr>
        <p:spPr bwMode="auto">
          <a:xfrm rot="10800000" flipV="1">
            <a:off x="2504728" y="2456892"/>
            <a:ext cx="3888432" cy="1188132"/>
          </a:xfrm>
          <a:prstGeom prst="bentConnector4">
            <a:avLst>
              <a:gd name="adj1" fmla="val 3727"/>
              <a:gd name="adj2" fmla="val 12405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64" name="Shape 56"/>
          <p:cNvCxnSpPr>
            <a:endCxn id="56" idx="3"/>
          </p:cNvCxnSpPr>
          <p:nvPr/>
        </p:nvCxnSpPr>
        <p:spPr bwMode="auto">
          <a:xfrm rot="10800000" flipV="1">
            <a:off x="2072680" y="2564904"/>
            <a:ext cx="3312368" cy="1692188"/>
          </a:xfrm>
          <a:prstGeom prst="bentConnector3">
            <a:avLst>
              <a:gd name="adj1" fmla="val 514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013" y="188913"/>
            <a:ext cx="8581760" cy="431775"/>
          </a:xfrm>
        </p:spPr>
        <p:txBody>
          <a:bodyPr/>
          <a:lstStyle/>
          <a:p>
            <a:r>
              <a:rPr lang="en-GB" sz="1800" dirty="0" smtClean="0">
                <a:latin typeface="+mn-lt"/>
              </a:rPr>
              <a:t>Memory to HIBI r2 internal structure and data flow</a:t>
            </a:r>
            <a:endParaRPr lang="en-GB" sz="1800" dirty="0">
              <a:latin typeface="+mn-lt"/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7</a:t>
            </a:fld>
            <a:endParaRPr lang="fi-FI"/>
          </a:p>
        </p:txBody>
      </p:sp>
      <p:sp>
        <p:nvSpPr>
          <p:cNvPr id="95" name="Rectangle 94"/>
          <p:cNvSpPr/>
          <p:nvPr/>
        </p:nvSpPr>
        <p:spPr bwMode="auto">
          <a:xfrm>
            <a:off x="920552" y="1124744"/>
            <a:ext cx="8424936" cy="5040560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72000" rIns="90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5385048" y="1124744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rd 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905328" y="1124744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5400000" flipH="1" flipV="1">
            <a:off x="7941332" y="2888940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2360712" y="1124744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msg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rd 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944888" y="1124744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msg.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wr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2" name="Straight Connector 61"/>
          <p:cNvCxnSpPr>
            <a:stCxn id="98" idx="0"/>
            <a:endCxn id="60" idx="2"/>
          </p:cNvCxnSpPr>
          <p:nvPr/>
        </p:nvCxnSpPr>
        <p:spPr bwMode="auto">
          <a:xfrm rot="16200000" flipV="1">
            <a:off x="3583118" y="2275142"/>
            <a:ext cx="1443580" cy="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1280592" y="2636912"/>
            <a:ext cx="1872208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msg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reader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352600" y="2996952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Config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processer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936776" y="3933056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72000" rIns="36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Write conf. memory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2144688" y="3933056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72000" rIns="36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 conf. memory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944888" y="2996952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Request processer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2360712" y="2996952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1352600" y="3933056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72000" rIns="36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RW conf. state </a:t>
            </a: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mem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1" name="Straight Connector 110"/>
          <p:cNvCxnSpPr>
            <a:stCxn id="58" idx="2"/>
            <a:endCxn id="103" idx="0"/>
          </p:cNvCxnSpPr>
          <p:nvPr/>
        </p:nvCxnSpPr>
        <p:spPr bwMode="auto">
          <a:xfrm rot="16200000" flipH="1">
            <a:off x="1998942" y="2275142"/>
            <a:ext cx="1443580" cy="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5" name="Straight Connector 124"/>
          <p:cNvCxnSpPr>
            <a:stCxn id="103" idx="1"/>
            <a:endCxn id="78" idx="3"/>
          </p:cNvCxnSpPr>
          <p:nvPr/>
        </p:nvCxnSpPr>
        <p:spPr bwMode="auto">
          <a:xfrm rot="10800000">
            <a:off x="2072680" y="3248980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8" name="Straight Connector 127"/>
          <p:cNvCxnSpPr>
            <a:stCxn id="103" idx="3"/>
            <a:endCxn id="98" idx="1"/>
          </p:cNvCxnSpPr>
          <p:nvPr/>
        </p:nvCxnSpPr>
        <p:spPr bwMode="auto">
          <a:xfrm>
            <a:off x="3080792" y="3248980"/>
            <a:ext cx="864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37" name="Straight Connector 136"/>
          <p:cNvCxnSpPr>
            <a:stCxn id="78" idx="2"/>
            <a:endCxn id="110" idx="0"/>
          </p:cNvCxnSpPr>
          <p:nvPr/>
        </p:nvCxnSpPr>
        <p:spPr bwMode="auto">
          <a:xfrm rot="5400000">
            <a:off x="1496616" y="3717032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42" name="Straight Connector 141"/>
          <p:cNvCxnSpPr/>
          <p:nvPr/>
        </p:nvCxnSpPr>
        <p:spPr bwMode="auto">
          <a:xfrm>
            <a:off x="1712640" y="3717032"/>
            <a:ext cx="158417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45" name="Straight Connector 144"/>
          <p:cNvCxnSpPr>
            <a:endCxn id="94" idx="0"/>
          </p:cNvCxnSpPr>
          <p:nvPr/>
        </p:nvCxnSpPr>
        <p:spPr bwMode="auto">
          <a:xfrm rot="5400000">
            <a:off x="3188804" y="3825044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54" name="Straight Connector 153"/>
          <p:cNvCxnSpPr>
            <a:endCxn id="96" idx="0"/>
          </p:cNvCxnSpPr>
          <p:nvPr/>
        </p:nvCxnSpPr>
        <p:spPr bwMode="auto">
          <a:xfrm rot="5400000">
            <a:off x="2396716" y="3825044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59" name="Rectangle 158"/>
          <p:cNvSpPr/>
          <p:nvPr/>
        </p:nvSpPr>
        <p:spPr bwMode="auto">
          <a:xfrm>
            <a:off x="6393160" y="5733256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ctrl.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944888" y="3717032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72000" rIns="18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RW reserve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regs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4" name="Straight Connector 43"/>
          <p:cNvCxnSpPr>
            <a:stCxn id="98" idx="2"/>
            <a:endCxn id="43" idx="0"/>
          </p:cNvCxnSpPr>
          <p:nvPr/>
        </p:nvCxnSpPr>
        <p:spPr bwMode="auto">
          <a:xfrm rot="5400000">
            <a:off x="4196916" y="3609020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5400000">
            <a:off x="3980892" y="4401108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5400000">
            <a:off x="4196916" y="4473116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56" name="Rectangle 55"/>
          <p:cNvSpPr/>
          <p:nvPr/>
        </p:nvSpPr>
        <p:spPr bwMode="auto">
          <a:xfrm>
            <a:off x="1352600" y="4797152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Free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7" name="Shape 56"/>
          <p:cNvCxnSpPr>
            <a:stCxn id="56" idx="1"/>
            <a:endCxn id="78" idx="1"/>
          </p:cNvCxnSpPr>
          <p:nvPr/>
        </p:nvCxnSpPr>
        <p:spPr bwMode="auto">
          <a:xfrm rot="10800000">
            <a:off x="1352600" y="3248980"/>
            <a:ext cx="1588" cy="1800200"/>
          </a:xfrm>
          <a:prstGeom prst="bent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8337376" y="2996952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data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545288" y="2996952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ret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 rot="5400000" flipH="1" flipV="1">
            <a:off x="8373380" y="2888940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7905328" y="2276872"/>
            <a:ext cx="720000" cy="504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data writer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7" name="Straight Connector 106"/>
          <p:cNvCxnSpPr>
            <a:stCxn id="93" idx="0"/>
            <a:endCxn id="45" idx="2"/>
          </p:cNvCxnSpPr>
          <p:nvPr/>
        </p:nvCxnSpPr>
        <p:spPr bwMode="auto">
          <a:xfrm rot="5400000" flipH="1" flipV="1">
            <a:off x="7903578" y="1915122"/>
            <a:ext cx="7235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12" name="Shape 191"/>
          <p:cNvCxnSpPr>
            <a:endCxn id="82" idx="2"/>
          </p:cNvCxnSpPr>
          <p:nvPr/>
        </p:nvCxnSpPr>
        <p:spPr bwMode="auto">
          <a:xfrm rot="5400000" flipH="1" flipV="1">
            <a:off x="6681192" y="3717032"/>
            <a:ext cx="2232248" cy="18002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52" name="Rectangle 151"/>
          <p:cNvSpPr/>
          <p:nvPr/>
        </p:nvSpPr>
        <p:spPr bwMode="auto">
          <a:xfrm>
            <a:off x="1352600" y="5589240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init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53" name="Straight Connector 152"/>
          <p:cNvCxnSpPr>
            <a:stCxn id="152" idx="0"/>
            <a:endCxn id="56" idx="2"/>
          </p:cNvCxnSpPr>
          <p:nvPr/>
        </p:nvCxnSpPr>
        <p:spPr bwMode="auto">
          <a:xfrm rot="5400000" flipH="1" flipV="1">
            <a:off x="1568604" y="5445204"/>
            <a:ext cx="288032" cy="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58" name="Rectangle 157"/>
          <p:cNvSpPr/>
          <p:nvPr/>
        </p:nvSpPr>
        <p:spPr bwMode="auto">
          <a:xfrm>
            <a:off x="2504728" y="5589240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Conf.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init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5313040" y="2636912"/>
            <a:ext cx="1872208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access processer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5385048" y="2996952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Write processer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6393160" y="2996952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 processer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50" name="Straight Connector 149"/>
          <p:cNvCxnSpPr>
            <a:endCxn id="162" idx="0"/>
          </p:cNvCxnSpPr>
          <p:nvPr/>
        </p:nvCxnSpPr>
        <p:spPr bwMode="auto">
          <a:xfrm rot="16200000" flipH="1">
            <a:off x="5453921" y="2705785"/>
            <a:ext cx="579484" cy="28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7" name="Straight Connector 206"/>
          <p:cNvCxnSpPr>
            <a:stCxn id="164" idx="2"/>
            <a:endCxn id="159" idx="0"/>
          </p:cNvCxnSpPr>
          <p:nvPr/>
        </p:nvCxnSpPr>
        <p:spPr bwMode="auto">
          <a:xfrm rot="5400000">
            <a:off x="5637056" y="4617112"/>
            <a:ext cx="2232248" cy="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6105128" y="3140968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92" name="Shape 191"/>
          <p:cNvCxnSpPr>
            <a:stCxn id="162" idx="2"/>
          </p:cNvCxnSpPr>
          <p:nvPr/>
        </p:nvCxnSpPr>
        <p:spPr bwMode="auto">
          <a:xfrm rot="16200000" flipH="1">
            <a:off x="5061012" y="4185084"/>
            <a:ext cx="2232248" cy="8640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4" name="Shape 173"/>
          <p:cNvCxnSpPr>
            <a:stCxn id="162" idx="1"/>
            <a:endCxn id="94" idx="2"/>
          </p:cNvCxnSpPr>
          <p:nvPr/>
        </p:nvCxnSpPr>
        <p:spPr bwMode="auto">
          <a:xfrm rot="10800000" flipV="1">
            <a:off x="3296816" y="3248980"/>
            <a:ext cx="2088232" cy="1188132"/>
          </a:xfrm>
          <a:prstGeom prst="bentConnector4">
            <a:avLst>
              <a:gd name="adj1" fmla="val 14468"/>
              <a:gd name="adj2" fmla="val 11202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83" name="Straight Connector 182"/>
          <p:cNvCxnSpPr>
            <a:endCxn id="158" idx="0"/>
          </p:cNvCxnSpPr>
          <p:nvPr/>
        </p:nvCxnSpPr>
        <p:spPr bwMode="auto">
          <a:xfrm rot="5400000">
            <a:off x="2360692" y="5085164"/>
            <a:ext cx="1008112" cy="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86" name="Straight Connector 185"/>
          <p:cNvCxnSpPr/>
          <p:nvPr/>
        </p:nvCxnSpPr>
        <p:spPr bwMode="auto">
          <a:xfrm rot="10800000">
            <a:off x="1928664" y="4581128"/>
            <a:ext cx="11521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95" name="Straight Connector 194"/>
          <p:cNvCxnSpPr/>
          <p:nvPr/>
        </p:nvCxnSpPr>
        <p:spPr bwMode="auto">
          <a:xfrm rot="5400000" flipH="1" flipV="1">
            <a:off x="1856656" y="4509120"/>
            <a:ext cx="1440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98" name="Straight Connector 197"/>
          <p:cNvCxnSpPr/>
          <p:nvPr/>
        </p:nvCxnSpPr>
        <p:spPr bwMode="auto">
          <a:xfrm rot="5400000" flipH="1" flipV="1">
            <a:off x="2648744" y="4509120"/>
            <a:ext cx="1440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99" name="Straight Connector 198"/>
          <p:cNvCxnSpPr/>
          <p:nvPr/>
        </p:nvCxnSpPr>
        <p:spPr bwMode="auto">
          <a:xfrm rot="5400000" flipH="1" flipV="1">
            <a:off x="3008784" y="4509120"/>
            <a:ext cx="1440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6" name="Shape 175"/>
          <p:cNvCxnSpPr>
            <a:stCxn id="164" idx="1"/>
            <a:endCxn id="96" idx="2"/>
          </p:cNvCxnSpPr>
          <p:nvPr/>
        </p:nvCxnSpPr>
        <p:spPr bwMode="auto">
          <a:xfrm rot="10800000" flipV="1">
            <a:off x="2504728" y="3248980"/>
            <a:ext cx="3888432" cy="1188132"/>
          </a:xfrm>
          <a:prstGeom prst="bentConnector4">
            <a:avLst>
              <a:gd name="adj1" fmla="val 3727"/>
              <a:gd name="adj2" fmla="val 12405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64" name="Shape 56"/>
          <p:cNvCxnSpPr>
            <a:endCxn id="56" idx="3"/>
          </p:cNvCxnSpPr>
          <p:nvPr/>
        </p:nvCxnSpPr>
        <p:spPr bwMode="auto">
          <a:xfrm rot="10800000" flipV="1">
            <a:off x="2072680" y="3356992"/>
            <a:ext cx="3312368" cy="1692188"/>
          </a:xfrm>
          <a:prstGeom prst="bentConnector3">
            <a:avLst>
              <a:gd name="adj1" fmla="val 514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5385048" y="1988840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1" name="Straight Connector 70"/>
          <p:cNvCxnSpPr>
            <a:stCxn id="164" idx="3"/>
            <a:endCxn id="86" idx="1"/>
          </p:cNvCxnSpPr>
          <p:nvPr/>
        </p:nvCxnSpPr>
        <p:spPr bwMode="auto">
          <a:xfrm>
            <a:off x="7113240" y="3248980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6" name="Straight Connector 75"/>
          <p:cNvCxnSpPr>
            <a:stCxn id="149" idx="2"/>
            <a:endCxn id="63" idx="0"/>
          </p:cNvCxnSpPr>
          <p:nvPr/>
        </p:nvCxnSpPr>
        <p:spPr bwMode="auto">
          <a:xfrm rot="5400000">
            <a:off x="5527314" y="1771106"/>
            <a:ext cx="4354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013" y="188913"/>
            <a:ext cx="8581760" cy="431775"/>
          </a:xfrm>
        </p:spPr>
        <p:txBody>
          <a:bodyPr/>
          <a:lstStyle/>
          <a:p>
            <a:r>
              <a:rPr lang="en-GB" sz="1800" dirty="0" smtClean="0">
                <a:latin typeface="+mn-lt"/>
              </a:rPr>
              <a:t>HIBI MEM DMA internal structure and data flow</a:t>
            </a:r>
            <a:endParaRPr lang="en-GB" sz="1800" dirty="0">
              <a:latin typeface="+mn-lt"/>
            </a:endParaRPr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8</a:t>
            </a:fld>
            <a:endParaRPr lang="fi-FI"/>
          </a:p>
        </p:txBody>
      </p:sp>
      <p:sp>
        <p:nvSpPr>
          <p:cNvPr id="95" name="Rectangle 94"/>
          <p:cNvSpPr/>
          <p:nvPr/>
        </p:nvSpPr>
        <p:spPr bwMode="auto">
          <a:xfrm>
            <a:off x="920552" y="1052736"/>
            <a:ext cx="8424936" cy="4248472"/>
          </a:xfrm>
          <a:prstGeom prst="rect">
            <a:avLst/>
          </a:prstGeom>
          <a:solidFill>
            <a:schemeClr val="bg1"/>
          </a:solidFill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0000" tIns="72000" rIns="90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5385048" y="1052736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rd 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905328" y="1052736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97" name="Straight Connector 96"/>
          <p:cNvCxnSpPr/>
          <p:nvPr/>
        </p:nvCxnSpPr>
        <p:spPr bwMode="auto">
          <a:xfrm rot="5400000" flipH="1" flipV="1">
            <a:off x="7941332" y="3032956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2360712" y="1052736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msg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rd 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944888" y="1052736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msg.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wr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62" name="Straight Connector 61"/>
          <p:cNvCxnSpPr>
            <a:stCxn id="98" idx="0"/>
            <a:endCxn id="60" idx="2"/>
          </p:cNvCxnSpPr>
          <p:nvPr/>
        </p:nvCxnSpPr>
        <p:spPr bwMode="auto">
          <a:xfrm rot="16200000" flipV="1">
            <a:off x="3979162" y="1807090"/>
            <a:ext cx="651492" cy="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5" name="Rectangle 64"/>
          <p:cNvSpPr/>
          <p:nvPr/>
        </p:nvSpPr>
        <p:spPr bwMode="auto">
          <a:xfrm>
            <a:off x="1280592" y="1772816"/>
            <a:ext cx="1872208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msg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reader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352600" y="2132856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Config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processer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936776" y="3068960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72000" rIns="36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Write conf. memory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2144688" y="3068960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72000" rIns="36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 conf. memory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3944888" y="2132856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Request processer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2360712" y="2132856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demux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1352600" y="3068960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36000" tIns="72000" rIns="36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RW conf. state </a:t>
            </a:r>
            <a:r>
              <a:rPr lang="en-US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mem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11" name="Straight Connector 110"/>
          <p:cNvCxnSpPr>
            <a:stCxn id="58" idx="2"/>
            <a:endCxn id="103" idx="0"/>
          </p:cNvCxnSpPr>
          <p:nvPr/>
        </p:nvCxnSpPr>
        <p:spPr bwMode="auto">
          <a:xfrm rot="16200000" flipH="1">
            <a:off x="2394986" y="1807090"/>
            <a:ext cx="651492" cy="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5" name="Straight Connector 124"/>
          <p:cNvCxnSpPr>
            <a:stCxn id="103" idx="1"/>
            <a:endCxn id="78" idx="3"/>
          </p:cNvCxnSpPr>
          <p:nvPr/>
        </p:nvCxnSpPr>
        <p:spPr bwMode="auto">
          <a:xfrm rot="10800000">
            <a:off x="2072680" y="2384884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28" name="Straight Connector 127"/>
          <p:cNvCxnSpPr>
            <a:stCxn id="103" idx="3"/>
            <a:endCxn id="98" idx="1"/>
          </p:cNvCxnSpPr>
          <p:nvPr/>
        </p:nvCxnSpPr>
        <p:spPr bwMode="auto">
          <a:xfrm>
            <a:off x="3080792" y="2384884"/>
            <a:ext cx="864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37" name="Straight Connector 136"/>
          <p:cNvCxnSpPr>
            <a:stCxn id="78" idx="2"/>
            <a:endCxn id="110" idx="0"/>
          </p:cNvCxnSpPr>
          <p:nvPr/>
        </p:nvCxnSpPr>
        <p:spPr bwMode="auto">
          <a:xfrm rot="5400000">
            <a:off x="1496616" y="2852936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42" name="Straight Connector 141"/>
          <p:cNvCxnSpPr/>
          <p:nvPr/>
        </p:nvCxnSpPr>
        <p:spPr bwMode="auto">
          <a:xfrm>
            <a:off x="1712640" y="2852936"/>
            <a:ext cx="158417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45" name="Straight Connector 144"/>
          <p:cNvCxnSpPr>
            <a:endCxn id="94" idx="0"/>
          </p:cNvCxnSpPr>
          <p:nvPr/>
        </p:nvCxnSpPr>
        <p:spPr bwMode="auto">
          <a:xfrm rot="5400000">
            <a:off x="3188804" y="2960948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54" name="Straight Connector 153"/>
          <p:cNvCxnSpPr>
            <a:endCxn id="96" idx="0"/>
          </p:cNvCxnSpPr>
          <p:nvPr/>
        </p:nvCxnSpPr>
        <p:spPr bwMode="auto">
          <a:xfrm rot="5400000">
            <a:off x="2396716" y="2960948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59" name="Rectangle 158"/>
          <p:cNvSpPr/>
          <p:nvPr/>
        </p:nvSpPr>
        <p:spPr bwMode="auto">
          <a:xfrm>
            <a:off x="6393160" y="4869160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ctrl. if.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944888" y="2852936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18000" tIns="72000" rIns="18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RW reserve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regs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44" name="Straight Connector 43"/>
          <p:cNvCxnSpPr>
            <a:stCxn id="98" idx="2"/>
            <a:endCxn id="43" idx="0"/>
          </p:cNvCxnSpPr>
          <p:nvPr/>
        </p:nvCxnSpPr>
        <p:spPr bwMode="auto">
          <a:xfrm rot="5400000">
            <a:off x="4196916" y="2744924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 rot="5400000">
            <a:off x="3980892" y="3537012"/>
            <a:ext cx="3600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5400000">
            <a:off x="4196916" y="360902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56" name="Rectangle 55"/>
          <p:cNvSpPr/>
          <p:nvPr/>
        </p:nvSpPr>
        <p:spPr bwMode="auto">
          <a:xfrm>
            <a:off x="1352600" y="3933056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Free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chan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57" name="Shape 56"/>
          <p:cNvCxnSpPr>
            <a:stCxn id="56" idx="1"/>
            <a:endCxn id="78" idx="1"/>
          </p:cNvCxnSpPr>
          <p:nvPr/>
        </p:nvCxnSpPr>
        <p:spPr bwMode="auto">
          <a:xfrm rot="10800000">
            <a:off x="1352600" y="2384884"/>
            <a:ext cx="1588" cy="1800200"/>
          </a:xfrm>
          <a:prstGeom prst="bentConnector3">
            <a:avLst>
              <a:gd name="adj1" fmla="val 1439546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82" name="Rectangle 81"/>
          <p:cNvSpPr/>
          <p:nvPr/>
        </p:nvSpPr>
        <p:spPr bwMode="auto">
          <a:xfrm>
            <a:off x="8337376" y="3140968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data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545288" y="3140968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ret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addr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endParaRPr lang="en-US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 bwMode="auto">
          <a:xfrm rot="5400000" flipH="1" flipV="1">
            <a:off x="8373380" y="3032956"/>
            <a:ext cx="2160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93" name="Rectangle 92"/>
          <p:cNvSpPr/>
          <p:nvPr/>
        </p:nvSpPr>
        <p:spPr bwMode="auto">
          <a:xfrm>
            <a:off x="7905328" y="2420888"/>
            <a:ext cx="720000" cy="504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data writer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7" name="Straight Connector 106"/>
          <p:cNvCxnSpPr>
            <a:stCxn id="93" idx="0"/>
            <a:endCxn id="45" idx="2"/>
          </p:cNvCxnSpPr>
          <p:nvPr/>
        </p:nvCxnSpPr>
        <p:spPr bwMode="auto">
          <a:xfrm rot="5400000" flipH="1" flipV="1">
            <a:off x="7795566" y="1951126"/>
            <a:ext cx="93952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12" name="Shape 191"/>
          <p:cNvCxnSpPr/>
          <p:nvPr/>
        </p:nvCxnSpPr>
        <p:spPr bwMode="auto">
          <a:xfrm rot="5400000" flipH="1" flipV="1">
            <a:off x="7195022" y="3347218"/>
            <a:ext cx="1204388" cy="1800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52" name="Rectangle 151"/>
          <p:cNvSpPr/>
          <p:nvPr/>
        </p:nvSpPr>
        <p:spPr bwMode="auto">
          <a:xfrm>
            <a:off x="1352600" y="4725144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init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53" name="Straight Connector 152"/>
          <p:cNvCxnSpPr>
            <a:stCxn id="152" idx="0"/>
            <a:endCxn id="56" idx="2"/>
          </p:cNvCxnSpPr>
          <p:nvPr/>
        </p:nvCxnSpPr>
        <p:spPr bwMode="auto">
          <a:xfrm rot="5400000" flipH="1" flipV="1">
            <a:off x="1568604" y="4581108"/>
            <a:ext cx="288032" cy="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158" name="Rectangle 157"/>
          <p:cNvSpPr/>
          <p:nvPr/>
        </p:nvSpPr>
        <p:spPr bwMode="auto">
          <a:xfrm>
            <a:off x="2504728" y="4725144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Conf.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init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5313040" y="2780928"/>
            <a:ext cx="1872208" cy="9361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Mem</a:t>
            </a: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. access processer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5385048" y="3140968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Write processer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6393160" y="3140968"/>
            <a:ext cx="720080" cy="50405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Read processer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50" name="Straight Connector 149"/>
          <p:cNvCxnSpPr>
            <a:endCxn id="162" idx="0"/>
          </p:cNvCxnSpPr>
          <p:nvPr/>
        </p:nvCxnSpPr>
        <p:spPr bwMode="auto">
          <a:xfrm rot="16200000" flipH="1">
            <a:off x="5453921" y="2849801"/>
            <a:ext cx="579484" cy="28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207" name="Straight Connector 206"/>
          <p:cNvCxnSpPr>
            <a:stCxn id="164" idx="2"/>
            <a:endCxn id="159" idx="0"/>
          </p:cNvCxnSpPr>
          <p:nvPr/>
        </p:nvCxnSpPr>
        <p:spPr bwMode="auto">
          <a:xfrm rot="5400000">
            <a:off x="6141112" y="4257072"/>
            <a:ext cx="1224136" cy="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6105128" y="3284984"/>
            <a:ext cx="2880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92" name="Shape 191"/>
          <p:cNvCxnSpPr>
            <a:stCxn id="162" idx="2"/>
          </p:cNvCxnSpPr>
          <p:nvPr/>
        </p:nvCxnSpPr>
        <p:spPr bwMode="auto">
          <a:xfrm rot="16200000" flipH="1">
            <a:off x="5565068" y="3825044"/>
            <a:ext cx="1224136" cy="86409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4" name="Shape 173"/>
          <p:cNvCxnSpPr>
            <a:stCxn id="162" idx="1"/>
            <a:endCxn id="94" idx="2"/>
          </p:cNvCxnSpPr>
          <p:nvPr/>
        </p:nvCxnSpPr>
        <p:spPr bwMode="auto">
          <a:xfrm rot="10800000" flipV="1">
            <a:off x="3296816" y="3392996"/>
            <a:ext cx="2088232" cy="180020"/>
          </a:xfrm>
          <a:prstGeom prst="bentConnector4">
            <a:avLst>
              <a:gd name="adj1" fmla="val 23616"/>
              <a:gd name="adj2" fmla="val 180731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83" name="Straight Connector 182"/>
          <p:cNvCxnSpPr>
            <a:endCxn id="158" idx="0"/>
          </p:cNvCxnSpPr>
          <p:nvPr/>
        </p:nvCxnSpPr>
        <p:spPr bwMode="auto">
          <a:xfrm rot="5400000">
            <a:off x="2360692" y="4221068"/>
            <a:ext cx="1008112" cy="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86" name="Straight Connector 185"/>
          <p:cNvCxnSpPr/>
          <p:nvPr/>
        </p:nvCxnSpPr>
        <p:spPr bwMode="auto">
          <a:xfrm rot="10800000">
            <a:off x="1928664" y="3717032"/>
            <a:ext cx="11521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95" name="Straight Connector 194"/>
          <p:cNvCxnSpPr/>
          <p:nvPr/>
        </p:nvCxnSpPr>
        <p:spPr bwMode="auto">
          <a:xfrm rot="5400000" flipH="1" flipV="1">
            <a:off x="1856656" y="3645024"/>
            <a:ext cx="1440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98" name="Straight Connector 197"/>
          <p:cNvCxnSpPr/>
          <p:nvPr/>
        </p:nvCxnSpPr>
        <p:spPr bwMode="auto">
          <a:xfrm rot="5400000" flipH="1" flipV="1">
            <a:off x="2648744" y="3645024"/>
            <a:ext cx="1440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99" name="Straight Connector 198"/>
          <p:cNvCxnSpPr/>
          <p:nvPr/>
        </p:nvCxnSpPr>
        <p:spPr bwMode="auto">
          <a:xfrm rot="5400000" flipH="1" flipV="1">
            <a:off x="3008784" y="3645024"/>
            <a:ext cx="1440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176" name="Shape 175"/>
          <p:cNvCxnSpPr>
            <a:stCxn id="164" idx="1"/>
            <a:endCxn id="96" idx="2"/>
          </p:cNvCxnSpPr>
          <p:nvPr/>
        </p:nvCxnSpPr>
        <p:spPr bwMode="auto">
          <a:xfrm rot="10800000" flipV="1">
            <a:off x="2504728" y="3392996"/>
            <a:ext cx="3888432" cy="180020"/>
          </a:xfrm>
          <a:prstGeom prst="bentConnector4">
            <a:avLst>
              <a:gd name="adj1" fmla="val 4328"/>
              <a:gd name="adj2" fmla="val 266986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64" name="Shape 56"/>
          <p:cNvCxnSpPr>
            <a:endCxn id="56" idx="3"/>
          </p:cNvCxnSpPr>
          <p:nvPr/>
        </p:nvCxnSpPr>
        <p:spPr bwMode="auto">
          <a:xfrm rot="10800000" flipV="1">
            <a:off x="2072680" y="3501008"/>
            <a:ext cx="3312368" cy="684076"/>
          </a:xfrm>
          <a:prstGeom prst="bentConnector3">
            <a:avLst>
              <a:gd name="adj1" fmla="val 989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5385048" y="2132856"/>
            <a:ext cx="720000" cy="42862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</a:t>
            </a:r>
          </a:p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rd </a:t>
            </a:r>
            <a:r>
              <a:rPr lang="en-US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fifo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.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71" name="Straight Connector 70"/>
          <p:cNvCxnSpPr>
            <a:stCxn id="164" idx="3"/>
            <a:endCxn id="86" idx="1"/>
          </p:cNvCxnSpPr>
          <p:nvPr/>
        </p:nvCxnSpPr>
        <p:spPr bwMode="auto">
          <a:xfrm>
            <a:off x="7113240" y="3392996"/>
            <a:ext cx="4320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  <p:cxnSp>
        <p:nvCxnSpPr>
          <p:cNvPr id="76" name="Straight Connector 75"/>
          <p:cNvCxnSpPr>
            <a:stCxn id="149" idx="2"/>
            <a:endCxn id="63" idx="0"/>
          </p:cNvCxnSpPr>
          <p:nvPr/>
        </p:nvCxnSpPr>
        <p:spPr bwMode="auto">
          <a:xfrm rot="5400000">
            <a:off x="5419302" y="1807110"/>
            <a:ext cx="65149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</p:cxn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 bwMode="auto">
          <a:xfrm>
            <a:off x="1023910" y="1071546"/>
            <a:ext cx="7929618" cy="4357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sm" len="sm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095348" y="1142984"/>
            <a:ext cx="3929090" cy="25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headEnd type="none" w="sm" len="sm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1" i="0" u="none" strike="noStrike" cap="none" normalizeH="0" baseline="0" dirty="0" smtClean="0">
              <a:ln>
                <a:noFill/>
              </a:ln>
              <a:solidFill>
                <a:srgbClr val="0000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 smtClean="0">
                <a:latin typeface="+mn-lt"/>
              </a:rPr>
              <a:t>Example system</a:t>
            </a:r>
            <a:endParaRPr lang="en-GB" sz="18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381100" y="5643578"/>
            <a:ext cx="1080000" cy="37622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Ethernet PHY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09662" y="1285860"/>
            <a:ext cx="1260000" cy="3571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b="1" dirty="0" smtClean="0">
                <a:latin typeface="+mn-lt"/>
                <a:cs typeface="Arial" pitchFamily="34" charset="0"/>
              </a:rPr>
              <a:t>NIOS ”IO” </a:t>
            </a:r>
            <a:r>
              <a:rPr lang="fi-FI" sz="1000" b="1" dirty="0" err="1" smtClean="0">
                <a:latin typeface="+mn-lt"/>
                <a:cs typeface="Arial" pitchFamily="34" charset="0"/>
              </a:rPr>
              <a:t>cpu</a:t>
            </a:r>
            <a:endParaRPr lang="en-US" sz="1000" b="1" dirty="0" smtClean="0">
              <a:latin typeface="+mn-lt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523976" y="2714620"/>
            <a:ext cx="785818" cy="37622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Ethernet</a:t>
            </a:r>
            <a:r>
              <a:rPr lang="fi-FI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</a:t>
            </a:r>
            <a:r>
              <a:rPr lang="fi-FI" sz="1000" dirty="0" err="1" smtClean="0">
                <a:solidFill>
                  <a:prstClr val="black"/>
                </a:solidFill>
                <a:latin typeface="+mn-lt"/>
                <a:cs typeface="Arial" pitchFamily="34" charset="0"/>
              </a:rPr>
              <a:t>controller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000364" y="4429132"/>
            <a:ext cx="1260000" cy="37622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SDRAM controller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095612" y="5643578"/>
            <a:ext cx="1080000" cy="37622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SDRAM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358082" y="2928934"/>
            <a:ext cx="1260000" cy="37622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IP-block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310454" y="5643578"/>
            <a:ext cx="1260000" cy="37622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IO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453066" y="5643578"/>
            <a:ext cx="1285884" cy="37622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DDR2</a:t>
            </a:r>
            <a:r>
              <a: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rPr>
              <a:t> memory</a:t>
            </a:r>
            <a:endParaRPr lang="fi-FI" sz="1000" kern="1200" dirty="0" smtClean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95414" y="1643050"/>
            <a:ext cx="61200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i-FI" sz="1000" dirty="0" err="1" smtClean="0">
                <a:latin typeface="+mn-lt"/>
              </a:rPr>
              <a:t>Avalon</a:t>
            </a:r>
            <a:r>
              <a:rPr lang="fi-FI" sz="1000" dirty="0" smtClean="0">
                <a:latin typeface="+mn-lt"/>
              </a:rPr>
              <a:t> M</a:t>
            </a:r>
            <a:endParaRPr lang="en-US" sz="1000" dirty="0">
              <a:latin typeface="+mn-lt"/>
            </a:endParaRPr>
          </a:p>
        </p:txBody>
      </p:sp>
      <p:grpSp>
        <p:nvGrpSpPr>
          <p:cNvPr id="3" name="Group 45"/>
          <p:cNvGrpSpPr/>
          <p:nvPr/>
        </p:nvGrpSpPr>
        <p:grpSpPr>
          <a:xfrm>
            <a:off x="3276000" y="1930011"/>
            <a:ext cx="1156733" cy="500066"/>
            <a:chOff x="3276000" y="1930011"/>
            <a:chExt cx="1156733" cy="500066"/>
          </a:xfrm>
        </p:grpSpPr>
        <p:sp>
          <p:nvSpPr>
            <p:cNvPr id="14" name="Rectangle 13"/>
            <p:cNvSpPr/>
            <p:nvPr/>
          </p:nvSpPr>
          <p:spPr bwMode="auto">
            <a:xfrm>
              <a:off x="3820733" y="1930011"/>
              <a:ext cx="612000" cy="50006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err="1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Dualport</a:t>
              </a:r>
              <a:endParaRPr lang="en-US" sz="1000" dirty="0" smtClean="0">
                <a:solidFill>
                  <a:prstClr val="black"/>
                </a:solidFill>
                <a:latin typeface="+mn-lt"/>
                <a:cs typeface="Arial" pitchFamily="34" charset="0"/>
              </a:endParaRPr>
            </a:p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00" kern="1200" dirty="0" smtClean="0">
                  <a:solidFill>
                    <a:prstClr val="black"/>
                  </a:solidFill>
                  <a:latin typeface="+mn-lt"/>
                  <a:ea typeface="+mn-ea"/>
                  <a:cs typeface="Arial" pitchFamily="34" charset="0"/>
                </a:rPr>
                <a:t>RAM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80247" y="1931873"/>
              <a:ext cx="54000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fi-FI" sz="1000" dirty="0" err="1" smtClean="0">
                  <a:latin typeface="+mn-lt"/>
                </a:rPr>
                <a:t>Avalon</a:t>
              </a:r>
              <a:r>
                <a:rPr lang="fi-FI" sz="1000" dirty="0" smtClean="0">
                  <a:latin typeface="+mn-lt"/>
                </a:rPr>
                <a:t> S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76000" y="2214000"/>
              <a:ext cx="540000" cy="2143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fi-FI" sz="1000" dirty="0" err="1" smtClean="0">
                  <a:latin typeface="+mn-lt"/>
                </a:rPr>
                <a:t>Avalon</a:t>
              </a:r>
              <a:r>
                <a:rPr lang="fi-FI" sz="1000" dirty="0" smtClean="0">
                  <a:latin typeface="+mn-lt"/>
                </a:rPr>
                <a:t> S</a:t>
              </a:r>
              <a:endParaRPr lang="en-US" sz="1000" dirty="0">
                <a:latin typeface="+mn-lt"/>
              </a:endParaRPr>
            </a:p>
          </p:txBody>
        </p:sp>
      </p:grpSp>
      <p:sp>
        <p:nvSpPr>
          <p:cNvPr id="63" name="Rectangle 62"/>
          <p:cNvSpPr/>
          <p:nvPr/>
        </p:nvSpPr>
        <p:spPr bwMode="auto">
          <a:xfrm>
            <a:off x="3738555" y="1142984"/>
            <a:ext cx="1285884" cy="43784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b="1" dirty="0" err="1" smtClean="0">
                <a:latin typeface="+mn-lt"/>
                <a:cs typeface="Arial" pitchFamily="34" charset="0"/>
              </a:rPr>
              <a:t>Sopc</a:t>
            </a:r>
            <a:r>
              <a:rPr lang="fi-FI" sz="1000" b="1" dirty="0" smtClean="0">
                <a:latin typeface="+mn-lt"/>
                <a:cs typeface="Arial" pitchFamily="34" charset="0"/>
              </a:rPr>
              <a:t> </a:t>
            </a:r>
            <a:r>
              <a:rPr lang="fi-FI" sz="1000" b="1" dirty="0" err="1" smtClean="0">
                <a:latin typeface="+mn-lt"/>
                <a:cs typeface="Arial" pitchFamily="34" charset="0"/>
              </a:rPr>
              <a:t>sub-system</a:t>
            </a:r>
            <a:endParaRPr lang="en-US" sz="1000" b="1" dirty="0" smtClean="0">
              <a:latin typeface="+mn-lt"/>
              <a:cs typeface="Arial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>
            <a:off x="1905712" y="2038035"/>
            <a:ext cx="1374535" cy="9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1595414" y="2500306"/>
            <a:ext cx="61200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i-FI" sz="1000" dirty="0" err="1" smtClean="0">
                <a:latin typeface="+mn-lt"/>
              </a:rPr>
              <a:t>Avalon</a:t>
            </a:r>
            <a:r>
              <a:rPr lang="fi-FI" sz="1000" dirty="0" smtClean="0">
                <a:latin typeface="+mn-lt"/>
              </a:rPr>
              <a:t> S</a:t>
            </a:r>
            <a:endParaRPr lang="en-US" sz="1000" dirty="0">
              <a:latin typeface="+mn-lt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169364" y="1071546"/>
            <a:ext cx="1784164" cy="55868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b="1" dirty="0" smtClean="0">
                <a:latin typeface="+mn-lt"/>
                <a:cs typeface="Arial" pitchFamily="34" charset="0"/>
              </a:rPr>
              <a:t>FPGA</a:t>
            </a:r>
            <a:endParaRPr lang="en-US" sz="1000" b="1" dirty="0" smtClean="0">
              <a:latin typeface="+mn-lt"/>
              <a:cs typeface="Arial" pitchFamily="34" charset="0"/>
            </a:endParaRPr>
          </a:p>
        </p:txBody>
      </p:sp>
      <p:cxnSp>
        <p:nvCxnSpPr>
          <p:cNvPr id="78" name="Straight Connector 77"/>
          <p:cNvCxnSpPr>
            <a:stCxn id="59" idx="2"/>
            <a:endCxn id="73" idx="0"/>
          </p:cNvCxnSpPr>
          <p:nvPr/>
        </p:nvCxnSpPr>
        <p:spPr bwMode="auto">
          <a:xfrm rot="5400000">
            <a:off x="1579943" y="2178835"/>
            <a:ext cx="642942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rot="16200000" flipH="1">
            <a:off x="2591024" y="2338647"/>
            <a:ext cx="61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 rot="16200000" flipH="1">
            <a:off x="3442247" y="2535181"/>
            <a:ext cx="216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2"/>
            <a:endCxn id="4" idx="0"/>
          </p:cNvCxnSpPr>
          <p:nvPr/>
        </p:nvCxnSpPr>
        <p:spPr bwMode="auto">
          <a:xfrm rot="16200000" flipH="1">
            <a:off x="642625" y="4365102"/>
            <a:ext cx="2552735" cy="421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60" name="Straight Connector 59"/>
          <p:cNvCxnSpPr>
            <a:endCxn id="26" idx="0"/>
          </p:cNvCxnSpPr>
          <p:nvPr/>
        </p:nvCxnSpPr>
        <p:spPr bwMode="auto">
          <a:xfrm rot="5400000">
            <a:off x="3487490" y="4286257"/>
            <a:ext cx="28575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94" name="Straight Connector 93"/>
          <p:cNvCxnSpPr>
            <a:stCxn id="26" idx="2"/>
            <a:endCxn id="27" idx="0"/>
          </p:cNvCxnSpPr>
          <p:nvPr/>
        </p:nvCxnSpPr>
        <p:spPr bwMode="auto">
          <a:xfrm rot="16200000" flipH="1">
            <a:off x="3211253" y="5224466"/>
            <a:ext cx="83822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5453066" y="4929198"/>
            <a:ext cx="1285884" cy="37622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Altera</a:t>
            </a:r>
            <a:r>
              <a:rPr lang="fi-FI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 DDR2 controller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5453066" y="4500570"/>
            <a:ext cx="1285884" cy="354593"/>
          </a:xfrm>
          <a:prstGeom prst="rect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MEM DMA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595546" y="2858962"/>
            <a:ext cx="1260000" cy="376223"/>
          </a:xfrm>
          <a:prstGeom prst="rect">
            <a:avLst/>
          </a:prstGeom>
          <a:ln w="12700">
            <a:headEnd type="none" w="sm" len="sm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ea typeface="+mn-ea"/>
                <a:cs typeface="Arial" pitchFamily="34" charset="0"/>
              </a:rPr>
              <a:t>N2H2</a:t>
            </a:r>
            <a:endParaRPr lang="en-US" sz="1000" kern="1200" dirty="0">
              <a:solidFill>
                <a:prstClr val="black"/>
              </a:solidFill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95546" y="2644648"/>
            <a:ext cx="61200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i-FI" sz="1000" dirty="0" err="1" smtClean="0">
                <a:latin typeface="+mn-lt"/>
              </a:rPr>
              <a:t>Avalon</a:t>
            </a:r>
            <a:r>
              <a:rPr lang="fi-FI" sz="1000" dirty="0" smtClean="0">
                <a:latin typeface="+mn-lt"/>
              </a:rPr>
              <a:t> S</a:t>
            </a:r>
            <a:endParaRPr lang="en-US" sz="1000" dirty="0">
              <a:latin typeface="+mn-lt"/>
            </a:endParaRPr>
          </a:p>
        </p:txBody>
      </p:sp>
      <p:cxnSp>
        <p:nvCxnSpPr>
          <p:cNvPr id="113" name="Straight Connector 112"/>
          <p:cNvCxnSpPr>
            <a:endCxn id="69" idx="0"/>
          </p:cNvCxnSpPr>
          <p:nvPr/>
        </p:nvCxnSpPr>
        <p:spPr bwMode="auto">
          <a:xfrm rot="16200000" flipH="1">
            <a:off x="6024570" y="4214818"/>
            <a:ext cx="14287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245970" y="2646000"/>
            <a:ext cx="612000" cy="2143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fi-FI" sz="1000" dirty="0" err="1" smtClean="0">
                <a:latin typeface="+mn-lt"/>
              </a:rPr>
              <a:t>Avalon</a:t>
            </a:r>
            <a:r>
              <a:rPr lang="fi-FI" sz="1000" dirty="0" smtClean="0">
                <a:latin typeface="+mn-lt"/>
              </a:rPr>
              <a:t> M</a:t>
            </a:r>
            <a:endParaRPr lang="en-US" sz="10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85923" y="3240000"/>
            <a:ext cx="864000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08" name="Straight Connector 107"/>
          <p:cNvCxnSpPr>
            <a:stCxn id="6" idx="2"/>
          </p:cNvCxnSpPr>
          <p:nvPr/>
        </p:nvCxnSpPr>
        <p:spPr bwMode="auto">
          <a:xfrm rot="16200000" flipH="1">
            <a:off x="2978249" y="3691390"/>
            <a:ext cx="4793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17" name="Straight Connector 116"/>
          <p:cNvCxnSpPr>
            <a:stCxn id="39" idx="2"/>
            <a:endCxn id="38" idx="0"/>
          </p:cNvCxnSpPr>
          <p:nvPr/>
        </p:nvCxnSpPr>
        <p:spPr bwMode="auto">
          <a:xfrm rot="5400000">
            <a:off x="5926930" y="5474499"/>
            <a:ext cx="33815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21" name="Rectangle 120"/>
          <p:cNvSpPr/>
          <p:nvPr/>
        </p:nvSpPr>
        <p:spPr bwMode="auto">
          <a:xfrm>
            <a:off x="7524768" y="4786322"/>
            <a:ext cx="864000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22" name="Straight Connector 121"/>
          <p:cNvCxnSpPr>
            <a:endCxn id="121" idx="0"/>
          </p:cNvCxnSpPr>
          <p:nvPr/>
        </p:nvCxnSpPr>
        <p:spPr bwMode="auto">
          <a:xfrm rot="16200000" flipH="1">
            <a:off x="7633611" y="4463165"/>
            <a:ext cx="642942" cy="337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cxnSp>
        <p:nvCxnSpPr>
          <p:cNvPr id="125" name="Straight Connector 124"/>
          <p:cNvCxnSpPr>
            <a:stCxn id="121" idx="2"/>
            <a:endCxn id="31" idx="0"/>
          </p:cNvCxnSpPr>
          <p:nvPr/>
        </p:nvCxnSpPr>
        <p:spPr bwMode="auto">
          <a:xfrm rot="5400000">
            <a:off x="7633999" y="5320808"/>
            <a:ext cx="6455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132" name="Rectangle 131"/>
          <p:cNvSpPr/>
          <p:nvPr/>
        </p:nvSpPr>
        <p:spPr bwMode="auto">
          <a:xfrm>
            <a:off x="7536643" y="3310552"/>
            <a:ext cx="864000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133" name="Straight Connector 132"/>
          <p:cNvCxnSpPr>
            <a:stCxn id="132" idx="2"/>
          </p:cNvCxnSpPr>
          <p:nvPr/>
        </p:nvCxnSpPr>
        <p:spPr bwMode="auto">
          <a:xfrm rot="5400000">
            <a:off x="7764244" y="3726668"/>
            <a:ext cx="40879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67" name="Slide Number Placeholder 6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A2528-BFCE-4DA1-8CA6-E7CCE78C7A79}" type="slidenum">
              <a:rPr lang="fi-FI" smtClean="0"/>
              <a:pPr/>
              <a:t>9</a:t>
            </a:fld>
            <a:endParaRPr lang="fi-FI"/>
          </a:p>
        </p:txBody>
      </p:sp>
      <p:sp>
        <p:nvSpPr>
          <p:cNvPr id="36" name="Rectangle 35"/>
          <p:cNvSpPr/>
          <p:nvPr/>
        </p:nvSpPr>
        <p:spPr bwMode="auto">
          <a:xfrm>
            <a:off x="3024174" y="3857628"/>
            <a:ext cx="5857916" cy="28575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kern="1200" dirty="0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PHY</a:t>
            </a:r>
          </a:p>
        </p:txBody>
      </p:sp>
      <p:cxnSp>
        <p:nvCxnSpPr>
          <p:cNvPr id="55" name="Straight Connector 54"/>
          <p:cNvCxnSpPr>
            <a:stCxn id="105" idx="2"/>
            <a:endCxn id="39" idx="0"/>
          </p:cNvCxnSpPr>
          <p:nvPr/>
        </p:nvCxnSpPr>
        <p:spPr bwMode="auto">
          <a:xfrm rot="5400000">
            <a:off x="6058991" y="4892180"/>
            <a:ext cx="7403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5667380" y="4286256"/>
            <a:ext cx="864000" cy="21171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i-FI" sz="1000" kern="1200" dirty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HIBI </a:t>
            </a:r>
            <a:r>
              <a:rPr lang="fi-FI" sz="1000" kern="1200" dirty="0" err="1" smtClean="0">
                <a:solidFill>
                  <a:prstClr val="black"/>
                </a:solidFill>
                <a:latin typeface="+mn-lt"/>
                <a:ea typeface="+mn-ea"/>
                <a:cs typeface="Arial" pitchFamily="34" charset="0"/>
              </a:rPr>
              <a:t>wrapper</a:t>
            </a:r>
            <a:endParaRPr lang="en-US" sz="1000" kern="1200" dirty="0">
              <a:solidFill>
                <a:prstClr val="black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TUT-DCS-2008_powerpoin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9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</a:defRPr>
        </a:defPPr>
      </a:lstStyle>
    </a:lnDef>
    <a:txDef>
      <a:spPr>
        <a:noFill/>
      </a:spPr>
      <a:bodyPr wrap="none" rtlCol="0">
        <a:no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TUT-DCS-2008_powerpoint_theme</Template>
  <TotalTime>3009</TotalTime>
  <Words>1043</Words>
  <Application>Microsoft Office PowerPoint</Application>
  <PresentationFormat>A4 Paper (210x297 mm)</PresentationFormat>
  <Paragraphs>419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TUT-DCS-2008_powerpoint_theme</vt:lpstr>
      <vt:lpstr>HIBI MEM DMA</vt:lpstr>
      <vt:lpstr>HIBI MEM DMA</vt:lpstr>
      <vt:lpstr>HIBI MEM DMA</vt:lpstr>
      <vt:lpstr>Memory to HIBI r2</vt:lpstr>
      <vt:lpstr>Memory to HIBI r2</vt:lpstr>
      <vt:lpstr>Memory to HIBI r2 internal structure and data flow</vt:lpstr>
      <vt:lpstr>Memory to HIBI r2 internal structure and data flow</vt:lpstr>
      <vt:lpstr>HIBI MEM DMA internal structure and data flow</vt:lpstr>
      <vt:lpstr>Example system</vt:lpstr>
      <vt:lpstr>Interface signals</vt:lpstr>
      <vt:lpstr>DMA read</vt:lpstr>
      <vt:lpstr>DMA write</vt:lpstr>
      <vt:lpstr>Direct read</vt:lpstr>
      <vt:lpstr>Direct write</vt:lpstr>
      <vt:lpstr>SDRAM controller interface (16 MB SDRAM)</vt:lpstr>
      <vt:lpstr>High performance controller II (DDR2 SDRAM)</vt:lpstr>
    </vt:vector>
  </TitlesOfParts>
  <Company>Tampere University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Residual component</dc:title>
  <dc:creator>arvio</dc:creator>
  <cp:lastModifiedBy>arvio</cp:lastModifiedBy>
  <cp:revision>331</cp:revision>
  <dcterms:created xsi:type="dcterms:W3CDTF">2009-05-12T12:51:09Z</dcterms:created>
  <dcterms:modified xsi:type="dcterms:W3CDTF">2010-09-20T17:49:13Z</dcterms:modified>
</cp:coreProperties>
</file>