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9"/>
  </p:sldMasterIdLst>
  <p:notesMasterIdLst>
    <p:notesMasterId r:id="rId89"/>
  </p:notesMasterIdLst>
  <p:handoutMasterIdLst>
    <p:handoutMasterId r:id="rId90"/>
  </p:handoutMasterIdLst>
  <p:sldIdLst>
    <p:sldId id="1092" r:id="rId60"/>
    <p:sldId id="1122" r:id="rId61"/>
    <p:sldId id="1157" r:id="rId62"/>
    <p:sldId id="1123" r:id="rId63"/>
    <p:sldId id="1141" r:id="rId64"/>
    <p:sldId id="1142" r:id="rId65"/>
    <p:sldId id="1143" r:id="rId66"/>
    <p:sldId id="1144" r:id="rId67"/>
    <p:sldId id="1150" r:id="rId68"/>
    <p:sldId id="1153" r:id="rId69"/>
    <p:sldId id="1145" r:id="rId70"/>
    <p:sldId id="1146" r:id="rId71"/>
    <p:sldId id="1147" r:id="rId72"/>
    <p:sldId id="1148" r:id="rId73"/>
    <p:sldId id="1149" r:id="rId74"/>
    <p:sldId id="1155" r:id="rId75"/>
    <p:sldId id="1129" r:id="rId76"/>
    <p:sldId id="1130" r:id="rId77"/>
    <p:sldId id="1131" r:id="rId78"/>
    <p:sldId id="1133" r:id="rId79"/>
    <p:sldId id="1156" r:id="rId80"/>
    <p:sldId id="1161" r:id="rId81"/>
    <p:sldId id="1162" r:id="rId82"/>
    <p:sldId id="1134" r:id="rId83"/>
    <p:sldId id="1163" r:id="rId84"/>
    <p:sldId id="1158" r:id="rId85"/>
    <p:sldId id="1140" r:id="rId86"/>
    <p:sldId id="1108" r:id="rId87"/>
    <p:sldId id="1121" r:id="rId88"/>
  </p:sldIdLst>
  <p:sldSz cx="12436475" cy="6994525"/>
  <p:notesSz cx="6858000" cy="91440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App Development" id="{33190A15-43F5-4CC9-8701-15A70A24A2E5}">
          <p14:sldIdLst>
            <p14:sldId id="1092"/>
            <p14:sldId id="1122"/>
            <p14:sldId id="1157"/>
            <p14:sldId id="1123"/>
            <p14:sldId id="1141"/>
            <p14:sldId id="1142"/>
            <p14:sldId id="1143"/>
            <p14:sldId id="1144"/>
            <p14:sldId id="1150"/>
            <p14:sldId id="1153"/>
            <p14:sldId id="1145"/>
            <p14:sldId id="1146"/>
            <p14:sldId id="1147"/>
            <p14:sldId id="1148"/>
            <p14:sldId id="1149"/>
            <p14:sldId id="1155"/>
            <p14:sldId id="1129"/>
            <p14:sldId id="1130"/>
            <p14:sldId id="1131"/>
            <p14:sldId id="1133"/>
            <p14:sldId id="1156"/>
            <p14:sldId id="1161"/>
            <p14:sldId id="1162"/>
            <p14:sldId id="1134"/>
            <p14:sldId id="1163"/>
            <p14:sldId id="1158"/>
            <p14:sldId id="1140"/>
            <p14:sldId id="1108"/>
            <p14:sldId id="1121"/>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8">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4">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1325">
          <p15:clr>
            <a:srgbClr val="A4A3A4"/>
          </p15:clr>
        </p15:guide>
        <p15:guide id="12" pos="749">
          <p15:clr>
            <a:srgbClr val="A4A3A4"/>
          </p15:clr>
        </p15:guide>
        <p15:guide id="13" pos="4203">
          <p15:clr>
            <a:srgbClr val="A4A3A4"/>
          </p15:clr>
        </p15:guide>
        <p15:guide id="14" pos="3629">
          <p15:clr>
            <a:srgbClr val="A4A3A4"/>
          </p15:clr>
        </p15:guide>
        <p15:guide id="15" pos="1901">
          <p15:clr>
            <a:srgbClr val="A4A3A4"/>
          </p15:clr>
        </p15:guide>
        <p15:guide id="16" pos="3053">
          <p15:clr>
            <a:srgbClr val="A4A3A4"/>
          </p15:clr>
        </p15:guide>
        <p15:guide id="17" pos="7083">
          <p15:clr>
            <a:srgbClr val="A4A3A4"/>
          </p15:clr>
        </p15:guide>
        <p15:guide id="18" pos="4781">
          <p15:clr>
            <a:srgbClr val="A4A3A4"/>
          </p15:clr>
        </p15:guide>
        <p15:guide id="19" pos="5358">
          <p15:clr>
            <a:srgbClr val="A4A3A4"/>
          </p15:clr>
        </p15:guide>
        <p15:guide id="20" pos="5936">
          <p15:clr>
            <a:srgbClr val="A4A3A4"/>
          </p15:clr>
        </p15:guide>
        <p15:guide id="21" pos="2477">
          <p15:clr>
            <a:srgbClr val="A4A3A4"/>
          </p15:clr>
        </p15:guide>
        <p15:guide id="22" pos="6510">
          <p15:clr>
            <a:srgbClr val="A4A3A4"/>
          </p15:clr>
        </p15:guide>
        <p15:guide id="23" pos="171">
          <p15:clr>
            <a:srgbClr val="A4A3A4"/>
          </p15:clr>
        </p15:guide>
        <p15:guide id="24" pos="766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 id="2" name="Richard Davis" initials="RD" lastIdx="2" clrIdx="2">
    <p:extLst>
      <p:ext uri="{19B8F6BF-5375-455C-9EA6-DF929625EA0E}">
        <p15:presenceInfo xmlns:p15="http://schemas.microsoft.com/office/powerpoint/2012/main" userId="S-1-5-21-2075819833-1862837728-625257722-1613" providerId="AD"/>
      </p:ext>
    </p:extLst>
  </p:cmAuthor>
  <p:cmAuthor id="3" name="Ed Kaim" initials="EK" lastIdx="3" clrIdx="3">
    <p:extLst>
      <p:ext uri="{19B8F6BF-5375-455C-9EA6-DF929625EA0E}">
        <p15:presenceInfo xmlns:p15="http://schemas.microsoft.com/office/powerpoint/2012/main" userId="fde36cd669cba14b" providerId="Windows Live"/>
      </p:ext>
    </p:extLst>
  </p:cmAuthor>
  <p:cmAuthor id="4" name="Cesar De la Torre Llorente" initials="CDlTL" lastIdx="12" clrIdx="4">
    <p:extLst>
      <p:ext uri="{19B8F6BF-5375-455C-9EA6-DF929625EA0E}">
        <p15:presenceInfo xmlns:p15="http://schemas.microsoft.com/office/powerpoint/2012/main" userId="S-1-5-21-2127521184-1604012920-1887927527-9806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68217A"/>
    <a:srgbClr val="000000"/>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72" autoAdjust="0"/>
    <p:restoredTop sz="50518" autoAdjust="0"/>
  </p:normalViewPr>
  <p:slideViewPr>
    <p:cSldViewPr snapToGrid="0">
      <p:cViewPr varScale="1">
        <p:scale>
          <a:sx n="47" d="100"/>
          <a:sy n="47" d="100"/>
        </p:scale>
        <p:origin x="1627" y="29"/>
      </p:cViewPr>
      <p:guideLst>
        <p:guide orient="horz" pos="187"/>
        <p:guide orient="horz" pos="763"/>
        <p:guide orient="horz" pos="1338"/>
        <p:guide orient="horz" pos="2484"/>
        <p:guide orient="horz" pos="4219"/>
        <p:guide orient="horz" pos="3067"/>
        <p:guide orient="horz" pos="3644"/>
        <p:guide orient="horz" pos="302"/>
        <p:guide orient="horz" pos="4104"/>
        <p:guide orient="horz" pos="1912"/>
        <p:guide pos="1325"/>
        <p:guide pos="749"/>
        <p:guide pos="4203"/>
        <p:guide pos="3629"/>
        <p:guide pos="1901"/>
        <p:guide pos="3053"/>
        <p:guide pos="7083"/>
        <p:guide pos="4781"/>
        <p:guide pos="5358"/>
        <p:guide pos="5936"/>
        <p:guide pos="2477"/>
        <p:guide pos="6510"/>
        <p:guide pos="171"/>
        <p:guide pos="7663"/>
        <p:guide pos="288"/>
        <p:guide pos="7546"/>
      </p:guideLst>
    </p:cSldViewPr>
  </p:slideViewPr>
  <p:notesTextViewPr>
    <p:cViewPr>
      <p:scale>
        <a:sx n="100" d="100"/>
        <a:sy n="100" d="100"/>
      </p:scale>
      <p:origin x="0" y="0"/>
    </p:cViewPr>
  </p:notesTextViewPr>
  <p:sorterViewPr>
    <p:cViewPr varScale="1">
      <p:scale>
        <a:sx n="1" d="1"/>
        <a:sy n="1" d="1"/>
      </p:scale>
      <p:origin x="0" y="244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4.xml"/><Relationship Id="rId68" Type="http://schemas.openxmlformats.org/officeDocument/2006/relationships/slide" Target="slides/slide9.xml"/><Relationship Id="rId76" Type="http://schemas.openxmlformats.org/officeDocument/2006/relationships/slide" Target="slides/slide17.xml"/><Relationship Id="rId84" Type="http://schemas.openxmlformats.org/officeDocument/2006/relationships/slide" Target="slides/slide25.xml"/><Relationship Id="rId89"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slide" Target="slides/slide12.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 Target="slides/slide7.xml"/><Relationship Id="rId74" Type="http://schemas.openxmlformats.org/officeDocument/2006/relationships/slide" Target="slides/slide15.xml"/><Relationship Id="rId79" Type="http://schemas.openxmlformats.org/officeDocument/2006/relationships/slide" Target="slides/slide20.xml"/><Relationship Id="rId87" Type="http://schemas.openxmlformats.org/officeDocument/2006/relationships/slide" Target="slides/slide28.xml"/><Relationship Id="rId5" Type="http://schemas.openxmlformats.org/officeDocument/2006/relationships/customXml" Target="../customXml/item5.xml"/><Relationship Id="rId61" Type="http://schemas.openxmlformats.org/officeDocument/2006/relationships/slide" Target="slides/slide2.xml"/><Relationship Id="rId82" Type="http://schemas.openxmlformats.org/officeDocument/2006/relationships/slide" Target="slides/slide23.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5.xml"/><Relationship Id="rId69" Type="http://schemas.openxmlformats.org/officeDocument/2006/relationships/slide" Target="slides/slide10.xml"/><Relationship Id="rId77" Type="http://schemas.openxmlformats.org/officeDocument/2006/relationships/slide" Target="slides/slide1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3.xml"/><Relationship Id="rId80" Type="http://schemas.openxmlformats.org/officeDocument/2006/relationships/slide" Target="slides/slide21.xml"/><Relationship Id="rId85" Type="http://schemas.openxmlformats.org/officeDocument/2006/relationships/slide" Target="slides/slide26.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Master" Target="slideMasters/slideMaster1.xml"/><Relationship Id="rId67"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3.xml"/><Relationship Id="rId70" Type="http://schemas.openxmlformats.org/officeDocument/2006/relationships/slide" Target="slides/slide11.xml"/><Relationship Id="rId75" Type="http://schemas.openxmlformats.org/officeDocument/2006/relationships/slide" Target="slides/slide16.xml"/><Relationship Id="rId83" Type="http://schemas.openxmlformats.org/officeDocument/2006/relationships/slide" Target="slides/slide24.xml"/><Relationship Id="rId88" Type="http://schemas.openxmlformats.org/officeDocument/2006/relationships/slide" Target="slides/slide29.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1.xml"/><Relationship Id="rId65" Type="http://schemas.openxmlformats.org/officeDocument/2006/relationships/slide" Target="slides/slide6.xml"/><Relationship Id="rId73" Type="http://schemas.openxmlformats.org/officeDocument/2006/relationships/slide" Target="slides/slide14.xml"/><Relationship Id="rId78" Type="http://schemas.openxmlformats.org/officeDocument/2006/relationships/slide" Target="slides/slide19.xml"/><Relationship Id="rId81" Type="http://schemas.openxmlformats.org/officeDocument/2006/relationships/slide" Target="slides/slide22.xml"/><Relationship Id="rId86" Type="http://schemas.openxmlformats.org/officeDocument/2006/relationships/slide" Target="slides/slide27.xml"/><Relationship Id="rId9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11/20/2013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11/20/2013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microsoft.com/visualstudio/inreleas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session we’ll take a look at Release Management for Team Foundation Server</a:t>
            </a:r>
            <a:r>
              <a:rPr lang="en-US" baseline="0" dirty="0" smtClean="0"/>
              <a:t> 2013.</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5976B0E-97D2-407A-A6F7-8B74531434C4}"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4011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The release management authoring components are included with Visual Studio Test Professional, Visual Studio Premium, and Visual Studio Ultimate. The client will remain a separate application</a:t>
            </a:r>
            <a:r>
              <a:rPr lang="en-US" sz="900" kern="1200" baseline="0" dirty="0" smtClean="0">
                <a:solidFill>
                  <a:schemeClr val="tx1"/>
                </a:solidFill>
                <a:effectLst/>
                <a:latin typeface="Segoe UI Light" pitchFamily="34" charset="0"/>
                <a:ea typeface="+mn-ea"/>
                <a:cs typeface="+mn-cs"/>
              </a:rPr>
              <a:t> for the 2013 release, but it’s packaged and installed with the rest of the toolset. </a:t>
            </a:r>
            <a:r>
              <a:rPr lang="en-US" sz="900" kern="1200" dirty="0" smtClean="0">
                <a:solidFill>
                  <a:schemeClr val="tx1"/>
                </a:solidFill>
                <a:effectLst/>
                <a:latin typeface="Segoe UI Light" pitchFamily="34" charset="0"/>
                <a:ea typeface="+mn-ea"/>
                <a:cs typeface="+mn-cs"/>
              </a:rPr>
              <a:t>Everything needed to participate in a release process will be included in the Team Foundation Server CAL.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kern="1200" dirty="0" smtClean="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Server components are integrated into Team Foundation Server 2013.</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kern="1200" dirty="0" smtClean="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The Deployment Agent (in the target servers, etc.),</a:t>
            </a:r>
            <a:r>
              <a:rPr lang="en-US" sz="900" kern="1200" baseline="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which are required for each node you deploy to, will continue to be licensed separately.</a:t>
            </a:r>
            <a:endParaRPr lang="en-US" baseline="0" dirty="0" smtClean="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172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One major benefit of the new Release</a:t>
            </a:r>
            <a:r>
              <a:rPr lang="en-CA" baseline="0" dirty="0" smtClean="0"/>
              <a:t> Management Server for Team Foundation Server 2013 is that it provides all the automated deployment goodness we were discussing earlier.</a:t>
            </a:r>
            <a:endParaRPr lang="en-CA" dirty="0"/>
          </a:p>
        </p:txBody>
      </p:sp>
      <p:sp>
        <p:nvSpPr>
          <p:cNvPr id="4" name="Header Placeholder 3"/>
          <p:cNvSpPr>
            <a:spLocks noGrp="1"/>
          </p:cNvSpPr>
          <p:nvPr>
            <p:ph type="hdr" sz="quarter" idx="10"/>
          </p:nvPr>
        </p:nvSpPr>
        <p:spPr/>
        <p:txBody>
          <a:bodyPr/>
          <a:lstStyle/>
          <a:p>
            <a:r>
              <a:rPr lang="en-US" smtClean="0"/>
              <a:t>Visual Studio 2012</a:t>
            </a:r>
            <a:endParaRPr lang="en-US" dirty="0"/>
          </a:p>
        </p:txBody>
      </p:sp>
      <p:sp>
        <p:nvSpPr>
          <p:cNvPr id="5" name="Footer Placeholder 4"/>
          <p:cNvSpPr>
            <a:spLocks noGrp="1"/>
          </p:cNvSpPr>
          <p:nvPr>
            <p:ph type="ftr" sz="quarter" idx="11"/>
          </p:nvPr>
        </p:nvSpPr>
        <p:spPr/>
        <p:txBody>
          <a:bodyPr/>
          <a:lstStyle/>
          <a:p>
            <a:pPr defTabSz="913991"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5D65BB83-DD46-4F40-A741-94CEE7AFF3EC}" type="datetime1">
              <a:rPr lang="en-US" smtClean="0"/>
              <a:t>11/20/2013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25267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It also</a:t>
            </a:r>
            <a:r>
              <a:rPr lang="en-CA" baseline="0" dirty="0" smtClean="0"/>
              <a:t> ensures that the deployments are pushed out the same way to all stages.</a:t>
            </a:r>
            <a:endParaRPr lang="en-CA" dirty="0"/>
          </a:p>
        </p:txBody>
      </p:sp>
      <p:sp>
        <p:nvSpPr>
          <p:cNvPr id="4" name="Header Placeholder 3"/>
          <p:cNvSpPr>
            <a:spLocks noGrp="1"/>
          </p:cNvSpPr>
          <p:nvPr>
            <p:ph type="hdr" sz="quarter" idx="10"/>
          </p:nvPr>
        </p:nvSpPr>
        <p:spPr/>
        <p:txBody>
          <a:bodyPr/>
          <a:lstStyle/>
          <a:p>
            <a:r>
              <a:rPr lang="en-US" smtClean="0"/>
              <a:t>Visual Studio 2012</a:t>
            </a:r>
            <a:endParaRPr lang="en-US" dirty="0"/>
          </a:p>
        </p:txBody>
      </p:sp>
      <p:sp>
        <p:nvSpPr>
          <p:cNvPr id="5" name="Footer Placeholder 4"/>
          <p:cNvSpPr>
            <a:spLocks noGrp="1"/>
          </p:cNvSpPr>
          <p:nvPr>
            <p:ph type="ftr" sz="quarter" idx="11"/>
          </p:nvPr>
        </p:nvSpPr>
        <p:spPr/>
        <p:txBody>
          <a:bodyPr/>
          <a:lstStyle/>
          <a:p>
            <a:pPr defTabSz="913991"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5D65BB83-DD46-4F40-A741-94CEE7AFF3EC}" type="datetime1">
              <a:rPr lang="en-US" smtClean="0"/>
              <a:t>11/20/2013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37426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 only does it automate the overall workflow, but it</a:t>
            </a:r>
            <a:r>
              <a:rPr lang="en-CA" baseline="0" dirty="0" smtClean="0"/>
              <a:t> provides the ability to automate approvals where necessary, such as early phase deployments. You can still keep manual approvals for deployments deeper in the release cycle.</a:t>
            </a:r>
            <a:endParaRPr lang="en-CA" dirty="0"/>
          </a:p>
        </p:txBody>
      </p:sp>
      <p:sp>
        <p:nvSpPr>
          <p:cNvPr id="4" name="Header Placeholder 3"/>
          <p:cNvSpPr>
            <a:spLocks noGrp="1"/>
          </p:cNvSpPr>
          <p:nvPr>
            <p:ph type="hdr" sz="quarter" idx="10"/>
          </p:nvPr>
        </p:nvSpPr>
        <p:spPr/>
        <p:txBody>
          <a:bodyPr/>
          <a:lstStyle/>
          <a:p>
            <a:r>
              <a:rPr lang="en-US" smtClean="0"/>
              <a:t>Visual Studio 2012</a:t>
            </a:r>
            <a:endParaRPr lang="en-US" dirty="0"/>
          </a:p>
        </p:txBody>
      </p:sp>
      <p:sp>
        <p:nvSpPr>
          <p:cNvPr id="5" name="Footer Placeholder 4"/>
          <p:cNvSpPr>
            <a:spLocks noGrp="1"/>
          </p:cNvSpPr>
          <p:nvPr>
            <p:ph type="ftr" sz="quarter" idx="11"/>
          </p:nvPr>
        </p:nvSpPr>
        <p:spPr/>
        <p:txBody>
          <a:bodyPr/>
          <a:lstStyle/>
          <a:p>
            <a:pPr defTabSz="913991"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5D65BB83-DD46-4F40-A741-94CEE7AFF3EC}" type="datetime1">
              <a:rPr lang="en-US" smtClean="0"/>
              <a:t>11/20/2013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4443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the whole process is recorded so that you can enjoy full traceability</a:t>
            </a:r>
            <a:r>
              <a:rPr lang="en-CA" baseline="0" dirty="0" smtClean="0"/>
              <a:t> throughout the process. This is extremely valuable in scenarios where there are strict compliance requirements for legal or other reasons.</a:t>
            </a:r>
            <a:endParaRPr lang="en-CA" dirty="0"/>
          </a:p>
        </p:txBody>
      </p:sp>
      <p:sp>
        <p:nvSpPr>
          <p:cNvPr id="4" name="Header Placeholder 3"/>
          <p:cNvSpPr>
            <a:spLocks noGrp="1"/>
          </p:cNvSpPr>
          <p:nvPr>
            <p:ph type="hdr" sz="quarter" idx="10"/>
          </p:nvPr>
        </p:nvSpPr>
        <p:spPr/>
        <p:txBody>
          <a:bodyPr/>
          <a:lstStyle/>
          <a:p>
            <a:r>
              <a:rPr lang="en-US" smtClean="0"/>
              <a:t>Visual Studio 2012</a:t>
            </a:r>
            <a:endParaRPr lang="en-US" dirty="0"/>
          </a:p>
        </p:txBody>
      </p:sp>
      <p:sp>
        <p:nvSpPr>
          <p:cNvPr id="5" name="Footer Placeholder 4"/>
          <p:cNvSpPr>
            <a:spLocks noGrp="1"/>
          </p:cNvSpPr>
          <p:nvPr>
            <p:ph type="ftr" sz="quarter" idx="11"/>
          </p:nvPr>
        </p:nvSpPr>
        <p:spPr/>
        <p:txBody>
          <a:bodyPr/>
          <a:lstStyle/>
          <a:p>
            <a:pPr defTabSz="913991"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5D65BB83-DD46-4F40-A741-94CEE7AFF3EC}" type="datetime1">
              <a:rPr lang="en-US" smtClean="0"/>
              <a:t>11/20/2013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84020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take a look at how the new release management infrastructure </a:t>
            </a:r>
            <a:r>
              <a:rPr lang="en-CA" baseline="0" dirty="0" smtClean="0"/>
              <a:t>fits into your development environment.</a:t>
            </a:r>
          </a:p>
          <a:p>
            <a:endParaRPr lang="en-CA" baseline="0" dirty="0" smtClean="0"/>
          </a:p>
          <a:p>
            <a:r>
              <a:rPr lang="en-CA" baseline="0" dirty="0" smtClean="0"/>
              <a:t>[Build]</a:t>
            </a:r>
          </a:p>
          <a:p>
            <a:r>
              <a:rPr lang="en-CA" baseline="0" dirty="0" smtClean="0"/>
              <a:t>First, you’ll deploy Release Management Server.</a:t>
            </a:r>
          </a:p>
          <a:p>
            <a:endParaRPr lang="en-CA" baseline="0" dirty="0" smtClean="0"/>
          </a:p>
          <a:p>
            <a:r>
              <a:rPr lang="en-CA" baseline="0" dirty="0" smtClean="0"/>
              <a:t>[Build]</a:t>
            </a:r>
          </a:p>
          <a:p>
            <a:r>
              <a:rPr lang="en-CA" baseline="0" dirty="0" smtClean="0"/>
              <a:t>Next, you’ll install deployment nodes on the target systems in your deployment environments.</a:t>
            </a:r>
          </a:p>
          <a:p>
            <a:endParaRPr lang="en-CA" baseline="0" dirty="0" smtClean="0"/>
          </a:p>
          <a:p>
            <a:r>
              <a:rPr lang="en-CA" baseline="0" dirty="0" smtClean="0"/>
              <a:t>[Build]</a:t>
            </a:r>
          </a:p>
          <a:p>
            <a:r>
              <a:rPr lang="en-CA" dirty="0" smtClean="0"/>
              <a:t>You can then configure Release</a:t>
            </a:r>
            <a:r>
              <a:rPr lang="en-CA" baseline="0" dirty="0" smtClean="0"/>
              <a:t> Management Server to pull builds from TFS and push them out to the specified environment.</a:t>
            </a:r>
          </a:p>
          <a:p>
            <a:endParaRPr lang="en-CA" baseline="0" dirty="0" smtClean="0"/>
          </a:p>
          <a:p>
            <a:r>
              <a:rPr lang="en-CA" baseline="0" dirty="0" smtClean="0"/>
              <a:t>[Build]</a:t>
            </a:r>
          </a:p>
          <a:p>
            <a:r>
              <a:rPr lang="en-CA" baseline="0" dirty="0" smtClean="0"/>
              <a:t>There is also a client app and Web UI that allow users to interact with the release management, workflow, and reporting features.</a:t>
            </a:r>
          </a:p>
          <a:p>
            <a:endParaRPr lang="en-CA" baseline="0" dirty="0" smtClean="0"/>
          </a:p>
          <a:p>
            <a:r>
              <a:rPr lang="en-CA" baseline="0" dirty="0" smtClean="0"/>
              <a:t>A release typically gets triggered by an automated event, whether it’s a check-in or on a schedule. However, you can manually create a release as well. Once a release is begun, it works its way down the “release path”, which might be “Dev to QA to Production” with automated and/or manual gates at each.</a:t>
            </a:r>
          </a:p>
          <a:p>
            <a:endParaRPr lang="en-CA" baseline="0" dirty="0" smtClean="0"/>
          </a:p>
          <a:p>
            <a:r>
              <a:rPr lang="en-US" sz="900" kern="1200" dirty="0" smtClean="0">
                <a:solidFill>
                  <a:schemeClr val="tx1"/>
                </a:solidFill>
                <a:effectLst/>
                <a:latin typeface="Segoe UI Light" pitchFamily="34" charset="0"/>
                <a:ea typeface="+mn-ea"/>
                <a:cs typeface="+mn-cs"/>
              </a:rPr>
              <a:t>The paths are composed on the various servers grouped into environments on which the testing for the stage is performed. Once an application needs to be deployed to a new environment, the server will queue deployment requests to all the required target servers for each component of the application. This allows an atomic deployment of all the components.</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The Release Management Deployment Agent running on each target server monitors the Release Management Server continually, at a configurable interval, and will pick the installation requests for the one or many components it needs to install locally.</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The Deployment Agent will then find and download the release package, provided by the Release Management Server. RMS calculates the location using the TFS API, if built by TFS, or using a predefined UNC path if not. </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Finally, the Deployment Agent downloads any additional executables, such as batch files, PowerShell scripts, EXEs, </a:t>
            </a:r>
            <a:r>
              <a:rPr lang="en-US" sz="900" kern="1200" dirty="0" err="1" smtClean="0">
                <a:solidFill>
                  <a:schemeClr val="tx1"/>
                </a:solidFill>
                <a:effectLst/>
                <a:latin typeface="Segoe UI Light" pitchFamily="34" charset="0"/>
                <a:ea typeface="+mn-ea"/>
                <a:cs typeface="+mn-cs"/>
              </a:rPr>
              <a:t>etc</a:t>
            </a:r>
            <a:r>
              <a:rPr lang="en-US" sz="900" kern="1200" dirty="0" smtClean="0">
                <a:solidFill>
                  <a:schemeClr val="tx1"/>
                </a:solidFill>
                <a:effectLst/>
                <a:latin typeface="Segoe UI Light" pitchFamily="34" charset="0"/>
                <a:ea typeface="+mn-ea"/>
                <a:cs typeface="+mn-cs"/>
              </a:rPr>
              <a:t>, to be run as part of the installation. These are additional deployment activities beyond the installation itself. Creating test data or triggering automated tests are common scenarios here.</a:t>
            </a:r>
          </a:p>
        </p:txBody>
      </p:sp>
      <p:sp>
        <p:nvSpPr>
          <p:cNvPr id="4" name="Header Placeholder 3"/>
          <p:cNvSpPr>
            <a:spLocks noGrp="1"/>
          </p:cNvSpPr>
          <p:nvPr>
            <p:ph type="hdr" sz="quarter" idx="10"/>
          </p:nvPr>
        </p:nvSpPr>
        <p:spPr/>
        <p:txBody>
          <a:bodyPr/>
          <a:lstStyle/>
          <a:p>
            <a:r>
              <a:rPr lang="en-US" smtClean="0">
                <a:solidFill>
                  <a:prstClr val="black"/>
                </a:solidFill>
              </a:rPr>
              <a:t>Visual Studio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5D65BB83-DD46-4F40-A741-94CEE7AFF3EC}" type="datetime1">
              <a:rPr lang="en-US" smtClean="0">
                <a:solidFill>
                  <a:prstClr val="black"/>
                </a:solidFill>
              </a:rPr>
              <a:pPr/>
              <a:t>11/20/2013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105698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script.</a:t>
            </a:r>
            <a:endParaRPr lang="en-US" dirty="0" smtClean="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86B6F6D-10A7-4370-A088-967AA50D8CFD}" type="datetime8">
              <a:rPr lang="en-US" smtClean="0"/>
              <a:t>11/20/2013 7:10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1233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CA" baseline="0" dirty="0" smtClean="0"/>
              <a:t>Release Management Server </a:t>
            </a:r>
            <a:r>
              <a:rPr lang="en-US" sz="900" b="0" i="0" kern="1200" dirty="0" smtClean="0">
                <a:solidFill>
                  <a:schemeClr val="tx1"/>
                </a:solidFill>
                <a:effectLst/>
                <a:latin typeface="Segoe UI Light" pitchFamily="34" charset="0"/>
                <a:ea typeface="+mn-ea"/>
                <a:cs typeface="+mn-cs"/>
              </a:rPr>
              <a:t>automates all the manual tasks involved in releasing applications, with a focus on the error-prone and repetitive tasks that delay time-to-release. Thanks to its centralized configuration, development, operations, and quality assurance teams are able to define every application, component, and release path they need. Remember, </a:t>
            </a:r>
            <a:r>
              <a:rPr lang="en-CA" baseline="0" dirty="0" smtClean="0"/>
              <a:t>Release Management Server </a:t>
            </a:r>
            <a:r>
              <a:rPr lang="en-US" sz="900" b="0" i="0" kern="1200" dirty="0" smtClean="0">
                <a:solidFill>
                  <a:schemeClr val="tx1"/>
                </a:solidFill>
                <a:effectLst/>
                <a:latin typeface="Segoe UI Light" pitchFamily="34" charset="0"/>
                <a:ea typeface="+mn-ea"/>
                <a:cs typeface="+mn-cs"/>
              </a:rPr>
              <a:t>is not a packaging solution or a MSI. </a:t>
            </a:r>
            <a:r>
              <a:rPr lang="en-CA" baseline="0" dirty="0" smtClean="0"/>
              <a:t>However, it can</a:t>
            </a:r>
            <a:r>
              <a:rPr lang="en-US" sz="900" b="0" i="0" kern="1200" dirty="0" smtClean="0">
                <a:solidFill>
                  <a:schemeClr val="tx1"/>
                </a:solidFill>
                <a:effectLst/>
                <a:latin typeface="Segoe UI Light" pitchFamily="34" charset="0"/>
                <a:ea typeface="+mn-ea"/>
                <a:cs typeface="+mn-cs"/>
              </a:rPr>
              <a:t> work with your packaging tool or MSI to automate and track complex deployments from TFS to your target environment.</a:t>
            </a:r>
            <a:endParaRPr lang="en-US" dirty="0" smtClean="0"/>
          </a:p>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smtClean="0"/>
          </a:p>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dirty="0" smtClean="0"/>
              <a:t>The process editor</a:t>
            </a:r>
            <a:r>
              <a:rPr lang="en-US" baseline="0" dirty="0" smtClean="0"/>
              <a:t> provides a drag &amp; drop experience that supports parallel deployments of any complexity. You can configure the workflow to include an array of built-in actions, or define your own. These range from running batch scripts local to a server or even managing armies of virtual machines hosted in Windows Azure. There is broad support for deploying applications and components out to IIS, SharePoint, SQL, and other target platforms. And if anything goes wrong, you can have your rollback, or </a:t>
            </a:r>
            <a:r>
              <a:rPr lang="en-US" baseline="0" dirty="0" err="1" smtClean="0"/>
              <a:t>rollforward</a:t>
            </a:r>
            <a:r>
              <a:rPr lang="en-US" baseline="0" dirty="0" smtClean="0"/>
              <a:t>, plans built right in.</a:t>
            </a:r>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4643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Release Management Server </a:t>
            </a:r>
            <a:r>
              <a:rPr lang="en-US" sz="900" b="0" i="0" kern="1200" dirty="0" smtClean="0">
                <a:solidFill>
                  <a:schemeClr val="tx1"/>
                </a:solidFill>
                <a:effectLst/>
                <a:latin typeface="Segoe UI Light" pitchFamily="34" charset="0"/>
                <a:ea typeface="+mn-ea"/>
                <a:cs typeface="+mn-cs"/>
              </a:rPr>
              <a:t>provides a fully configurable workflow where you can manage every step and follow the status changes of your release. With its common platform for development, operations, and quality assurance, </a:t>
            </a:r>
            <a:r>
              <a:rPr lang="en-CA" baseline="0" dirty="0" smtClean="0"/>
              <a:t>Release Management Server </a:t>
            </a:r>
            <a:r>
              <a:rPr lang="en-US" sz="900" b="0" i="0" kern="1200" dirty="0" smtClean="0">
                <a:solidFill>
                  <a:schemeClr val="tx1"/>
                </a:solidFill>
                <a:effectLst/>
                <a:latin typeface="Segoe UI Light" pitchFamily="34" charset="0"/>
                <a:ea typeface="+mn-ea"/>
                <a:cs typeface="+mn-cs"/>
              </a:rPr>
              <a:t>optimizes the release process by removing down time between approval and deployment. For example, a deployment can be automatically triggered by approval at the previous stage.</a:t>
            </a:r>
            <a:r>
              <a:rPr lang="en-US" sz="900" b="0" i="0" kern="1200" baseline="0" dirty="0" smtClean="0">
                <a:solidFill>
                  <a:schemeClr val="tx1"/>
                </a:solidFill>
                <a:effectLst/>
                <a:latin typeface="Segoe UI Light" pitchFamily="34" charset="0"/>
                <a:ea typeface="+mn-ea"/>
                <a:cs typeface="+mn-cs"/>
              </a:rPr>
              <a:t> </a:t>
            </a:r>
            <a:r>
              <a:rPr lang="en-US" sz="900" b="0" i="0" kern="1200" dirty="0" smtClean="0">
                <a:solidFill>
                  <a:schemeClr val="tx1"/>
                </a:solidFill>
                <a:effectLst/>
                <a:latin typeface="Segoe UI Light" pitchFamily="34" charset="0"/>
                <a:ea typeface="+mn-ea"/>
                <a:cs typeface="+mn-cs"/>
              </a:rPr>
              <a:t>Approvals can be defined by person or by group. The defined approver can also start, stop, approve, reject, restart, retry, abandon and even reassign releases.</a:t>
            </a:r>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06470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To initiate a release, </a:t>
            </a:r>
            <a:r>
              <a:rPr lang="en-CA" baseline="0" dirty="0" smtClean="0"/>
              <a:t>Release Management Server </a:t>
            </a:r>
            <a:r>
              <a:rPr lang="en-US" sz="900" b="0" i="0" kern="1200" dirty="0" smtClean="0">
                <a:solidFill>
                  <a:schemeClr val="tx1"/>
                </a:solidFill>
                <a:effectLst/>
                <a:latin typeface="Segoe UI Light" pitchFamily="34" charset="0"/>
                <a:ea typeface="+mn-ea"/>
                <a:cs typeface="+mn-cs"/>
              </a:rPr>
              <a:t>leverages your Team Foundation Server (TFS) source control and build automation. There</a:t>
            </a:r>
            <a:r>
              <a:rPr lang="en-US" sz="900" b="0" i="0" kern="1200" baseline="0" dirty="0" smtClean="0">
                <a:solidFill>
                  <a:schemeClr val="tx1"/>
                </a:solidFill>
                <a:effectLst/>
                <a:latin typeface="Segoe UI Light" pitchFamily="34" charset="0"/>
                <a:ea typeface="+mn-ea"/>
                <a:cs typeface="+mn-cs"/>
              </a:rPr>
              <a:t> are many ways to take advantage of this, such as by</a:t>
            </a:r>
            <a:r>
              <a:rPr lang="en-US" sz="900" b="0" i="0" kern="1200" dirty="0" smtClean="0">
                <a:solidFill>
                  <a:schemeClr val="tx1"/>
                </a:solidFill>
                <a:effectLst/>
                <a:latin typeface="Segoe UI Light" pitchFamily="34" charset="0"/>
                <a:ea typeface="+mn-ea"/>
                <a:cs typeface="+mn-cs"/>
              </a:rPr>
              <a:t> triggering a build from </a:t>
            </a:r>
            <a:r>
              <a:rPr lang="en-CA" baseline="0" dirty="0" smtClean="0"/>
              <a:t>Release Management Server </a:t>
            </a:r>
            <a:r>
              <a:rPr lang="en-US" sz="900" b="0" i="0" kern="1200" dirty="0" smtClean="0">
                <a:solidFill>
                  <a:schemeClr val="tx1"/>
                </a:solidFill>
                <a:effectLst/>
                <a:latin typeface="Segoe UI Light" pitchFamily="34" charset="0"/>
                <a:ea typeface="+mn-ea"/>
                <a:cs typeface="+mn-cs"/>
              </a:rPr>
              <a:t>using a label or build actions. You can also use TFS build definitions to filter out builds to deploy for manually triggered releases. TFS build definitions can be leveraged to configure components and calculate the drop locations. The TFS API is also available to define TFS connections to deploy components from different TFS servers,</a:t>
            </a:r>
            <a:r>
              <a:rPr lang="en-US" sz="900" b="0" i="0" kern="1200" baseline="0" dirty="0" smtClean="0">
                <a:solidFill>
                  <a:schemeClr val="tx1"/>
                </a:solidFill>
                <a:effectLst/>
                <a:latin typeface="Segoe UI Light" pitchFamily="34" charset="0"/>
                <a:ea typeface="+mn-ea"/>
                <a:cs typeface="+mn-cs"/>
              </a:rPr>
              <a:t> and </a:t>
            </a:r>
            <a:r>
              <a:rPr lang="en-US" sz="900" b="0" i="0" kern="1200" dirty="0" smtClean="0">
                <a:solidFill>
                  <a:schemeClr val="tx1"/>
                </a:solidFill>
                <a:effectLst/>
                <a:latin typeface="Segoe UI Light" pitchFamily="34" charset="0"/>
                <a:ea typeface="+mn-ea"/>
                <a:cs typeface="+mn-cs"/>
              </a:rPr>
              <a:t>TFS groups can be used in</a:t>
            </a:r>
            <a:r>
              <a:rPr lang="en-US" sz="900" b="0" i="0" kern="1200" baseline="0" dirty="0" smtClean="0">
                <a:solidFill>
                  <a:schemeClr val="tx1"/>
                </a:solidFill>
                <a:effectLst/>
                <a:latin typeface="Segoe UI Light" pitchFamily="34" charset="0"/>
                <a:ea typeface="+mn-ea"/>
                <a:cs typeface="+mn-cs"/>
              </a:rPr>
              <a:t> the security configuration.</a:t>
            </a:r>
            <a:endParaRPr lang="en-US" sz="900" b="0" i="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986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Applications,</a:t>
            </a:r>
            <a:r>
              <a:rPr lang="en-US" baseline="0" dirty="0" smtClean="0"/>
              <a:t> and the associated set of user expectations, have evolved significantly over the past few years. Applications are expected to run on many different platforms, data is expected to be readily available, and social tools built in. In addition, as business needs and technology continues to change rapidly, developers need to be able to quickly deliver value to customers and integrate feedback. In this session, we’re going to dig deeply into how the 2013 wave of developer offerings better enable continuous delivery.</a:t>
            </a:r>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56492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Release Management Server </a:t>
            </a:r>
            <a:r>
              <a:rPr lang="en-US" sz="900" b="0" i="0" kern="1200" dirty="0" smtClean="0">
                <a:solidFill>
                  <a:schemeClr val="tx1"/>
                </a:solidFill>
                <a:effectLst/>
                <a:latin typeface="Segoe UI Light" pitchFamily="34" charset="0"/>
                <a:ea typeface="+mn-ea"/>
                <a:cs typeface="+mn-cs"/>
              </a:rPr>
              <a:t>provides valuable insights into the entire release process. Armed with relevant and timely information, managers can achieve greater efficiencies by monitoring for continuous improvement. For example, you can keep track of the trend in releases, the amount of traffic in the release pipeline,</a:t>
            </a:r>
            <a:r>
              <a:rPr lang="en-US" sz="900" b="0" i="0" kern="1200" baseline="0" dirty="0" smtClean="0">
                <a:solidFill>
                  <a:schemeClr val="tx1"/>
                </a:solidFill>
                <a:effectLst/>
                <a:latin typeface="Segoe UI Light" pitchFamily="34" charset="0"/>
                <a:ea typeface="+mn-ea"/>
                <a:cs typeface="+mn-cs"/>
              </a:rPr>
              <a:t> any possible bottlenecks, and even get performance insights.</a:t>
            </a:r>
            <a:endParaRPr lang="en-US" sz="900" b="0" i="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62407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script.</a:t>
            </a:r>
            <a:endParaRPr lang="en-US" dirty="0" smtClean="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D86B6F6D-10A7-4370-A088-967AA50D8CFD}" type="datetime8">
              <a:rPr lang="en-US" smtClean="0"/>
              <a:t>11/20/2013 7:10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48512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One challenge for releasing to multiple environments is dealing with</a:t>
            </a:r>
            <a:r>
              <a:rPr lang="en-US" sz="900" kern="1200" baseline="0" dirty="0" smtClean="0">
                <a:solidFill>
                  <a:schemeClr val="tx1"/>
                </a:solidFill>
                <a:effectLst/>
                <a:latin typeface="Segoe UI Light" pitchFamily="34" charset="0"/>
                <a:ea typeface="+mn-ea"/>
                <a:cs typeface="+mn-cs"/>
              </a:rPr>
              <a:t> different settings in each location. QA probably has a different DB server than Production, they might use different </a:t>
            </a:r>
            <a:r>
              <a:rPr lang="en-US" sz="900" kern="1200" baseline="0" dirty="0" err="1" smtClean="0">
                <a:solidFill>
                  <a:schemeClr val="tx1"/>
                </a:solidFill>
                <a:effectLst/>
                <a:latin typeface="Segoe UI Light" pitchFamily="34" charset="0"/>
                <a:ea typeface="+mn-ea"/>
                <a:cs typeface="+mn-cs"/>
              </a:rPr>
              <a:t>Oauth</a:t>
            </a:r>
            <a:r>
              <a:rPr lang="en-US" sz="900" kern="1200" baseline="0" dirty="0" smtClean="0">
                <a:solidFill>
                  <a:schemeClr val="tx1"/>
                </a:solidFill>
                <a:effectLst/>
                <a:latin typeface="Segoe UI Light" pitchFamily="34" charset="0"/>
                <a:ea typeface="+mn-ea"/>
                <a:cs typeface="+mn-cs"/>
              </a:rPr>
              <a:t> settings, etc. The custom work required for this to elegantly scale across an unknown number of potential environments is pretty substantial. However, Release Management for TFS offers an excellent solution.</a:t>
            </a:r>
            <a:endParaRPr lang="en-US" sz="900" kern="1200" dirty="0" smtClean="0">
              <a:solidFill>
                <a:schemeClr val="tx1"/>
              </a:solidFill>
              <a:effectLst/>
              <a:latin typeface="Segoe UI Light" pitchFamily="34" charset="0"/>
              <a:ea typeface="+mn-ea"/>
              <a:cs typeface="+mn-cs"/>
            </a:endParaRP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Its custom build process template also contains the logic to tokenize your configuration files. This logic assumes that in your solution, you have two version of your configuration files. One version is your normal configuration file used during local development, and the other is a corresponding file that has the same content, except that instead of having local values for your variables, tokens have been put there. The build activity will swap those two files before doing the build, so that you end up with the tokenized version of the configuration files in the drop location.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45A8A6-1231-49B9-99A4-86C7C12123EA}"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53004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release</a:t>
            </a:r>
            <a:r>
              <a:rPr lang="en-US" baseline="0" dirty="0" smtClean="0"/>
              <a:t> management services provide a configuration experience that is very familiar to anyone who has set up the Visual Studio test or lab infrastructure. Similar steps, dialogs, and processes are used to make it very easy to configure.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0A029C-233D-4D8B-9A37-F4EEBA600E71}"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81946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Release Management Server </a:t>
            </a:r>
            <a:r>
              <a:rPr lang="en-US" sz="900" b="0" i="0" kern="1200" dirty="0" smtClean="0">
                <a:solidFill>
                  <a:schemeClr val="tx1"/>
                </a:solidFill>
                <a:effectLst/>
                <a:latin typeface="Segoe UI Light" pitchFamily="34" charset="0"/>
                <a:ea typeface="+mn-ea"/>
                <a:cs typeface="+mn-cs"/>
              </a:rPr>
              <a:t>provides granular control for the entire release process that includes many stakeholders, including Development, QA and Ops. You can limit which group can view, edit, or create a given release</a:t>
            </a:r>
            <a:r>
              <a:rPr lang="en-US" sz="900" b="0" i="0" kern="1200" baseline="0" dirty="0" smtClean="0">
                <a:solidFill>
                  <a:schemeClr val="tx1"/>
                </a:solidFill>
                <a:effectLst/>
                <a:latin typeface="Segoe UI Light" pitchFamily="34" charset="0"/>
                <a:ea typeface="+mn-ea"/>
                <a:cs typeface="+mn-cs"/>
              </a:rPr>
              <a:t> template. </a:t>
            </a:r>
            <a:r>
              <a:rPr lang="en-US" sz="900" b="0" i="0" kern="1200" dirty="0" smtClean="0">
                <a:solidFill>
                  <a:schemeClr val="tx1"/>
                </a:solidFill>
                <a:effectLst/>
                <a:latin typeface="Segoe UI Light" pitchFamily="34" charset="0"/>
                <a:ea typeface="+mn-ea"/>
                <a:cs typeface="+mn-cs"/>
              </a:rPr>
              <a:t>You can also decide who can edit approvers for each release stage. For example, the development group can modify the approvers in the Dev stage but cannot modify approvers for the Production stage. Another example</a:t>
            </a:r>
            <a:r>
              <a:rPr lang="en-US" sz="900" b="0" i="0" kern="1200" baseline="0" dirty="0" smtClean="0">
                <a:solidFill>
                  <a:schemeClr val="tx1"/>
                </a:solidFill>
                <a:effectLst/>
                <a:latin typeface="Segoe UI Light" pitchFamily="34" charset="0"/>
                <a:ea typeface="+mn-ea"/>
                <a:cs typeface="+mn-cs"/>
              </a:rPr>
              <a:t> is how you can l</a:t>
            </a:r>
            <a:r>
              <a:rPr lang="en-US" sz="900" b="0" i="0" kern="1200" dirty="0" smtClean="0">
                <a:solidFill>
                  <a:schemeClr val="tx1"/>
                </a:solidFill>
                <a:effectLst/>
                <a:latin typeface="Segoe UI Light" pitchFamily="34" charset="0"/>
                <a:ea typeface="+mn-ea"/>
                <a:cs typeface="+mn-cs"/>
              </a:rPr>
              <a:t>imit which group can edit the configuration values for each release stage. For example, the development group can modify the values in the Dev and Integration stages but cannot modify Production. Finally, you can limit the stage types a given environment can support. For example, you can limit</a:t>
            </a:r>
            <a:r>
              <a:rPr lang="en-US" sz="900" b="0" i="0" kern="1200" baseline="0" dirty="0" smtClean="0">
                <a:solidFill>
                  <a:schemeClr val="tx1"/>
                </a:solidFill>
                <a:effectLst/>
                <a:latin typeface="Segoe UI Light" pitchFamily="34" charset="0"/>
                <a:ea typeface="+mn-ea"/>
                <a:cs typeface="+mn-cs"/>
              </a:rPr>
              <a:t> which</a:t>
            </a:r>
            <a:r>
              <a:rPr lang="en-US" sz="900" b="0" i="0" kern="1200" dirty="0" smtClean="0">
                <a:solidFill>
                  <a:schemeClr val="tx1"/>
                </a:solidFill>
                <a:effectLst/>
                <a:latin typeface="Segoe UI Light" pitchFamily="34" charset="0"/>
                <a:ea typeface="+mn-ea"/>
                <a:cs typeface="+mn-cs"/>
              </a:rPr>
              <a:t> production servers can be used.</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sz="900" b="0" i="0" kern="1200" dirty="0" smtClean="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900" b="0" i="0" kern="1200" dirty="0" smtClean="0">
              <a:solidFill>
                <a:schemeClr val="tx1"/>
              </a:solidFill>
              <a:effectLst/>
              <a:latin typeface="Segoe UI Light" pitchFamily="34" charset="0"/>
              <a:ea typeface="+mn-ea"/>
              <a:cs typeface="+mn-cs"/>
            </a:endParaRPr>
          </a:p>
          <a:p>
            <a:endParaRPr lang="en-US" sz="900" b="0" i="0" kern="1200" dirty="0" smtClean="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3340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something fails during the deployment process, it can often be difficult to track down exactly what went wrong.</a:t>
            </a:r>
            <a:r>
              <a:rPr lang="en-US" baseline="0" dirty="0" smtClean="0"/>
              <a:t> And even once the issue is discovered, there is often a lag in communication for letting other people who what happened. With Release Management Server, there is much greater traceability and transparency for the entire process.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C31051-D189-4C2D-BB52-7028A62674A4}"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56364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468" rtl="0" eaLnBrk="1" fontAlgn="auto" latinLnBrk="0" hangingPunct="1">
              <a:lnSpc>
                <a:spcPct val="90000"/>
              </a:lnSpc>
              <a:spcBef>
                <a:spcPts val="0"/>
              </a:spcBef>
              <a:spcAft>
                <a:spcPts val="340"/>
              </a:spcAft>
              <a:buClrTx/>
              <a:buSzTx/>
              <a:buFontTx/>
              <a:buNone/>
              <a:tabLst/>
              <a:defRPr/>
            </a:pPr>
            <a:r>
              <a:rPr lang="en-US" dirty="0" smtClean="0"/>
              <a:t>In summary, the new release management features for Visual Studio 2013 and</a:t>
            </a:r>
            <a:r>
              <a:rPr lang="en-US" baseline="0" dirty="0" smtClean="0"/>
              <a:t> Team Foundation Server 2013 provide a robust offering that helps deliver on the promise of continuous delivery. Teams will be able to release more frequently, and customers will benefit from better software, faster. Stakeholders throughout the organization will have better insight as to the status of the product and its release cycle. And finally, managers will feel confident that they’re meeting their compliance and regulation requirements along the way.</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BDA606-7B08-4FBC-8F2F-8B452DE4161F}"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82110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468" rtl="0" eaLnBrk="1" fontAlgn="auto" latinLnBrk="0" hangingPunct="1">
              <a:lnSpc>
                <a:spcPct val="90000"/>
              </a:lnSpc>
              <a:spcBef>
                <a:spcPts val="0"/>
              </a:spcBef>
              <a:spcAft>
                <a:spcPts val="340"/>
              </a:spcAft>
              <a:buClrTx/>
              <a:buSzTx/>
              <a:buFontTx/>
              <a:buNone/>
              <a:tabLst/>
              <a:defRPr/>
            </a:pPr>
            <a:r>
              <a:rPr lang="en-US" dirty="0" smtClean="0"/>
              <a:t>Preview URL:  </a:t>
            </a:r>
            <a:r>
              <a:rPr lang="en-US" sz="900" dirty="0" smtClean="0">
                <a:hlinkClick r:id="rId3"/>
              </a:rPr>
              <a:t>http://www.microsoft.com/visualstudio/inrelease/</a:t>
            </a:r>
            <a:r>
              <a:rPr lang="en-US" sz="900" dirty="0" smtClean="0"/>
              <a:t> </a:t>
            </a:r>
            <a:endParaRPr lang="en-US" sz="900" u="sng" dirty="0" smtClean="0"/>
          </a:p>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52252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11/20/2013 7:10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52479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468" rtl="0" eaLnBrk="1" fontAlgn="auto" latinLnBrk="0" hangingPunct="1">
              <a:lnSpc>
                <a:spcPct val="90000"/>
              </a:lnSpc>
              <a:spcBef>
                <a:spcPts val="0"/>
              </a:spcBef>
              <a:spcAft>
                <a:spcPts val="340"/>
              </a:spcAft>
              <a:buClrTx/>
              <a:buSzTx/>
              <a:buFontTx/>
              <a:buNone/>
              <a:tabLst/>
              <a:defRPr/>
            </a:pPr>
            <a:r>
              <a:rPr lang="en-US" dirty="0" smtClean="0"/>
              <a:t>Managing releases can be a significant challenge. The</a:t>
            </a:r>
            <a:r>
              <a:rPr lang="en-US" baseline="0" dirty="0" smtClean="0"/>
              <a:t> requirements come from a broad array of sources, and can have technology teams asking a lot of questions. The kinds of questions they come with are “</a:t>
            </a:r>
            <a:r>
              <a:rPr lang="en-US" dirty="0" smtClean="0"/>
              <a:t>How do we elegantly shift from long release cycles to monthly, or even daily?” Other times, they want to know</a:t>
            </a:r>
            <a:r>
              <a:rPr lang="en-US" baseline="0" dirty="0" smtClean="0"/>
              <a:t> “</a:t>
            </a:r>
            <a:r>
              <a:rPr lang="en-US" dirty="0" smtClean="0"/>
              <a:t>How can we help set customer expectations about when bug fixes and feature requests go live?”</a:t>
            </a:r>
            <a:r>
              <a:rPr lang="en-US" baseline="0" dirty="0" smtClean="0"/>
              <a:t> So many people need to plan their tasks around the release cycle, so teams want to know “</a:t>
            </a:r>
            <a:r>
              <a:rPr lang="en-US" dirty="0" smtClean="0"/>
              <a:t>How can we make sure everyone understands the release pipeline so they can do their jobs?” And sometimes, there are legal</a:t>
            </a:r>
            <a:r>
              <a:rPr lang="en-US" baseline="0" dirty="0" smtClean="0"/>
              <a:t> or governmental pressures around compliance and regulation, leading to questions like “</a:t>
            </a:r>
            <a:r>
              <a:rPr lang="en-US" dirty="0" smtClean="0"/>
              <a:t>How can we feel confident we’re properly tracking, managing, and approving our releases?</a:t>
            </a:r>
            <a:r>
              <a:rPr lang="en-US" baseline="0" dirty="0" smtClean="0"/>
              <a:t>”.</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BDA606-7B08-4FBC-8F2F-8B452DE4161F}"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3162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part of this continuous process of delivering value, one component</a:t>
            </a:r>
            <a:r>
              <a:rPr lang="en-US" baseline="0" dirty="0" smtClean="0"/>
              <a:t> that often gets overlooked is the release phase. As a distinct piece, it’s not always that hard to deploy a single instance of an application to a single environment. However, the promise of continuous value relies on the ability to continuously publish updated versions of an application across a variety of environments for various purposes, which can be very difficult to perform and manage. As a result, Microsoft continually invests a lot of effort in simplifying and scaling this process so that it can become more repeatable, predictable, and transparent.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44D8B6-A1B5-4C56-8FDB-AA3FE9DD3E33}"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7801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think about the lifecycle</a:t>
            </a:r>
            <a:r>
              <a:rPr lang="en-US" baseline="0" dirty="0" smtClean="0"/>
              <a:t> of a specific version of an application, we often break it down into the stages it must go through to see the light of production. You’ll typically start with a development environment for a developer or small team to coordinate on. After the build passes that stage, it’ll need to be run through an integration environment where the work from the entire application unit is brought together. If that all goes well, the app will need to be deployed to a QA environment for greater testing. With success there, it’ll move on to one or more stages of production in order to be accessible to users.</a:t>
            </a:r>
          </a:p>
          <a:p>
            <a:endParaRPr lang="en-US" baseline="0" dirty="0" smtClean="0"/>
          </a:p>
          <a:p>
            <a:r>
              <a:rPr lang="en-US" baseline="0" dirty="0" smtClean="0"/>
              <a:t>[Build]</a:t>
            </a:r>
          </a:p>
          <a:p>
            <a:r>
              <a:rPr lang="en-US" baseline="0" dirty="0" smtClean="0"/>
              <a:t>As a build moves down the pipeline toward production, more people get involved and the need for coordination increases significantly. You also have to account for the nature of the deployment environments, especially as load testing and other requirements may result in differences in the topography of the environment itself. You want to make sure each phase has the same build deployed in the same way. And, of course, if you invest in automation, there’s testing time to take into account for the process itself.</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7AEB54C-B227-4D1D-BC2E-746195B5E9FE}" type="datetime1">
              <a:rPr lang="en-US" smtClean="0"/>
              <a:t>11/20/2013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3444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we approach the process from a developer’s perspective, the steps abstract out a little bit. First, you’ll start off by writing</a:t>
            </a:r>
            <a:r>
              <a:rPr lang="en-CA" baseline="0" dirty="0" smtClean="0"/>
              <a:t> code in your tool of choice. You’ll run builds and package as needed before provisioning an environment, deploying the app, and testing it. At the end, the app is approved and gets pushed out to production.</a:t>
            </a:r>
          </a:p>
          <a:p>
            <a:endParaRPr lang="en-CA" baseline="0" dirty="0" smtClean="0"/>
          </a:p>
          <a:p>
            <a:r>
              <a:rPr lang="en-CA" baseline="0" dirty="0" smtClean="0"/>
              <a:t>[Build]</a:t>
            </a:r>
          </a:p>
          <a:p>
            <a:r>
              <a:rPr lang="en-CA" baseline="0" dirty="0" smtClean="0"/>
              <a:t>However, it really turns out that the application is more likely to have lots of different builds deployed and tested before one passes the quality gate and can get pushed through. In addition, a build will likely need to go through the environments we discussed earlier, resulting in a need for the repeatable deployment model.</a:t>
            </a:r>
          </a:p>
          <a:p>
            <a:endParaRPr lang="en-CA" baseline="0" dirty="0" smtClean="0"/>
          </a:p>
          <a:p>
            <a:pPr marL="0" marR="0" indent="0" algn="l" defTabSz="932468" rtl="0" eaLnBrk="1" fontAlgn="auto" latinLnBrk="0" hangingPunct="1">
              <a:lnSpc>
                <a:spcPct val="90000"/>
              </a:lnSpc>
              <a:spcBef>
                <a:spcPts val="0"/>
              </a:spcBef>
              <a:spcAft>
                <a:spcPts val="340"/>
              </a:spcAft>
              <a:buClrTx/>
              <a:buSzTx/>
              <a:buFontTx/>
              <a:buNone/>
              <a:tabLst/>
              <a:defRPr/>
            </a:pPr>
            <a:r>
              <a:rPr lang="en-CA" baseline="0" dirty="0" smtClean="0"/>
              <a:t>[Build]</a:t>
            </a:r>
          </a:p>
          <a:p>
            <a:r>
              <a:rPr lang="en-CA" baseline="0" dirty="0" smtClean="0"/>
              <a:t>Microsoft’s ALM platform is designed to support this approach, which makes it easier for issues that get raised during the test process to cycle back through the development cycle so that they can be addressed and pushed through the release cycle again.</a:t>
            </a:r>
          </a:p>
        </p:txBody>
      </p:sp>
      <p:sp>
        <p:nvSpPr>
          <p:cNvPr id="4" name="Header Placeholder 3"/>
          <p:cNvSpPr>
            <a:spLocks noGrp="1"/>
          </p:cNvSpPr>
          <p:nvPr>
            <p:ph type="hdr" sz="quarter" idx="10"/>
          </p:nvPr>
        </p:nvSpPr>
        <p:spPr/>
        <p:txBody>
          <a:bodyPr/>
          <a:lstStyle/>
          <a:p>
            <a:r>
              <a:rPr lang="en-US" smtClean="0">
                <a:solidFill>
                  <a:prstClr val="black"/>
                </a:solidFill>
              </a:rPr>
              <a:t>Visual Studio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A5AE855-040A-4D0A-9C08-B3EFF84D8D1B}" type="datetime1">
              <a:rPr lang="en-US" smtClean="0">
                <a:solidFill>
                  <a:prstClr val="black"/>
                </a:solidFill>
              </a:rPr>
              <a:pPr/>
              <a:t>11/20/2013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27484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major goal is the ability to take a single build package</a:t>
            </a:r>
            <a:r>
              <a:rPr lang="en-CA" baseline="0" dirty="0" smtClean="0"/>
              <a:t> and push it out to each environment in the same way.</a:t>
            </a:r>
          </a:p>
          <a:p>
            <a:endParaRPr lang="en-CA" baseline="0" dirty="0" smtClean="0"/>
          </a:p>
          <a:p>
            <a:r>
              <a:rPr lang="en-CA" baseline="0" dirty="0" smtClean="0"/>
              <a:t>[Build]</a:t>
            </a:r>
          </a:p>
          <a:p>
            <a:r>
              <a:rPr lang="en-CA" baseline="0" dirty="0" smtClean="0"/>
              <a:t>This drastically reduces the amount of manual effort required to update the environments and can make the entire process much smoother.</a:t>
            </a:r>
            <a:endParaRPr lang="en-CA" dirty="0"/>
          </a:p>
        </p:txBody>
      </p:sp>
      <p:sp>
        <p:nvSpPr>
          <p:cNvPr id="4" name="Header Placeholder 3"/>
          <p:cNvSpPr>
            <a:spLocks noGrp="1"/>
          </p:cNvSpPr>
          <p:nvPr>
            <p:ph type="hdr" sz="quarter" idx="10"/>
          </p:nvPr>
        </p:nvSpPr>
        <p:spPr/>
        <p:txBody>
          <a:bodyPr/>
          <a:lstStyle/>
          <a:p>
            <a:r>
              <a:rPr lang="en-US" smtClean="0">
                <a:solidFill>
                  <a:prstClr val="black"/>
                </a:solidFill>
              </a:rPr>
              <a:t>Visual Studio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A5AE855-040A-4D0A-9C08-B3EFF84D8D1B}" type="datetime1">
              <a:rPr lang="en-US" smtClean="0">
                <a:solidFill>
                  <a:prstClr val="black"/>
                </a:solidFill>
              </a:rPr>
              <a:pPr/>
              <a:t>11/20/2013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57977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468" rtl="0" eaLnBrk="1" fontAlgn="auto" latinLnBrk="0" hangingPunct="1">
              <a:lnSpc>
                <a:spcPct val="90000"/>
              </a:lnSpc>
              <a:spcBef>
                <a:spcPts val="0"/>
              </a:spcBef>
              <a:spcAft>
                <a:spcPts val="340"/>
              </a:spcAft>
              <a:buClrTx/>
              <a:buSzTx/>
              <a:buFontTx/>
              <a:buNone/>
              <a:tabLst/>
              <a:defRPr/>
            </a:pPr>
            <a:r>
              <a:rPr lang="en-CA" dirty="0" smtClean="0"/>
              <a:t>Another important aspect</a:t>
            </a:r>
            <a:r>
              <a:rPr lang="en-CA" baseline="0" dirty="0" smtClean="0"/>
              <a:t> to each release environment is what we’ll refer to as the “stage stack”. This is a simple layout of the steps typically required to get a packaged app from a build location out to a prepared environment, through the necessary install and configuration, through the required tests, and finally approved for migration to the next stage. Microsoft has provided many of the tools to support this stack, although sometimes a little extra work is required to help it all work together.</a:t>
            </a:r>
          </a:p>
          <a:p>
            <a:endParaRPr lang="en-CA" baseline="0" dirty="0" smtClean="0"/>
          </a:p>
          <a:p>
            <a:r>
              <a:rPr lang="en-CA" baseline="0" dirty="0" smtClean="0"/>
              <a:t>[Build]</a:t>
            </a:r>
          </a:p>
          <a:p>
            <a:r>
              <a:rPr lang="en-CA" baseline="0" dirty="0" smtClean="0"/>
              <a:t>Lab Manager is available to help provision environments.</a:t>
            </a:r>
          </a:p>
          <a:p>
            <a:endParaRPr lang="en-CA" baseline="0" dirty="0" smtClean="0"/>
          </a:p>
          <a:p>
            <a:r>
              <a:rPr lang="en-CA" baseline="0" dirty="0" smtClean="0"/>
              <a:t>[Build]</a:t>
            </a:r>
          </a:p>
          <a:p>
            <a:r>
              <a:rPr lang="en-CA" baseline="0" dirty="0" smtClean="0"/>
              <a:t>PowerShell is ideal for configuring environments.</a:t>
            </a:r>
          </a:p>
          <a:p>
            <a:endParaRPr lang="en-CA" baseline="0" dirty="0" smtClean="0"/>
          </a:p>
          <a:p>
            <a:r>
              <a:rPr lang="en-CA" baseline="0" dirty="0" smtClean="0"/>
              <a:t>[Build]</a:t>
            </a:r>
          </a:p>
          <a:p>
            <a:r>
              <a:rPr lang="en-CA" baseline="0" dirty="0" smtClean="0"/>
              <a:t>There are some useful built-in tools for deploying and installing the application itself.</a:t>
            </a:r>
          </a:p>
          <a:p>
            <a:endParaRPr lang="en-CA" baseline="0" dirty="0" smtClean="0"/>
          </a:p>
          <a:p>
            <a:r>
              <a:rPr lang="en-CA" baseline="0" dirty="0" smtClean="0"/>
              <a:t>[Build]</a:t>
            </a:r>
          </a:p>
          <a:p>
            <a:r>
              <a:rPr lang="en-CA" baseline="0" dirty="0" smtClean="0"/>
              <a:t>And lots of companies invest in their own custom tools to configure applications.</a:t>
            </a:r>
          </a:p>
          <a:p>
            <a:endParaRPr lang="en-CA" baseline="0" dirty="0" smtClean="0"/>
          </a:p>
          <a:p>
            <a:r>
              <a:rPr lang="en-CA" baseline="0" dirty="0" smtClean="0"/>
              <a:t>[Build]</a:t>
            </a:r>
          </a:p>
          <a:p>
            <a:r>
              <a:rPr lang="en-CA" baseline="0" dirty="0" smtClean="0"/>
              <a:t>Running automated tests during the release process is becoming the standard for applications of every type.</a:t>
            </a:r>
          </a:p>
          <a:p>
            <a:endParaRPr lang="en-CA" baseline="0" dirty="0" smtClean="0"/>
          </a:p>
          <a:p>
            <a:r>
              <a:rPr lang="en-CA" baseline="0" dirty="0" smtClean="0"/>
              <a:t>[Build]</a:t>
            </a:r>
          </a:p>
          <a:p>
            <a:r>
              <a:rPr lang="en-CA" baseline="0" dirty="0" smtClean="0"/>
              <a:t>Microsoft Test Manager handles the testing aspects.</a:t>
            </a:r>
          </a:p>
          <a:p>
            <a:endParaRPr lang="en-CA" baseline="0" dirty="0" smtClean="0"/>
          </a:p>
          <a:p>
            <a:r>
              <a:rPr lang="en-CA" baseline="0" dirty="0" smtClean="0"/>
              <a:t>[Build]</a:t>
            </a:r>
          </a:p>
          <a:p>
            <a:r>
              <a:rPr lang="en-CA" baseline="0" dirty="0" smtClean="0"/>
              <a:t>And now with Release Management for Team Foundation Server 2013, this entire process is only going to get better.</a:t>
            </a:r>
          </a:p>
        </p:txBody>
      </p:sp>
      <p:sp>
        <p:nvSpPr>
          <p:cNvPr id="4" name="Header Placeholder 3"/>
          <p:cNvSpPr>
            <a:spLocks noGrp="1"/>
          </p:cNvSpPr>
          <p:nvPr>
            <p:ph type="hdr" sz="quarter" idx="10"/>
          </p:nvPr>
        </p:nvSpPr>
        <p:spPr/>
        <p:txBody>
          <a:bodyPr/>
          <a:lstStyle/>
          <a:p>
            <a:r>
              <a:rPr lang="en-US" smtClean="0">
                <a:solidFill>
                  <a:prstClr val="black"/>
                </a:solidFill>
              </a:rPr>
              <a:t>Visual Studio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3895"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895"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A5AE855-040A-4D0A-9C08-B3EFF84D8D1B}" type="datetime1">
              <a:rPr lang="en-US" smtClean="0">
                <a:solidFill>
                  <a:prstClr val="black"/>
                </a:solidFill>
              </a:rPr>
              <a:pPr/>
              <a:t>11/20/2013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9701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Release Management for Team Foundation Server 2013 </a:t>
            </a:r>
            <a:r>
              <a:rPr lang="en-US" baseline="0" dirty="0" smtClean="0"/>
              <a:t>is a continuous deployment solution for .NET teams. It helps automate the deployment process and helps teams manage multiple environments. It also introduces a level of collaboration cross the release process, as well as providing an array or analytics and reporting. It was originally launched in 2009 by </a:t>
            </a:r>
            <a:r>
              <a:rPr lang="en-US" baseline="0" dirty="0" err="1" smtClean="0"/>
              <a:t>InCycle</a:t>
            </a:r>
            <a:r>
              <a:rPr lang="en-US" baseline="0" dirty="0" smtClean="0"/>
              <a:t> Software as </a:t>
            </a:r>
            <a:r>
              <a:rPr lang="en-US" baseline="0" dirty="0" err="1" smtClean="0"/>
              <a:t>InRelease</a:t>
            </a:r>
            <a:r>
              <a:rPr lang="en-US" baseline="0" dirty="0" smtClean="0"/>
              <a:t> and was acquired in the summer of 2013.</a:t>
            </a:r>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11/20/2013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5472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064443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97628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063172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728298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17899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2881797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162185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8662978"/>
      </p:ext>
    </p:extLst>
  </p:cSld>
  <p:clrMapOvr>
    <a:masterClrMapping/>
  </p:clrMapOvr>
  <p:extLst>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23153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5536" cy="786503"/>
          </a:xfrm>
        </p:spPr>
        <p:txBody>
          <a:bodyPr/>
          <a:lstStyle>
            <a:lvl1pPr>
              <a:defRPr>
                <a:solidFill>
                  <a:srgbClr val="FFFFFF"/>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5532" y="1429992"/>
            <a:ext cx="11375536" cy="2092881"/>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511874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1361840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Tree>
    <p:extLst>
      <p:ext uri="{BB962C8B-B14F-4D97-AF65-F5344CB8AC3E}">
        <p14:creationId xmlns:p14="http://schemas.microsoft.com/office/powerpoint/2010/main" val="306993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510162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81087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715979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95" r:id="rId2"/>
    <p:sldLayoutId id="2147484196" r:id="rId3"/>
    <p:sldLayoutId id="2147484197" r:id="rId4"/>
    <p:sldLayoutId id="2147484186" r:id="rId5"/>
    <p:sldLayoutId id="2147484187" r:id="rId6"/>
    <p:sldLayoutId id="2147484188"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189" r:id="rId16"/>
    <p:sldLayoutId id="2147484190" r:id="rId17"/>
    <p:sldLayoutId id="2147484191" r:id="rId18"/>
    <p:sldLayoutId id="2147484092" r:id="rId19"/>
    <p:sldLayoutId id="2147484130" r:id="rId20"/>
    <p:sldLayoutId id="2147484192" r:id="rId21"/>
    <p:sldLayoutId id="2147484194" r:id="rId22"/>
    <p:sldLayoutId id="2147484193" r:id="rId23"/>
    <p:sldLayoutId id="2147484101" r:id="rId24"/>
    <p:sldLayoutId id="2147484102" r:id="rId25"/>
    <p:sldLayoutId id="2147484127" r:id="rId26"/>
    <p:sldLayoutId id="2147484128" r:id="rId27"/>
    <p:sldLayoutId id="2147484129" r:id="rId28"/>
    <p:sldLayoutId id="2147484093" r:id="rId29"/>
    <p:sldLayoutId id="2147484094" r:id="rId30"/>
    <p:sldLayoutId id="2147484096" r:id="rId31"/>
    <p:sldLayoutId id="2147484198" r:id="rId32"/>
    <p:sldLayoutId id="2147484199" r:id="rId33"/>
    <p:sldLayoutId id="2147484200" r:id="rId34"/>
    <p:sldLayoutId id="2147484201" r:id="rId35"/>
  </p:sldLayoutIdLst>
  <p:transition>
    <p:fade/>
  </p:transition>
  <p:timing>
    <p:tnLst>
      <p:par>
        <p:cTn id="1" dur="indefinite" restart="never" nodeType="tmRoot"/>
      </p:par>
    </p:tnLst>
  </p:timing>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customXml" Target="../../customXml/item19.xml"/><Relationship Id="rId7" Type="http://schemas.openxmlformats.org/officeDocument/2006/relationships/slideLayout" Target="../slideLayouts/slideLayout8.xml"/><Relationship Id="rId2" Type="http://schemas.openxmlformats.org/officeDocument/2006/relationships/customXml" Target="../../customXml/item50.xml"/><Relationship Id="rId1" Type="http://schemas.openxmlformats.org/officeDocument/2006/relationships/customXml" Target="../../customXml/item55.xml"/><Relationship Id="rId6" Type="http://schemas.openxmlformats.org/officeDocument/2006/relationships/customXml" Target="../../customXml/item8.xml"/><Relationship Id="rId5" Type="http://schemas.openxmlformats.org/officeDocument/2006/relationships/customXml" Target="../../customXml/item21.xml"/><Relationship Id="rId10" Type="http://schemas.openxmlformats.org/officeDocument/2006/relationships/image" Target="../media/image16.png"/><Relationship Id="rId4" Type="http://schemas.openxmlformats.org/officeDocument/2006/relationships/customXml" Target="../../customXml/item45.xm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7.xml"/><Relationship Id="rId13" Type="http://schemas.openxmlformats.org/officeDocument/2006/relationships/customXml" Target="../../customXml/item20.xml"/><Relationship Id="rId18" Type="http://schemas.openxmlformats.org/officeDocument/2006/relationships/notesSlide" Target="../notesSlides/notesSlide12.xml"/><Relationship Id="rId3" Type="http://schemas.openxmlformats.org/officeDocument/2006/relationships/customXml" Target="../../customXml/item5.xml"/><Relationship Id="rId7" Type="http://schemas.openxmlformats.org/officeDocument/2006/relationships/customXml" Target="../../customXml/item3.xml"/><Relationship Id="rId12" Type="http://schemas.openxmlformats.org/officeDocument/2006/relationships/customXml" Target="../../customXml/item16.xml"/><Relationship Id="rId17" Type="http://schemas.openxmlformats.org/officeDocument/2006/relationships/slideLayout" Target="../slideLayouts/slideLayout8.xml"/><Relationship Id="rId2" Type="http://schemas.openxmlformats.org/officeDocument/2006/relationships/customXml" Target="../../customXml/item35.xml"/><Relationship Id="rId16" Type="http://schemas.openxmlformats.org/officeDocument/2006/relationships/customXml" Target="../../customXml/item51.xml"/><Relationship Id="rId1" Type="http://schemas.openxmlformats.org/officeDocument/2006/relationships/customXml" Target="../../customXml/item11.xml"/><Relationship Id="rId6" Type="http://schemas.openxmlformats.org/officeDocument/2006/relationships/customXml" Target="../../customXml/item33.xml"/><Relationship Id="rId11" Type="http://schemas.openxmlformats.org/officeDocument/2006/relationships/customXml" Target="../../customXml/item10.xml"/><Relationship Id="rId5" Type="http://schemas.openxmlformats.org/officeDocument/2006/relationships/customXml" Target="../../customXml/item13.xml"/><Relationship Id="rId15" Type="http://schemas.openxmlformats.org/officeDocument/2006/relationships/customXml" Target="../../customXml/item2.xml"/><Relationship Id="rId10" Type="http://schemas.openxmlformats.org/officeDocument/2006/relationships/customXml" Target="../../customXml/item32.xml"/><Relationship Id="rId19" Type="http://schemas.openxmlformats.org/officeDocument/2006/relationships/image" Target="../media/image16.png"/><Relationship Id="rId4" Type="http://schemas.openxmlformats.org/officeDocument/2006/relationships/customXml" Target="../../customXml/item34.xml"/><Relationship Id="rId9" Type="http://schemas.openxmlformats.org/officeDocument/2006/relationships/customXml" Target="../../customXml/item1.xml"/><Relationship Id="rId14" Type="http://schemas.openxmlformats.org/officeDocument/2006/relationships/customXml" Target="../../customXml/item24.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customXml" Target="../../customXml/item39.xml"/><Relationship Id="rId7" Type="http://schemas.openxmlformats.org/officeDocument/2006/relationships/slideLayout" Target="../slideLayouts/slideLayout8.xml"/><Relationship Id="rId2" Type="http://schemas.openxmlformats.org/officeDocument/2006/relationships/customXml" Target="../../customXml/item26.xml"/><Relationship Id="rId1" Type="http://schemas.openxmlformats.org/officeDocument/2006/relationships/customXml" Target="../../customXml/item23.xml"/><Relationship Id="rId6" Type="http://schemas.openxmlformats.org/officeDocument/2006/relationships/customXml" Target="../../customXml/item22.xml"/><Relationship Id="rId11" Type="http://schemas.openxmlformats.org/officeDocument/2006/relationships/image" Target="../media/image16.png"/><Relationship Id="rId5" Type="http://schemas.openxmlformats.org/officeDocument/2006/relationships/customXml" Target="../../customXml/item49.xml"/><Relationship Id="rId10" Type="http://schemas.openxmlformats.org/officeDocument/2006/relationships/image" Target="../media/image23.png"/><Relationship Id="rId4" Type="http://schemas.openxmlformats.org/officeDocument/2006/relationships/customXml" Target="../../customXml/item17.xm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customXml" Target="../../customXml/item43.xml"/><Relationship Id="rId7" Type="http://schemas.openxmlformats.org/officeDocument/2006/relationships/slideLayout" Target="../slideLayouts/slideLayout8.xml"/><Relationship Id="rId2" Type="http://schemas.openxmlformats.org/officeDocument/2006/relationships/customXml" Target="../../customXml/item27.xml"/><Relationship Id="rId1" Type="http://schemas.openxmlformats.org/officeDocument/2006/relationships/customXml" Target="../../customXml/item53.xml"/><Relationship Id="rId6" Type="http://schemas.openxmlformats.org/officeDocument/2006/relationships/customXml" Target="../../customXml/item29.xml"/><Relationship Id="rId5" Type="http://schemas.openxmlformats.org/officeDocument/2006/relationships/customXml" Target="../../customXml/item18.xml"/><Relationship Id="rId10" Type="http://schemas.openxmlformats.org/officeDocument/2006/relationships/image" Target="../media/image18.png"/><Relationship Id="rId4" Type="http://schemas.openxmlformats.org/officeDocument/2006/relationships/customXml" Target="../../customXml/item58.xml"/><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customXml" Target="../../customXml/item44.xml"/><Relationship Id="rId13" Type="http://schemas.openxmlformats.org/officeDocument/2006/relationships/customXml" Target="../../customXml/item14.xml"/><Relationship Id="rId18" Type="http://schemas.openxmlformats.org/officeDocument/2006/relationships/image" Target="../media/image24.png"/><Relationship Id="rId3" Type="http://schemas.openxmlformats.org/officeDocument/2006/relationships/customXml" Target="../../customXml/item52.xml"/><Relationship Id="rId7" Type="http://schemas.openxmlformats.org/officeDocument/2006/relationships/customXml" Target="../../customXml/item36.xml"/><Relationship Id="rId12" Type="http://schemas.openxmlformats.org/officeDocument/2006/relationships/customXml" Target="../../customXml/item38.xml"/><Relationship Id="rId17" Type="http://schemas.openxmlformats.org/officeDocument/2006/relationships/image" Target="../media/image16.png"/><Relationship Id="rId2" Type="http://schemas.openxmlformats.org/officeDocument/2006/relationships/customXml" Target="../../customXml/item15.xml"/><Relationship Id="rId16" Type="http://schemas.openxmlformats.org/officeDocument/2006/relationships/notesSlide" Target="../notesSlides/notesSlide15.xml"/><Relationship Id="rId1" Type="http://schemas.openxmlformats.org/officeDocument/2006/relationships/customXml" Target="../../customXml/item54.xml"/><Relationship Id="rId6" Type="http://schemas.openxmlformats.org/officeDocument/2006/relationships/customXml" Target="../../customXml/item48.xml"/><Relationship Id="rId11" Type="http://schemas.openxmlformats.org/officeDocument/2006/relationships/customXml" Target="../../customXml/item41.xml"/><Relationship Id="rId5" Type="http://schemas.openxmlformats.org/officeDocument/2006/relationships/customXml" Target="../../customXml/item56.xml"/><Relationship Id="rId15" Type="http://schemas.openxmlformats.org/officeDocument/2006/relationships/slideLayout" Target="../slideLayouts/slideLayout19.xml"/><Relationship Id="rId10" Type="http://schemas.openxmlformats.org/officeDocument/2006/relationships/customXml" Target="../../customXml/item31.xml"/><Relationship Id="rId19" Type="http://schemas.openxmlformats.org/officeDocument/2006/relationships/image" Target="../media/image25.png"/><Relationship Id="rId4" Type="http://schemas.openxmlformats.org/officeDocument/2006/relationships/customXml" Target="../../customXml/item4.xml"/><Relationship Id="rId9" Type="http://schemas.openxmlformats.org/officeDocument/2006/relationships/customXml" Target="../../customXml/item28.xml"/><Relationship Id="rId14" Type="http://schemas.openxmlformats.org/officeDocument/2006/relationships/customXml" Target="../../customXml/item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jpe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www.visualstudio.com/"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7.x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customXml" Target="../../customXml/item25.xml"/><Relationship Id="rId7" Type="http://schemas.openxmlformats.org/officeDocument/2006/relationships/slideLayout" Target="../slideLayouts/slideLayout19.xml"/><Relationship Id="rId2" Type="http://schemas.openxmlformats.org/officeDocument/2006/relationships/customXml" Target="../../customXml/item30.xml"/><Relationship Id="rId1" Type="http://schemas.openxmlformats.org/officeDocument/2006/relationships/customXml" Target="../../customXml/item12.xml"/><Relationship Id="rId6" Type="http://schemas.openxmlformats.org/officeDocument/2006/relationships/customXml" Target="../../customXml/item47.xml"/><Relationship Id="rId5" Type="http://schemas.openxmlformats.org/officeDocument/2006/relationships/customXml" Target="../../customXml/item57.xml"/><Relationship Id="rId10" Type="http://schemas.openxmlformats.org/officeDocument/2006/relationships/image" Target="../media/image17.png"/><Relationship Id="rId4" Type="http://schemas.openxmlformats.org/officeDocument/2006/relationships/customXml" Target="../../customXml/item42.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8.xml"/><Relationship Id="rId7" Type="http://schemas.microsoft.com/office/2007/relationships/hdphoto" Target="../media/hdphoto1.wdp"/><Relationship Id="rId2" Type="http://schemas.openxmlformats.org/officeDocument/2006/relationships/slideLayout" Target="../slideLayouts/slideLayout19.xml"/><Relationship Id="rId1" Type="http://schemas.openxmlformats.org/officeDocument/2006/relationships/customXml" Target="../../customXml/item9.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20.png"/><Relationship Id="rId10" Type="http://schemas.openxmlformats.org/officeDocument/2006/relationships/image" Target="../media/image22.emf"/><Relationship Id="rId4" Type="http://schemas.openxmlformats.org/officeDocument/2006/relationships/image" Target="../media/image19.png"/><Relationship Id="rId9" Type="http://schemas.openxmlformats.org/officeDocument/2006/relationships/image" Target="../media/image2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Jeff Fattic</a:t>
            </a:r>
            <a:endParaRPr lang="en-US" dirty="0"/>
          </a:p>
        </p:txBody>
      </p:sp>
      <p:sp>
        <p:nvSpPr>
          <p:cNvPr id="3" name="Title 2"/>
          <p:cNvSpPr>
            <a:spLocks noGrp="1"/>
          </p:cNvSpPr>
          <p:nvPr>
            <p:ph type="title"/>
          </p:nvPr>
        </p:nvSpPr>
        <p:spPr/>
        <p:txBody>
          <a:bodyPr/>
          <a:lstStyle/>
          <a:p>
            <a:r>
              <a:rPr lang="en-US" sz="4400" dirty="0"/>
              <a:t>Introducing Release Management for Team Foundation Server 2013</a:t>
            </a:r>
          </a:p>
        </p:txBody>
      </p:sp>
    </p:spTree>
    <p:extLst>
      <p:ext uri="{BB962C8B-B14F-4D97-AF65-F5344CB8AC3E}">
        <p14:creationId xmlns:p14="http://schemas.microsoft.com/office/powerpoint/2010/main" val="1669460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 components</a:t>
            </a:r>
            <a:endParaRPr lang="en-US" dirty="0"/>
          </a:p>
        </p:txBody>
      </p:sp>
      <p:sp>
        <p:nvSpPr>
          <p:cNvPr id="3" name="Content Placeholder 2"/>
          <p:cNvSpPr>
            <a:spLocks noGrp="1"/>
          </p:cNvSpPr>
          <p:nvPr>
            <p:ph type="body" sz="quarter" idx="10"/>
          </p:nvPr>
        </p:nvSpPr>
        <p:spPr>
          <a:xfrm>
            <a:off x="274638" y="1212851"/>
            <a:ext cx="11887200" cy="4893593"/>
          </a:xfrm>
        </p:spPr>
        <p:txBody>
          <a:bodyPr/>
          <a:lstStyle/>
          <a:p>
            <a:r>
              <a:rPr lang="en-US" dirty="0" smtClean="0"/>
              <a:t>Release </a:t>
            </a:r>
            <a:r>
              <a:rPr lang="en-US" dirty="0"/>
              <a:t>Management Client for Visual Studio </a:t>
            </a:r>
            <a:r>
              <a:rPr lang="en-US" dirty="0" smtClean="0"/>
              <a:t>2013 is available with:</a:t>
            </a:r>
          </a:p>
          <a:p>
            <a:pPr lvl="1"/>
            <a:r>
              <a:rPr lang="en-US" dirty="0" smtClean="0"/>
              <a:t>Visual Studio Test Professional</a:t>
            </a:r>
          </a:p>
          <a:p>
            <a:pPr lvl="1"/>
            <a:r>
              <a:rPr lang="en-US" dirty="0" smtClean="0"/>
              <a:t>Visual Studio Premium</a:t>
            </a:r>
          </a:p>
          <a:p>
            <a:pPr lvl="1"/>
            <a:r>
              <a:rPr lang="en-US" dirty="0" smtClean="0"/>
              <a:t>Visual Studio Ultimate</a:t>
            </a:r>
          </a:p>
          <a:p>
            <a:r>
              <a:rPr lang="en-US" dirty="0" smtClean="0"/>
              <a:t>Release </a:t>
            </a:r>
            <a:r>
              <a:rPr lang="en-US" dirty="0"/>
              <a:t>Management Server for Team Foundation Server </a:t>
            </a:r>
            <a:r>
              <a:rPr lang="en-US" dirty="0" smtClean="0"/>
              <a:t>2013</a:t>
            </a:r>
          </a:p>
          <a:p>
            <a:r>
              <a:rPr lang="en-US" dirty="0" smtClean="0"/>
              <a:t>Microsoft </a:t>
            </a:r>
            <a:r>
              <a:rPr lang="en-US" dirty="0"/>
              <a:t>Deployment Agent </a:t>
            </a:r>
            <a:r>
              <a:rPr lang="en-US" dirty="0" smtClean="0"/>
              <a:t>2013</a:t>
            </a:r>
          </a:p>
          <a:p>
            <a:pPr lvl="1"/>
            <a:r>
              <a:rPr lang="en-US" dirty="0" smtClean="0"/>
              <a:t>Required per deployment node</a:t>
            </a:r>
          </a:p>
          <a:p>
            <a:pPr lvl="1"/>
            <a:r>
              <a:rPr lang="en-US" dirty="0" smtClean="0"/>
              <a:t>Licensed separately</a:t>
            </a:r>
            <a:endParaRPr lang="en-US" dirty="0"/>
          </a:p>
        </p:txBody>
      </p:sp>
    </p:spTree>
    <p:extLst>
      <p:ext uri="{BB962C8B-B14F-4D97-AF65-F5344CB8AC3E}">
        <p14:creationId xmlns:p14="http://schemas.microsoft.com/office/powerpoint/2010/main" val="8242764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2083" y="3446751"/>
            <a:ext cx="707881" cy="707881"/>
          </a:xfrm>
          <a:prstGeom prst="rect">
            <a:avLst/>
          </a:prstGeom>
          <a:solidFill>
            <a:schemeClr val="accent4"/>
          </a:solidFill>
          <a:extLst/>
        </p:spPr>
      </p:pic>
      <p:pic>
        <p:nvPicPr>
          <p:cNvPr id="34"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9486" y="3421229"/>
            <a:ext cx="707881" cy="707881"/>
          </a:xfrm>
          <a:prstGeom prst="rect">
            <a:avLst/>
          </a:prstGeom>
          <a:solidFill>
            <a:schemeClr val="accent4"/>
          </a:solidFill>
          <a:extLst/>
        </p:spPr>
      </p:pic>
      <p:pic>
        <p:nvPicPr>
          <p:cNvPr id="35"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2594" y="3425012"/>
            <a:ext cx="707881" cy="707881"/>
          </a:xfrm>
          <a:prstGeom prst="rect">
            <a:avLst/>
          </a:prstGeom>
          <a:solidFill>
            <a:schemeClr val="accent4"/>
          </a:solidFill>
          <a:extLst/>
        </p:spPr>
      </p:pic>
      <p:pic>
        <p:nvPicPr>
          <p:cNvPr id="36"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51756" y="3427329"/>
            <a:ext cx="707881" cy="707881"/>
          </a:xfrm>
          <a:prstGeom prst="rect">
            <a:avLst/>
          </a:prstGeom>
          <a:solidFill>
            <a:schemeClr val="accent4"/>
          </a:solidFill>
          <a:extLst/>
        </p:spPr>
      </p:pic>
      <p:sp>
        <p:nvSpPr>
          <p:cNvPr id="7" name="TextBox 6"/>
          <p:cNvSpPr txBox="1"/>
          <p:nvPr/>
        </p:nvSpPr>
        <p:spPr>
          <a:xfrm>
            <a:off x="4192991" y="2444215"/>
            <a:ext cx="5672579" cy="621580"/>
          </a:xfrm>
          <a:prstGeom prst="rect">
            <a:avLst/>
          </a:prstGeom>
          <a:noFill/>
        </p:spPr>
        <p:txBody>
          <a:bodyPr wrap="none" lIns="0" tIns="0" rIns="0" bIns="0" rtlCol="0">
            <a:spAutoFit/>
          </a:bodyPr>
          <a:lstStyle/>
          <a:p>
            <a:pPr>
              <a:lnSpc>
                <a:spcPct val="90000"/>
              </a:lnSpc>
            </a:pPr>
            <a:r>
              <a:rPr lang="en-CA" sz="4488" spc="-71" dirty="0">
                <a:latin typeface="Segoe UI Light" pitchFamily="34" charset="0"/>
              </a:rPr>
              <a:t>Automates </a:t>
            </a:r>
            <a:r>
              <a:rPr lang="en-CA" sz="4488" spc="-71" dirty="0" smtClean="0">
                <a:latin typeface="Segoe UI Light" pitchFamily="34" charset="0"/>
              </a:rPr>
              <a:t>deployments</a:t>
            </a:r>
            <a:endParaRPr lang="en-CA" sz="4488" spc="-71" dirty="0">
              <a:latin typeface="Segoe UI Light" pitchFamily="34" charset="0"/>
            </a:endParaRPr>
          </a:p>
        </p:txBody>
      </p:sp>
      <p:sp>
        <p:nvSpPr>
          <p:cNvPr id="12" name="Title 11"/>
          <p:cNvSpPr>
            <a:spLocks noGrp="1"/>
          </p:cNvSpPr>
          <p:nvPr>
            <p:ph type="title"/>
          </p:nvPr>
        </p:nvSpPr>
        <p:spPr/>
        <p:txBody>
          <a:bodyPr/>
          <a:lstStyle/>
          <a:p>
            <a:r>
              <a:rPr lang="en-US" dirty="0" smtClean="0"/>
              <a:t>Automating the release cycle</a:t>
            </a:r>
            <a:endParaRPr lang="en-US" dirty="0"/>
          </a:p>
        </p:txBody>
      </p:sp>
      <p:grpSp>
        <p:nvGrpSpPr>
          <p:cNvPr id="94" name="Group 93"/>
          <p:cNvGrpSpPr/>
          <p:nvPr/>
        </p:nvGrpSpPr>
        <p:grpSpPr>
          <a:xfrm>
            <a:off x="4181453" y="4131459"/>
            <a:ext cx="1399404" cy="1398905"/>
            <a:chOff x="4097383" y="2986274"/>
            <a:chExt cx="1372089" cy="1371600"/>
          </a:xfrm>
        </p:grpSpPr>
        <p:sp>
          <p:nvSpPr>
            <p:cNvPr id="105" name="Tile"/>
            <p:cNvSpPr/>
            <p:nvPr>
              <p:custDataLst>
                <p:custData r:id="rId6"/>
              </p:custDataLst>
            </p:nvPr>
          </p:nvSpPr>
          <p:spPr>
            <a:xfrm>
              <a:off x="4097872" y="2986274"/>
              <a:ext cx="1371600" cy="1369757"/>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13" name="TextBox 112"/>
            <p:cNvSpPr txBox="1"/>
            <p:nvPr/>
          </p:nvSpPr>
          <p:spPr>
            <a:xfrm>
              <a:off x="4097383" y="3900674"/>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DEV</a:t>
              </a:r>
            </a:p>
          </p:txBody>
        </p:sp>
        <p:grpSp>
          <p:nvGrpSpPr>
            <p:cNvPr id="114" name="Group 113"/>
            <p:cNvGrpSpPr/>
            <p:nvPr/>
          </p:nvGrpSpPr>
          <p:grpSpPr>
            <a:xfrm>
              <a:off x="4388286" y="3291074"/>
              <a:ext cx="790775" cy="492444"/>
              <a:chOff x="8381991" y="4918138"/>
              <a:chExt cx="653401" cy="352834"/>
            </a:xfrm>
          </p:grpSpPr>
          <p:sp>
            <p:nvSpPr>
              <p:cNvPr id="115"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16"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17"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118" name="Group 117"/>
          <p:cNvGrpSpPr/>
          <p:nvPr/>
        </p:nvGrpSpPr>
        <p:grpSpPr>
          <a:xfrm>
            <a:off x="7250595" y="4135414"/>
            <a:ext cx="1398905" cy="1397416"/>
            <a:chOff x="7161212" y="2990152"/>
            <a:chExt cx="1371600" cy="1370140"/>
          </a:xfrm>
        </p:grpSpPr>
        <p:sp>
          <p:nvSpPr>
            <p:cNvPr id="119" name="Tile"/>
            <p:cNvSpPr/>
            <p:nvPr>
              <p:custDataLst>
                <p:custData r:id="rId5"/>
              </p:custDataLst>
            </p:nvPr>
          </p:nvSpPr>
          <p:spPr>
            <a:xfrm>
              <a:off x="7161212" y="2990152"/>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20" name="TextBox 119"/>
            <p:cNvSpPr txBox="1"/>
            <p:nvPr/>
          </p:nvSpPr>
          <p:spPr>
            <a:xfrm>
              <a:off x="7161213" y="3903092"/>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QA</a:t>
              </a:r>
            </a:p>
          </p:txBody>
        </p:sp>
        <p:grpSp>
          <p:nvGrpSpPr>
            <p:cNvPr id="121" name="Group 120"/>
            <p:cNvGrpSpPr/>
            <p:nvPr/>
          </p:nvGrpSpPr>
          <p:grpSpPr>
            <a:xfrm>
              <a:off x="7482054" y="3295335"/>
              <a:ext cx="790775" cy="492444"/>
              <a:chOff x="8381991" y="4918138"/>
              <a:chExt cx="653401" cy="352834"/>
            </a:xfrm>
          </p:grpSpPr>
          <p:sp>
            <p:nvSpPr>
              <p:cNvPr id="122"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23"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24"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125" name="Group 124"/>
          <p:cNvGrpSpPr/>
          <p:nvPr/>
        </p:nvGrpSpPr>
        <p:grpSpPr>
          <a:xfrm>
            <a:off x="5674220" y="4130616"/>
            <a:ext cx="1441603" cy="1398905"/>
            <a:chOff x="5561013" y="2971800"/>
            <a:chExt cx="1413465" cy="1371600"/>
          </a:xfrm>
        </p:grpSpPr>
        <p:sp>
          <p:nvSpPr>
            <p:cNvPr id="126" name="Tile"/>
            <p:cNvSpPr/>
            <p:nvPr>
              <p:custDataLst>
                <p:custData r:id="rId4"/>
              </p:custDataLst>
            </p:nvPr>
          </p:nvSpPr>
          <p:spPr>
            <a:xfrm>
              <a:off x="5602878"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27" name="TextBox 126"/>
            <p:cNvSpPr txBox="1"/>
            <p:nvPr/>
          </p:nvSpPr>
          <p:spPr>
            <a:xfrm>
              <a:off x="5561013" y="388620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INT</a:t>
              </a:r>
            </a:p>
          </p:txBody>
        </p:sp>
        <p:grpSp>
          <p:nvGrpSpPr>
            <p:cNvPr id="128" name="Group 127"/>
            <p:cNvGrpSpPr/>
            <p:nvPr/>
          </p:nvGrpSpPr>
          <p:grpSpPr>
            <a:xfrm>
              <a:off x="5881854" y="3278443"/>
              <a:ext cx="790775" cy="492444"/>
              <a:chOff x="8381991" y="4918138"/>
              <a:chExt cx="653401" cy="352834"/>
            </a:xfrm>
          </p:grpSpPr>
          <p:sp>
            <p:nvSpPr>
              <p:cNvPr id="129"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30"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31"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132" name="Group 131"/>
          <p:cNvGrpSpPr/>
          <p:nvPr/>
        </p:nvGrpSpPr>
        <p:grpSpPr>
          <a:xfrm>
            <a:off x="8781854" y="4130616"/>
            <a:ext cx="1398905" cy="1397416"/>
            <a:chOff x="8853654" y="2971800"/>
            <a:chExt cx="1371600" cy="1370140"/>
          </a:xfrm>
        </p:grpSpPr>
        <p:sp>
          <p:nvSpPr>
            <p:cNvPr id="133" name="Tile"/>
            <p:cNvSpPr/>
            <p:nvPr>
              <p:custDataLst>
                <p:custData r:id="rId3"/>
              </p:custDataLst>
            </p:nvPr>
          </p:nvSpPr>
          <p:spPr>
            <a:xfrm>
              <a:off x="8853654"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34" name="TextBox 133"/>
            <p:cNvSpPr txBox="1"/>
            <p:nvPr/>
          </p:nvSpPr>
          <p:spPr>
            <a:xfrm>
              <a:off x="8853655" y="388474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PROD</a:t>
              </a:r>
            </a:p>
          </p:txBody>
        </p:sp>
        <p:grpSp>
          <p:nvGrpSpPr>
            <p:cNvPr id="135" name="Group 134"/>
            <p:cNvGrpSpPr/>
            <p:nvPr/>
          </p:nvGrpSpPr>
          <p:grpSpPr>
            <a:xfrm>
              <a:off x="9174496" y="3276983"/>
              <a:ext cx="790775" cy="492444"/>
              <a:chOff x="8381991" y="4918138"/>
              <a:chExt cx="653401" cy="352834"/>
            </a:xfrm>
          </p:grpSpPr>
          <p:sp>
            <p:nvSpPr>
              <p:cNvPr id="136"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37"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38"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sp>
        <p:nvSpPr>
          <p:cNvPr id="139" name="TextBox 138"/>
          <p:cNvSpPr txBox="1"/>
          <p:nvPr/>
        </p:nvSpPr>
        <p:spPr>
          <a:xfrm>
            <a:off x="686398" y="4973210"/>
            <a:ext cx="1410973" cy="664797"/>
          </a:xfrm>
          <a:prstGeom prst="rect">
            <a:avLst/>
          </a:prstGeom>
          <a:solidFill>
            <a:srgbClr val="68217A"/>
          </a:solidFill>
        </p:spPr>
        <p:txBody>
          <a:bodyPr wrap="square" lIns="0" tIns="0" rIns="0" bIns="0" rtlCol="0">
            <a:spAutoFit/>
          </a:bodyPr>
          <a:lstStyle/>
          <a:p>
            <a:pPr algn="ctr">
              <a:lnSpc>
                <a:spcPct val="90000"/>
              </a:lnSpc>
            </a:pPr>
            <a:r>
              <a:rPr lang="en-US" sz="1600" spc="-71" dirty="0">
                <a:solidFill>
                  <a:srgbClr val="FFFFFF"/>
                </a:solidFill>
                <a:ea typeface="Segoe UI" pitchFamily="34" charset="0"/>
                <a:cs typeface="Segoe UI" pitchFamily="34" charset="0"/>
              </a:rPr>
              <a:t>Team Foundation</a:t>
            </a:r>
          </a:p>
          <a:p>
            <a:pPr algn="ctr">
              <a:lnSpc>
                <a:spcPct val="90000"/>
              </a:lnSpc>
            </a:pPr>
            <a:r>
              <a:rPr lang="en-US" sz="1600" spc="-71" dirty="0" smtClean="0">
                <a:solidFill>
                  <a:srgbClr val="FFFFFF"/>
                </a:solidFill>
                <a:ea typeface="Segoe UI" pitchFamily="34" charset="0"/>
                <a:cs typeface="Segoe UI" pitchFamily="34" charset="0"/>
              </a:rPr>
              <a:t>Server</a:t>
            </a:r>
            <a:endParaRPr lang="en-US" sz="1600" spc="-71" dirty="0">
              <a:solidFill>
                <a:srgbClr val="FFFFFF"/>
              </a:solidFill>
              <a:ea typeface="Segoe UI" pitchFamily="34" charset="0"/>
              <a:cs typeface="Segoe UI" pitchFamily="34" charset="0"/>
            </a:endParaRPr>
          </a:p>
        </p:txBody>
      </p:sp>
      <p:sp>
        <p:nvSpPr>
          <p:cNvPr id="140" name="Rectangle 139"/>
          <p:cNvSpPr/>
          <p:nvPr/>
        </p:nvSpPr>
        <p:spPr bwMode="auto">
          <a:xfrm>
            <a:off x="686398" y="4079532"/>
            <a:ext cx="1410973" cy="8936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41" name="Picture 140"/>
          <p:cNvPicPr>
            <a:picLocks noChangeAspect="1"/>
          </p:cNvPicPr>
          <p:nvPr/>
        </p:nvPicPr>
        <p:blipFill rotWithShape="1">
          <a:blip r:embed="rId10" cstate="print">
            <a:extLst>
              <a:ext uri="{28A0092B-C50C-407E-A947-70E740481C1C}">
                <a14:useLocalDpi xmlns:a14="http://schemas.microsoft.com/office/drawing/2010/main" val="0"/>
              </a:ext>
            </a:extLst>
          </a:blip>
          <a:srcRect r="78749"/>
          <a:stretch/>
        </p:blipFill>
        <p:spPr>
          <a:xfrm>
            <a:off x="1012242" y="4183216"/>
            <a:ext cx="860808" cy="677518"/>
          </a:xfrm>
          <a:prstGeom prst="rect">
            <a:avLst/>
          </a:prstGeom>
        </p:spPr>
      </p:pic>
      <p:sp>
        <p:nvSpPr>
          <p:cNvPr id="142" name="Freeform 104"/>
          <p:cNvSpPr>
            <a:spLocks noEditPoints="1"/>
          </p:cNvSpPr>
          <p:nvPr>
            <p:custDataLst>
              <p:custData r:id="rId1"/>
              <p:custData r:id="rId2"/>
            </p:custDataLst>
          </p:nvPr>
        </p:nvSpPr>
        <p:spPr bwMode="black">
          <a:xfrm>
            <a:off x="2779050" y="4524749"/>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cxnSp>
        <p:nvCxnSpPr>
          <p:cNvPr id="143" name="Straight Arrow Connector 142"/>
          <p:cNvCxnSpPr/>
          <p:nvPr/>
        </p:nvCxnSpPr>
        <p:spPr>
          <a:xfrm>
            <a:off x="2299990" y="4778590"/>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3458702" y="4765925"/>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1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3079184" y="2402774"/>
            <a:ext cx="7767960" cy="621580"/>
          </a:xfrm>
          <a:prstGeom prst="rect">
            <a:avLst/>
          </a:prstGeom>
          <a:noFill/>
        </p:spPr>
        <p:txBody>
          <a:bodyPr wrap="none" lIns="0" tIns="0" rIns="0" bIns="0" rtlCol="0">
            <a:spAutoFit/>
          </a:bodyPr>
          <a:lstStyle/>
          <a:p>
            <a:pPr>
              <a:lnSpc>
                <a:spcPct val="90000"/>
              </a:lnSpc>
            </a:pPr>
            <a:r>
              <a:rPr lang="en-CA" sz="4488" spc="-71" dirty="0" smtClean="0">
                <a:latin typeface="Segoe UI Light" pitchFamily="34" charset="0"/>
              </a:rPr>
              <a:t>Automation available to all </a:t>
            </a:r>
            <a:r>
              <a:rPr lang="en-CA" sz="4488" spc="-71" dirty="0">
                <a:latin typeface="Segoe UI Light" pitchFamily="34" charset="0"/>
              </a:rPr>
              <a:t>stages</a:t>
            </a:r>
          </a:p>
        </p:txBody>
      </p:sp>
      <p:sp>
        <p:nvSpPr>
          <p:cNvPr id="6" name="Title 5"/>
          <p:cNvSpPr>
            <a:spLocks noGrp="1"/>
          </p:cNvSpPr>
          <p:nvPr>
            <p:ph type="title"/>
          </p:nvPr>
        </p:nvSpPr>
        <p:spPr/>
        <p:txBody>
          <a:bodyPr/>
          <a:lstStyle/>
          <a:p>
            <a:r>
              <a:rPr lang="en-US" dirty="0" smtClean="0"/>
              <a:t>Automating </a:t>
            </a:r>
            <a:r>
              <a:rPr lang="en-US" dirty="0"/>
              <a:t>the release cycle</a:t>
            </a:r>
          </a:p>
        </p:txBody>
      </p:sp>
      <p:grpSp>
        <p:nvGrpSpPr>
          <p:cNvPr id="143" name="Group 142"/>
          <p:cNvGrpSpPr/>
          <p:nvPr/>
        </p:nvGrpSpPr>
        <p:grpSpPr>
          <a:xfrm>
            <a:off x="4181453" y="4131459"/>
            <a:ext cx="1399404" cy="1398905"/>
            <a:chOff x="4097383" y="2986274"/>
            <a:chExt cx="1372089" cy="1371600"/>
          </a:xfrm>
        </p:grpSpPr>
        <p:sp>
          <p:nvSpPr>
            <p:cNvPr id="144" name="Tile"/>
            <p:cNvSpPr/>
            <p:nvPr>
              <p:custDataLst>
                <p:custData r:id="rId16"/>
              </p:custDataLst>
            </p:nvPr>
          </p:nvSpPr>
          <p:spPr>
            <a:xfrm>
              <a:off x="4097872" y="2986274"/>
              <a:ext cx="1371600" cy="1369757"/>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45" name="TextBox 144"/>
            <p:cNvSpPr txBox="1"/>
            <p:nvPr/>
          </p:nvSpPr>
          <p:spPr>
            <a:xfrm>
              <a:off x="4097383" y="3900674"/>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DEV</a:t>
              </a:r>
            </a:p>
          </p:txBody>
        </p:sp>
        <p:grpSp>
          <p:nvGrpSpPr>
            <p:cNvPr id="146" name="Group 145"/>
            <p:cNvGrpSpPr/>
            <p:nvPr/>
          </p:nvGrpSpPr>
          <p:grpSpPr>
            <a:xfrm>
              <a:off x="4388286" y="3291074"/>
              <a:ext cx="790775" cy="492444"/>
              <a:chOff x="8381991" y="4918138"/>
              <a:chExt cx="653401" cy="352834"/>
            </a:xfrm>
          </p:grpSpPr>
          <p:sp>
            <p:nvSpPr>
              <p:cNvPr id="147"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48"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49"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150" name="Group 149"/>
          <p:cNvGrpSpPr/>
          <p:nvPr/>
        </p:nvGrpSpPr>
        <p:grpSpPr>
          <a:xfrm>
            <a:off x="7250595" y="4135414"/>
            <a:ext cx="1398905" cy="1397416"/>
            <a:chOff x="7161212" y="2990152"/>
            <a:chExt cx="1371600" cy="1370140"/>
          </a:xfrm>
        </p:grpSpPr>
        <p:sp>
          <p:nvSpPr>
            <p:cNvPr id="151" name="Tile"/>
            <p:cNvSpPr/>
            <p:nvPr>
              <p:custDataLst>
                <p:custData r:id="rId15"/>
              </p:custDataLst>
            </p:nvPr>
          </p:nvSpPr>
          <p:spPr>
            <a:xfrm>
              <a:off x="7161212" y="2990152"/>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52" name="TextBox 151"/>
            <p:cNvSpPr txBox="1"/>
            <p:nvPr/>
          </p:nvSpPr>
          <p:spPr>
            <a:xfrm>
              <a:off x="7161213" y="3903092"/>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QA</a:t>
              </a:r>
            </a:p>
          </p:txBody>
        </p:sp>
        <p:grpSp>
          <p:nvGrpSpPr>
            <p:cNvPr id="154" name="Group 153"/>
            <p:cNvGrpSpPr/>
            <p:nvPr/>
          </p:nvGrpSpPr>
          <p:grpSpPr>
            <a:xfrm>
              <a:off x="7482054" y="3295335"/>
              <a:ext cx="790775" cy="492444"/>
              <a:chOff x="8381991" y="4918138"/>
              <a:chExt cx="653401" cy="352834"/>
            </a:xfrm>
          </p:grpSpPr>
          <p:sp>
            <p:nvSpPr>
              <p:cNvPr id="155"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56"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57"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158" name="Group 157"/>
          <p:cNvGrpSpPr/>
          <p:nvPr/>
        </p:nvGrpSpPr>
        <p:grpSpPr>
          <a:xfrm>
            <a:off x="5674220" y="4130616"/>
            <a:ext cx="1441603" cy="1398905"/>
            <a:chOff x="5561013" y="2971800"/>
            <a:chExt cx="1413465" cy="1371600"/>
          </a:xfrm>
        </p:grpSpPr>
        <p:sp>
          <p:nvSpPr>
            <p:cNvPr id="159" name="Tile"/>
            <p:cNvSpPr/>
            <p:nvPr>
              <p:custDataLst>
                <p:custData r:id="rId14"/>
              </p:custDataLst>
            </p:nvPr>
          </p:nvSpPr>
          <p:spPr>
            <a:xfrm>
              <a:off x="5602878"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60" name="TextBox 159"/>
            <p:cNvSpPr txBox="1"/>
            <p:nvPr/>
          </p:nvSpPr>
          <p:spPr>
            <a:xfrm>
              <a:off x="5561013" y="388620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INT</a:t>
              </a:r>
            </a:p>
          </p:txBody>
        </p:sp>
        <p:grpSp>
          <p:nvGrpSpPr>
            <p:cNvPr id="161" name="Group 160"/>
            <p:cNvGrpSpPr/>
            <p:nvPr/>
          </p:nvGrpSpPr>
          <p:grpSpPr>
            <a:xfrm>
              <a:off x="5881854" y="3278443"/>
              <a:ext cx="790775" cy="492444"/>
              <a:chOff x="8381991" y="4918138"/>
              <a:chExt cx="653401" cy="352834"/>
            </a:xfrm>
          </p:grpSpPr>
          <p:sp>
            <p:nvSpPr>
              <p:cNvPr id="162"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63"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64"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165" name="Group 164"/>
          <p:cNvGrpSpPr/>
          <p:nvPr/>
        </p:nvGrpSpPr>
        <p:grpSpPr>
          <a:xfrm>
            <a:off x="8781854" y="4130616"/>
            <a:ext cx="1398905" cy="1397416"/>
            <a:chOff x="8853654" y="2971800"/>
            <a:chExt cx="1371600" cy="1370140"/>
          </a:xfrm>
        </p:grpSpPr>
        <p:sp>
          <p:nvSpPr>
            <p:cNvPr id="166" name="Tile"/>
            <p:cNvSpPr/>
            <p:nvPr>
              <p:custDataLst>
                <p:custData r:id="rId13"/>
              </p:custDataLst>
            </p:nvPr>
          </p:nvSpPr>
          <p:spPr>
            <a:xfrm>
              <a:off x="8853654"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67" name="TextBox 166"/>
            <p:cNvSpPr txBox="1"/>
            <p:nvPr/>
          </p:nvSpPr>
          <p:spPr>
            <a:xfrm>
              <a:off x="8853655" y="388474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PROD</a:t>
              </a:r>
            </a:p>
          </p:txBody>
        </p:sp>
        <p:grpSp>
          <p:nvGrpSpPr>
            <p:cNvPr id="168" name="Group 167"/>
            <p:cNvGrpSpPr/>
            <p:nvPr/>
          </p:nvGrpSpPr>
          <p:grpSpPr>
            <a:xfrm>
              <a:off x="9174496" y="3276983"/>
              <a:ext cx="790775" cy="492444"/>
              <a:chOff x="8381991" y="4918138"/>
              <a:chExt cx="653401" cy="352834"/>
            </a:xfrm>
          </p:grpSpPr>
          <p:sp>
            <p:nvSpPr>
              <p:cNvPr id="169"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70"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71"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sp>
        <p:nvSpPr>
          <p:cNvPr id="172" name="TextBox 171"/>
          <p:cNvSpPr txBox="1"/>
          <p:nvPr/>
        </p:nvSpPr>
        <p:spPr>
          <a:xfrm>
            <a:off x="686398" y="4973210"/>
            <a:ext cx="1410973" cy="664797"/>
          </a:xfrm>
          <a:prstGeom prst="rect">
            <a:avLst/>
          </a:prstGeom>
          <a:solidFill>
            <a:srgbClr val="68217A"/>
          </a:solidFill>
        </p:spPr>
        <p:txBody>
          <a:bodyPr wrap="square" lIns="0" tIns="0" rIns="0" bIns="0" rtlCol="0">
            <a:spAutoFit/>
          </a:bodyPr>
          <a:lstStyle/>
          <a:p>
            <a:pPr algn="ctr">
              <a:lnSpc>
                <a:spcPct val="90000"/>
              </a:lnSpc>
            </a:pPr>
            <a:r>
              <a:rPr lang="en-US" sz="1600" spc="-71" dirty="0">
                <a:solidFill>
                  <a:srgbClr val="FFFFFF"/>
                </a:solidFill>
                <a:ea typeface="Segoe UI" pitchFamily="34" charset="0"/>
                <a:cs typeface="Segoe UI" pitchFamily="34" charset="0"/>
              </a:rPr>
              <a:t>Team Foundation</a:t>
            </a:r>
          </a:p>
          <a:p>
            <a:pPr algn="ctr">
              <a:lnSpc>
                <a:spcPct val="90000"/>
              </a:lnSpc>
            </a:pPr>
            <a:r>
              <a:rPr lang="en-US" sz="1600" spc="-71" dirty="0" smtClean="0">
                <a:solidFill>
                  <a:srgbClr val="FFFFFF"/>
                </a:solidFill>
                <a:ea typeface="Segoe UI" pitchFamily="34" charset="0"/>
                <a:cs typeface="Segoe UI" pitchFamily="34" charset="0"/>
              </a:rPr>
              <a:t>Server</a:t>
            </a:r>
            <a:endParaRPr lang="en-US" sz="1600" spc="-71" dirty="0">
              <a:solidFill>
                <a:srgbClr val="FFFFFF"/>
              </a:solidFill>
              <a:ea typeface="Segoe UI" pitchFamily="34" charset="0"/>
              <a:cs typeface="Segoe UI" pitchFamily="34" charset="0"/>
            </a:endParaRPr>
          </a:p>
        </p:txBody>
      </p:sp>
      <p:sp>
        <p:nvSpPr>
          <p:cNvPr id="173" name="Rectangle 172"/>
          <p:cNvSpPr/>
          <p:nvPr/>
        </p:nvSpPr>
        <p:spPr bwMode="auto">
          <a:xfrm>
            <a:off x="686398" y="4079532"/>
            <a:ext cx="1410973" cy="8936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74" name="Picture 173"/>
          <p:cNvPicPr>
            <a:picLocks noChangeAspect="1"/>
          </p:cNvPicPr>
          <p:nvPr/>
        </p:nvPicPr>
        <p:blipFill rotWithShape="1">
          <a:blip r:embed="rId19" cstate="print">
            <a:extLst>
              <a:ext uri="{28A0092B-C50C-407E-A947-70E740481C1C}">
                <a14:useLocalDpi xmlns:a14="http://schemas.microsoft.com/office/drawing/2010/main" val="0"/>
              </a:ext>
            </a:extLst>
          </a:blip>
          <a:srcRect r="78749"/>
          <a:stretch/>
        </p:blipFill>
        <p:spPr>
          <a:xfrm>
            <a:off x="1012242" y="4183216"/>
            <a:ext cx="860808" cy="677518"/>
          </a:xfrm>
          <a:prstGeom prst="rect">
            <a:avLst/>
          </a:prstGeom>
        </p:spPr>
      </p:pic>
      <p:cxnSp>
        <p:nvCxnSpPr>
          <p:cNvPr id="176" name="Straight Arrow Connector 175"/>
          <p:cNvCxnSpPr/>
          <p:nvPr/>
        </p:nvCxnSpPr>
        <p:spPr>
          <a:xfrm>
            <a:off x="2299990" y="4778590"/>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3458702" y="4765925"/>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Freeform 104"/>
          <p:cNvSpPr>
            <a:spLocks noEditPoints="1"/>
          </p:cNvSpPr>
          <p:nvPr>
            <p:custDataLst>
              <p:custData r:id="rId1"/>
              <p:custData r:id="rId2"/>
            </p:custDataLst>
          </p:nvPr>
        </p:nvSpPr>
        <p:spPr bwMode="black">
          <a:xfrm>
            <a:off x="2779050" y="4524749"/>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sp>
        <p:nvSpPr>
          <p:cNvPr id="42" name="Freeform 104"/>
          <p:cNvSpPr>
            <a:spLocks noEditPoints="1"/>
          </p:cNvSpPr>
          <p:nvPr>
            <p:custDataLst>
              <p:custData r:id="rId3"/>
              <p:custData r:id="rId4"/>
            </p:custDataLst>
          </p:nvPr>
        </p:nvSpPr>
        <p:spPr bwMode="black">
          <a:xfrm>
            <a:off x="2773685" y="4535464"/>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sp>
        <p:nvSpPr>
          <p:cNvPr id="43" name="Freeform 104"/>
          <p:cNvSpPr>
            <a:spLocks noEditPoints="1"/>
          </p:cNvSpPr>
          <p:nvPr>
            <p:custDataLst>
              <p:custData r:id="rId5"/>
              <p:custData r:id="rId6"/>
            </p:custDataLst>
          </p:nvPr>
        </p:nvSpPr>
        <p:spPr bwMode="black">
          <a:xfrm>
            <a:off x="2773685" y="4535464"/>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sp>
        <p:nvSpPr>
          <p:cNvPr id="44" name="Freeform 104"/>
          <p:cNvSpPr>
            <a:spLocks noEditPoints="1"/>
          </p:cNvSpPr>
          <p:nvPr>
            <p:custDataLst>
              <p:custData r:id="rId7"/>
              <p:custData r:id="rId8"/>
            </p:custDataLst>
          </p:nvPr>
        </p:nvSpPr>
        <p:spPr bwMode="black">
          <a:xfrm>
            <a:off x="2778791" y="4530100"/>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sp>
        <p:nvSpPr>
          <p:cNvPr id="46" name="Freeform 104"/>
          <p:cNvSpPr>
            <a:spLocks noEditPoints="1"/>
          </p:cNvSpPr>
          <p:nvPr>
            <p:custDataLst>
              <p:custData r:id="rId9"/>
              <p:custData r:id="rId10"/>
            </p:custDataLst>
          </p:nvPr>
        </p:nvSpPr>
        <p:spPr bwMode="black">
          <a:xfrm>
            <a:off x="2782658" y="4517513"/>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sp>
        <p:nvSpPr>
          <p:cNvPr id="175" name="Freeform 104"/>
          <p:cNvSpPr>
            <a:spLocks noEditPoints="1"/>
          </p:cNvSpPr>
          <p:nvPr>
            <p:custDataLst>
              <p:custData r:id="rId11"/>
              <p:custData r:id="rId12"/>
            </p:custDataLst>
          </p:nvPr>
        </p:nvSpPr>
        <p:spPr bwMode="black">
          <a:xfrm>
            <a:off x="2779050" y="4524749"/>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spTree>
    <p:extLst>
      <p:ext uri="{BB962C8B-B14F-4D97-AF65-F5344CB8AC3E}">
        <p14:creationId xmlns:p14="http://schemas.microsoft.com/office/powerpoint/2010/main" val="26805149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37" presetClass="path" presetSubtype="0" accel="50000" decel="50000" fill="hold" grpId="0" nodeType="afterEffect">
                                  <p:stCondLst>
                                    <p:cond delay="0"/>
                                  </p:stCondLst>
                                  <p:childTnLst>
                                    <p:animMotion origin="layout" path="M 1.89657E-6 -7.40741E-7 L 0.02488 0.02269 C 0.03022 0.02801 0.03803 0.03102 0.04624 0.03102 C 0.05562 0.03102 0.06304 0.02801 0.06825 0.02269 L 0.09339 -7.40741E-7 " pathEditMode="relative" rAng="0" ptsTypes="FffFF">
                                      <p:cBhvr>
                                        <p:cTn id="10" dur="300" fill="hold"/>
                                        <p:tgtEl>
                                          <p:spTgt spid="112"/>
                                        </p:tgtEl>
                                        <p:attrNameLst>
                                          <p:attrName>ppt_x</p:attrName>
                                          <p:attrName>ppt_y</p:attrName>
                                        </p:attrNameLst>
                                      </p:cBhvr>
                                      <p:rCtr x="4663" y="1551"/>
                                    </p:animMotion>
                                  </p:childTnLst>
                                </p:cTn>
                              </p:par>
                            </p:childTnLst>
                          </p:cTn>
                        </p:par>
                        <p:par>
                          <p:cTn id="11" fill="hold">
                            <p:stCondLst>
                              <p:cond delay="1050"/>
                            </p:stCondLst>
                            <p:childTnLst>
                              <p:par>
                                <p:cTn id="12" presetID="10" presetClass="exit" presetSubtype="0" fill="hold" grpId="1" nodeType="afterEffect">
                                  <p:stCondLst>
                                    <p:cond delay="0"/>
                                  </p:stCondLst>
                                  <p:childTnLst>
                                    <p:animEffect transition="out" filter="fade">
                                      <p:cBhvr>
                                        <p:cTn id="13" dur="500"/>
                                        <p:tgtEl>
                                          <p:spTgt spid="112"/>
                                        </p:tgtEl>
                                      </p:cBhvr>
                                    </p:animEffect>
                                    <p:set>
                                      <p:cBhvr>
                                        <p:cTn id="14" dur="1" fill="hold">
                                          <p:stCondLst>
                                            <p:cond delay="499"/>
                                          </p:stCondLst>
                                        </p:cTn>
                                        <p:tgtEl>
                                          <p:spTgt spid="112"/>
                                        </p:tgtEl>
                                        <p:attrNameLst>
                                          <p:attrName>style.visibility</p:attrName>
                                        </p:attrNameLst>
                                      </p:cBhvr>
                                      <p:to>
                                        <p:strVal val="hidden"/>
                                      </p:to>
                                    </p:set>
                                  </p:childTnLst>
                                </p:cTn>
                              </p:par>
                            </p:childTnLst>
                          </p:cTn>
                        </p:par>
                        <p:par>
                          <p:cTn id="15" fill="hold">
                            <p:stCondLst>
                              <p:cond delay="1550"/>
                            </p:stCondLst>
                            <p:childTnLst>
                              <p:par>
                                <p:cTn id="16" presetID="37" presetClass="path" presetSubtype="0" accel="50000" decel="50000" fill="hold" grpId="0" nodeType="afterEffect">
                                  <p:stCondLst>
                                    <p:cond delay="0"/>
                                  </p:stCondLst>
                                  <p:childTnLst>
                                    <p:animMotion origin="layout" path="M 2.67422E-6 1.11111E-6 L 0.05588 0.04768 C 0.06786 0.05926 0.08545 0.06574 0.10381 0.06574 C 0.12492 0.06574 0.14159 0.05926 0.15331 0.04768 L 0.20984 1.11111E-6 " pathEditMode="relative" rAng="0" ptsTypes="FffFF">
                                      <p:cBhvr>
                                        <p:cTn id="17" dur="300" fill="hold"/>
                                        <p:tgtEl>
                                          <p:spTgt spid="42"/>
                                        </p:tgtEl>
                                        <p:attrNameLst>
                                          <p:attrName>ppt_x</p:attrName>
                                          <p:attrName>ppt_y</p:attrName>
                                        </p:attrNameLst>
                                      </p:cBhvr>
                                      <p:rCtr x="10486" y="3287"/>
                                    </p:animMotion>
                                  </p:childTnLst>
                                </p:cTn>
                              </p:par>
                            </p:childTnLst>
                          </p:cTn>
                        </p:par>
                        <p:par>
                          <p:cTn id="18" fill="hold">
                            <p:stCondLst>
                              <p:cond delay="1850"/>
                            </p:stCondLst>
                            <p:childTnLst>
                              <p:par>
                                <p:cTn id="19" presetID="10" presetClass="exit" presetSubtype="0" fill="hold" grpId="1" nodeType="after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childTnLst>
                          </p:cTn>
                        </p:par>
                        <p:par>
                          <p:cTn id="22" fill="hold">
                            <p:stCondLst>
                              <p:cond delay="2350"/>
                            </p:stCondLst>
                            <p:childTnLst>
                              <p:par>
                                <p:cTn id="23" presetID="37" presetClass="path" presetSubtype="0" accel="50000" decel="50000" fill="hold" grpId="0" nodeType="afterEffect">
                                  <p:stCondLst>
                                    <p:cond delay="0"/>
                                  </p:stCondLst>
                                  <p:childTnLst>
                                    <p:animMotion origin="layout" path="M 2.67422E-6 -4.07407E-6 L 0.08896 0.04885 C 0.10798 0.06042 0.13599 0.06783 0.1653 0.06783 C 0.19877 0.06783 0.22535 0.06042 0.24397 0.04885 L 0.33398 -4.07407E-6 " pathEditMode="relative" rAng="0" ptsTypes="FffFF">
                                      <p:cBhvr>
                                        <p:cTn id="24" dur="300" fill="hold"/>
                                        <p:tgtEl>
                                          <p:spTgt spid="43"/>
                                        </p:tgtEl>
                                        <p:attrNameLst>
                                          <p:attrName>ppt_x</p:attrName>
                                          <p:attrName>ppt_y</p:attrName>
                                        </p:attrNameLst>
                                      </p:cBhvr>
                                      <p:rCtr x="16699" y="3380"/>
                                    </p:animMotion>
                                  </p:childTnLst>
                                </p:cTn>
                              </p:par>
                            </p:childTnLst>
                          </p:cTn>
                        </p:par>
                        <p:par>
                          <p:cTn id="25" fill="hold">
                            <p:stCondLst>
                              <p:cond delay="2650"/>
                            </p:stCondLst>
                            <p:childTnLst>
                              <p:par>
                                <p:cTn id="26" presetID="10" presetClass="exit" presetSubtype="0" fill="hold" grpId="1" nodeType="afterEffect">
                                  <p:stCondLst>
                                    <p:cond delay="0"/>
                                  </p:stCondLst>
                                  <p:childTnLst>
                                    <p:animEffect transition="out" filter="fade">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childTnLst>
                          </p:cTn>
                        </p:par>
                        <p:par>
                          <p:cTn id="29" fill="hold">
                            <p:stCondLst>
                              <p:cond delay="3150"/>
                            </p:stCondLst>
                            <p:childTnLst>
                              <p:par>
                                <p:cTn id="30" presetID="37" presetClass="path" presetSubtype="0" accel="50000" decel="50000" fill="hold" grpId="0" nodeType="afterEffect">
                                  <p:stCondLst>
                                    <p:cond delay="0"/>
                                  </p:stCondLst>
                                  <p:childTnLst>
                                    <p:animMotion origin="layout" path="M 1.89657E-6 1.48148E-6 L 0.12179 0.06157 C 0.14771 0.07616 0.18614 0.08611 0.22626 0.08611 C 0.27211 0.08611 0.30858 0.07616 0.33411 0.06157 L 0.45773 1.48148E-6 " pathEditMode="relative" rAng="0" ptsTypes="FffFF">
                                      <p:cBhvr>
                                        <p:cTn id="31" dur="300" fill="hold"/>
                                        <p:tgtEl>
                                          <p:spTgt spid="44"/>
                                        </p:tgtEl>
                                        <p:attrNameLst>
                                          <p:attrName>ppt_x</p:attrName>
                                          <p:attrName>ppt_y</p:attrName>
                                        </p:attrNameLst>
                                      </p:cBhvr>
                                      <p:rCtr x="22887" y="4306"/>
                                    </p:animMotion>
                                  </p:childTnLst>
                                </p:cTn>
                              </p:par>
                            </p:childTnLst>
                          </p:cTn>
                        </p:par>
                        <p:par>
                          <p:cTn id="32" fill="hold">
                            <p:stCondLst>
                              <p:cond delay="3450"/>
                            </p:stCondLst>
                            <p:childTnLst>
                              <p:par>
                                <p:cTn id="33" presetID="10" presetClass="exit" presetSubtype="0" fill="hold" grpId="1" nodeType="afterEffect">
                                  <p:stCondLst>
                                    <p:cond delay="0"/>
                                  </p:stCondLst>
                                  <p:childTnLst>
                                    <p:animEffect transition="out" filter="fade">
                                      <p:cBhvr>
                                        <p:cTn id="34" dur="500"/>
                                        <p:tgtEl>
                                          <p:spTgt spid="44"/>
                                        </p:tgtEl>
                                      </p:cBhvr>
                                    </p:animEffect>
                                    <p:set>
                                      <p:cBhvr>
                                        <p:cTn id="3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2" grpId="0" animBg="1"/>
      <p:bldP spid="112" grpId="1" animBg="1"/>
      <p:bldP spid="42" grpId="0" animBg="1"/>
      <p:bldP spid="42" grpId="1" animBg="1"/>
      <p:bldP spid="43" grpId="0" animBg="1"/>
      <p:bldP spid="43" grpId="1" animBg="1"/>
      <p:bldP spid="44" grpId="0" animBg="1"/>
      <p:bldP spid="44"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Group 5"/>
          <p:cNvGrpSpPr/>
          <p:nvPr/>
        </p:nvGrpSpPr>
        <p:grpSpPr>
          <a:xfrm>
            <a:off x="125297" y="1795169"/>
            <a:ext cx="7162709" cy="1774453"/>
            <a:chOff x="120399" y="1760130"/>
            <a:chExt cx="7022901" cy="1739818"/>
          </a:xfrm>
        </p:grpSpPr>
        <p:sp>
          <p:nvSpPr>
            <p:cNvPr id="53" name="TextBox 52"/>
            <p:cNvSpPr txBox="1"/>
            <p:nvPr/>
          </p:nvSpPr>
          <p:spPr>
            <a:xfrm>
              <a:off x="120399" y="1890489"/>
              <a:ext cx="5864434" cy="782971"/>
            </a:xfrm>
            <a:prstGeom prst="rect">
              <a:avLst/>
            </a:prstGeom>
            <a:noFill/>
          </p:spPr>
          <p:txBody>
            <a:bodyPr wrap="square" rtlCol="0">
              <a:spAutoFit/>
            </a:bodyPr>
            <a:lstStyle/>
            <a:p>
              <a:pPr algn="r"/>
              <a:r>
                <a:rPr lang="en-CA" sz="4488" dirty="0">
                  <a:latin typeface="+mj-lt"/>
                </a:rPr>
                <a:t>Automates </a:t>
              </a:r>
              <a:r>
                <a:rPr lang="en-CA" sz="4488" dirty="0" smtClean="0">
                  <a:latin typeface="+mj-lt"/>
                </a:rPr>
                <a:t>workflow</a:t>
              </a:r>
              <a:endParaRPr lang="en-CA" sz="4488" dirty="0">
                <a:latin typeface="+mj-lt"/>
              </a:endParaRPr>
            </a:p>
          </p:txBody>
        </p:sp>
        <p:sp>
          <p:nvSpPr>
            <p:cNvPr id="55" name="Rectangle 54"/>
            <p:cNvSpPr/>
            <p:nvPr/>
          </p:nvSpPr>
          <p:spPr bwMode="auto">
            <a:xfrm>
              <a:off x="6301929" y="1881707"/>
              <a:ext cx="841371" cy="8413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1" name="Picture 5" descr="\\MAGNUM\Projects\Microsoft\Cloud Power FY12\Design\ICONS_PNG\Productivity.png"/>
            <p:cNvPicPr>
              <a:picLocks noChangeAspect="1" noChangeArrowheads="1"/>
            </p:cNvPicPr>
            <p:nvPr/>
          </p:nvPicPr>
          <p:blipFill rotWithShape="1">
            <a:blip r:embed="rId9" cstate="print">
              <a:lum bright="100000"/>
            </a:blip>
            <a:srcRect l="44008"/>
            <a:stretch/>
          </p:blipFill>
          <p:spPr bwMode="auto">
            <a:xfrm>
              <a:off x="6456235" y="1760130"/>
              <a:ext cx="607250" cy="1084522"/>
            </a:xfrm>
            <a:prstGeom prst="rect">
              <a:avLst/>
            </a:prstGeom>
            <a:noFill/>
          </p:spPr>
        </p:pic>
        <p:cxnSp>
          <p:nvCxnSpPr>
            <p:cNvPr id="8" name="Straight Arrow Connector 7"/>
            <p:cNvCxnSpPr/>
            <p:nvPr/>
          </p:nvCxnSpPr>
          <p:spPr>
            <a:xfrm flipV="1">
              <a:off x="6586936" y="3153107"/>
              <a:ext cx="0" cy="346841"/>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833932" y="3147847"/>
              <a:ext cx="0" cy="346841"/>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09083" y="6062678"/>
            <a:ext cx="3290185" cy="931847"/>
          </a:xfrm>
          <a:prstGeom prst="rect">
            <a:avLst/>
          </a:prstGeom>
        </p:spPr>
      </p:pic>
      <p:sp>
        <p:nvSpPr>
          <p:cNvPr id="7" name="Title 6"/>
          <p:cNvSpPr>
            <a:spLocks noGrp="1"/>
          </p:cNvSpPr>
          <p:nvPr>
            <p:ph type="title"/>
          </p:nvPr>
        </p:nvSpPr>
        <p:spPr/>
        <p:txBody>
          <a:bodyPr/>
          <a:lstStyle/>
          <a:p>
            <a:r>
              <a:rPr lang="en-US" dirty="0" smtClean="0"/>
              <a:t>Automating </a:t>
            </a:r>
            <a:r>
              <a:rPr lang="en-US" dirty="0"/>
              <a:t>the release cycle</a:t>
            </a:r>
          </a:p>
        </p:txBody>
      </p:sp>
      <p:grpSp>
        <p:nvGrpSpPr>
          <p:cNvPr id="47" name="Group 46"/>
          <p:cNvGrpSpPr/>
          <p:nvPr/>
        </p:nvGrpSpPr>
        <p:grpSpPr>
          <a:xfrm>
            <a:off x="4181453" y="4131459"/>
            <a:ext cx="1399404" cy="1398905"/>
            <a:chOff x="4097383" y="2986274"/>
            <a:chExt cx="1372089" cy="1371600"/>
          </a:xfrm>
        </p:grpSpPr>
        <p:sp>
          <p:nvSpPr>
            <p:cNvPr id="48" name="Tile"/>
            <p:cNvSpPr/>
            <p:nvPr>
              <p:custDataLst>
                <p:custData r:id="rId6"/>
              </p:custDataLst>
            </p:nvPr>
          </p:nvSpPr>
          <p:spPr>
            <a:xfrm>
              <a:off x="4097872" y="2986274"/>
              <a:ext cx="1371600" cy="1369757"/>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49" name="TextBox 48"/>
            <p:cNvSpPr txBox="1"/>
            <p:nvPr/>
          </p:nvSpPr>
          <p:spPr>
            <a:xfrm>
              <a:off x="4097383" y="3900674"/>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DEV</a:t>
              </a:r>
            </a:p>
          </p:txBody>
        </p:sp>
        <p:grpSp>
          <p:nvGrpSpPr>
            <p:cNvPr id="50" name="Group 49"/>
            <p:cNvGrpSpPr/>
            <p:nvPr/>
          </p:nvGrpSpPr>
          <p:grpSpPr>
            <a:xfrm>
              <a:off x="4388286" y="3291074"/>
              <a:ext cx="790775" cy="492444"/>
              <a:chOff x="8381991" y="4918138"/>
              <a:chExt cx="653401" cy="352834"/>
            </a:xfrm>
          </p:grpSpPr>
          <p:sp>
            <p:nvSpPr>
              <p:cNvPr id="51"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52"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54"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57" name="Group 56"/>
          <p:cNvGrpSpPr/>
          <p:nvPr/>
        </p:nvGrpSpPr>
        <p:grpSpPr>
          <a:xfrm>
            <a:off x="7250595" y="4135414"/>
            <a:ext cx="1398905" cy="1397416"/>
            <a:chOff x="7161212" y="2990152"/>
            <a:chExt cx="1371600" cy="1370140"/>
          </a:xfrm>
        </p:grpSpPr>
        <p:sp>
          <p:nvSpPr>
            <p:cNvPr id="58" name="Tile"/>
            <p:cNvSpPr/>
            <p:nvPr>
              <p:custDataLst>
                <p:custData r:id="rId5"/>
              </p:custDataLst>
            </p:nvPr>
          </p:nvSpPr>
          <p:spPr>
            <a:xfrm>
              <a:off x="7161212" y="2990152"/>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59" name="TextBox 58"/>
            <p:cNvSpPr txBox="1"/>
            <p:nvPr/>
          </p:nvSpPr>
          <p:spPr>
            <a:xfrm>
              <a:off x="7161213" y="3903092"/>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QA</a:t>
              </a:r>
            </a:p>
          </p:txBody>
        </p:sp>
        <p:grpSp>
          <p:nvGrpSpPr>
            <p:cNvPr id="62" name="Group 61"/>
            <p:cNvGrpSpPr/>
            <p:nvPr/>
          </p:nvGrpSpPr>
          <p:grpSpPr>
            <a:xfrm>
              <a:off x="7482054" y="3295335"/>
              <a:ext cx="790775" cy="492444"/>
              <a:chOff x="8381991" y="4918138"/>
              <a:chExt cx="653401" cy="352834"/>
            </a:xfrm>
          </p:grpSpPr>
          <p:sp>
            <p:nvSpPr>
              <p:cNvPr id="63"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65"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71"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73" name="Group 72"/>
          <p:cNvGrpSpPr/>
          <p:nvPr/>
        </p:nvGrpSpPr>
        <p:grpSpPr>
          <a:xfrm>
            <a:off x="5674220" y="4130616"/>
            <a:ext cx="1441603" cy="1398905"/>
            <a:chOff x="5561013" y="2971800"/>
            <a:chExt cx="1413465" cy="1371600"/>
          </a:xfrm>
        </p:grpSpPr>
        <p:sp>
          <p:nvSpPr>
            <p:cNvPr id="74" name="Tile"/>
            <p:cNvSpPr/>
            <p:nvPr>
              <p:custDataLst>
                <p:custData r:id="rId4"/>
              </p:custDataLst>
            </p:nvPr>
          </p:nvSpPr>
          <p:spPr>
            <a:xfrm>
              <a:off x="5602878"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75" name="TextBox 74"/>
            <p:cNvSpPr txBox="1"/>
            <p:nvPr/>
          </p:nvSpPr>
          <p:spPr>
            <a:xfrm>
              <a:off x="5561013" y="388620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INT</a:t>
              </a:r>
            </a:p>
          </p:txBody>
        </p:sp>
        <p:grpSp>
          <p:nvGrpSpPr>
            <p:cNvPr id="76" name="Group 75"/>
            <p:cNvGrpSpPr/>
            <p:nvPr/>
          </p:nvGrpSpPr>
          <p:grpSpPr>
            <a:xfrm>
              <a:off x="5881854" y="3278443"/>
              <a:ext cx="790775" cy="492444"/>
              <a:chOff x="8381991" y="4918138"/>
              <a:chExt cx="653401" cy="352834"/>
            </a:xfrm>
          </p:grpSpPr>
          <p:sp>
            <p:nvSpPr>
              <p:cNvPr id="77"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78"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79"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80" name="Group 79"/>
          <p:cNvGrpSpPr/>
          <p:nvPr/>
        </p:nvGrpSpPr>
        <p:grpSpPr>
          <a:xfrm>
            <a:off x="8781854" y="4130616"/>
            <a:ext cx="1398905" cy="1397416"/>
            <a:chOff x="8853654" y="2971800"/>
            <a:chExt cx="1371600" cy="1370140"/>
          </a:xfrm>
        </p:grpSpPr>
        <p:sp>
          <p:nvSpPr>
            <p:cNvPr id="81" name="Tile"/>
            <p:cNvSpPr/>
            <p:nvPr>
              <p:custDataLst>
                <p:custData r:id="rId3"/>
              </p:custDataLst>
            </p:nvPr>
          </p:nvSpPr>
          <p:spPr>
            <a:xfrm>
              <a:off x="8853654"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82" name="TextBox 81"/>
            <p:cNvSpPr txBox="1"/>
            <p:nvPr/>
          </p:nvSpPr>
          <p:spPr>
            <a:xfrm>
              <a:off x="8853655" y="388474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PROD</a:t>
              </a:r>
            </a:p>
          </p:txBody>
        </p:sp>
        <p:grpSp>
          <p:nvGrpSpPr>
            <p:cNvPr id="83" name="Group 82"/>
            <p:cNvGrpSpPr/>
            <p:nvPr/>
          </p:nvGrpSpPr>
          <p:grpSpPr>
            <a:xfrm>
              <a:off x="9174496" y="3276983"/>
              <a:ext cx="790775" cy="492444"/>
              <a:chOff x="8381991" y="4918138"/>
              <a:chExt cx="653401" cy="352834"/>
            </a:xfrm>
          </p:grpSpPr>
          <p:sp>
            <p:nvSpPr>
              <p:cNvPr id="84"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85"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86"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sp>
        <p:nvSpPr>
          <p:cNvPr id="87" name="TextBox 86"/>
          <p:cNvSpPr txBox="1"/>
          <p:nvPr/>
        </p:nvSpPr>
        <p:spPr>
          <a:xfrm>
            <a:off x="686398" y="4973210"/>
            <a:ext cx="1410973" cy="664797"/>
          </a:xfrm>
          <a:prstGeom prst="rect">
            <a:avLst/>
          </a:prstGeom>
          <a:solidFill>
            <a:srgbClr val="68217A"/>
          </a:solidFill>
        </p:spPr>
        <p:txBody>
          <a:bodyPr wrap="square" lIns="0" tIns="0" rIns="0" bIns="0" rtlCol="0">
            <a:spAutoFit/>
          </a:bodyPr>
          <a:lstStyle/>
          <a:p>
            <a:pPr algn="ctr">
              <a:lnSpc>
                <a:spcPct val="90000"/>
              </a:lnSpc>
            </a:pPr>
            <a:r>
              <a:rPr lang="en-US" sz="1600" spc="-71" dirty="0" smtClean="0">
                <a:solidFill>
                  <a:schemeClr val="bg1"/>
                </a:solidFill>
                <a:latin typeface="Segoe UI" pitchFamily="34" charset="0"/>
                <a:ea typeface="Segoe UI" pitchFamily="34" charset="0"/>
                <a:cs typeface="Segoe UI" pitchFamily="34" charset="0"/>
              </a:rPr>
              <a:t>Team Foundation Server</a:t>
            </a:r>
            <a:endParaRPr lang="en-US" sz="1600" spc="-71" dirty="0">
              <a:solidFill>
                <a:schemeClr val="bg1"/>
              </a:solidFill>
              <a:latin typeface="Segoe UI" pitchFamily="34" charset="0"/>
              <a:ea typeface="Segoe UI" pitchFamily="34" charset="0"/>
              <a:cs typeface="Segoe UI" pitchFamily="34" charset="0"/>
            </a:endParaRPr>
          </a:p>
        </p:txBody>
      </p:sp>
      <p:sp>
        <p:nvSpPr>
          <p:cNvPr id="88" name="Rectangle 87"/>
          <p:cNvSpPr/>
          <p:nvPr/>
        </p:nvSpPr>
        <p:spPr bwMode="auto">
          <a:xfrm>
            <a:off x="686398" y="4079532"/>
            <a:ext cx="1410973" cy="8936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9" name="Picture 88"/>
          <p:cNvPicPr>
            <a:picLocks noChangeAspect="1"/>
          </p:cNvPicPr>
          <p:nvPr/>
        </p:nvPicPr>
        <p:blipFill rotWithShape="1">
          <a:blip r:embed="rId11" cstate="print">
            <a:extLst>
              <a:ext uri="{28A0092B-C50C-407E-A947-70E740481C1C}">
                <a14:useLocalDpi xmlns:a14="http://schemas.microsoft.com/office/drawing/2010/main" val="0"/>
              </a:ext>
            </a:extLst>
          </a:blip>
          <a:srcRect r="78749"/>
          <a:stretch/>
        </p:blipFill>
        <p:spPr>
          <a:xfrm>
            <a:off x="1012242" y="4183216"/>
            <a:ext cx="860808" cy="677518"/>
          </a:xfrm>
          <a:prstGeom prst="rect">
            <a:avLst/>
          </a:prstGeom>
        </p:spPr>
      </p:pic>
      <p:sp>
        <p:nvSpPr>
          <p:cNvPr id="92" name="Freeform 104"/>
          <p:cNvSpPr>
            <a:spLocks noEditPoints="1"/>
          </p:cNvSpPr>
          <p:nvPr>
            <p:custDataLst>
              <p:custData r:id="rId1"/>
              <p:custData r:id="rId2"/>
            </p:custDataLst>
          </p:nvPr>
        </p:nvSpPr>
        <p:spPr bwMode="black">
          <a:xfrm>
            <a:off x="2779050" y="4524749"/>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cxnSp>
        <p:nvCxnSpPr>
          <p:cNvPr id="94" name="Straight Arrow Connector 93"/>
          <p:cNvCxnSpPr/>
          <p:nvPr/>
        </p:nvCxnSpPr>
        <p:spPr>
          <a:xfrm>
            <a:off x="2299990" y="4778590"/>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458702" y="4765925"/>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944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4181453" y="4131459"/>
            <a:ext cx="1399404" cy="1398905"/>
            <a:chOff x="4097383" y="2986274"/>
            <a:chExt cx="1372089" cy="1371600"/>
          </a:xfrm>
        </p:grpSpPr>
        <p:sp>
          <p:nvSpPr>
            <p:cNvPr id="56" name="Tile"/>
            <p:cNvSpPr/>
            <p:nvPr>
              <p:custDataLst>
                <p:custData r:id="rId6"/>
              </p:custDataLst>
            </p:nvPr>
          </p:nvSpPr>
          <p:spPr>
            <a:xfrm>
              <a:off x="4097872" y="2986274"/>
              <a:ext cx="1371600" cy="1369757"/>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60" name="TextBox 59"/>
            <p:cNvSpPr txBox="1"/>
            <p:nvPr/>
          </p:nvSpPr>
          <p:spPr>
            <a:xfrm>
              <a:off x="4097383" y="3900674"/>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DEV</a:t>
              </a:r>
            </a:p>
          </p:txBody>
        </p:sp>
        <p:grpSp>
          <p:nvGrpSpPr>
            <p:cNvPr id="67" name="Group 66"/>
            <p:cNvGrpSpPr/>
            <p:nvPr/>
          </p:nvGrpSpPr>
          <p:grpSpPr>
            <a:xfrm>
              <a:off x="4388286" y="3291074"/>
              <a:ext cx="790775" cy="492444"/>
              <a:chOff x="8381991" y="4918138"/>
              <a:chExt cx="653401" cy="352834"/>
            </a:xfrm>
          </p:grpSpPr>
          <p:sp>
            <p:nvSpPr>
              <p:cNvPr id="68"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69"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70"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3" name="Group 2"/>
          <p:cNvGrpSpPr/>
          <p:nvPr/>
        </p:nvGrpSpPr>
        <p:grpSpPr>
          <a:xfrm>
            <a:off x="7250595" y="4135414"/>
            <a:ext cx="1398905" cy="1397416"/>
            <a:chOff x="7161212" y="2990152"/>
            <a:chExt cx="1371600" cy="1370140"/>
          </a:xfrm>
        </p:grpSpPr>
        <p:sp>
          <p:nvSpPr>
            <p:cNvPr id="66" name="Tile"/>
            <p:cNvSpPr/>
            <p:nvPr>
              <p:custDataLst>
                <p:custData r:id="rId5"/>
              </p:custDataLst>
            </p:nvPr>
          </p:nvSpPr>
          <p:spPr>
            <a:xfrm>
              <a:off x="7161212" y="2990152"/>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72" name="TextBox 71"/>
            <p:cNvSpPr txBox="1"/>
            <p:nvPr/>
          </p:nvSpPr>
          <p:spPr>
            <a:xfrm>
              <a:off x="7161213" y="3903092"/>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QA</a:t>
              </a:r>
            </a:p>
          </p:txBody>
        </p:sp>
        <p:grpSp>
          <p:nvGrpSpPr>
            <p:cNvPr id="90" name="Group 89"/>
            <p:cNvGrpSpPr/>
            <p:nvPr/>
          </p:nvGrpSpPr>
          <p:grpSpPr>
            <a:xfrm>
              <a:off x="7482054" y="3295335"/>
              <a:ext cx="790775" cy="492444"/>
              <a:chOff x="8381991" y="4918138"/>
              <a:chExt cx="653401" cy="352834"/>
            </a:xfrm>
          </p:grpSpPr>
          <p:sp>
            <p:nvSpPr>
              <p:cNvPr id="91"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93"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95"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4" name="Group 3"/>
          <p:cNvGrpSpPr/>
          <p:nvPr/>
        </p:nvGrpSpPr>
        <p:grpSpPr>
          <a:xfrm>
            <a:off x="5674220" y="4130616"/>
            <a:ext cx="1441603" cy="1398905"/>
            <a:chOff x="5561013" y="2971800"/>
            <a:chExt cx="1413465" cy="1371600"/>
          </a:xfrm>
        </p:grpSpPr>
        <p:sp>
          <p:nvSpPr>
            <p:cNvPr id="96" name="Tile"/>
            <p:cNvSpPr/>
            <p:nvPr>
              <p:custDataLst>
                <p:custData r:id="rId4"/>
              </p:custDataLst>
            </p:nvPr>
          </p:nvSpPr>
          <p:spPr>
            <a:xfrm>
              <a:off x="5602878"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97" name="TextBox 96"/>
            <p:cNvSpPr txBox="1"/>
            <p:nvPr/>
          </p:nvSpPr>
          <p:spPr>
            <a:xfrm>
              <a:off x="5561013" y="388620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INT</a:t>
              </a:r>
            </a:p>
          </p:txBody>
        </p:sp>
        <p:grpSp>
          <p:nvGrpSpPr>
            <p:cNvPr id="98" name="Group 97"/>
            <p:cNvGrpSpPr/>
            <p:nvPr/>
          </p:nvGrpSpPr>
          <p:grpSpPr>
            <a:xfrm>
              <a:off x="5881854" y="3278443"/>
              <a:ext cx="790775" cy="492444"/>
              <a:chOff x="8381991" y="4918138"/>
              <a:chExt cx="653401" cy="352834"/>
            </a:xfrm>
          </p:grpSpPr>
          <p:sp>
            <p:nvSpPr>
              <p:cNvPr id="99"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00"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01"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grpSp>
        <p:nvGrpSpPr>
          <p:cNvPr id="2" name="Group 1"/>
          <p:cNvGrpSpPr/>
          <p:nvPr/>
        </p:nvGrpSpPr>
        <p:grpSpPr>
          <a:xfrm>
            <a:off x="8781854" y="4130616"/>
            <a:ext cx="1398905" cy="1397416"/>
            <a:chOff x="8853654" y="2971800"/>
            <a:chExt cx="1371600" cy="1370140"/>
          </a:xfrm>
        </p:grpSpPr>
        <p:sp>
          <p:nvSpPr>
            <p:cNvPr id="102" name="Tile"/>
            <p:cNvSpPr/>
            <p:nvPr>
              <p:custDataLst>
                <p:custData r:id="rId3"/>
              </p:custDataLst>
            </p:nvPr>
          </p:nvSpPr>
          <p:spPr>
            <a:xfrm>
              <a:off x="8853654"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chemeClr val="bg1"/>
                </a:solidFill>
              </a:endParaRPr>
            </a:p>
          </p:txBody>
        </p:sp>
        <p:sp>
          <p:nvSpPr>
            <p:cNvPr id="103" name="TextBox 102"/>
            <p:cNvSpPr txBox="1"/>
            <p:nvPr/>
          </p:nvSpPr>
          <p:spPr>
            <a:xfrm>
              <a:off x="8853655" y="3884740"/>
              <a:ext cx="1371599" cy="457200"/>
            </a:xfrm>
            <a:prstGeom prst="rect">
              <a:avLst/>
            </a:prstGeom>
            <a:noFill/>
          </p:spPr>
          <p:txBody>
            <a:bodyPr wrap="square" lIns="0" tIns="0" rIns="0" bIns="0" rtlCol="0">
              <a:spAutoFit/>
            </a:bodyPr>
            <a:lstStyle/>
            <a:p>
              <a:pPr algn="ctr">
                <a:lnSpc>
                  <a:spcPct val="90000"/>
                </a:lnSpc>
              </a:pPr>
              <a:r>
                <a:rPr lang="en-US" sz="3264" spc="-71" dirty="0">
                  <a:solidFill>
                    <a:schemeClr val="bg1"/>
                  </a:solidFill>
                  <a:latin typeface="Segoe UI" pitchFamily="34" charset="0"/>
                  <a:ea typeface="Segoe UI" pitchFamily="34" charset="0"/>
                  <a:cs typeface="Segoe UI" pitchFamily="34" charset="0"/>
                </a:rPr>
                <a:t>PROD</a:t>
              </a:r>
            </a:p>
          </p:txBody>
        </p:sp>
        <p:grpSp>
          <p:nvGrpSpPr>
            <p:cNvPr id="104" name="Group 103"/>
            <p:cNvGrpSpPr/>
            <p:nvPr/>
          </p:nvGrpSpPr>
          <p:grpSpPr>
            <a:xfrm>
              <a:off x="9174496" y="3276983"/>
              <a:ext cx="790775" cy="492444"/>
              <a:chOff x="8381991" y="4918138"/>
              <a:chExt cx="653401" cy="352834"/>
            </a:xfrm>
          </p:grpSpPr>
          <p:sp>
            <p:nvSpPr>
              <p:cNvPr id="106"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07"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sp>
            <p:nvSpPr>
              <p:cNvPr id="108"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chemeClr val="bg1"/>
                  </a:solidFill>
                </a:endParaRPr>
              </a:p>
            </p:txBody>
          </p:sp>
        </p:grpSp>
      </p:grpSp>
      <p:sp>
        <p:nvSpPr>
          <p:cNvPr id="109" name="TextBox 108"/>
          <p:cNvSpPr txBox="1"/>
          <p:nvPr/>
        </p:nvSpPr>
        <p:spPr>
          <a:xfrm>
            <a:off x="686398" y="4973210"/>
            <a:ext cx="1410973" cy="664797"/>
          </a:xfrm>
          <a:prstGeom prst="rect">
            <a:avLst/>
          </a:prstGeom>
          <a:solidFill>
            <a:srgbClr val="68217A"/>
          </a:solidFill>
        </p:spPr>
        <p:txBody>
          <a:bodyPr wrap="square" lIns="0" tIns="0" rIns="0" bIns="0" rtlCol="0">
            <a:spAutoFit/>
          </a:bodyPr>
          <a:lstStyle/>
          <a:p>
            <a:pPr algn="ctr">
              <a:lnSpc>
                <a:spcPct val="90000"/>
              </a:lnSpc>
            </a:pPr>
            <a:r>
              <a:rPr lang="en-US" sz="1600" spc="-71" dirty="0" smtClean="0">
                <a:solidFill>
                  <a:schemeClr val="bg1"/>
                </a:solidFill>
                <a:latin typeface="Segoe UI" pitchFamily="34" charset="0"/>
                <a:ea typeface="Segoe UI" pitchFamily="34" charset="0"/>
                <a:cs typeface="Segoe UI" pitchFamily="34" charset="0"/>
              </a:rPr>
              <a:t>Team Foundation Server</a:t>
            </a:r>
            <a:endParaRPr lang="en-US" sz="1600" spc="-71" dirty="0">
              <a:solidFill>
                <a:schemeClr val="bg1"/>
              </a:solidFill>
              <a:latin typeface="Segoe UI" pitchFamily="34" charset="0"/>
              <a:ea typeface="Segoe UI" pitchFamily="34" charset="0"/>
              <a:cs typeface="Segoe UI" pitchFamily="34" charset="0"/>
            </a:endParaRPr>
          </a:p>
        </p:txBody>
      </p:sp>
      <p:sp>
        <p:nvSpPr>
          <p:cNvPr id="110" name="Rectangle 109"/>
          <p:cNvSpPr/>
          <p:nvPr/>
        </p:nvSpPr>
        <p:spPr bwMode="auto">
          <a:xfrm>
            <a:off x="686398" y="4079532"/>
            <a:ext cx="1410973" cy="8936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11" name="Picture 110"/>
          <p:cNvPicPr>
            <a:picLocks noChangeAspect="1"/>
          </p:cNvPicPr>
          <p:nvPr/>
        </p:nvPicPr>
        <p:blipFill rotWithShape="1">
          <a:blip r:embed="rId9" cstate="print">
            <a:extLst>
              <a:ext uri="{28A0092B-C50C-407E-A947-70E740481C1C}">
                <a14:useLocalDpi xmlns:a14="http://schemas.microsoft.com/office/drawing/2010/main" val="0"/>
              </a:ext>
            </a:extLst>
          </a:blip>
          <a:srcRect r="78749"/>
          <a:stretch/>
        </p:blipFill>
        <p:spPr>
          <a:xfrm>
            <a:off x="1012242" y="4183216"/>
            <a:ext cx="860808" cy="677518"/>
          </a:xfrm>
          <a:prstGeom prst="rect">
            <a:avLst/>
          </a:prstGeom>
        </p:spPr>
      </p:pic>
      <p:sp>
        <p:nvSpPr>
          <p:cNvPr id="112" name="Freeform 104"/>
          <p:cNvSpPr>
            <a:spLocks noEditPoints="1"/>
          </p:cNvSpPr>
          <p:nvPr>
            <p:custDataLst>
              <p:custData r:id="rId1"/>
              <p:custData r:id="rId2"/>
            </p:custDataLst>
          </p:nvPr>
        </p:nvSpPr>
        <p:spPr bwMode="black">
          <a:xfrm>
            <a:off x="2779050" y="4524749"/>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accent4"/>
          </a:solidFill>
          <a:ln>
            <a:noFill/>
          </a:ln>
          <a:extLst/>
        </p:spPr>
        <p:txBody>
          <a:bodyPr vert="horz" wrap="square" lIns="99518" tIns="49759" rIns="99518" bIns="49759" numCol="1" anchor="t" anchorCtr="0" compatLnSpc="1">
            <a:prstTxWarp prst="textNoShape">
              <a:avLst/>
            </a:prstTxWarp>
          </a:bodyPr>
          <a:lstStyle/>
          <a:p>
            <a:endParaRPr lang="en-US" sz="1836"/>
          </a:p>
        </p:txBody>
      </p:sp>
      <p:cxnSp>
        <p:nvCxnSpPr>
          <p:cNvPr id="15" name="Straight Arrow Connector 14"/>
          <p:cNvCxnSpPr/>
          <p:nvPr/>
        </p:nvCxnSpPr>
        <p:spPr>
          <a:xfrm>
            <a:off x="2299990" y="4778590"/>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3458702" y="4765925"/>
            <a:ext cx="4291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78054" y="1473383"/>
            <a:ext cx="9290135" cy="2287576"/>
            <a:chOff x="760415" y="1444624"/>
            <a:chExt cx="9108802" cy="2242925"/>
          </a:xfrm>
        </p:grpSpPr>
        <p:sp>
          <p:nvSpPr>
            <p:cNvPr id="53" name="TextBox 52"/>
            <p:cNvSpPr txBox="1"/>
            <p:nvPr/>
          </p:nvSpPr>
          <p:spPr>
            <a:xfrm>
              <a:off x="3881067" y="1705022"/>
              <a:ext cx="5864434" cy="782971"/>
            </a:xfrm>
            <a:prstGeom prst="rect">
              <a:avLst/>
            </a:prstGeom>
            <a:noFill/>
          </p:spPr>
          <p:txBody>
            <a:bodyPr wrap="square" rtlCol="0">
              <a:spAutoFit/>
            </a:bodyPr>
            <a:lstStyle/>
            <a:p>
              <a:r>
                <a:rPr lang="en-CA" sz="4488" dirty="0">
                  <a:latin typeface="+mj-lt"/>
                </a:rPr>
                <a:t>Full </a:t>
              </a:r>
              <a:r>
                <a:rPr lang="en-CA" sz="4488" dirty="0" smtClean="0">
                  <a:latin typeface="+mj-lt"/>
                </a:rPr>
                <a:t>traceability</a:t>
              </a:r>
              <a:endParaRPr lang="en-CA" sz="4488" dirty="0">
                <a:latin typeface="+mj-lt"/>
              </a:endParaRPr>
            </a:p>
          </p:txBody>
        </p:sp>
        <p:grpSp>
          <p:nvGrpSpPr>
            <p:cNvPr id="6" name="Group 5"/>
            <p:cNvGrpSpPr/>
            <p:nvPr/>
          </p:nvGrpSpPr>
          <p:grpSpPr>
            <a:xfrm>
              <a:off x="2610411" y="1444624"/>
              <a:ext cx="1270656" cy="1219738"/>
              <a:chOff x="8379869" y="1701590"/>
              <a:chExt cx="1339743" cy="1252040"/>
            </a:xfrm>
          </p:grpSpPr>
          <p:sp>
            <p:nvSpPr>
              <p:cNvPr id="43" name="Rectangle 42"/>
              <p:cNvSpPr/>
              <p:nvPr/>
            </p:nvSpPr>
            <p:spPr bwMode="auto">
              <a:xfrm>
                <a:off x="8379869" y="1818559"/>
                <a:ext cx="1236760" cy="113507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5" name="Picture 3" descr="C:\Users\mitchellg\Desktop\Simple_Licensing.png"/>
              <p:cNvPicPr>
                <a:picLocks noChangeAspect="1" noChangeArrowheads="1"/>
              </p:cNvPicPr>
              <p:nvPr/>
            </p:nvPicPr>
            <p:blipFill>
              <a:blip r:embed="rId10" cstate="print">
                <a:lum bright="100000"/>
              </a:blip>
              <a:srcRect/>
              <a:stretch>
                <a:fillRect/>
              </a:stretch>
            </p:blipFill>
            <p:spPr bwMode="auto">
              <a:xfrm>
                <a:off x="8467571" y="1701590"/>
                <a:ext cx="1252041" cy="1252040"/>
              </a:xfrm>
              <a:prstGeom prst="rect">
                <a:avLst/>
              </a:prstGeom>
              <a:noFill/>
            </p:spPr>
          </p:pic>
        </p:grpSp>
        <p:sp>
          <p:nvSpPr>
            <p:cNvPr id="7" name="Left Brace 6"/>
            <p:cNvSpPr/>
            <p:nvPr/>
          </p:nvSpPr>
          <p:spPr>
            <a:xfrm rot="5400000">
              <a:off x="5023405" y="-1158262"/>
              <a:ext cx="582821" cy="91088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836"/>
            </a:p>
          </p:txBody>
        </p:sp>
      </p:grpSp>
      <p:sp>
        <p:nvSpPr>
          <p:cNvPr id="9" name="Title 8"/>
          <p:cNvSpPr>
            <a:spLocks noGrp="1"/>
          </p:cNvSpPr>
          <p:nvPr>
            <p:ph type="title"/>
          </p:nvPr>
        </p:nvSpPr>
        <p:spPr/>
        <p:txBody>
          <a:bodyPr/>
          <a:lstStyle/>
          <a:p>
            <a:r>
              <a:rPr lang="en-US" dirty="0" smtClean="0"/>
              <a:t>Automating </a:t>
            </a:r>
            <a:r>
              <a:rPr lang="en-US" dirty="0"/>
              <a:t>the release cycle</a:t>
            </a:r>
          </a:p>
        </p:txBody>
      </p:sp>
    </p:spTree>
    <p:extLst>
      <p:ext uri="{BB962C8B-B14F-4D97-AF65-F5344CB8AC3E}">
        <p14:creationId xmlns:p14="http://schemas.microsoft.com/office/powerpoint/2010/main" val="837735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131128" y="2289319"/>
            <a:ext cx="1410973" cy="1392233"/>
            <a:chOff x="383940" y="3249264"/>
            <a:chExt cx="1383432" cy="1379532"/>
          </a:xfrm>
        </p:grpSpPr>
        <p:sp>
          <p:nvSpPr>
            <p:cNvPr id="110" name="Rectangle 109"/>
            <p:cNvSpPr/>
            <p:nvPr/>
          </p:nvSpPr>
          <p:spPr bwMode="auto">
            <a:xfrm>
              <a:off x="383940" y="3249264"/>
              <a:ext cx="1371600" cy="1379532"/>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108"/>
            <p:cNvSpPr txBox="1"/>
            <p:nvPr/>
          </p:nvSpPr>
          <p:spPr>
            <a:xfrm>
              <a:off x="383940" y="4193739"/>
              <a:ext cx="1383432" cy="411707"/>
            </a:xfrm>
            <a:prstGeom prst="rect">
              <a:avLst/>
            </a:prstGeom>
            <a:noFill/>
          </p:spPr>
          <p:txBody>
            <a:bodyPr wrap="square" lIns="0" tIns="0" rIns="0" bIns="0" rtlCol="0">
              <a:spAutoFit/>
            </a:bodyPr>
            <a:lstStyle/>
            <a:p>
              <a:pPr algn="ctr">
                <a:lnSpc>
                  <a:spcPct val="90000"/>
                </a:lnSpc>
              </a:pPr>
              <a:r>
                <a:rPr lang="en-US" sz="1500" spc="-71" dirty="0" smtClean="0">
                  <a:solidFill>
                    <a:prstClr val="white"/>
                  </a:solidFill>
                  <a:ea typeface="Segoe UI" pitchFamily="34" charset="0"/>
                  <a:cs typeface="Segoe UI" pitchFamily="34" charset="0"/>
                </a:rPr>
                <a:t>Team Foundation Server</a:t>
              </a:r>
              <a:endParaRPr lang="en-US" sz="1500" spc="-71" dirty="0">
                <a:solidFill>
                  <a:prstClr val="white"/>
                </a:solidFill>
                <a:ea typeface="Segoe UI" pitchFamily="34" charset="0"/>
                <a:cs typeface="Segoe UI" pitchFamily="34" charset="0"/>
              </a:endParaRPr>
            </a:p>
          </p:txBody>
        </p:sp>
        <p:pic>
          <p:nvPicPr>
            <p:cNvPr id="111" name="Picture 110"/>
            <p:cNvPicPr>
              <a:picLocks noChangeAspect="1"/>
            </p:cNvPicPr>
            <p:nvPr/>
          </p:nvPicPr>
          <p:blipFill rotWithShape="1">
            <a:blip r:embed="rId17" cstate="print">
              <a:extLst>
                <a:ext uri="{28A0092B-C50C-407E-A947-70E740481C1C}">
                  <a14:useLocalDpi xmlns:a14="http://schemas.microsoft.com/office/drawing/2010/main" val="0"/>
                </a:ext>
              </a:extLst>
            </a:blip>
            <a:srcRect r="78749"/>
            <a:stretch/>
          </p:blipFill>
          <p:spPr>
            <a:xfrm>
              <a:off x="744368" y="3350925"/>
              <a:ext cx="844006" cy="664294"/>
            </a:xfrm>
            <a:prstGeom prst="rect">
              <a:avLst/>
            </a:prstGeom>
          </p:spPr>
        </p:pic>
      </p:grpSp>
      <p:cxnSp>
        <p:nvCxnSpPr>
          <p:cNvPr id="153" name="Straight Arrow Connector 152"/>
          <p:cNvCxnSpPr/>
          <p:nvPr/>
        </p:nvCxnSpPr>
        <p:spPr>
          <a:xfrm>
            <a:off x="5188585" y="3032838"/>
            <a:ext cx="429193" cy="0"/>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3491897" y="2282648"/>
            <a:ext cx="1453714" cy="1398905"/>
            <a:chOff x="2475239" y="2148287"/>
            <a:chExt cx="1425339" cy="1371600"/>
          </a:xfrm>
        </p:grpSpPr>
        <p:grpSp>
          <p:nvGrpSpPr>
            <p:cNvPr id="49" name="Group 48"/>
            <p:cNvGrpSpPr/>
            <p:nvPr/>
          </p:nvGrpSpPr>
          <p:grpSpPr>
            <a:xfrm>
              <a:off x="2475239" y="2148287"/>
              <a:ext cx="1425339" cy="1371600"/>
              <a:chOff x="4097383" y="2986274"/>
              <a:chExt cx="1371599" cy="1319886"/>
            </a:xfrm>
          </p:grpSpPr>
          <p:sp>
            <p:nvSpPr>
              <p:cNvPr id="50" name="Tile"/>
              <p:cNvSpPr/>
              <p:nvPr>
                <p:custDataLst>
                  <p:custData r:id="rId14"/>
                </p:custDataLst>
              </p:nvPr>
            </p:nvSpPr>
            <p:spPr>
              <a:xfrm>
                <a:off x="4097872" y="2986274"/>
                <a:ext cx="1319886" cy="1319886"/>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sp>
            <p:nvSpPr>
              <p:cNvPr id="51" name="TextBox 50"/>
              <p:cNvSpPr txBox="1"/>
              <p:nvPr/>
            </p:nvSpPr>
            <p:spPr>
              <a:xfrm>
                <a:off x="4097383" y="4023506"/>
                <a:ext cx="1371599" cy="221599"/>
              </a:xfrm>
              <a:prstGeom prst="rect">
                <a:avLst/>
              </a:prstGeom>
              <a:noFill/>
            </p:spPr>
            <p:txBody>
              <a:bodyPr wrap="square" lIns="0" tIns="0" rIns="0" bIns="0" rtlCol="0">
                <a:spAutoFit/>
              </a:bodyPr>
              <a:lstStyle/>
              <a:p>
                <a:pPr algn="ctr">
                  <a:lnSpc>
                    <a:spcPct val="90000"/>
                  </a:lnSpc>
                </a:pPr>
                <a:r>
                  <a:rPr lang="en-US" sz="1632" spc="-71" dirty="0">
                    <a:solidFill>
                      <a:prstClr val="white"/>
                    </a:solidFill>
                    <a:ea typeface="Segoe UI" pitchFamily="34" charset="0"/>
                    <a:cs typeface="Segoe UI" pitchFamily="34" charset="0"/>
                  </a:rPr>
                  <a:t>Drop Location</a:t>
                </a:r>
              </a:p>
            </p:txBody>
          </p:sp>
        </p:grpSp>
        <p:sp>
          <p:nvSpPr>
            <p:cNvPr id="112" name="Freeform 104"/>
            <p:cNvSpPr>
              <a:spLocks noEditPoints="1"/>
            </p:cNvSpPr>
            <p:nvPr>
              <p:custDataLst>
                <p:custData r:id="rId12"/>
                <p:custData r:id="rId13"/>
              </p:custDataLst>
            </p:nvPr>
          </p:nvSpPr>
          <p:spPr bwMode="black">
            <a:xfrm>
              <a:off x="2851567" y="2467865"/>
              <a:ext cx="416305" cy="37654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solidFill>
            <a:ln>
              <a:noFill/>
            </a:ln>
            <a:extLst/>
          </p:spPr>
          <p:txBody>
            <a:bodyPr vert="horz" wrap="square" lIns="99518" tIns="49759" rIns="99518" bIns="49759" numCol="1" anchor="t" anchorCtr="0" compatLnSpc="1">
              <a:prstTxWarp prst="textNoShape">
                <a:avLst/>
              </a:prstTxWarp>
            </a:bodyPr>
            <a:lstStyle/>
            <a:p>
              <a:endParaRPr lang="en-US" sz="1836">
                <a:solidFill>
                  <a:prstClr val="white"/>
                </a:solidFill>
              </a:endParaRPr>
            </a:p>
          </p:txBody>
        </p:sp>
      </p:grpSp>
      <p:cxnSp>
        <p:nvCxnSpPr>
          <p:cNvPr id="114" name="Straight Arrow Connector 113"/>
          <p:cNvCxnSpPr/>
          <p:nvPr/>
        </p:nvCxnSpPr>
        <p:spPr>
          <a:xfrm flipV="1">
            <a:off x="7002721" y="3902314"/>
            <a:ext cx="0" cy="442715"/>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732477" y="3909194"/>
            <a:ext cx="0" cy="462240"/>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900437" y="4564824"/>
            <a:ext cx="1399404" cy="1397025"/>
            <a:chOff x="6410255" y="1104507"/>
            <a:chExt cx="1372089" cy="1369757"/>
          </a:xfrm>
        </p:grpSpPr>
        <p:grpSp>
          <p:nvGrpSpPr>
            <p:cNvPr id="53" name="Group 52"/>
            <p:cNvGrpSpPr/>
            <p:nvPr/>
          </p:nvGrpSpPr>
          <p:grpSpPr>
            <a:xfrm>
              <a:off x="6410255" y="1104507"/>
              <a:ext cx="1372089" cy="1369757"/>
              <a:chOff x="4097383" y="2986274"/>
              <a:chExt cx="1372089" cy="1369757"/>
            </a:xfrm>
            <a:solidFill>
              <a:schemeClr val="accent2"/>
            </a:solidFill>
          </p:grpSpPr>
          <p:sp>
            <p:nvSpPr>
              <p:cNvPr id="54" name="Tile"/>
              <p:cNvSpPr/>
              <p:nvPr>
                <p:custDataLst>
                  <p:custData r:id="rId11"/>
                </p:custDataLst>
              </p:nvPr>
            </p:nvSpPr>
            <p:spPr>
              <a:xfrm>
                <a:off x="4097872" y="2986274"/>
                <a:ext cx="1371600" cy="1369757"/>
              </a:xfrm>
              <a:prstGeom prst="rect">
                <a:avLst/>
              </a:prstGeom>
              <a:solidFill>
                <a:schemeClr val="accent4"/>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sp>
            <p:nvSpPr>
              <p:cNvPr id="55" name="TextBox 54"/>
              <p:cNvSpPr txBox="1"/>
              <p:nvPr/>
            </p:nvSpPr>
            <p:spPr>
              <a:xfrm>
                <a:off x="4097383" y="3900674"/>
                <a:ext cx="1371599" cy="254237"/>
              </a:xfrm>
              <a:prstGeom prst="rect">
                <a:avLst/>
              </a:prstGeom>
              <a:noFill/>
            </p:spPr>
            <p:txBody>
              <a:bodyPr wrap="square" lIns="0" tIns="0" rIns="0" bIns="0" rtlCol="0">
                <a:spAutoFit/>
              </a:bodyPr>
              <a:lstStyle/>
              <a:p>
                <a:pPr algn="ctr">
                  <a:lnSpc>
                    <a:spcPct val="90000"/>
                  </a:lnSpc>
                </a:pPr>
                <a:r>
                  <a:rPr lang="en-US" sz="1836" spc="-71" dirty="0" smtClean="0">
                    <a:solidFill>
                      <a:prstClr val="white"/>
                    </a:solidFill>
                    <a:ea typeface="Segoe UI" pitchFamily="34" charset="0"/>
                    <a:cs typeface="Segoe UI" pitchFamily="34" charset="0"/>
                  </a:rPr>
                  <a:t>RM Client</a:t>
                </a:r>
                <a:endParaRPr lang="en-US" sz="1836" spc="-71" dirty="0">
                  <a:solidFill>
                    <a:prstClr val="white"/>
                  </a:solidFill>
                  <a:ea typeface="Segoe UI" pitchFamily="34" charset="0"/>
                  <a:cs typeface="Segoe UI" pitchFamily="34" charset="0"/>
                </a:endParaRPr>
              </a:p>
            </p:txBody>
          </p:sp>
        </p:grpSp>
        <p:sp>
          <p:nvSpPr>
            <p:cNvPr id="113" name="Freeform 88"/>
            <p:cNvSpPr>
              <a:spLocks noEditPoints="1"/>
            </p:cNvSpPr>
            <p:nvPr/>
          </p:nvSpPr>
          <p:spPr bwMode="black">
            <a:xfrm>
              <a:off x="6822973" y="1396894"/>
              <a:ext cx="575670" cy="48816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w="25400" cap="flat" cmpd="sng" algn="ctr">
              <a:noFill/>
              <a:prstDash val="solid"/>
              <a:headEnd type="none" w="med" len="med"/>
              <a:tailEnd type="none" w="med" len="med"/>
            </a:ln>
            <a:effectLst/>
            <a:extLst/>
          </p:spPr>
          <p:txBody>
            <a:bodyPr vert="horz" wrap="square" lIns="0" tIns="46628" rIns="93256" bIns="46628" numCol="1" rtlCol="0" anchor="ctr" anchorCtr="0" compatLnSpc="1">
              <a:prstTxWarp prst="textNoShape">
                <a:avLst/>
              </a:prstTxWarp>
            </a:bodyPr>
            <a:lstStyle/>
            <a:p>
              <a:pPr algn="ctr" defTabSz="755387">
                <a:defRPr/>
              </a:pPr>
              <a:endParaRPr lang="en-US" sz="2448" kern="0" spc="-125" dirty="0">
                <a:gradFill>
                  <a:gsLst>
                    <a:gs pos="0">
                      <a:srgbClr val="FFFFFF"/>
                    </a:gs>
                    <a:gs pos="100000">
                      <a:srgbClr val="FFFFFF"/>
                    </a:gs>
                  </a:gsLst>
                  <a:lin ang="5400000" scaled="0"/>
                </a:gradFill>
                <a:latin typeface="Segoe Light" pitchFamily="34" charset="0"/>
              </a:endParaRPr>
            </a:p>
          </p:txBody>
        </p:sp>
      </p:grpSp>
      <p:grpSp>
        <p:nvGrpSpPr>
          <p:cNvPr id="21" name="Group 20"/>
          <p:cNvGrpSpPr/>
          <p:nvPr/>
        </p:nvGrpSpPr>
        <p:grpSpPr>
          <a:xfrm>
            <a:off x="5336345" y="4564824"/>
            <a:ext cx="1399404" cy="1397025"/>
            <a:chOff x="4876692" y="1104507"/>
            <a:chExt cx="1372089" cy="1369757"/>
          </a:xfrm>
        </p:grpSpPr>
        <p:grpSp>
          <p:nvGrpSpPr>
            <p:cNvPr id="45" name="Group 44"/>
            <p:cNvGrpSpPr/>
            <p:nvPr/>
          </p:nvGrpSpPr>
          <p:grpSpPr>
            <a:xfrm>
              <a:off x="4876692" y="1104507"/>
              <a:ext cx="1372089" cy="1369757"/>
              <a:chOff x="4097383" y="2986274"/>
              <a:chExt cx="1372089" cy="1369757"/>
            </a:xfrm>
            <a:solidFill>
              <a:schemeClr val="accent2"/>
            </a:solidFill>
          </p:grpSpPr>
          <p:sp>
            <p:nvSpPr>
              <p:cNvPr id="46" name="Tile"/>
              <p:cNvSpPr/>
              <p:nvPr>
                <p:custDataLst>
                  <p:custData r:id="rId10"/>
                </p:custDataLst>
              </p:nvPr>
            </p:nvSpPr>
            <p:spPr>
              <a:xfrm>
                <a:off x="4097872" y="2986274"/>
                <a:ext cx="1371600" cy="1369757"/>
              </a:xfrm>
              <a:prstGeom prst="rect">
                <a:avLst/>
              </a:prstGeom>
              <a:solidFill>
                <a:schemeClr val="accent4"/>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sp>
            <p:nvSpPr>
              <p:cNvPr id="47" name="TextBox 46"/>
              <p:cNvSpPr txBox="1"/>
              <p:nvPr/>
            </p:nvSpPr>
            <p:spPr>
              <a:xfrm>
                <a:off x="4097383" y="3900674"/>
                <a:ext cx="1371599" cy="254237"/>
              </a:xfrm>
              <a:prstGeom prst="rect">
                <a:avLst/>
              </a:prstGeom>
              <a:noFill/>
            </p:spPr>
            <p:txBody>
              <a:bodyPr wrap="square" lIns="0" tIns="0" rIns="0" bIns="0" rtlCol="0">
                <a:spAutoFit/>
              </a:bodyPr>
              <a:lstStyle/>
              <a:p>
                <a:pPr algn="ctr">
                  <a:lnSpc>
                    <a:spcPct val="90000"/>
                  </a:lnSpc>
                </a:pPr>
                <a:r>
                  <a:rPr lang="en-US" sz="1836" spc="-71" dirty="0" smtClean="0">
                    <a:solidFill>
                      <a:prstClr val="white"/>
                    </a:solidFill>
                    <a:ea typeface="Segoe UI" pitchFamily="34" charset="0"/>
                    <a:cs typeface="Segoe UI" pitchFamily="34" charset="0"/>
                  </a:rPr>
                  <a:t>RM </a:t>
                </a:r>
                <a:r>
                  <a:rPr lang="en-US" sz="1836" spc="-71" dirty="0">
                    <a:solidFill>
                      <a:prstClr val="white"/>
                    </a:solidFill>
                    <a:ea typeface="Segoe UI" pitchFamily="34" charset="0"/>
                    <a:cs typeface="Segoe UI" pitchFamily="34" charset="0"/>
                  </a:rPr>
                  <a:t>Web</a:t>
                </a:r>
              </a:p>
            </p:txBody>
          </p:sp>
        </p:grpSp>
        <p:sp>
          <p:nvSpPr>
            <p:cNvPr id="105" name="Freeform 6"/>
            <p:cNvSpPr>
              <a:spLocks noChangeAspect="1" noEditPoints="1"/>
            </p:cNvSpPr>
            <p:nvPr/>
          </p:nvSpPr>
          <p:spPr bwMode="auto">
            <a:xfrm>
              <a:off x="5290032" y="1575465"/>
              <a:ext cx="544918" cy="272570"/>
            </a:xfrm>
            <a:custGeom>
              <a:avLst/>
              <a:gdLst>
                <a:gd name="T0" fmla="*/ 777 w 1036"/>
                <a:gd name="T1" fmla="*/ 518 h 518"/>
                <a:gd name="T2" fmla="*/ 1036 w 1036"/>
                <a:gd name="T3" fmla="*/ 259 h 518"/>
                <a:gd name="T4" fmla="*/ 777 w 1036"/>
                <a:gd name="T5" fmla="*/ 0 h 518"/>
                <a:gd name="T6" fmla="*/ 777 w 1036"/>
                <a:gd name="T7" fmla="*/ 117 h 518"/>
                <a:gd name="T8" fmla="*/ 919 w 1036"/>
                <a:gd name="T9" fmla="*/ 259 h 518"/>
                <a:gd name="T10" fmla="*/ 777 w 1036"/>
                <a:gd name="T11" fmla="*/ 401 h 518"/>
                <a:gd name="T12" fmla="*/ 777 w 1036"/>
                <a:gd name="T13" fmla="*/ 518 h 518"/>
                <a:gd name="T14" fmla="*/ 259 w 1036"/>
                <a:gd name="T15" fmla="*/ 0 h 518"/>
                <a:gd name="T16" fmla="*/ 0 w 1036"/>
                <a:gd name="T17" fmla="*/ 259 h 518"/>
                <a:gd name="T18" fmla="*/ 259 w 1036"/>
                <a:gd name="T19" fmla="*/ 518 h 518"/>
                <a:gd name="T20" fmla="*/ 259 w 1036"/>
                <a:gd name="T21" fmla="*/ 401 h 518"/>
                <a:gd name="T22" fmla="*/ 117 w 1036"/>
                <a:gd name="T23" fmla="*/ 259 h 518"/>
                <a:gd name="T24" fmla="*/ 259 w 1036"/>
                <a:gd name="T25" fmla="*/ 117 h 518"/>
                <a:gd name="T26" fmla="*/ 259 w 1036"/>
                <a:gd name="T27" fmla="*/ 0 h 518"/>
                <a:gd name="T28" fmla="*/ 518 w 1036"/>
                <a:gd name="T29" fmla="*/ 207 h 518"/>
                <a:gd name="T30" fmla="*/ 580 w 1036"/>
                <a:gd name="T31" fmla="*/ 269 h 518"/>
                <a:gd name="T32" fmla="*/ 518 w 1036"/>
                <a:gd name="T33" fmla="*/ 332 h 518"/>
                <a:gd name="T34" fmla="*/ 456 w 1036"/>
                <a:gd name="T35" fmla="*/ 269 h 518"/>
                <a:gd name="T36" fmla="*/ 518 w 1036"/>
                <a:gd name="T37" fmla="*/ 207 h 518"/>
                <a:gd name="T38" fmla="*/ 332 w 1036"/>
                <a:gd name="T39" fmla="*/ 207 h 518"/>
                <a:gd name="T40" fmla="*/ 394 w 1036"/>
                <a:gd name="T41" fmla="*/ 269 h 518"/>
                <a:gd name="T42" fmla="*/ 332 w 1036"/>
                <a:gd name="T43" fmla="*/ 332 h 518"/>
                <a:gd name="T44" fmla="*/ 269 w 1036"/>
                <a:gd name="T45" fmla="*/ 269 h 518"/>
                <a:gd name="T46" fmla="*/ 332 w 1036"/>
                <a:gd name="T47" fmla="*/ 207 h 518"/>
                <a:gd name="T48" fmla="*/ 705 w 1036"/>
                <a:gd name="T49" fmla="*/ 207 h 518"/>
                <a:gd name="T50" fmla="*/ 767 w 1036"/>
                <a:gd name="T51" fmla="*/ 269 h 518"/>
                <a:gd name="T52" fmla="*/ 705 w 1036"/>
                <a:gd name="T53" fmla="*/ 332 h 518"/>
                <a:gd name="T54" fmla="*/ 642 w 1036"/>
                <a:gd name="T55" fmla="*/ 269 h 518"/>
                <a:gd name="T56" fmla="*/ 705 w 1036"/>
                <a:gd name="T57" fmla="*/ 207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6" h="518">
                  <a:moveTo>
                    <a:pt x="777" y="518"/>
                  </a:moveTo>
                  <a:cubicBezTo>
                    <a:pt x="1036" y="259"/>
                    <a:pt x="1036" y="259"/>
                    <a:pt x="1036" y="259"/>
                  </a:cubicBezTo>
                  <a:cubicBezTo>
                    <a:pt x="777" y="0"/>
                    <a:pt x="777" y="0"/>
                    <a:pt x="777" y="0"/>
                  </a:cubicBezTo>
                  <a:cubicBezTo>
                    <a:pt x="777" y="117"/>
                    <a:pt x="777" y="117"/>
                    <a:pt x="777" y="117"/>
                  </a:cubicBezTo>
                  <a:cubicBezTo>
                    <a:pt x="919" y="259"/>
                    <a:pt x="919" y="259"/>
                    <a:pt x="919" y="259"/>
                  </a:cubicBezTo>
                  <a:cubicBezTo>
                    <a:pt x="777" y="401"/>
                    <a:pt x="777" y="401"/>
                    <a:pt x="777" y="401"/>
                  </a:cubicBezTo>
                  <a:lnTo>
                    <a:pt x="777" y="518"/>
                  </a:lnTo>
                  <a:close/>
                  <a:moveTo>
                    <a:pt x="259" y="0"/>
                  </a:moveTo>
                  <a:cubicBezTo>
                    <a:pt x="0" y="259"/>
                    <a:pt x="0" y="259"/>
                    <a:pt x="0" y="259"/>
                  </a:cubicBezTo>
                  <a:cubicBezTo>
                    <a:pt x="259" y="518"/>
                    <a:pt x="259" y="518"/>
                    <a:pt x="259" y="518"/>
                  </a:cubicBezTo>
                  <a:cubicBezTo>
                    <a:pt x="259" y="401"/>
                    <a:pt x="259" y="401"/>
                    <a:pt x="259" y="401"/>
                  </a:cubicBezTo>
                  <a:cubicBezTo>
                    <a:pt x="117" y="259"/>
                    <a:pt x="117" y="259"/>
                    <a:pt x="117" y="259"/>
                  </a:cubicBezTo>
                  <a:cubicBezTo>
                    <a:pt x="259" y="117"/>
                    <a:pt x="259" y="117"/>
                    <a:pt x="259" y="117"/>
                  </a:cubicBezTo>
                  <a:lnTo>
                    <a:pt x="259" y="0"/>
                  </a:lnTo>
                  <a:close/>
                  <a:moveTo>
                    <a:pt x="518" y="207"/>
                  </a:moveTo>
                  <a:cubicBezTo>
                    <a:pt x="552" y="207"/>
                    <a:pt x="580" y="235"/>
                    <a:pt x="580" y="269"/>
                  </a:cubicBezTo>
                  <a:cubicBezTo>
                    <a:pt x="580" y="304"/>
                    <a:pt x="552" y="332"/>
                    <a:pt x="518" y="332"/>
                  </a:cubicBezTo>
                  <a:cubicBezTo>
                    <a:pt x="484" y="332"/>
                    <a:pt x="456" y="304"/>
                    <a:pt x="456" y="269"/>
                  </a:cubicBezTo>
                  <a:cubicBezTo>
                    <a:pt x="456" y="235"/>
                    <a:pt x="484" y="207"/>
                    <a:pt x="518" y="207"/>
                  </a:cubicBezTo>
                  <a:close/>
                  <a:moveTo>
                    <a:pt x="332" y="207"/>
                  </a:moveTo>
                  <a:cubicBezTo>
                    <a:pt x="366" y="207"/>
                    <a:pt x="394" y="235"/>
                    <a:pt x="394" y="269"/>
                  </a:cubicBezTo>
                  <a:cubicBezTo>
                    <a:pt x="394" y="304"/>
                    <a:pt x="366" y="332"/>
                    <a:pt x="332" y="332"/>
                  </a:cubicBezTo>
                  <a:cubicBezTo>
                    <a:pt x="297" y="332"/>
                    <a:pt x="269" y="304"/>
                    <a:pt x="269" y="269"/>
                  </a:cubicBezTo>
                  <a:cubicBezTo>
                    <a:pt x="269" y="235"/>
                    <a:pt x="297" y="207"/>
                    <a:pt x="332" y="207"/>
                  </a:cubicBezTo>
                  <a:close/>
                  <a:moveTo>
                    <a:pt x="705" y="207"/>
                  </a:moveTo>
                  <a:cubicBezTo>
                    <a:pt x="739" y="207"/>
                    <a:pt x="767" y="235"/>
                    <a:pt x="767" y="269"/>
                  </a:cubicBezTo>
                  <a:cubicBezTo>
                    <a:pt x="767" y="304"/>
                    <a:pt x="739" y="332"/>
                    <a:pt x="705" y="332"/>
                  </a:cubicBezTo>
                  <a:cubicBezTo>
                    <a:pt x="670" y="332"/>
                    <a:pt x="642" y="304"/>
                    <a:pt x="642" y="269"/>
                  </a:cubicBezTo>
                  <a:cubicBezTo>
                    <a:pt x="642" y="235"/>
                    <a:pt x="670" y="207"/>
                    <a:pt x="705" y="207"/>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32479">
                <a:defRPr/>
              </a:pPr>
              <a:endParaRPr lang="en-US" sz="1632" kern="0" dirty="0">
                <a:solidFill>
                  <a:sysClr val="windowText" lastClr="000000"/>
                </a:solidFill>
              </a:endParaRPr>
            </a:p>
          </p:txBody>
        </p:sp>
      </p:grpSp>
      <p:cxnSp>
        <p:nvCxnSpPr>
          <p:cNvPr id="118" name="Straight Arrow Connector 117"/>
          <p:cNvCxnSpPr/>
          <p:nvPr/>
        </p:nvCxnSpPr>
        <p:spPr>
          <a:xfrm flipV="1">
            <a:off x="8059557" y="2499962"/>
            <a:ext cx="494026" cy="255841"/>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8059691" y="3354121"/>
            <a:ext cx="494026" cy="288508"/>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726623" y="2979865"/>
            <a:ext cx="429193" cy="0"/>
          </a:xfrm>
          <a:prstGeom prst="straightConnector1">
            <a:avLst/>
          </a:prstGeom>
          <a:ln w="762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6" name="Picture 2" descr="C:\Users\nathalie.feau\Pictures\metro.icons\white, without circle\fold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23038" y="2749550"/>
            <a:ext cx="664386" cy="664386"/>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p:cNvGrpSpPr/>
          <p:nvPr/>
        </p:nvGrpSpPr>
        <p:grpSpPr>
          <a:xfrm>
            <a:off x="9026480" y="3176079"/>
            <a:ext cx="1678686" cy="1678686"/>
            <a:chOff x="8853654" y="2971800"/>
            <a:chExt cx="1371600" cy="1370140"/>
          </a:xfrm>
        </p:grpSpPr>
        <p:sp>
          <p:nvSpPr>
            <p:cNvPr id="74" name="Tile"/>
            <p:cNvSpPr/>
            <p:nvPr>
              <p:custDataLst>
                <p:custData r:id="rId9"/>
              </p:custDataLst>
            </p:nvPr>
          </p:nvSpPr>
          <p:spPr>
            <a:xfrm>
              <a:off x="8853654"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prstClr val="white"/>
                </a:solidFill>
              </a:endParaRPr>
            </a:p>
          </p:txBody>
        </p:sp>
        <p:sp>
          <p:nvSpPr>
            <p:cNvPr id="75" name="TextBox 74"/>
            <p:cNvSpPr txBox="1"/>
            <p:nvPr/>
          </p:nvSpPr>
          <p:spPr>
            <a:xfrm>
              <a:off x="8853655" y="4083574"/>
              <a:ext cx="1371599" cy="211639"/>
            </a:xfrm>
            <a:prstGeom prst="rect">
              <a:avLst/>
            </a:prstGeom>
            <a:noFill/>
          </p:spPr>
          <p:txBody>
            <a:bodyPr wrap="square" lIns="0" tIns="0" rIns="0" bIns="0" rtlCol="0">
              <a:spAutoFit/>
            </a:bodyPr>
            <a:lstStyle/>
            <a:p>
              <a:pPr algn="ctr">
                <a:lnSpc>
                  <a:spcPct val="90000"/>
                </a:lnSpc>
              </a:pPr>
              <a:r>
                <a:rPr lang="en-US" sz="1836" spc="-71" dirty="0">
                  <a:solidFill>
                    <a:prstClr val="white"/>
                  </a:solidFill>
                  <a:ea typeface="Segoe UI" pitchFamily="34" charset="0"/>
                  <a:cs typeface="Segoe UI" pitchFamily="34" charset="0"/>
                </a:rPr>
                <a:t>QA</a:t>
              </a:r>
            </a:p>
          </p:txBody>
        </p:sp>
        <p:sp>
          <p:nvSpPr>
            <p:cNvPr id="79" name="Freeform 597"/>
            <p:cNvSpPr>
              <a:spLocks noChangeAspect="1" noEditPoints="1"/>
            </p:cNvSpPr>
            <p:nvPr/>
          </p:nvSpPr>
          <p:spPr bwMode="auto">
            <a:xfrm>
              <a:off x="9105151" y="3400076"/>
              <a:ext cx="255652" cy="611261"/>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sp>
        <p:nvSpPr>
          <p:cNvPr id="139" name="Freeform 597"/>
          <p:cNvSpPr>
            <a:spLocks noChangeAspect="1" noEditPoints="1"/>
          </p:cNvSpPr>
          <p:nvPr/>
        </p:nvSpPr>
        <p:spPr bwMode="auto">
          <a:xfrm>
            <a:off x="9749253" y="3705326"/>
            <a:ext cx="312890" cy="748913"/>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40" name="Freeform 597"/>
          <p:cNvSpPr>
            <a:spLocks noChangeAspect="1" noEditPoints="1"/>
          </p:cNvSpPr>
          <p:nvPr/>
        </p:nvSpPr>
        <p:spPr bwMode="auto">
          <a:xfrm>
            <a:off x="10152949" y="3705219"/>
            <a:ext cx="312890" cy="748913"/>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145" name="Group 144"/>
          <p:cNvGrpSpPr/>
          <p:nvPr/>
        </p:nvGrpSpPr>
        <p:grpSpPr>
          <a:xfrm>
            <a:off x="9026480" y="1410703"/>
            <a:ext cx="1678686" cy="1678686"/>
            <a:chOff x="8853654" y="2971800"/>
            <a:chExt cx="1371600" cy="1370140"/>
          </a:xfrm>
        </p:grpSpPr>
        <p:sp>
          <p:nvSpPr>
            <p:cNvPr id="156" name="Tile"/>
            <p:cNvSpPr/>
            <p:nvPr>
              <p:custDataLst>
                <p:custData r:id="rId8"/>
              </p:custDataLst>
            </p:nvPr>
          </p:nvSpPr>
          <p:spPr>
            <a:xfrm>
              <a:off x="8853654"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prstClr val="white"/>
                </a:solidFill>
              </a:endParaRPr>
            </a:p>
          </p:txBody>
        </p:sp>
        <p:sp>
          <p:nvSpPr>
            <p:cNvPr id="157" name="TextBox 156"/>
            <p:cNvSpPr txBox="1"/>
            <p:nvPr/>
          </p:nvSpPr>
          <p:spPr>
            <a:xfrm>
              <a:off x="8853655" y="4083574"/>
              <a:ext cx="1371599" cy="211639"/>
            </a:xfrm>
            <a:prstGeom prst="rect">
              <a:avLst/>
            </a:prstGeom>
            <a:noFill/>
          </p:spPr>
          <p:txBody>
            <a:bodyPr wrap="square" lIns="0" tIns="0" rIns="0" bIns="0" rtlCol="0">
              <a:spAutoFit/>
            </a:bodyPr>
            <a:lstStyle/>
            <a:p>
              <a:pPr algn="ctr">
                <a:lnSpc>
                  <a:spcPct val="90000"/>
                </a:lnSpc>
              </a:pPr>
              <a:r>
                <a:rPr lang="en-US" sz="1836" spc="-71" dirty="0">
                  <a:solidFill>
                    <a:prstClr val="white"/>
                  </a:solidFill>
                  <a:ea typeface="Segoe UI" pitchFamily="34" charset="0"/>
                  <a:cs typeface="Segoe UI" pitchFamily="34" charset="0"/>
                </a:rPr>
                <a:t>DEV</a:t>
              </a:r>
            </a:p>
          </p:txBody>
        </p:sp>
        <p:sp>
          <p:nvSpPr>
            <p:cNvPr id="158" name="Freeform 597"/>
            <p:cNvSpPr>
              <a:spLocks noChangeAspect="1" noEditPoints="1"/>
            </p:cNvSpPr>
            <p:nvPr/>
          </p:nvSpPr>
          <p:spPr bwMode="auto">
            <a:xfrm>
              <a:off x="9105151" y="3400076"/>
              <a:ext cx="255652" cy="611261"/>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grpSp>
        <p:nvGrpSpPr>
          <p:cNvPr id="2" name="Group 1"/>
          <p:cNvGrpSpPr/>
          <p:nvPr/>
        </p:nvGrpSpPr>
        <p:grpSpPr>
          <a:xfrm>
            <a:off x="9330754" y="1601929"/>
            <a:ext cx="1157357" cy="2061380"/>
            <a:chOff x="9330754" y="1601929"/>
            <a:chExt cx="1157357" cy="2061380"/>
          </a:xfrm>
        </p:grpSpPr>
        <p:grpSp>
          <p:nvGrpSpPr>
            <p:cNvPr id="80" name="Group 79"/>
            <p:cNvGrpSpPr/>
            <p:nvPr/>
          </p:nvGrpSpPr>
          <p:grpSpPr>
            <a:xfrm>
              <a:off x="9334300" y="3367305"/>
              <a:ext cx="330995" cy="296004"/>
              <a:chOff x="3596624" y="3313770"/>
              <a:chExt cx="509727" cy="455357"/>
            </a:xfrm>
          </p:grpSpPr>
          <p:sp>
            <p:nvSpPr>
              <p:cNvPr id="81" name="Tile"/>
              <p:cNvSpPr/>
              <p:nvPr>
                <p:custDataLst>
                  <p:custData r:id="rId7"/>
                </p:custDataLst>
              </p:nvPr>
            </p:nvSpPr>
            <p:spPr>
              <a:xfrm>
                <a:off x="3596624" y="3313770"/>
                <a:ext cx="481838" cy="455357"/>
              </a:xfrm>
              <a:prstGeom prst="rect">
                <a:avLst/>
              </a:prstGeom>
              <a:solidFill>
                <a:srgbClr val="0070C0"/>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pic>
            <p:nvPicPr>
              <p:cNvPr id="82" name="Picture 81"/>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596964" y="3441476"/>
                <a:ext cx="509387" cy="2250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Group 82"/>
            <p:cNvGrpSpPr/>
            <p:nvPr/>
          </p:nvGrpSpPr>
          <p:grpSpPr>
            <a:xfrm>
              <a:off x="9749699" y="3367305"/>
              <a:ext cx="330995" cy="296004"/>
              <a:chOff x="3596624" y="3313770"/>
              <a:chExt cx="509727" cy="455357"/>
            </a:xfrm>
            <a:solidFill>
              <a:schemeClr val="bg2"/>
            </a:solidFill>
          </p:grpSpPr>
          <p:sp>
            <p:nvSpPr>
              <p:cNvPr id="84" name="Tile"/>
              <p:cNvSpPr/>
              <p:nvPr>
                <p:custDataLst>
                  <p:custData r:id="rId6"/>
                </p:custDataLst>
              </p:nvPr>
            </p:nvSpPr>
            <p:spPr>
              <a:xfrm>
                <a:off x="3596624" y="3313770"/>
                <a:ext cx="481838" cy="455357"/>
              </a:xfrm>
              <a:prstGeom prst="rect">
                <a:avLst/>
              </a:prstGeom>
              <a:solidFill>
                <a:srgbClr val="0070C0"/>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pic>
            <p:nvPicPr>
              <p:cNvPr id="85" name="Picture 84"/>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596964" y="3441476"/>
                <a:ext cx="509387" cy="225066"/>
              </a:xfrm>
              <a:prstGeom prst="rect">
                <a:avLst/>
              </a:prstGeom>
              <a:noFill/>
              <a:extLst/>
            </p:spPr>
          </p:pic>
        </p:grpSp>
        <p:grpSp>
          <p:nvGrpSpPr>
            <p:cNvPr id="86" name="Group 85"/>
            <p:cNvGrpSpPr/>
            <p:nvPr/>
          </p:nvGrpSpPr>
          <p:grpSpPr>
            <a:xfrm>
              <a:off x="10157116" y="3367305"/>
              <a:ext cx="330995" cy="296004"/>
              <a:chOff x="3596624" y="3313770"/>
              <a:chExt cx="509727" cy="455357"/>
            </a:xfrm>
            <a:solidFill>
              <a:schemeClr val="bg2"/>
            </a:solidFill>
          </p:grpSpPr>
          <p:sp>
            <p:nvSpPr>
              <p:cNvPr id="87" name="Tile"/>
              <p:cNvSpPr/>
              <p:nvPr>
                <p:custDataLst>
                  <p:custData r:id="rId5"/>
                </p:custDataLst>
              </p:nvPr>
            </p:nvSpPr>
            <p:spPr>
              <a:xfrm>
                <a:off x="3596624" y="3313770"/>
                <a:ext cx="481838" cy="455357"/>
              </a:xfrm>
              <a:prstGeom prst="rect">
                <a:avLst/>
              </a:prstGeom>
              <a:solidFill>
                <a:srgbClr val="0070C0"/>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pic>
            <p:nvPicPr>
              <p:cNvPr id="88" name="Picture 87"/>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596964" y="3441476"/>
                <a:ext cx="509387" cy="225066"/>
              </a:xfrm>
              <a:prstGeom prst="rect">
                <a:avLst/>
              </a:prstGeom>
              <a:noFill/>
              <a:extLst/>
            </p:spPr>
          </p:pic>
        </p:grpSp>
        <p:grpSp>
          <p:nvGrpSpPr>
            <p:cNvPr id="146" name="Group 145"/>
            <p:cNvGrpSpPr/>
            <p:nvPr/>
          </p:nvGrpSpPr>
          <p:grpSpPr>
            <a:xfrm>
              <a:off x="9330754" y="1601929"/>
              <a:ext cx="332834" cy="296004"/>
              <a:chOff x="3591163" y="3313770"/>
              <a:chExt cx="512558" cy="455357"/>
            </a:xfrm>
          </p:grpSpPr>
          <p:sp>
            <p:nvSpPr>
              <p:cNvPr id="154" name="Tile"/>
              <p:cNvSpPr/>
              <p:nvPr>
                <p:custDataLst>
                  <p:custData r:id="rId4"/>
                </p:custDataLst>
              </p:nvPr>
            </p:nvSpPr>
            <p:spPr>
              <a:xfrm>
                <a:off x="3596624" y="3313770"/>
                <a:ext cx="481838" cy="455357"/>
              </a:xfrm>
              <a:prstGeom prst="rect">
                <a:avLst/>
              </a:prstGeom>
              <a:solidFill>
                <a:srgbClr val="0070C0"/>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pic>
            <p:nvPicPr>
              <p:cNvPr id="155" name="Picture 154"/>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591163" y="3428026"/>
                <a:ext cx="512558" cy="2264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7" name="Group 146"/>
            <p:cNvGrpSpPr/>
            <p:nvPr/>
          </p:nvGrpSpPr>
          <p:grpSpPr>
            <a:xfrm>
              <a:off x="9749699" y="1601929"/>
              <a:ext cx="337393" cy="296004"/>
              <a:chOff x="3596624" y="3313770"/>
              <a:chExt cx="519579" cy="455357"/>
            </a:xfrm>
            <a:solidFill>
              <a:schemeClr val="bg2"/>
            </a:solidFill>
          </p:grpSpPr>
          <p:sp>
            <p:nvSpPr>
              <p:cNvPr id="151" name="Tile"/>
              <p:cNvSpPr/>
              <p:nvPr>
                <p:custDataLst>
                  <p:custData r:id="rId3"/>
                </p:custDataLst>
              </p:nvPr>
            </p:nvSpPr>
            <p:spPr>
              <a:xfrm>
                <a:off x="3596624" y="3313770"/>
                <a:ext cx="481838" cy="455357"/>
              </a:xfrm>
              <a:prstGeom prst="rect">
                <a:avLst/>
              </a:prstGeom>
              <a:solidFill>
                <a:srgbClr val="0070C0"/>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pic>
            <p:nvPicPr>
              <p:cNvPr id="152" name="Picture 151"/>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606816" y="3432880"/>
                <a:ext cx="509387" cy="225066"/>
              </a:xfrm>
              <a:prstGeom prst="rect">
                <a:avLst/>
              </a:prstGeom>
              <a:noFill/>
              <a:extLst/>
            </p:spPr>
          </p:pic>
        </p:grpSp>
        <p:grpSp>
          <p:nvGrpSpPr>
            <p:cNvPr id="148" name="Group 147"/>
            <p:cNvGrpSpPr/>
            <p:nvPr/>
          </p:nvGrpSpPr>
          <p:grpSpPr>
            <a:xfrm>
              <a:off x="10153120" y="1601929"/>
              <a:ext cx="328037" cy="296004"/>
              <a:chOff x="3590467" y="3313770"/>
              <a:chExt cx="505170" cy="455357"/>
            </a:xfrm>
            <a:solidFill>
              <a:schemeClr val="bg2"/>
            </a:solidFill>
          </p:grpSpPr>
          <p:sp>
            <p:nvSpPr>
              <p:cNvPr id="149" name="Tile"/>
              <p:cNvSpPr/>
              <p:nvPr>
                <p:custDataLst>
                  <p:custData r:id="rId2"/>
                </p:custDataLst>
              </p:nvPr>
            </p:nvSpPr>
            <p:spPr>
              <a:xfrm>
                <a:off x="3596624" y="3313770"/>
                <a:ext cx="481838" cy="455357"/>
              </a:xfrm>
              <a:prstGeom prst="rect">
                <a:avLst/>
              </a:prstGeom>
              <a:solidFill>
                <a:srgbClr val="0070C0"/>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pic>
            <p:nvPicPr>
              <p:cNvPr id="150" name="Picture 149"/>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590467" y="3435052"/>
                <a:ext cx="505170" cy="223203"/>
              </a:xfrm>
              <a:prstGeom prst="rect">
                <a:avLst/>
              </a:prstGeom>
              <a:noFill/>
              <a:extLst/>
            </p:spPr>
          </p:pic>
        </p:grpSp>
      </p:grpSp>
      <p:sp>
        <p:nvSpPr>
          <p:cNvPr id="143" name="Freeform 597"/>
          <p:cNvSpPr>
            <a:spLocks noChangeAspect="1" noEditPoints="1"/>
          </p:cNvSpPr>
          <p:nvPr/>
        </p:nvSpPr>
        <p:spPr bwMode="auto">
          <a:xfrm>
            <a:off x="9749253" y="1939950"/>
            <a:ext cx="312890" cy="748913"/>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44" name="Freeform 597"/>
          <p:cNvSpPr>
            <a:spLocks noChangeAspect="1" noEditPoints="1"/>
          </p:cNvSpPr>
          <p:nvPr/>
        </p:nvSpPr>
        <p:spPr bwMode="auto">
          <a:xfrm>
            <a:off x="10152949" y="1939843"/>
            <a:ext cx="312890" cy="748913"/>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29" name="Group 28"/>
          <p:cNvGrpSpPr/>
          <p:nvPr/>
        </p:nvGrpSpPr>
        <p:grpSpPr>
          <a:xfrm>
            <a:off x="6102667" y="2317439"/>
            <a:ext cx="1447033" cy="1398905"/>
            <a:chOff x="5298697" y="2272206"/>
            <a:chExt cx="1418789" cy="1371600"/>
          </a:xfrm>
        </p:grpSpPr>
        <p:sp>
          <p:nvSpPr>
            <p:cNvPr id="39" name="Tile"/>
            <p:cNvSpPr/>
            <p:nvPr>
              <p:custDataLst>
                <p:custData r:id="rId1"/>
              </p:custDataLst>
            </p:nvPr>
          </p:nvSpPr>
          <p:spPr>
            <a:xfrm>
              <a:off x="5299203" y="2272206"/>
              <a:ext cx="1371599" cy="1371600"/>
            </a:xfrm>
            <a:prstGeom prst="rect">
              <a:avLst/>
            </a:prstGeom>
            <a:solidFill>
              <a:schemeClr val="accent4"/>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1632" dirty="0">
                <a:solidFill>
                  <a:prstClr val="white"/>
                </a:solidFill>
              </a:endParaRPr>
            </a:p>
          </p:txBody>
        </p:sp>
        <p:sp>
          <p:nvSpPr>
            <p:cNvPr id="159" name="Freeform 597"/>
            <p:cNvSpPr>
              <a:spLocks noChangeAspect="1" noEditPoints="1"/>
            </p:cNvSpPr>
            <p:nvPr/>
          </p:nvSpPr>
          <p:spPr bwMode="auto">
            <a:xfrm>
              <a:off x="5862066" y="2477031"/>
              <a:ext cx="306782" cy="734295"/>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0" name="TextBox 39"/>
            <p:cNvSpPr txBox="1"/>
            <p:nvPr/>
          </p:nvSpPr>
          <p:spPr>
            <a:xfrm>
              <a:off x="5298697" y="3288653"/>
              <a:ext cx="1418789" cy="254237"/>
            </a:xfrm>
            <a:prstGeom prst="rect">
              <a:avLst/>
            </a:prstGeom>
            <a:noFill/>
          </p:spPr>
          <p:txBody>
            <a:bodyPr wrap="square" lIns="0" tIns="0" rIns="0" bIns="0" rtlCol="0">
              <a:spAutoFit/>
            </a:bodyPr>
            <a:lstStyle/>
            <a:p>
              <a:pPr algn="ctr">
                <a:lnSpc>
                  <a:spcPct val="90000"/>
                </a:lnSpc>
              </a:pPr>
              <a:r>
                <a:rPr lang="en-US" sz="1836" spc="-71" dirty="0" smtClean="0">
                  <a:solidFill>
                    <a:prstClr val="white"/>
                  </a:solidFill>
                  <a:ea typeface="Segoe UI" pitchFamily="34" charset="0"/>
                  <a:cs typeface="Segoe UI" pitchFamily="34" charset="0"/>
                </a:rPr>
                <a:t>RM </a:t>
              </a:r>
              <a:r>
                <a:rPr lang="en-US" sz="1836" spc="-71" dirty="0">
                  <a:solidFill>
                    <a:prstClr val="white"/>
                  </a:solidFill>
                  <a:ea typeface="Segoe UI" pitchFamily="34" charset="0"/>
                  <a:cs typeface="Segoe UI" pitchFamily="34" charset="0"/>
                </a:rPr>
                <a:t>Server</a:t>
              </a:r>
            </a:p>
          </p:txBody>
        </p:sp>
      </p:grpSp>
      <p:sp>
        <p:nvSpPr>
          <p:cNvPr id="3" name="Title 2"/>
          <p:cNvSpPr>
            <a:spLocks noGrp="1"/>
          </p:cNvSpPr>
          <p:nvPr>
            <p:ph type="title"/>
          </p:nvPr>
        </p:nvSpPr>
        <p:spPr/>
        <p:txBody>
          <a:bodyPr/>
          <a:lstStyle/>
          <a:p>
            <a:r>
              <a:rPr lang="en-CA" dirty="0" smtClean="0"/>
              <a:t>How it works</a:t>
            </a:r>
            <a:endParaRPr lang="en-CA" dirty="0"/>
          </a:p>
        </p:txBody>
      </p:sp>
    </p:spTree>
    <p:extLst>
      <p:ext uri="{BB962C8B-B14F-4D97-AF65-F5344CB8AC3E}">
        <p14:creationId xmlns:p14="http://schemas.microsoft.com/office/powerpoint/2010/main" val="3365405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500"/>
                                        <p:tgtEl>
                                          <p:spTgt spid="12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53"/>
                                        </p:tgtEl>
                                        <p:attrNameLst>
                                          <p:attrName>style.visibility</p:attrName>
                                        </p:attrNameLst>
                                      </p:cBhvr>
                                      <p:to>
                                        <p:strVal val="visible"/>
                                      </p:to>
                                    </p:set>
                                    <p:animEffect transition="in" filter="fade">
                                      <p:cBhvr>
                                        <p:cTn id="21" dur="500"/>
                                        <p:tgtEl>
                                          <p:spTgt spid="153"/>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fade">
                                      <p:cBhvr>
                                        <p:cTn id="25" dur="500"/>
                                        <p:tgtEl>
                                          <p:spTgt spid="118"/>
                                        </p:tgtEl>
                                      </p:cBhvr>
                                    </p:animEffect>
                                  </p:childTnLst>
                                </p:cTn>
                              </p:par>
                              <p:par>
                                <p:cTn id="26" presetID="10" presetClass="entr" presetSubtype="0" fill="hold" nodeType="with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500"/>
                                        <p:tgtEl>
                                          <p:spTgt spid="1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fade">
                                      <p:cBhvr>
                                        <p:cTn id="41" dur="500"/>
                                        <p:tgtEl>
                                          <p:spTgt spid="114"/>
                                        </p:tgtEl>
                                      </p:cBhvr>
                                    </p:animEffect>
                                  </p:childTnLst>
                                </p:cTn>
                              </p:par>
                              <p:par>
                                <p:cTn id="42" presetID="10" presetClass="entr" presetSubtype="0" fill="hold"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fade">
                                      <p:cBhvr>
                                        <p:cTn id="44"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74320"/>
            <a:ext cx="5298848" cy="4488660"/>
          </a:xfrm>
        </p:spPr>
        <p:txBody>
          <a:bodyPr/>
          <a:lstStyle/>
          <a:p>
            <a:r>
              <a:rPr lang="en-US" sz="7200" dirty="0" smtClean="0"/>
              <a:t>Release paths &amp; configuration demo</a:t>
            </a:r>
            <a:endParaRPr lang="en-US" sz="7200" dirty="0"/>
          </a:p>
        </p:txBody>
      </p:sp>
    </p:spTree>
    <p:extLst>
      <p:ext uri="{BB962C8B-B14F-4D97-AF65-F5344CB8AC3E}">
        <p14:creationId xmlns:p14="http://schemas.microsoft.com/office/powerpoint/2010/main" val="210834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pic>
        <p:nvPicPr>
          <p:cNvPr id="3" name="Picture 2"/>
          <p:cNvPicPr>
            <a:picLocks noChangeAspect="1"/>
          </p:cNvPicPr>
          <p:nvPr/>
        </p:nvPicPr>
        <p:blipFill>
          <a:blip r:embed="rId3"/>
          <a:stretch>
            <a:fillRect/>
          </a:stretch>
        </p:blipFill>
        <p:spPr>
          <a:xfrm>
            <a:off x="1524000" y="1330885"/>
            <a:ext cx="9388474" cy="5281016"/>
          </a:xfrm>
          <a:prstGeom prst="rect">
            <a:avLst/>
          </a:prstGeom>
        </p:spPr>
      </p:pic>
    </p:spTree>
    <p:extLst>
      <p:ext uri="{BB962C8B-B14F-4D97-AF65-F5344CB8AC3E}">
        <p14:creationId xmlns:p14="http://schemas.microsoft.com/office/powerpoint/2010/main" val="147866043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pic>
        <p:nvPicPr>
          <p:cNvPr id="3" name="Picture 2"/>
          <p:cNvPicPr>
            <a:picLocks noChangeAspect="1"/>
          </p:cNvPicPr>
          <p:nvPr/>
        </p:nvPicPr>
        <p:blipFill>
          <a:blip r:embed="rId3"/>
          <a:stretch>
            <a:fillRect/>
          </a:stretch>
        </p:blipFill>
        <p:spPr>
          <a:xfrm>
            <a:off x="1108074" y="1281537"/>
            <a:ext cx="10220326" cy="5413578"/>
          </a:xfrm>
          <a:prstGeom prst="rect">
            <a:avLst/>
          </a:prstGeom>
        </p:spPr>
      </p:pic>
    </p:spTree>
    <p:extLst>
      <p:ext uri="{BB962C8B-B14F-4D97-AF65-F5344CB8AC3E}">
        <p14:creationId xmlns:p14="http://schemas.microsoft.com/office/powerpoint/2010/main" val="426631928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Foundation Server integration</a:t>
            </a:r>
            <a:endParaRPr lang="en-US" dirty="0"/>
          </a:p>
        </p:txBody>
      </p:sp>
      <p:pic>
        <p:nvPicPr>
          <p:cNvPr id="3" name="Picture 2"/>
          <p:cNvPicPr>
            <a:picLocks noChangeAspect="1"/>
          </p:cNvPicPr>
          <p:nvPr/>
        </p:nvPicPr>
        <p:blipFill>
          <a:blip r:embed="rId3"/>
          <a:stretch>
            <a:fillRect/>
          </a:stretch>
        </p:blipFill>
        <p:spPr>
          <a:xfrm>
            <a:off x="782637" y="1178985"/>
            <a:ext cx="10765896" cy="5710971"/>
          </a:xfrm>
          <a:prstGeom prst="rect">
            <a:avLst/>
          </a:prstGeom>
        </p:spPr>
      </p:pic>
    </p:spTree>
    <p:extLst>
      <p:ext uri="{BB962C8B-B14F-4D97-AF65-F5344CB8AC3E}">
        <p14:creationId xmlns:p14="http://schemas.microsoft.com/office/powerpoint/2010/main" val="31152863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98195" y="3812169"/>
            <a:ext cx="8436787" cy="2127183"/>
          </a:xfrm>
          <a:prstGeom prst="rect">
            <a:avLst/>
          </a:prstGeom>
          <a:solidFill>
            <a:srgbClr val="002050"/>
          </a:solidFill>
          <a:ln w="10795" cap="flat" cmpd="sng" algn="ctr">
            <a:noFill/>
            <a:prstDash val="solid"/>
            <a:headEnd type="none" w="med" len="med"/>
            <a:tailEnd type="none" w="med" len="med"/>
          </a:ln>
          <a:effectLst/>
        </p:spPr>
        <p:txBody>
          <a:bodyPr vert="horz" wrap="square" lIns="91418" tIns="45710" rIns="91418" bIns="45710" numCol="1" rtlCol="0" anchor="ctr" anchorCtr="0" compatLnSpc="1">
            <a:prstTxWarp prst="textNoShape">
              <a:avLst/>
            </a:prstTxWarp>
          </a:bodyPr>
          <a:lstStyle/>
          <a:p>
            <a:pPr marL="0" marR="0" lvl="0" indent="0" algn="ctr" defTabSz="91392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5" name="Rectangle 4"/>
          <p:cNvSpPr/>
          <p:nvPr/>
        </p:nvSpPr>
        <p:spPr bwMode="auto">
          <a:xfrm>
            <a:off x="3598195" y="1671263"/>
            <a:ext cx="8362896" cy="2127183"/>
          </a:xfrm>
          <a:prstGeom prst="rect">
            <a:avLst/>
          </a:prstGeom>
          <a:solidFill>
            <a:srgbClr val="002050"/>
          </a:solidFill>
          <a:ln w="10795" cap="flat" cmpd="sng" algn="ctr">
            <a:noFill/>
            <a:prstDash val="solid"/>
            <a:headEnd type="none" w="med" len="med"/>
            <a:tailEnd type="none" w="med" len="med"/>
          </a:ln>
          <a:effectLst/>
        </p:spPr>
        <p:txBody>
          <a:bodyPr vert="horz" wrap="square" lIns="91418" tIns="45710" rIns="91418" bIns="45710" numCol="1" rtlCol="0" anchor="ctr" anchorCtr="0" compatLnSpc="1">
            <a:prstTxWarp prst="textNoShape">
              <a:avLst/>
            </a:prstTxWarp>
          </a:bodyPr>
          <a:lstStyle/>
          <a:p>
            <a:pPr marL="0" marR="0" lvl="0" indent="0" algn="ctr" defTabSz="91392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6" name="Rectangle 5"/>
          <p:cNvSpPr/>
          <p:nvPr/>
        </p:nvSpPr>
        <p:spPr bwMode="auto">
          <a:xfrm>
            <a:off x="3645569" y="2181112"/>
            <a:ext cx="8303489" cy="3489157"/>
          </a:xfrm>
          <a:prstGeom prst="rect">
            <a:avLst/>
          </a:prstGeom>
          <a:solidFill>
            <a:schemeClr val="accent4">
              <a:lumMod val="50000"/>
            </a:schemeClr>
          </a:solidFill>
          <a:ln w="9525" cap="flat" cmpd="sng" algn="ctr">
            <a:noFill/>
            <a:prstDash val="solid"/>
            <a:round/>
            <a:headEnd type="none" w="med" len="med"/>
            <a:tailEnd type="none" w="med" len="med"/>
          </a:ln>
          <a:effectLst/>
        </p:spPr>
        <p:txBody>
          <a:bodyPr vert="horz" wrap="square" lIns="0" tIns="38091" rIns="0" bIns="38091" numCol="1" rtlCol="0" anchor="ctr" anchorCtr="0" compatLnSpc="1">
            <a:prstTxWarp prst="textNoShape">
              <a:avLst/>
            </a:prstTxWarp>
          </a:bodyPr>
          <a:lstStyle/>
          <a:p>
            <a:pPr algn="ctr" defTabSz="685701" fontAlgn="base">
              <a:lnSpc>
                <a:spcPts val="2200"/>
              </a:lnSpc>
              <a:spcBef>
                <a:spcPct val="0"/>
              </a:spcBef>
              <a:spcAft>
                <a:spcPct val="0"/>
              </a:spcAft>
              <a:defRPr/>
            </a:pPr>
            <a:endParaRPr lang="en-US" sz="2000" kern="0" dirty="0">
              <a:ln w="3175">
                <a:noFill/>
              </a:ln>
              <a:gradFill>
                <a:gsLst>
                  <a:gs pos="0">
                    <a:srgbClr val="FFFFFF"/>
                  </a:gs>
                  <a:gs pos="100000">
                    <a:srgbClr val="FFFFFF"/>
                  </a:gs>
                </a:gsLst>
                <a:lin ang="0" scaled="1"/>
              </a:gradFill>
              <a:effectLst>
                <a:outerShdw blurRad="38100" dist="38100" dir="2700000" algn="tl">
                  <a:srgbClr val="000000">
                    <a:alpha val="43137"/>
                  </a:srgbClr>
                </a:outerShdw>
              </a:effectLst>
              <a:latin typeface="Segoe Condensed" pitchFamily="34" charset="0"/>
              <a:cs typeface="Arial" charset="0"/>
            </a:endParaRPr>
          </a:p>
        </p:txBody>
      </p:sp>
      <p:sp>
        <p:nvSpPr>
          <p:cNvPr id="7" name="Title 5"/>
          <p:cNvSpPr txBox="1">
            <a:spLocks/>
          </p:cNvSpPr>
          <p:nvPr/>
        </p:nvSpPr>
        <p:spPr>
          <a:xfrm>
            <a:off x="266628" y="177420"/>
            <a:ext cx="11149013" cy="747897"/>
          </a:xfrm>
          <a:prstGeom prst="rect">
            <a:avLst/>
          </a:prstGeom>
        </p:spPr>
        <p:txBody>
          <a:bodyPr vert="horz" wrap="square" lIns="0" tIns="0" rIns="0" bIns="0" rtlCol="0" anchor="t">
            <a:spAutoFit/>
          </a:bodyPr>
          <a:lst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pPr marL="0" marR="0" lvl="0" indent="0" algn="l" defTabSz="914185"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smtClean="0">
                <a:ln w="3175">
                  <a:noFill/>
                </a:ln>
                <a:solidFill>
                  <a:schemeClr val="tx1"/>
                </a:solidFill>
                <a:effectLst/>
                <a:uLnTx/>
                <a:uFillTx/>
                <a:latin typeface="Segoe UI Light"/>
                <a:cs typeface="Arial" charset="0"/>
              </a:rPr>
              <a:t>Application lifecycle </a:t>
            </a:r>
            <a:r>
              <a:rPr lang="en-US" dirty="0">
                <a:solidFill>
                  <a:schemeClr val="tx1"/>
                </a:solidFill>
                <a:latin typeface="Segoe UI Light"/>
              </a:rPr>
              <a:t>t</a:t>
            </a:r>
            <a:r>
              <a:rPr kumimoji="0" lang="en-US" sz="5400" b="0" i="0" u="none" strike="noStrike" kern="1200" cap="none" spc="-100" normalizeH="0" baseline="0" noProof="0" dirty="0" smtClean="0">
                <a:ln w="3175">
                  <a:noFill/>
                </a:ln>
                <a:solidFill>
                  <a:schemeClr val="tx1"/>
                </a:solidFill>
                <a:effectLst/>
                <a:uLnTx/>
                <a:uFillTx/>
                <a:latin typeface="Segoe UI Light"/>
                <a:cs typeface="Arial" charset="0"/>
              </a:rPr>
              <a:t>rends </a:t>
            </a:r>
            <a:endParaRPr kumimoji="0" lang="en-US" sz="5400" b="0" i="0" u="none" strike="noStrike" kern="1200" cap="none" spc="-100" normalizeH="0" baseline="0" noProof="0" dirty="0">
              <a:ln w="3175">
                <a:noFill/>
              </a:ln>
              <a:solidFill>
                <a:schemeClr val="tx1"/>
              </a:solidFill>
              <a:effectLst/>
              <a:uLnTx/>
              <a:uFillTx/>
              <a:latin typeface="Segoe UI Light"/>
              <a:cs typeface="Arial" charset="0"/>
            </a:endParaRPr>
          </a:p>
        </p:txBody>
      </p:sp>
      <p:grpSp>
        <p:nvGrpSpPr>
          <p:cNvPr id="11" name="Group 10"/>
          <p:cNvGrpSpPr/>
          <p:nvPr/>
        </p:nvGrpSpPr>
        <p:grpSpPr>
          <a:xfrm>
            <a:off x="4283227" y="2590464"/>
            <a:ext cx="2012051" cy="613994"/>
            <a:chOff x="4734489" y="2632968"/>
            <a:chExt cx="1748861" cy="531953"/>
          </a:xfrm>
        </p:grpSpPr>
        <p:sp>
          <p:nvSpPr>
            <p:cNvPr id="12" name="Freeform 626"/>
            <p:cNvSpPr>
              <a:spLocks noChangeAspect="1" noEditPoints="1"/>
            </p:cNvSpPr>
            <p:nvPr/>
          </p:nvSpPr>
          <p:spPr bwMode="auto">
            <a:xfrm>
              <a:off x="5383419" y="2654578"/>
              <a:ext cx="705193" cy="450563"/>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9141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gradFill>
                  <a:gsLst>
                    <a:gs pos="0">
                      <a:srgbClr val="FFFFFF"/>
                    </a:gs>
                    <a:gs pos="100000">
                      <a:srgbClr val="FFFFFF"/>
                    </a:gs>
                  </a:gsLst>
                  <a:lin ang="5400000" scaled="0"/>
                </a:gradFill>
                <a:effectLst/>
                <a:uLnTx/>
                <a:uFillTx/>
              </a:endParaRPr>
            </a:p>
          </p:txBody>
        </p:sp>
        <p:sp>
          <p:nvSpPr>
            <p:cNvPr id="13" name="Freeform 138"/>
            <p:cNvSpPr>
              <a:spLocks noEditPoints="1"/>
            </p:cNvSpPr>
            <p:nvPr/>
          </p:nvSpPr>
          <p:spPr bwMode="auto">
            <a:xfrm>
              <a:off x="6198357" y="2639052"/>
              <a:ext cx="284993" cy="476118"/>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18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14" name="Group 13"/>
            <p:cNvGrpSpPr/>
            <p:nvPr/>
          </p:nvGrpSpPr>
          <p:grpSpPr>
            <a:xfrm>
              <a:off x="4734489" y="2632968"/>
              <a:ext cx="539186" cy="531953"/>
              <a:chOff x="5613964" y="2700155"/>
              <a:chExt cx="426031" cy="420316"/>
            </a:xfrm>
          </p:grpSpPr>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5613964" y="2877929"/>
                <a:ext cx="180597" cy="242542"/>
              </a:xfrm>
              <a:prstGeom prst="rect">
                <a:avLst/>
              </a:prstGeom>
            </p:spPr>
          </p:pic>
          <p:sp>
            <p:nvSpPr>
              <p:cNvPr id="16" name="Freeform 61"/>
              <p:cNvSpPr>
                <a:spLocks/>
              </p:cNvSpPr>
              <p:nvPr/>
            </p:nvSpPr>
            <p:spPr bwMode="black">
              <a:xfrm rot="10800000">
                <a:off x="5780375" y="2700155"/>
                <a:ext cx="259620" cy="375389"/>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0" tIns="45720" rIns="91440" bIns="45720" numCol="1" anchor="t" anchorCtr="0" compatLnSpc="1">
                <a:prstTxWarp prst="textNoShape">
                  <a:avLst/>
                </a:prstTxWarp>
              </a:bodyPr>
              <a:lstStyle/>
              <a:p>
                <a:pPr marL="0" marR="0" lvl="0" indent="0" algn="ctr" defTabSz="914185"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gradFill>
                    <a:gsLst>
                      <a:gs pos="0">
                        <a:srgbClr val="FFFFFF"/>
                      </a:gs>
                      <a:gs pos="100000">
                        <a:srgbClr val="FFFFFF"/>
                      </a:gs>
                    </a:gsLst>
                    <a:lin ang="5400000" scaled="0"/>
                  </a:gradFill>
                  <a:effectLst/>
                  <a:uLnTx/>
                  <a:uFillTx/>
                </a:endParaRPr>
              </a:p>
            </p:txBody>
          </p:sp>
        </p:grpSp>
      </p:grpSp>
      <p:grpSp>
        <p:nvGrpSpPr>
          <p:cNvPr id="17" name="Group 16"/>
          <p:cNvGrpSpPr/>
          <p:nvPr/>
        </p:nvGrpSpPr>
        <p:grpSpPr>
          <a:xfrm>
            <a:off x="7132639" y="2583774"/>
            <a:ext cx="1080921" cy="551685"/>
            <a:chOff x="5736268" y="4232255"/>
            <a:chExt cx="1408722" cy="812882"/>
          </a:xfrm>
        </p:grpSpPr>
        <p:sp>
          <p:nvSpPr>
            <p:cNvPr id="18" name="Freeform 6"/>
            <p:cNvSpPr>
              <a:spLocks/>
            </p:cNvSpPr>
            <p:nvPr/>
          </p:nvSpPr>
          <p:spPr bwMode="auto">
            <a:xfrm>
              <a:off x="5736268" y="4232255"/>
              <a:ext cx="1408722" cy="812882"/>
            </a:xfrm>
            <a:custGeom>
              <a:avLst/>
              <a:gdLst>
                <a:gd name="T0" fmla="*/ 674 w 874"/>
                <a:gd name="T1" fmla="*/ 86 h 504"/>
                <a:gd name="T2" fmla="*/ 646 w 874"/>
                <a:gd name="T3" fmla="*/ 87 h 504"/>
                <a:gd name="T4" fmla="*/ 460 w 874"/>
                <a:gd name="T5" fmla="*/ 262 h 504"/>
                <a:gd name="T6" fmla="*/ 537 w 874"/>
                <a:gd name="T7" fmla="*/ 66 h 504"/>
                <a:gd name="T8" fmla="*/ 378 w 874"/>
                <a:gd name="T9" fmla="*/ 0 h 504"/>
                <a:gd name="T10" fmla="*/ 151 w 874"/>
                <a:gd name="T11" fmla="*/ 216 h 504"/>
                <a:gd name="T12" fmla="*/ 144 w 874"/>
                <a:gd name="T13" fmla="*/ 216 h 504"/>
                <a:gd name="T14" fmla="*/ 0 w 874"/>
                <a:gd name="T15" fmla="*/ 360 h 504"/>
                <a:gd name="T16" fmla="*/ 144 w 874"/>
                <a:gd name="T17" fmla="*/ 504 h 504"/>
                <a:gd name="T18" fmla="*/ 665 w 874"/>
                <a:gd name="T19" fmla="*/ 504 h 504"/>
                <a:gd name="T20" fmla="*/ 665 w 874"/>
                <a:gd name="T21" fmla="*/ 503 h 504"/>
                <a:gd name="T22" fmla="*/ 665 w 874"/>
                <a:gd name="T23" fmla="*/ 503 h 504"/>
                <a:gd name="T24" fmla="*/ 874 w 874"/>
                <a:gd name="T25" fmla="*/ 295 h 504"/>
                <a:gd name="T26" fmla="*/ 674 w 874"/>
                <a:gd name="T27" fmla="*/ 86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504">
                  <a:moveTo>
                    <a:pt x="674" y="86"/>
                  </a:moveTo>
                  <a:cubicBezTo>
                    <a:pt x="665" y="86"/>
                    <a:pt x="655" y="86"/>
                    <a:pt x="646" y="87"/>
                  </a:cubicBezTo>
                  <a:cubicBezTo>
                    <a:pt x="550" y="97"/>
                    <a:pt x="475" y="170"/>
                    <a:pt x="460" y="262"/>
                  </a:cubicBezTo>
                  <a:cubicBezTo>
                    <a:pt x="445" y="228"/>
                    <a:pt x="452" y="123"/>
                    <a:pt x="537" y="66"/>
                  </a:cubicBezTo>
                  <a:cubicBezTo>
                    <a:pt x="496" y="25"/>
                    <a:pt x="440" y="0"/>
                    <a:pt x="378" y="0"/>
                  </a:cubicBezTo>
                  <a:cubicBezTo>
                    <a:pt x="256" y="0"/>
                    <a:pt x="157" y="96"/>
                    <a:pt x="151" y="216"/>
                  </a:cubicBezTo>
                  <a:cubicBezTo>
                    <a:pt x="149" y="216"/>
                    <a:pt x="146" y="216"/>
                    <a:pt x="144" y="216"/>
                  </a:cubicBezTo>
                  <a:cubicBezTo>
                    <a:pt x="64" y="216"/>
                    <a:pt x="0" y="280"/>
                    <a:pt x="0" y="360"/>
                  </a:cubicBezTo>
                  <a:cubicBezTo>
                    <a:pt x="0" y="439"/>
                    <a:pt x="64" y="504"/>
                    <a:pt x="144" y="504"/>
                  </a:cubicBezTo>
                  <a:cubicBezTo>
                    <a:pt x="665" y="504"/>
                    <a:pt x="665" y="504"/>
                    <a:pt x="665" y="504"/>
                  </a:cubicBezTo>
                  <a:cubicBezTo>
                    <a:pt x="665" y="503"/>
                    <a:pt x="665" y="503"/>
                    <a:pt x="665" y="503"/>
                  </a:cubicBezTo>
                  <a:cubicBezTo>
                    <a:pt x="665" y="503"/>
                    <a:pt x="665" y="503"/>
                    <a:pt x="665" y="503"/>
                  </a:cubicBezTo>
                  <a:cubicBezTo>
                    <a:pt x="781" y="503"/>
                    <a:pt x="874" y="410"/>
                    <a:pt x="874" y="295"/>
                  </a:cubicBezTo>
                  <a:cubicBezTo>
                    <a:pt x="874" y="182"/>
                    <a:pt x="785" y="91"/>
                    <a:pt x="674" y="8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221"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ndParaRPr>
            </a:p>
          </p:txBody>
        </p:sp>
        <p:sp>
          <p:nvSpPr>
            <p:cNvPr id="19" name="Freeform 7"/>
            <p:cNvSpPr>
              <a:spLocks noEditPoints="1"/>
            </p:cNvSpPr>
            <p:nvPr/>
          </p:nvSpPr>
          <p:spPr bwMode="auto">
            <a:xfrm rot="10800000" flipH="1">
              <a:off x="6567835" y="4469453"/>
              <a:ext cx="495054" cy="495055"/>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solidFill>
              <a:srgbClr val="FFFFFF">
                <a:lumMod val="65000"/>
              </a:srgbClr>
            </a:solidFill>
            <a:ln w="9525" cap="flat" cmpd="sng" algn="ctr">
              <a:noFill/>
              <a:prstDash val="solid"/>
              <a:round/>
              <a:headEnd type="none" w="med" len="med"/>
              <a:tailEnd type="none" w="med" len="med"/>
            </a:ln>
            <a:effectLst/>
            <a:extLst/>
          </p:spPr>
          <p:txBody>
            <a:bodyPr vert="horz" wrap="square" lIns="0" tIns="38098" rIns="0" bIns="38098" numCol="1" rtlCol="0" anchor="ctr" anchorCtr="0" compatLnSpc="1">
              <a:prstTxWarp prst="textNoShape">
                <a:avLst/>
              </a:prstTxWarp>
            </a:bodyPr>
            <a:lstStyle/>
            <a:p>
              <a:pPr marL="0" marR="0" lvl="0" indent="0" algn="ctr" defTabSz="685701" eaLnBrk="1" fontAlgn="base" latinLnBrk="0" hangingPunct="1">
                <a:lnSpc>
                  <a:spcPts val="2200"/>
                </a:lnSpc>
                <a:spcBef>
                  <a:spcPct val="0"/>
                </a:spcBef>
                <a:spcAft>
                  <a:spcPct val="0"/>
                </a:spcAft>
                <a:buClrTx/>
                <a:buSzTx/>
                <a:buFontTx/>
                <a:buNone/>
                <a:tabLst/>
                <a:defRPr/>
              </a:pPr>
              <a:endParaRPr kumimoji="0" lang="en-US" sz="2000" b="0" i="0" u="none" strike="noStrike" kern="0" cap="none" spc="0" normalizeH="0" baseline="0" noProof="0" smtClean="0">
                <a:ln w="3175">
                  <a:noFill/>
                </a:ln>
                <a:gradFill>
                  <a:gsLst>
                    <a:gs pos="0">
                      <a:srgbClr val="FFFFFF"/>
                    </a:gs>
                    <a:gs pos="100000">
                      <a:srgbClr val="FFFFFF"/>
                    </a:gs>
                  </a:gsLst>
                  <a:lin ang="0" scaled="1"/>
                </a:gradFill>
                <a:effectLst>
                  <a:outerShdw blurRad="38100" dist="38100" dir="2700000" algn="tl">
                    <a:srgbClr val="000000">
                      <a:alpha val="43137"/>
                    </a:srgbClr>
                  </a:outerShdw>
                </a:effectLst>
                <a:uLnTx/>
                <a:uFillTx/>
                <a:latin typeface="Segoe Condensed" pitchFamily="34" charset="0"/>
                <a:cs typeface="Arial" charset="0"/>
              </a:endParaRPr>
            </a:p>
          </p:txBody>
        </p:sp>
        <p:grpSp>
          <p:nvGrpSpPr>
            <p:cNvPr id="20" name="Group 19"/>
            <p:cNvGrpSpPr/>
            <p:nvPr/>
          </p:nvGrpSpPr>
          <p:grpSpPr>
            <a:xfrm>
              <a:off x="6693254" y="4575509"/>
              <a:ext cx="244214" cy="282945"/>
              <a:chOff x="5394326" y="4936834"/>
              <a:chExt cx="720725" cy="835025"/>
            </a:xfrm>
          </p:grpSpPr>
          <p:sp>
            <p:nvSpPr>
              <p:cNvPr id="21" name="Freeform 17"/>
              <p:cNvSpPr>
                <a:spLocks noEditPoints="1"/>
              </p:cNvSpPr>
              <p:nvPr/>
            </p:nvSpPr>
            <p:spPr bwMode="auto">
              <a:xfrm>
                <a:off x="5394326" y="4936834"/>
                <a:ext cx="460375" cy="835025"/>
              </a:xfrm>
              <a:custGeom>
                <a:avLst/>
                <a:gdLst>
                  <a:gd name="T0" fmla="*/ 196 w 440"/>
                  <a:gd name="T1" fmla="*/ 576 h 796"/>
                  <a:gd name="T2" fmla="*/ 178 w 440"/>
                  <a:gd name="T3" fmla="*/ 490 h 796"/>
                  <a:gd name="T4" fmla="*/ 206 w 440"/>
                  <a:gd name="T5" fmla="*/ 472 h 796"/>
                  <a:gd name="T6" fmla="*/ 207 w 440"/>
                  <a:gd name="T7" fmla="*/ 423 h 796"/>
                  <a:gd name="T8" fmla="*/ 178 w 440"/>
                  <a:gd name="T9" fmla="*/ 405 h 796"/>
                  <a:gd name="T10" fmla="*/ 196 w 440"/>
                  <a:gd name="T11" fmla="*/ 320 h 796"/>
                  <a:gd name="T12" fmla="*/ 262 w 440"/>
                  <a:gd name="T13" fmla="*/ 337 h 796"/>
                  <a:gd name="T14" fmla="*/ 312 w 440"/>
                  <a:gd name="T15" fmla="*/ 379 h 796"/>
                  <a:gd name="T16" fmla="*/ 330 w 440"/>
                  <a:gd name="T17" fmla="*/ 320 h 796"/>
                  <a:gd name="T18" fmla="*/ 395 w 440"/>
                  <a:gd name="T19" fmla="*/ 337 h 796"/>
                  <a:gd name="T20" fmla="*/ 440 w 440"/>
                  <a:gd name="T21" fmla="*/ 379 h 796"/>
                  <a:gd name="T22" fmla="*/ 422 w 440"/>
                  <a:gd name="T23" fmla="*/ 0 h 796"/>
                  <a:gd name="T24" fmla="*/ 0 w 440"/>
                  <a:gd name="T25" fmla="*/ 18 h 796"/>
                  <a:gd name="T26" fmla="*/ 0 w 440"/>
                  <a:gd name="T27" fmla="*/ 623 h 796"/>
                  <a:gd name="T28" fmla="*/ 0 w 440"/>
                  <a:gd name="T29" fmla="*/ 778 h 796"/>
                  <a:gd name="T30" fmla="*/ 206 w 440"/>
                  <a:gd name="T31" fmla="*/ 796 h 796"/>
                  <a:gd name="T32" fmla="*/ 312 w 440"/>
                  <a:gd name="T33" fmla="*/ 63 h 796"/>
                  <a:gd name="T34" fmla="*/ 378 w 440"/>
                  <a:gd name="T35" fmla="*/ 45 h 796"/>
                  <a:gd name="T36" fmla="*/ 395 w 440"/>
                  <a:gd name="T37" fmla="*/ 130 h 796"/>
                  <a:gd name="T38" fmla="*/ 330 w 440"/>
                  <a:gd name="T39" fmla="*/ 148 h 796"/>
                  <a:gd name="T40" fmla="*/ 312 w 440"/>
                  <a:gd name="T41" fmla="*/ 63 h 796"/>
                  <a:gd name="T42" fmla="*/ 330 w 440"/>
                  <a:gd name="T43" fmla="*/ 180 h 796"/>
                  <a:gd name="T44" fmla="*/ 395 w 440"/>
                  <a:gd name="T45" fmla="*/ 198 h 796"/>
                  <a:gd name="T46" fmla="*/ 378 w 440"/>
                  <a:gd name="T47" fmla="*/ 283 h 796"/>
                  <a:gd name="T48" fmla="*/ 312 w 440"/>
                  <a:gd name="T49" fmla="*/ 266 h 796"/>
                  <a:gd name="T50" fmla="*/ 178 w 440"/>
                  <a:gd name="T51" fmla="*/ 63 h 796"/>
                  <a:gd name="T52" fmla="*/ 244 w 440"/>
                  <a:gd name="T53" fmla="*/ 45 h 796"/>
                  <a:gd name="T54" fmla="*/ 262 w 440"/>
                  <a:gd name="T55" fmla="*/ 130 h 796"/>
                  <a:gd name="T56" fmla="*/ 196 w 440"/>
                  <a:gd name="T57" fmla="*/ 148 h 796"/>
                  <a:gd name="T58" fmla="*/ 178 w 440"/>
                  <a:gd name="T59" fmla="*/ 63 h 796"/>
                  <a:gd name="T60" fmla="*/ 196 w 440"/>
                  <a:gd name="T61" fmla="*/ 180 h 796"/>
                  <a:gd name="T62" fmla="*/ 262 w 440"/>
                  <a:gd name="T63" fmla="*/ 198 h 796"/>
                  <a:gd name="T64" fmla="*/ 244 w 440"/>
                  <a:gd name="T65" fmla="*/ 283 h 796"/>
                  <a:gd name="T66" fmla="*/ 178 w 440"/>
                  <a:gd name="T67" fmla="*/ 266 h 796"/>
                  <a:gd name="T68" fmla="*/ 131 w 440"/>
                  <a:gd name="T69" fmla="*/ 558 h 796"/>
                  <a:gd name="T70" fmla="*/ 65 w 440"/>
                  <a:gd name="T71" fmla="*/ 576 h 796"/>
                  <a:gd name="T72" fmla="*/ 47 w 440"/>
                  <a:gd name="T73" fmla="*/ 490 h 796"/>
                  <a:gd name="T74" fmla="*/ 113 w 440"/>
                  <a:gd name="T75" fmla="*/ 472 h 796"/>
                  <a:gd name="T76" fmla="*/ 131 w 440"/>
                  <a:gd name="T77" fmla="*/ 558 h 796"/>
                  <a:gd name="T78" fmla="*/ 113 w 440"/>
                  <a:gd name="T79" fmla="*/ 423 h 796"/>
                  <a:gd name="T80" fmla="*/ 47 w 440"/>
                  <a:gd name="T81" fmla="*/ 405 h 796"/>
                  <a:gd name="T82" fmla="*/ 65 w 440"/>
                  <a:gd name="T83" fmla="*/ 320 h 796"/>
                  <a:gd name="T84" fmla="*/ 131 w 440"/>
                  <a:gd name="T85" fmla="*/ 337 h 796"/>
                  <a:gd name="T86" fmla="*/ 131 w 440"/>
                  <a:gd name="T87" fmla="*/ 266 h 796"/>
                  <a:gd name="T88" fmla="*/ 65 w 440"/>
                  <a:gd name="T89" fmla="*/ 283 h 796"/>
                  <a:gd name="T90" fmla="*/ 47 w 440"/>
                  <a:gd name="T91" fmla="*/ 198 h 796"/>
                  <a:gd name="T92" fmla="*/ 113 w 440"/>
                  <a:gd name="T93" fmla="*/ 180 h 796"/>
                  <a:gd name="T94" fmla="*/ 131 w 440"/>
                  <a:gd name="T95" fmla="*/ 266 h 796"/>
                  <a:gd name="T96" fmla="*/ 113 w 440"/>
                  <a:gd name="T97" fmla="*/ 148 h 796"/>
                  <a:gd name="T98" fmla="*/ 47 w 440"/>
                  <a:gd name="T99" fmla="*/ 130 h 796"/>
                  <a:gd name="T100" fmla="*/ 65 w 440"/>
                  <a:gd name="T101" fmla="*/ 45 h 796"/>
                  <a:gd name="T102" fmla="*/ 131 w 440"/>
                  <a:gd name="T103" fmla="*/ 6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0" h="796">
                    <a:moveTo>
                      <a:pt x="206" y="576"/>
                    </a:moveTo>
                    <a:cubicBezTo>
                      <a:pt x="196" y="576"/>
                      <a:pt x="196" y="576"/>
                      <a:pt x="196" y="576"/>
                    </a:cubicBezTo>
                    <a:cubicBezTo>
                      <a:pt x="186" y="576"/>
                      <a:pt x="178" y="568"/>
                      <a:pt x="178" y="558"/>
                    </a:cubicBezTo>
                    <a:cubicBezTo>
                      <a:pt x="178" y="490"/>
                      <a:pt x="178" y="490"/>
                      <a:pt x="178" y="490"/>
                    </a:cubicBezTo>
                    <a:cubicBezTo>
                      <a:pt x="178" y="480"/>
                      <a:pt x="186" y="472"/>
                      <a:pt x="196" y="472"/>
                    </a:cubicBezTo>
                    <a:cubicBezTo>
                      <a:pt x="206" y="472"/>
                      <a:pt x="206" y="472"/>
                      <a:pt x="206" y="472"/>
                    </a:cubicBezTo>
                    <a:cubicBezTo>
                      <a:pt x="206" y="432"/>
                      <a:pt x="206" y="432"/>
                      <a:pt x="206" y="432"/>
                    </a:cubicBezTo>
                    <a:cubicBezTo>
                      <a:pt x="206" y="429"/>
                      <a:pt x="206" y="426"/>
                      <a:pt x="207" y="423"/>
                    </a:cubicBezTo>
                    <a:cubicBezTo>
                      <a:pt x="196" y="423"/>
                      <a:pt x="196" y="423"/>
                      <a:pt x="196" y="423"/>
                    </a:cubicBezTo>
                    <a:cubicBezTo>
                      <a:pt x="186" y="423"/>
                      <a:pt x="178" y="415"/>
                      <a:pt x="178" y="405"/>
                    </a:cubicBezTo>
                    <a:cubicBezTo>
                      <a:pt x="178" y="337"/>
                      <a:pt x="178" y="337"/>
                      <a:pt x="178" y="337"/>
                    </a:cubicBezTo>
                    <a:cubicBezTo>
                      <a:pt x="178" y="328"/>
                      <a:pt x="186" y="320"/>
                      <a:pt x="196" y="320"/>
                    </a:cubicBezTo>
                    <a:cubicBezTo>
                      <a:pt x="244" y="320"/>
                      <a:pt x="244" y="320"/>
                      <a:pt x="244" y="320"/>
                    </a:cubicBezTo>
                    <a:cubicBezTo>
                      <a:pt x="254" y="320"/>
                      <a:pt x="262" y="328"/>
                      <a:pt x="262" y="337"/>
                    </a:cubicBezTo>
                    <a:cubicBezTo>
                      <a:pt x="262" y="379"/>
                      <a:pt x="262" y="379"/>
                      <a:pt x="262" y="379"/>
                    </a:cubicBezTo>
                    <a:cubicBezTo>
                      <a:pt x="312" y="379"/>
                      <a:pt x="312" y="379"/>
                      <a:pt x="312" y="379"/>
                    </a:cubicBezTo>
                    <a:cubicBezTo>
                      <a:pt x="312" y="337"/>
                      <a:pt x="312" y="337"/>
                      <a:pt x="312" y="337"/>
                    </a:cubicBezTo>
                    <a:cubicBezTo>
                      <a:pt x="312" y="328"/>
                      <a:pt x="320" y="320"/>
                      <a:pt x="330" y="320"/>
                    </a:cubicBezTo>
                    <a:cubicBezTo>
                      <a:pt x="378" y="320"/>
                      <a:pt x="378" y="320"/>
                      <a:pt x="378" y="320"/>
                    </a:cubicBezTo>
                    <a:cubicBezTo>
                      <a:pt x="387" y="320"/>
                      <a:pt x="395" y="328"/>
                      <a:pt x="395" y="337"/>
                    </a:cubicBezTo>
                    <a:cubicBezTo>
                      <a:pt x="395" y="379"/>
                      <a:pt x="395" y="379"/>
                      <a:pt x="395" y="379"/>
                    </a:cubicBezTo>
                    <a:cubicBezTo>
                      <a:pt x="440" y="379"/>
                      <a:pt x="440" y="379"/>
                      <a:pt x="440" y="379"/>
                    </a:cubicBezTo>
                    <a:cubicBezTo>
                      <a:pt x="440" y="18"/>
                      <a:pt x="440" y="18"/>
                      <a:pt x="440" y="18"/>
                    </a:cubicBezTo>
                    <a:cubicBezTo>
                      <a:pt x="440" y="8"/>
                      <a:pt x="432" y="0"/>
                      <a:pt x="422" y="0"/>
                    </a:cubicBezTo>
                    <a:cubicBezTo>
                      <a:pt x="18" y="0"/>
                      <a:pt x="18" y="0"/>
                      <a:pt x="18" y="0"/>
                    </a:cubicBezTo>
                    <a:cubicBezTo>
                      <a:pt x="8" y="0"/>
                      <a:pt x="0" y="8"/>
                      <a:pt x="0" y="18"/>
                    </a:cubicBezTo>
                    <a:cubicBezTo>
                      <a:pt x="0" y="590"/>
                      <a:pt x="0" y="590"/>
                      <a:pt x="0" y="590"/>
                    </a:cubicBezTo>
                    <a:cubicBezTo>
                      <a:pt x="0" y="599"/>
                      <a:pt x="0" y="614"/>
                      <a:pt x="0" y="623"/>
                    </a:cubicBezTo>
                    <a:cubicBezTo>
                      <a:pt x="0" y="631"/>
                      <a:pt x="0" y="646"/>
                      <a:pt x="0" y="656"/>
                    </a:cubicBezTo>
                    <a:cubicBezTo>
                      <a:pt x="0" y="778"/>
                      <a:pt x="0" y="778"/>
                      <a:pt x="0" y="778"/>
                    </a:cubicBezTo>
                    <a:cubicBezTo>
                      <a:pt x="0" y="788"/>
                      <a:pt x="8" y="796"/>
                      <a:pt x="18" y="796"/>
                    </a:cubicBezTo>
                    <a:cubicBezTo>
                      <a:pt x="206" y="796"/>
                      <a:pt x="206" y="796"/>
                      <a:pt x="206" y="796"/>
                    </a:cubicBezTo>
                    <a:lnTo>
                      <a:pt x="206" y="576"/>
                    </a:lnTo>
                    <a:close/>
                    <a:moveTo>
                      <a:pt x="312" y="63"/>
                    </a:moveTo>
                    <a:cubicBezTo>
                      <a:pt x="312" y="53"/>
                      <a:pt x="320" y="45"/>
                      <a:pt x="330" y="45"/>
                    </a:cubicBezTo>
                    <a:cubicBezTo>
                      <a:pt x="378" y="45"/>
                      <a:pt x="378" y="45"/>
                      <a:pt x="378" y="45"/>
                    </a:cubicBezTo>
                    <a:cubicBezTo>
                      <a:pt x="387" y="45"/>
                      <a:pt x="395" y="53"/>
                      <a:pt x="395" y="63"/>
                    </a:cubicBezTo>
                    <a:cubicBezTo>
                      <a:pt x="395" y="130"/>
                      <a:pt x="395" y="130"/>
                      <a:pt x="395" y="130"/>
                    </a:cubicBezTo>
                    <a:cubicBezTo>
                      <a:pt x="395" y="140"/>
                      <a:pt x="387" y="148"/>
                      <a:pt x="378" y="148"/>
                    </a:cubicBezTo>
                    <a:cubicBezTo>
                      <a:pt x="330" y="148"/>
                      <a:pt x="330" y="148"/>
                      <a:pt x="330" y="148"/>
                    </a:cubicBezTo>
                    <a:cubicBezTo>
                      <a:pt x="320" y="148"/>
                      <a:pt x="312" y="140"/>
                      <a:pt x="312" y="130"/>
                    </a:cubicBezTo>
                    <a:lnTo>
                      <a:pt x="312" y="63"/>
                    </a:lnTo>
                    <a:close/>
                    <a:moveTo>
                      <a:pt x="312" y="198"/>
                    </a:moveTo>
                    <a:cubicBezTo>
                      <a:pt x="312" y="188"/>
                      <a:pt x="320" y="180"/>
                      <a:pt x="330" y="180"/>
                    </a:cubicBezTo>
                    <a:cubicBezTo>
                      <a:pt x="378" y="180"/>
                      <a:pt x="378" y="180"/>
                      <a:pt x="378" y="180"/>
                    </a:cubicBezTo>
                    <a:cubicBezTo>
                      <a:pt x="387" y="180"/>
                      <a:pt x="395" y="188"/>
                      <a:pt x="395" y="198"/>
                    </a:cubicBezTo>
                    <a:cubicBezTo>
                      <a:pt x="395" y="266"/>
                      <a:pt x="395" y="266"/>
                      <a:pt x="395" y="266"/>
                    </a:cubicBezTo>
                    <a:cubicBezTo>
                      <a:pt x="395" y="275"/>
                      <a:pt x="387" y="283"/>
                      <a:pt x="378" y="283"/>
                    </a:cubicBezTo>
                    <a:cubicBezTo>
                      <a:pt x="330" y="283"/>
                      <a:pt x="330" y="283"/>
                      <a:pt x="330" y="283"/>
                    </a:cubicBezTo>
                    <a:cubicBezTo>
                      <a:pt x="320" y="283"/>
                      <a:pt x="312" y="275"/>
                      <a:pt x="312" y="266"/>
                    </a:cubicBezTo>
                    <a:lnTo>
                      <a:pt x="312" y="198"/>
                    </a:lnTo>
                    <a:close/>
                    <a:moveTo>
                      <a:pt x="178" y="63"/>
                    </a:moveTo>
                    <a:cubicBezTo>
                      <a:pt x="178" y="53"/>
                      <a:pt x="186" y="45"/>
                      <a:pt x="196" y="45"/>
                    </a:cubicBezTo>
                    <a:cubicBezTo>
                      <a:pt x="244" y="45"/>
                      <a:pt x="244" y="45"/>
                      <a:pt x="244" y="45"/>
                    </a:cubicBezTo>
                    <a:cubicBezTo>
                      <a:pt x="254" y="45"/>
                      <a:pt x="262" y="53"/>
                      <a:pt x="262" y="63"/>
                    </a:cubicBezTo>
                    <a:cubicBezTo>
                      <a:pt x="262" y="130"/>
                      <a:pt x="262" y="130"/>
                      <a:pt x="262" y="130"/>
                    </a:cubicBezTo>
                    <a:cubicBezTo>
                      <a:pt x="262" y="140"/>
                      <a:pt x="254" y="148"/>
                      <a:pt x="244" y="148"/>
                    </a:cubicBezTo>
                    <a:cubicBezTo>
                      <a:pt x="196" y="148"/>
                      <a:pt x="196" y="148"/>
                      <a:pt x="196" y="148"/>
                    </a:cubicBezTo>
                    <a:cubicBezTo>
                      <a:pt x="186" y="148"/>
                      <a:pt x="178" y="140"/>
                      <a:pt x="178" y="130"/>
                    </a:cubicBezTo>
                    <a:lnTo>
                      <a:pt x="178" y="63"/>
                    </a:lnTo>
                    <a:close/>
                    <a:moveTo>
                      <a:pt x="178" y="198"/>
                    </a:moveTo>
                    <a:cubicBezTo>
                      <a:pt x="178" y="188"/>
                      <a:pt x="186" y="180"/>
                      <a:pt x="196" y="180"/>
                    </a:cubicBezTo>
                    <a:cubicBezTo>
                      <a:pt x="244" y="180"/>
                      <a:pt x="244" y="180"/>
                      <a:pt x="244" y="180"/>
                    </a:cubicBezTo>
                    <a:cubicBezTo>
                      <a:pt x="254" y="180"/>
                      <a:pt x="262" y="188"/>
                      <a:pt x="262" y="198"/>
                    </a:cubicBezTo>
                    <a:cubicBezTo>
                      <a:pt x="262" y="266"/>
                      <a:pt x="262" y="266"/>
                      <a:pt x="262" y="266"/>
                    </a:cubicBezTo>
                    <a:cubicBezTo>
                      <a:pt x="262" y="275"/>
                      <a:pt x="254" y="283"/>
                      <a:pt x="244" y="283"/>
                    </a:cubicBezTo>
                    <a:cubicBezTo>
                      <a:pt x="196" y="283"/>
                      <a:pt x="196" y="283"/>
                      <a:pt x="196" y="283"/>
                    </a:cubicBezTo>
                    <a:cubicBezTo>
                      <a:pt x="186" y="283"/>
                      <a:pt x="178" y="275"/>
                      <a:pt x="178" y="266"/>
                    </a:cubicBezTo>
                    <a:lnTo>
                      <a:pt x="178" y="198"/>
                    </a:lnTo>
                    <a:close/>
                    <a:moveTo>
                      <a:pt x="131" y="558"/>
                    </a:moveTo>
                    <a:cubicBezTo>
                      <a:pt x="131" y="568"/>
                      <a:pt x="123" y="576"/>
                      <a:pt x="113" y="576"/>
                    </a:cubicBezTo>
                    <a:cubicBezTo>
                      <a:pt x="65" y="576"/>
                      <a:pt x="65" y="576"/>
                      <a:pt x="65" y="576"/>
                    </a:cubicBezTo>
                    <a:cubicBezTo>
                      <a:pt x="55" y="576"/>
                      <a:pt x="47" y="568"/>
                      <a:pt x="47" y="558"/>
                    </a:cubicBezTo>
                    <a:cubicBezTo>
                      <a:pt x="47" y="490"/>
                      <a:pt x="47" y="490"/>
                      <a:pt x="47" y="490"/>
                    </a:cubicBezTo>
                    <a:cubicBezTo>
                      <a:pt x="47" y="480"/>
                      <a:pt x="55" y="472"/>
                      <a:pt x="65" y="472"/>
                    </a:cubicBezTo>
                    <a:cubicBezTo>
                      <a:pt x="113" y="472"/>
                      <a:pt x="113" y="472"/>
                      <a:pt x="113" y="472"/>
                    </a:cubicBezTo>
                    <a:cubicBezTo>
                      <a:pt x="123" y="472"/>
                      <a:pt x="131" y="480"/>
                      <a:pt x="131" y="490"/>
                    </a:cubicBezTo>
                    <a:lnTo>
                      <a:pt x="131" y="558"/>
                    </a:lnTo>
                    <a:close/>
                    <a:moveTo>
                      <a:pt x="131" y="405"/>
                    </a:moveTo>
                    <a:cubicBezTo>
                      <a:pt x="131" y="415"/>
                      <a:pt x="123" y="423"/>
                      <a:pt x="113" y="423"/>
                    </a:cubicBezTo>
                    <a:cubicBezTo>
                      <a:pt x="65" y="423"/>
                      <a:pt x="65" y="423"/>
                      <a:pt x="65" y="423"/>
                    </a:cubicBezTo>
                    <a:cubicBezTo>
                      <a:pt x="55" y="423"/>
                      <a:pt x="47" y="415"/>
                      <a:pt x="47" y="405"/>
                    </a:cubicBezTo>
                    <a:cubicBezTo>
                      <a:pt x="47" y="337"/>
                      <a:pt x="47" y="337"/>
                      <a:pt x="47" y="337"/>
                    </a:cubicBezTo>
                    <a:cubicBezTo>
                      <a:pt x="47" y="328"/>
                      <a:pt x="55" y="320"/>
                      <a:pt x="65" y="320"/>
                    </a:cubicBezTo>
                    <a:cubicBezTo>
                      <a:pt x="113" y="320"/>
                      <a:pt x="113" y="320"/>
                      <a:pt x="113" y="320"/>
                    </a:cubicBezTo>
                    <a:cubicBezTo>
                      <a:pt x="123" y="320"/>
                      <a:pt x="131" y="328"/>
                      <a:pt x="131" y="337"/>
                    </a:cubicBezTo>
                    <a:lnTo>
                      <a:pt x="131" y="405"/>
                    </a:lnTo>
                    <a:close/>
                    <a:moveTo>
                      <a:pt x="131" y="266"/>
                    </a:moveTo>
                    <a:cubicBezTo>
                      <a:pt x="131" y="275"/>
                      <a:pt x="123" y="283"/>
                      <a:pt x="113" y="283"/>
                    </a:cubicBezTo>
                    <a:cubicBezTo>
                      <a:pt x="65" y="283"/>
                      <a:pt x="65" y="283"/>
                      <a:pt x="65" y="283"/>
                    </a:cubicBezTo>
                    <a:cubicBezTo>
                      <a:pt x="55" y="283"/>
                      <a:pt x="47" y="275"/>
                      <a:pt x="47" y="266"/>
                    </a:cubicBezTo>
                    <a:cubicBezTo>
                      <a:pt x="47" y="198"/>
                      <a:pt x="47" y="198"/>
                      <a:pt x="47" y="198"/>
                    </a:cubicBezTo>
                    <a:cubicBezTo>
                      <a:pt x="47" y="188"/>
                      <a:pt x="55" y="180"/>
                      <a:pt x="65" y="180"/>
                    </a:cubicBezTo>
                    <a:cubicBezTo>
                      <a:pt x="113" y="180"/>
                      <a:pt x="113" y="180"/>
                      <a:pt x="113" y="180"/>
                    </a:cubicBezTo>
                    <a:cubicBezTo>
                      <a:pt x="123" y="180"/>
                      <a:pt x="131" y="188"/>
                      <a:pt x="131" y="198"/>
                    </a:cubicBezTo>
                    <a:lnTo>
                      <a:pt x="131" y="266"/>
                    </a:lnTo>
                    <a:close/>
                    <a:moveTo>
                      <a:pt x="131" y="130"/>
                    </a:moveTo>
                    <a:cubicBezTo>
                      <a:pt x="131" y="140"/>
                      <a:pt x="123" y="148"/>
                      <a:pt x="113" y="148"/>
                    </a:cubicBezTo>
                    <a:cubicBezTo>
                      <a:pt x="65" y="148"/>
                      <a:pt x="65" y="148"/>
                      <a:pt x="65" y="148"/>
                    </a:cubicBezTo>
                    <a:cubicBezTo>
                      <a:pt x="55" y="148"/>
                      <a:pt x="47" y="140"/>
                      <a:pt x="47" y="130"/>
                    </a:cubicBezTo>
                    <a:cubicBezTo>
                      <a:pt x="47" y="63"/>
                      <a:pt x="47" y="63"/>
                      <a:pt x="47" y="63"/>
                    </a:cubicBezTo>
                    <a:cubicBezTo>
                      <a:pt x="47" y="53"/>
                      <a:pt x="55" y="45"/>
                      <a:pt x="65" y="45"/>
                    </a:cubicBezTo>
                    <a:cubicBezTo>
                      <a:pt x="113" y="45"/>
                      <a:pt x="113" y="45"/>
                      <a:pt x="113" y="45"/>
                    </a:cubicBezTo>
                    <a:cubicBezTo>
                      <a:pt x="123" y="45"/>
                      <a:pt x="131" y="53"/>
                      <a:pt x="131" y="63"/>
                    </a:cubicBezTo>
                    <a:lnTo>
                      <a:pt x="131" y="130"/>
                    </a:lnTo>
                    <a:close/>
                  </a:path>
                </a:pathLst>
              </a:custGeom>
              <a:solidFill>
                <a:srgbClr val="FFFFFF">
                  <a:lumMod val="65000"/>
                </a:srgbClr>
              </a:solidFill>
              <a:ln w="9525" cap="flat" cmpd="sng" algn="ctr">
                <a:noFill/>
                <a:prstDash val="solid"/>
                <a:round/>
                <a:headEnd type="none" w="med" len="med"/>
                <a:tailEnd type="none" w="med" len="med"/>
              </a:ln>
              <a:effectLst/>
            </p:spPr>
            <p:txBody>
              <a:bodyPr vert="horz" wrap="square" lIns="0" tIns="38098" rIns="0" bIns="38098" numCol="1" rtlCol="0" anchor="ctr" anchorCtr="0" compatLnSpc="1">
                <a:prstTxWarp prst="textNoShape">
                  <a:avLst/>
                </a:prstTxWarp>
              </a:bodyPr>
              <a:lstStyle/>
              <a:p>
                <a:pPr marL="0" marR="0" lvl="0" indent="0" algn="ctr" defTabSz="685701" eaLnBrk="1" fontAlgn="base" latinLnBrk="0" hangingPunct="1">
                  <a:lnSpc>
                    <a:spcPts val="2200"/>
                  </a:lnSpc>
                  <a:spcBef>
                    <a:spcPct val="0"/>
                  </a:spcBef>
                  <a:spcAft>
                    <a:spcPct val="0"/>
                  </a:spcAft>
                  <a:buClrTx/>
                  <a:buSzTx/>
                  <a:buFontTx/>
                  <a:buNone/>
                  <a:tabLst/>
                  <a:defRPr/>
                </a:pPr>
                <a:endParaRPr kumimoji="0" lang="en-US" sz="2000" b="0" i="0" u="none" strike="noStrike" kern="0" cap="none" spc="0" normalizeH="0" baseline="0" noProof="0" smtClean="0">
                  <a:ln w="3175">
                    <a:noFill/>
                  </a:ln>
                  <a:gradFill>
                    <a:gsLst>
                      <a:gs pos="0">
                        <a:srgbClr val="FFFFFF"/>
                      </a:gs>
                      <a:gs pos="100000">
                        <a:srgbClr val="FFFFFF"/>
                      </a:gs>
                    </a:gsLst>
                    <a:lin ang="0" scaled="1"/>
                  </a:gradFill>
                  <a:effectLst>
                    <a:outerShdw blurRad="38100" dist="38100" dir="2700000" algn="tl">
                      <a:srgbClr val="000000">
                        <a:alpha val="43137"/>
                      </a:srgbClr>
                    </a:outerShdw>
                  </a:effectLst>
                  <a:uLnTx/>
                  <a:uFillTx/>
                  <a:latin typeface="Segoe Condensed" pitchFamily="34" charset="0"/>
                  <a:cs typeface="Arial" charset="0"/>
                </a:endParaRPr>
              </a:p>
            </p:txBody>
          </p:sp>
          <p:sp>
            <p:nvSpPr>
              <p:cNvPr id="22" name="Freeform 18"/>
              <p:cNvSpPr>
                <a:spLocks noEditPoints="1"/>
              </p:cNvSpPr>
              <p:nvPr/>
            </p:nvSpPr>
            <p:spPr bwMode="auto">
              <a:xfrm>
                <a:off x="5646738" y="5371809"/>
                <a:ext cx="468313" cy="400050"/>
              </a:xfrm>
              <a:custGeom>
                <a:avLst/>
                <a:gdLst>
                  <a:gd name="T0" fmla="*/ 18 w 447"/>
                  <a:gd name="T1" fmla="*/ 0 h 382"/>
                  <a:gd name="T2" fmla="*/ 0 w 447"/>
                  <a:gd name="T3" fmla="*/ 18 h 382"/>
                  <a:gd name="T4" fmla="*/ 0 w 447"/>
                  <a:gd name="T5" fmla="*/ 364 h 382"/>
                  <a:gd name="T6" fmla="*/ 18 w 447"/>
                  <a:gd name="T7" fmla="*/ 382 h 382"/>
                  <a:gd name="T8" fmla="*/ 429 w 447"/>
                  <a:gd name="T9" fmla="*/ 382 h 382"/>
                  <a:gd name="T10" fmla="*/ 447 w 447"/>
                  <a:gd name="T11" fmla="*/ 364 h 382"/>
                  <a:gd name="T12" fmla="*/ 447 w 447"/>
                  <a:gd name="T13" fmla="*/ 18 h 382"/>
                  <a:gd name="T14" fmla="*/ 429 w 447"/>
                  <a:gd name="T15" fmla="*/ 0 h 382"/>
                  <a:gd name="T16" fmla="*/ 18 w 447"/>
                  <a:gd name="T17" fmla="*/ 0 h 382"/>
                  <a:gd name="T18" fmla="*/ 133 w 447"/>
                  <a:gd name="T19" fmla="*/ 301 h 382"/>
                  <a:gd name="T20" fmla="*/ 115 w 447"/>
                  <a:gd name="T21" fmla="*/ 319 h 382"/>
                  <a:gd name="T22" fmla="*/ 66 w 447"/>
                  <a:gd name="T23" fmla="*/ 319 h 382"/>
                  <a:gd name="T24" fmla="*/ 48 w 447"/>
                  <a:gd name="T25" fmla="*/ 301 h 382"/>
                  <a:gd name="T26" fmla="*/ 48 w 447"/>
                  <a:gd name="T27" fmla="*/ 232 h 382"/>
                  <a:gd name="T28" fmla="*/ 66 w 447"/>
                  <a:gd name="T29" fmla="*/ 214 h 382"/>
                  <a:gd name="T30" fmla="*/ 115 w 447"/>
                  <a:gd name="T31" fmla="*/ 214 h 382"/>
                  <a:gd name="T32" fmla="*/ 133 w 447"/>
                  <a:gd name="T33" fmla="*/ 232 h 382"/>
                  <a:gd name="T34" fmla="*/ 133 w 447"/>
                  <a:gd name="T35" fmla="*/ 301 h 382"/>
                  <a:gd name="T36" fmla="*/ 133 w 447"/>
                  <a:gd name="T37" fmla="*/ 146 h 382"/>
                  <a:gd name="T38" fmla="*/ 115 w 447"/>
                  <a:gd name="T39" fmla="*/ 164 h 382"/>
                  <a:gd name="T40" fmla="*/ 66 w 447"/>
                  <a:gd name="T41" fmla="*/ 164 h 382"/>
                  <a:gd name="T42" fmla="*/ 48 w 447"/>
                  <a:gd name="T43" fmla="*/ 146 h 382"/>
                  <a:gd name="T44" fmla="*/ 48 w 447"/>
                  <a:gd name="T45" fmla="*/ 77 h 382"/>
                  <a:gd name="T46" fmla="*/ 66 w 447"/>
                  <a:gd name="T47" fmla="*/ 59 h 382"/>
                  <a:gd name="T48" fmla="*/ 115 w 447"/>
                  <a:gd name="T49" fmla="*/ 59 h 382"/>
                  <a:gd name="T50" fmla="*/ 133 w 447"/>
                  <a:gd name="T51" fmla="*/ 77 h 382"/>
                  <a:gd name="T52" fmla="*/ 133 w 447"/>
                  <a:gd name="T53" fmla="*/ 146 h 382"/>
                  <a:gd name="T54" fmla="*/ 266 w 447"/>
                  <a:gd name="T55" fmla="*/ 301 h 382"/>
                  <a:gd name="T56" fmla="*/ 248 w 447"/>
                  <a:gd name="T57" fmla="*/ 319 h 382"/>
                  <a:gd name="T58" fmla="*/ 199 w 447"/>
                  <a:gd name="T59" fmla="*/ 319 h 382"/>
                  <a:gd name="T60" fmla="*/ 181 w 447"/>
                  <a:gd name="T61" fmla="*/ 301 h 382"/>
                  <a:gd name="T62" fmla="*/ 181 w 447"/>
                  <a:gd name="T63" fmla="*/ 232 h 382"/>
                  <a:gd name="T64" fmla="*/ 199 w 447"/>
                  <a:gd name="T65" fmla="*/ 214 h 382"/>
                  <a:gd name="T66" fmla="*/ 248 w 447"/>
                  <a:gd name="T67" fmla="*/ 214 h 382"/>
                  <a:gd name="T68" fmla="*/ 266 w 447"/>
                  <a:gd name="T69" fmla="*/ 232 h 382"/>
                  <a:gd name="T70" fmla="*/ 266 w 447"/>
                  <a:gd name="T71" fmla="*/ 301 h 382"/>
                  <a:gd name="T72" fmla="*/ 266 w 447"/>
                  <a:gd name="T73" fmla="*/ 146 h 382"/>
                  <a:gd name="T74" fmla="*/ 248 w 447"/>
                  <a:gd name="T75" fmla="*/ 164 h 382"/>
                  <a:gd name="T76" fmla="*/ 199 w 447"/>
                  <a:gd name="T77" fmla="*/ 164 h 382"/>
                  <a:gd name="T78" fmla="*/ 181 w 447"/>
                  <a:gd name="T79" fmla="*/ 146 h 382"/>
                  <a:gd name="T80" fmla="*/ 181 w 447"/>
                  <a:gd name="T81" fmla="*/ 77 h 382"/>
                  <a:gd name="T82" fmla="*/ 199 w 447"/>
                  <a:gd name="T83" fmla="*/ 59 h 382"/>
                  <a:gd name="T84" fmla="*/ 248 w 447"/>
                  <a:gd name="T85" fmla="*/ 59 h 382"/>
                  <a:gd name="T86" fmla="*/ 266 w 447"/>
                  <a:gd name="T87" fmla="*/ 77 h 382"/>
                  <a:gd name="T88" fmla="*/ 266 w 447"/>
                  <a:gd name="T89" fmla="*/ 146 h 382"/>
                  <a:gd name="T90" fmla="*/ 401 w 447"/>
                  <a:gd name="T91" fmla="*/ 301 h 382"/>
                  <a:gd name="T92" fmla="*/ 383 w 447"/>
                  <a:gd name="T93" fmla="*/ 319 h 382"/>
                  <a:gd name="T94" fmla="*/ 334 w 447"/>
                  <a:gd name="T95" fmla="*/ 319 h 382"/>
                  <a:gd name="T96" fmla="*/ 316 w 447"/>
                  <a:gd name="T97" fmla="*/ 301 h 382"/>
                  <a:gd name="T98" fmla="*/ 316 w 447"/>
                  <a:gd name="T99" fmla="*/ 232 h 382"/>
                  <a:gd name="T100" fmla="*/ 334 w 447"/>
                  <a:gd name="T101" fmla="*/ 214 h 382"/>
                  <a:gd name="T102" fmla="*/ 383 w 447"/>
                  <a:gd name="T103" fmla="*/ 214 h 382"/>
                  <a:gd name="T104" fmla="*/ 401 w 447"/>
                  <a:gd name="T105" fmla="*/ 232 h 382"/>
                  <a:gd name="T106" fmla="*/ 401 w 447"/>
                  <a:gd name="T107" fmla="*/ 301 h 382"/>
                  <a:gd name="T108" fmla="*/ 401 w 447"/>
                  <a:gd name="T109" fmla="*/ 146 h 382"/>
                  <a:gd name="T110" fmla="*/ 383 w 447"/>
                  <a:gd name="T111" fmla="*/ 164 h 382"/>
                  <a:gd name="T112" fmla="*/ 334 w 447"/>
                  <a:gd name="T113" fmla="*/ 164 h 382"/>
                  <a:gd name="T114" fmla="*/ 316 w 447"/>
                  <a:gd name="T115" fmla="*/ 146 h 382"/>
                  <a:gd name="T116" fmla="*/ 316 w 447"/>
                  <a:gd name="T117" fmla="*/ 77 h 382"/>
                  <a:gd name="T118" fmla="*/ 334 w 447"/>
                  <a:gd name="T119" fmla="*/ 59 h 382"/>
                  <a:gd name="T120" fmla="*/ 383 w 447"/>
                  <a:gd name="T121" fmla="*/ 59 h 382"/>
                  <a:gd name="T122" fmla="*/ 401 w 447"/>
                  <a:gd name="T123" fmla="*/ 77 h 382"/>
                  <a:gd name="T124" fmla="*/ 401 w 447"/>
                  <a:gd name="T125" fmla="*/ 1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7" h="382">
                    <a:moveTo>
                      <a:pt x="18" y="0"/>
                    </a:moveTo>
                    <a:cubicBezTo>
                      <a:pt x="8" y="0"/>
                      <a:pt x="0" y="8"/>
                      <a:pt x="0" y="18"/>
                    </a:cubicBezTo>
                    <a:cubicBezTo>
                      <a:pt x="0" y="364"/>
                      <a:pt x="0" y="364"/>
                      <a:pt x="0" y="364"/>
                    </a:cubicBezTo>
                    <a:cubicBezTo>
                      <a:pt x="0" y="374"/>
                      <a:pt x="8" y="382"/>
                      <a:pt x="18" y="382"/>
                    </a:cubicBezTo>
                    <a:cubicBezTo>
                      <a:pt x="429" y="382"/>
                      <a:pt x="429" y="382"/>
                      <a:pt x="429" y="382"/>
                    </a:cubicBezTo>
                    <a:cubicBezTo>
                      <a:pt x="439" y="382"/>
                      <a:pt x="447" y="374"/>
                      <a:pt x="447" y="364"/>
                    </a:cubicBezTo>
                    <a:cubicBezTo>
                      <a:pt x="447" y="18"/>
                      <a:pt x="447" y="18"/>
                      <a:pt x="447" y="18"/>
                    </a:cubicBezTo>
                    <a:cubicBezTo>
                      <a:pt x="447" y="8"/>
                      <a:pt x="439" y="0"/>
                      <a:pt x="429" y="0"/>
                    </a:cubicBezTo>
                    <a:lnTo>
                      <a:pt x="18" y="0"/>
                    </a:lnTo>
                    <a:close/>
                    <a:moveTo>
                      <a:pt x="133" y="301"/>
                    </a:moveTo>
                    <a:cubicBezTo>
                      <a:pt x="133" y="311"/>
                      <a:pt x="125" y="319"/>
                      <a:pt x="115" y="319"/>
                    </a:cubicBezTo>
                    <a:cubicBezTo>
                      <a:pt x="66" y="319"/>
                      <a:pt x="66" y="319"/>
                      <a:pt x="66" y="319"/>
                    </a:cubicBezTo>
                    <a:cubicBezTo>
                      <a:pt x="56" y="319"/>
                      <a:pt x="48" y="311"/>
                      <a:pt x="48" y="301"/>
                    </a:cubicBezTo>
                    <a:cubicBezTo>
                      <a:pt x="48" y="232"/>
                      <a:pt x="48" y="232"/>
                      <a:pt x="48" y="232"/>
                    </a:cubicBezTo>
                    <a:cubicBezTo>
                      <a:pt x="48" y="222"/>
                      <a:pt x="56" y="214"/>
                      <a:pt x="66" y="214"/>
                    </a:cubicBezTo>
                    <a:cubicBezTo>
                      <a:pt x="115" y="214"/>
                      <a:pt x="115" y="214"/>
                      <a:pt x="115" y="214"/>
                    </a:cubicBezTo>
                    <a:cubicBezTo>
                      <a:pt x="125" y="214"/>
                      <a:pt x="133" y="222"/>
                      <a:pt x="133" y="232"/>
                    </a:cubicBezTo>
                    <a:lnTo>
                      <a:pt x="133" y="301"/>
                    </a:lnTo>
                    <a:close/>
                    <a:moveTo>
                      <a:pt x="133" y="146"/>
                    </a:moveTo>
                    <a:cubicBezTo>
                      <a:pt x="133" y="156"/>
                      <a:pt x="125" y="164"/>
                      <a:pt x="115" y="164"/>
                    </a:cubicBezTo>
                    <a:cubicBezTo>
                      <a:pt x="66" y="164"/>
                      <a:pt x="66" y="164"/>
                      <a:pt x="66" y="164"/>
                    </a:cubicBezTo>
                    <a:cubicBezTo>
                      <a:pt x="56" y="164"/>
                      <a:pt x="48" y="156"/>
                      <a:pt x="48" y="146"/>
                    </a:cubicBezTo>
                    <a:cubicBezTo>
                      <a:pt x="48" y="77"/>
                      <a:pt x="48" y="77"/>
                      <a:pt x="48" y="77"/>
                    </a:cubicBezTo>
                    <a:cubicBezTo>
                      <a:pt x="48" y="67"/>
                      <a:pt x="56" y="59"/>
                      <a:pt x="66" y="59"/>
                    </a:cubicBezTo>
                    <a:cubicBezTo>
                      <a:pt x="115" y="59"/>
                      <a:pt x="115" y="59"/>
                      <a:pt x="115" y="59"/>
                    </a:cubicBezTo>
                    <a:cubicBezTo>
                      <a:pt x="125" y="59"/>
                      <a:pt x="133" y="67"/>
                      <a:pt x="133" y="77"/>
                    </a:cubicBezTo>
                    <a:lnTo>
                      <a:pt x="133" y="146"/>
                    </a:lnTo>
                    <a:close/>
                    <a:moveTo>
                      <a:pt x="266" y="301"/>
                    </a:moveTo>
                    <a:cubicBezTo>
                      <a:pt x="266" y="311"/>
                      <a:pt x="258" y="319"/>
                      <a:pt x="248" y="319"/>
                    </a:cubicBezTo>
                    <a:cubicBezTo>
                      <a:pt x="199" y="319"/>
                      <a:pt x="199" y="319"/>
                      <a:pt x="199" y="319"/>
                    </a:cubicBezTo>
                    <a:cubicBezTo>
                      <a:pt x="189" y="319"/>
                      <a:pt x="181" y="311"/>
                      <a:pt x="181" y="301"/>
                    </a:cubicBezTo>
                    <a:cubicBezTo>
                      <a:pt x="181" y="232"/>
                      <a:pt x="181" y="232"/>
                      <a:pt x="181" y="232"/>
                    </a:cubicBezTo>
                    <a:cubicBezTo>
                      <a:pt x="181" y="222"/>
                      <a:pt x="189" y="214"/>
                      <a:pt x="199" y="214"/>
                    </a:cubicBezTo>
                    <a:cubicBezTo>
                      <a:pt x="248" y="214"/>
                      <a:pt x="248" y="214"/>
                      <a:pt x="248" y="214"/>
                    </a:cubicBezTo>
                    <a:cubicBezTo>
                      <a:pt x="258" y="214"/>
                      <a:pt x="266" y="222"/>
                      <a:pt x="266" y="232"/>
                    </a:cubicBezTo>
                    <a:lnTo>
                      <a:pt x="266" y="301"/>
                    </a:lnTo>
                    <a:close/>
                    <a:moveTo>
                      <a:pt x="266" y="146"/>
                    </a:moveTo>
                    <a:cubicBezTo>
                      <a:pt x="266" y="156"/>
                      <a:pt x="258" y="164"/>
                      <a:pt x="248" y="164"/>
                    </a:cubicBezTo>
                    <a:cubicBezTo>
                      <a:pt x="199" y="164"/>
                      <a:pt x="199" y="164"/>
                      <a:pt x="199" y="164"/>
                    </a:cubicBezTo>
                    <a:cubicBezTo>
                      <a:pt x="189" y="164"/>
                      <a:pt x="181" y="156"/>
                      <a:pt x="181" y="146"/>
                    </a:cubicBezTo>
                    <a:cubicBezTo>
                      <a:pt x="181" y="77"/>
                      <a:pt x="181" y="77"/>
                      <a:pt x="181" y="77"/>
                    </a:cubicBezTo>
                    <a:cubicBezTo>
                      <a:pt x="181" y="67"/>
                      <a:pt x="189" y="59"/>
                      <a:pt x="199" y="59"/>
                    </a:cubicBezTo>
                    <a:cubicBezTo>
                      <a:pt x="248" y="59"/>
                      <a:pt x="248" y="59"/>
                      <a:pt x="248" y="59"/>
                    </a:cubicBezTo>
                    <a:cubicBezTo>
                      <a:pt x="258" y="59"/>
                      <a:pt x="266" y="67"/>
                      <a:pt x="266" y="77"/>
                    </a:cubicBezTo>
                    <a:lnTo>
                      <a:pt x="266" y="146"/>
                    </a:lnTo>
                    <a:close/>
                    <a:moveTo>
                      <a:pt x="401" y="301"/>
                    </a:moveTo>
                    <a:cubicBezTo>
                      <a:pt x="401" y="311"/>
                      <a:pt x="393" y="319"/>
                      <a:pt x="383" y="319"/>
                    </a:cubicBezTo>
                    <a:cubicBezTo>
                      <a:pt x="334" y="319"/>
                      <a:pt x="334" y="319"/>
                      <a:pt x="334" y="319"/>
                    </a:cubicBezTo>
                    <a:cubicBezTo>
                      <a:pt x="324" y="319"/>
                      <a:pt x="316" y="311"/>
                      <a:pt x="316" y="301"/>
                    </a:cubicBezTo>
                    <a:cubicBezTo>
                      <a:pt x="316" y="232"/>
                      <a:pt x="316" y="232"/>
                      <a:pt x="316" y="232"/>
                    </a:cubicBezTo>
                    <a:cubicBezTo>
                      <a:pt x="316" y="222"/>
                      <a:pt x="324" y="214"/>
                      <a:pt x="334" y="214"/>
                    </a:cubicBezTo>
                    <a:cubicBezTo>
                      <a:pt x="383" y="214"/>
                      <a:pt x="383" y="214"/>
                      <a:pt x="383" y="214"/>
                    </a:cubicBezTo>
                    <a:cubicBezTo>
                      <a:pt x="393" y="214"/>
                      <a:pt x="401" y="222"/>
                      <a:pt x="401" y="232"/>
                    </a:cubicBezTo>
                    <a:lnTo>
                      <a:pt x="401" y="301"/>
                    </a:lnTo>
                    <a:close/>
                    <a:moveTo>
                      <a:pt x="401" y="146"/>
                    </a:moveTo>
                    <a:cubicBezTo>
                      <a:pt x="401" y="156"/>
                      <a:pt x="393" y="164"/>
                      <a:pt x="383" y="164"/>
                    </a:cubicBezTo>
                    <a:cubicBezTo>
                      <a:pt x="334" y="164"/>
                      <a:pt x="334" y="164"/>
                      <a:pt x="334" y="164"/>
                    </a:cubicBezTo>
                    <a:cubicBezTo>
                      <a:pt x="324" y="164"/>
                      <a:pt x="316" y="156"/>
                      <a:pt x="316" y="146"/>
                    </a:cubicBezTo>
                    <a:cubicBezTo>
                      <a:pt x="316" y="77"/>
                      <a:pt x="316" y="77"/>
                      <a:pt x="316" y="77"/>
                    </a:cubicBezTo>
                    <a:cubicBezTo>
                      <a:pt x="316" y="67"/>
                      <a:pt x="324" y="59"/>
                      <a:pt x="334" y="59"/>
                    </a:cubicBezTo>
                    <a:cubicBezTo>
                      <a:pt x="383" y="59"/>
                      <a:pt x="383" y="59"/>
                      <a:pt x="383" y="59"/>
                    </a:cubicBezTo>
                    <a:cubicBezTo>
                      <a:pt x="393" y="59"/>
                      <a:pt x="401" y="67"/>
                      <a:pt x="401" y="77"/>
                    </a:cubicBezTo>
                    <a:lnTo>
                      <a:pt x="401" y="146"/>
                    </a:lnTo>
                    <a:close/>
                  </a:path>
                </a:pathLst>
              </a:custGeom>
              <a:solidFill>
                <a:srgbClr val="FFFFFF">
                  <a:lumMod val="65000"/>
                </a:srgbClr>
              </a:solidFill>
              <a:ln w="9525" cap="flat" cmpd="sng" algn="ctr">
                <a:noFill/>
                <a:prstDash val="solid"/>
                <a:round/>
                <a:headEnd type="none" w="med" len="med"/>
                <a:tailEnd type="none" w="med" len="med"/>
              </a:ln>
              <a:effectLst/>
            </p:spPr>
            <p:txBody>
              <a:bodyPr vert="horz" wrap="square" lIns="0" tIns="38098" rIns="0" bIns="38098" numCol="1" rtlCol="0" anchor="ctr" anchorCtr="0" compatLnSpc="1">
                <a:prstTxWarp prst="textNoShape">
                  <a:avLst/>
                </a:prstTxWarp>
              </a:bodyPr>
              <a:lstStyle/>
              <a:p>
                <a:pPr marL="0" marR="0" lvl="0" indent="0" algn="ctr" defTabSz="685701" eaLnBrk="1" fontAlgn="base" latinLnBrk="0" hangingPunct="1">
                  <a:lnSpc>
                    <a:spcPts val="2200"/>
                  </a:lnSpc>
                  <a:spcBef>
                    <a:spcPct val="0"/>
                  </a:spcBef>
                  <a:spcAft>
                    <a:spcPct val="0"/>
                  </a:spcAft>
                  <a:buClrTx/>
                  <a:buSzTx/>
                  <a:buFontTx/>
                  <a:buNone/>
                  <a:tabLst/>
                  <a:defRPr/>
                </a:pPr>
                <a:endParaRPr kumimoji="0" lang="en-US" sz="2000" b="0" i="0" u="none" strike="noStrike" kern="0" cap="none" spc="0" normalizeH="0" baseline="0" noProof="0" smtClean="0">
                  <a:ln w="3175">
                    <a:noFill/>
                  </a:ln>
                  <a:gradFill>
                    <a:gsLst>
                      <a:gs pos="0">
                        <a:srgbClr val="FFFFFF"/>
                      </a:gs>
                      <a:gs pos="100000">
                        <a:srgbClr val="FFFFFF"/>
                      </a:gs>
                    </a:gsLst>
                    <a:lin ang="0" scaled="1"/>
                  </a:gradFill>
                  <a:effectLst>
                    <a:outerShdw blurRad="38100" dist="38100" dir="2700000" algn="tl">
                      <a:srgbClr val="000000">
                        <a:alpha val="43137"/>
                      </a:srgbClr>
                    </a:outerShdw>
                  </a:effectLst>
                  <a:uLnTx/>
                  <a:uFillTx/>
                  <a:latin typeface="Segoe Condensed" pitchFamily="34" charset="0"/>
                  <a:cs typeface="Arial" charset="0"/>
                </a:endParaRPr>
              </a:p>
            </p:txBody>
          </p:sp>
        </p:grpSp>
      </p:grpSp>
      <p:sp>
        <p:nvSpPr>
          <p:cNvPr id="23" name="Rectangle 22"/>
          <p:cNvSpPr/>
          <p:nvPr/>
        </p:nvSpPr>
        <p:spPr>
          <a:xfrm>
            <a:off x="6931854" y="3332316"/>
            <a:ext cx="166263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9583">
                      <a:srgbClr val="FFFFFF"/>
                    </a:gs>
                    <a:gs pos="24000">
                      <a:srgbClr val="FFFFFF"/>
                    </a:gs>
                  </a:gsLst>
                  <a:lin ang="5400000" scaled="0"/>
                </a:gradFill>
                <a:effectLst/>
                <a:uLnTx/>
                <a:uFillTx/>
              </a:rPr>
              <a:t>Cloud Services</a:t>
            </a:r>
          </a:p>
        </p:txBody>
      </p:sp>
      <p:grpSp>
        <p:nvGrpSpPr>
          <p:cNvPr id="24" name="Group 23"/>
          <p:cNvGrpSpPr/>
          <p:nvPr/>
        </p:nvGrpSpPr>
        <p:grpSpPr>
          <a:xfrm>
            <a:off x="-1" y="2316933"/>
            <a:ext cx="3640121" cy="2908906"/>
            <a:chOff x="352814" y="1680798"/>
            <a:chExt cx="3003850" cy="2448262"/>
          </a:xfrm>
        </p:grpSpPr>
        <p:pic>
          <p:nvPicPr>
            <p:cNvPr id="25" name="Picture 24" descr="businessagility.jpg"/>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56645" y="1680798"/>
              <a:ext cx="2992893" cy="1997958"/>
            </a:xfrm>
            <a:prstGeom prst="rect">
              <a:avLst/>
            </a:prstGeom>
            <a:gradFill>
              <a:gsLst>
                <a:gs pos="11667">
                  <a:srgbClr val="000000"/>
                </a:gs>
                <a:gs pos="100000">
                  <a:srgbClr val="000000">
                    <a:alpha val="0"/>
                  </a:srgbClr>
                </a:gs>
              </a:gsLst>
              <a:lin ang="16200000" scaled="0"/>
            </a:gradFill>
            <a:ln w="25400" cap="flat" cmpd="sng" algn="ctr">
              <a:noFill/>
              <a:prstDash val="solid"/>
              <a:headEnd type="none" w="med" len="med"/>
              <a:tailEnd type="none" w="med" len="med"/>
            </a:ln>
            <a:effectLst/>
          </p:spPr>
        </p:pic>
        <p:sp>
          <p:nvSpPr>
            <p:cNvPr id="26" name="Rectangle 25"/>
            <p:cNvSpPr/>
            <p:nvPr/>
          </p:nvSpPr>
          <p:spPr bwMode="auto">
            <a:xfrm>
              <a:off x="352814" y="3678756"/>
              <a:ext cx="3003850" cy="450304"/>
            </a:xfrm>
            <a:prstGeom prst="rect">
              <a:avLst/>
            </a:prstGeom>
            <a:solidFill>
              <a:schemeClr val="accent1"/>
            </a:solidFill>
            <a:ln w="25400" cap="flat" cmpd="sng" algn="ctr">
              <a:noFill/>
              <a:prstDash val="solid"/>
              <a:headEnd type="none" w="med" len="med"/>
              <a:tailEnd type="none" w="med" len="med"/>
            </a:ln>
            <a:effectLst/>
          </p:spPr>
          <p:txBody>
            <a:bodyPr vert="horz" wrap="square" lIns="182880" tIns="0" rIns="91436" bIns="91440" numCol="1" rtlCol="0" anchor="b" anchorCtr="0" compatLnSpc="1">
              <a:prstTxWarp prst="textNoShape">
                <a:avLst/>
              </a:prstTxWarp>
            </a:bodyPr>
            <a:lstStyle/>
            <a:p>
              <a:pPr marL="0" marR="0" lvl="0" indent="0" defTabSz="91392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11667">
                        <a:srgbClr val="FFFFFF"/>
                      </a:gs>
                      <a:gs pos="23000">
                        <a:srgbClr val="FFFFFF"/>
                      </a:gs>
                    </a:gsLst>
                    <a:lin ang="16200000" scaled="0"/>
                  </a:gradFill>
                  <a:effectLst/>
                  <a:uLnTx/>
                  <a:uFillTx/>
                </a:rPr>
                <a:t>Business Agility</a:t>
              </a:r>
            </a:p>
          </p:txBody>
        </p:sp>
      </p:grpSp>
      <p:pic>
        <p:nvPicPr>
          <p:cNvPr id="27" name="Picture 26" descr="\\MAGNUM\Projects\Microsoft\Cloud Power FY12\Design\ICONS_PNG\Tower.png"/>
          <p:cNvPicPr>
            <a:picLocks noChangeAspect="1" noChangeArrowheads="1"/>
          </p:cNvPicPr>
          <p:nvPr/>
        </p:nvPicPr>
        <p:blipFill>
          <a:blip r:embed="rId6" cstate="print">
            <a:lum bright="100000" contrast="100000"/>
          </a:blip>
          <a:stretch>
            <a:fillRect/>
          </a:stretch>
        </p:blipFill>
        <p:spPr bwMode="auto">
          <a:xfrm>
            <a:off x="9883466" y="3844115"/>
            <a:ext cx="1508881" cy="1341228"/>
          </a:xfrm>
          <a:prstGeom prst="rect">
            <a:avLst/>
          </a:prstGeom>
          <a:noFill/>
        </p:spPr>
      </p:pic>
      <p:grpSp>
        <p:nvGrpSpPr>
          <p:cNvPr id="28" name="Group 740"/>
          <p:cNvGrpSpPr>
            <a:grpSpLocks noChangeAspect="1"/>
          </p:cNvGrpSpPr>
          <p:nvPr/>
        </p:nvGrpSpPr>
        <p:grpSpPr bwMode="auto">
          <a:xfrm>
            <a:off x="10260682" y="4329278"/>
            <a:ext cx="432393" cy="370902"/>
            <a:chOff x="7349" y="-2816"/>
            <a:chExt cx="661" cy="567"/>
          </a:xfrm>
          <a:solidFill>
            <a:srgbClr val="FFFFFF">
              <a:lumMod val="75000"/>
            </a:srgbClr>
          </a:solidFill>
        </p:grpSpPr>
        <p:sp>
          <p:nvSpPr>
            <p:cNvPr id="2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0" name="Oval 742"/>
            <p:cNvSpPr>
              <a:spLocks noChangeArrowheads="1"/>
            </p:cNvSpPr>
            <p:nvPr/>
          </p:nvSpPr>
          <p:spPr bwMode="auto">
            <a:xfrm>
              <a:off x="7616" y="-2816"/>
              <a:ext cx="127" cy="128"/>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2" name="Oval 744"/>
            <p:cNvSpPr>
              <a:spLocks noChangeArrowheads="1"/>
            </p:cNvSpPr>
            <p:nvPr/>
          </p:nvSpPr>
          <p:spPr bwMode="auto">
            <a:xfrm>
              <a:off x="7866" y="-2780"/>
              <a:ext cx="109" cy="108"/>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4" name="Oval 746"/>
            <p:cNvSpPr>
              <a:spLocks noChangeArrowheads="1"/>
            </p:cNvSpPr>
            <p:nvPr/>
          </p:nvSpPr>
          <p:spPr bwMode="auto">
            <a:xfrm>
              <a:off x="7384" y="-2780"/>
              <a:ext cx="109" cy="108"/>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36" name="Rectangle 35"/>
          <p:cNvSpPr/>
          <p:nvPr/>
        </p:nvSpPr>
        <p:spPr>
          <a:xfrm>
            <a:off x="5917460" y="4976084"/>
            <a:ext cx="1807712" cy="590915"/>
          </a:xfrm>
          <a:prstGeom prst="rect">
            <a:avLst/>
          </a:prstGeom>
        </p:spPr>
        <p:txBody>
          <a:bodyPr wrap="square" lIns="91422" tIns="45712" rIns="91422" bIns="45712">
            <a:spAutoFit/>
          </a:bodyPr>
          <a:lstStyle/>
          <a:p>
            <a:pPr algn="ctr" defTabSz="913920" fontAlgn="base">
              <a:lnSpc>
                <a:spcPct val="90000"/>
              </a:lnSpc>
              <a:spcBef>
                <a:spcPct val="0"/>
              </a:spcBef>
              <a:spcAft>
                <a:spcPct val="0"/>
              </a:spcAft>
            </a:pPr>
            <a:r>
              <a:rPr lang="en-US" kern="0" spc="-50" dirty="0" smtClean="0">
                <a:gradFill>
                  <a:gsLst>
                    <a:gs pos="0">
                      <a:srgbClr val="FFFFFF"/>
                    </a:gs>
                    <a:gs pos="100000">
                      <a:srgbClr val="FFFFFF"/>
                    </a:gs>
                  </a:gsLst>
                  <a:lin ang="16200000" scaled="0"/>
                </a:gradFill>
                <a:latin typeface="Segoe UI Light"/>
              </a:rPr>
              <a:t>Continuous</a:t>
            </a:r>
            <a:r>
              <a:rPr lang="en-US" kern="0" spc="-50" dirty="0">
                <a:gradFill>
                  <a:gsLst>
                    <a:gs pos="0">
                      <a:srgbClr val="FFFFFF"/>
                    </a:gs>
                    <a:gs pos="100000">
                      <a:srgbClr val="FFFFFF"/>
                    </a:gs>
                  </a:gsLst>
                  <a:lin ang="16200000" scaled="0"/>
                </a:gradFill>
                <a:latin typeface="Segoe UI Light"/>
              </a:rPr>
              <a:t> </a:t>
            </a:r>
            <a:r>
              <a:rPr lang="en-US" kern="0" spc="-50" dirty="0" smtClean="0">
                <a:gradFill>
                  <a:gsLst>
                    <a:gs pos="0">
                      <a:srgbClr val="FFFFFF"/>
                    </a:gs>
                    <a:gs pos="100000">
                      <a:srgbClr val="FFFFFF"/>
                    </a:gs>
                  </a:gsLst>
                  <a:lin ang="16200000" scaled="0"/>
                </a:gradFill>
                <a:latin typeface="Segoe UI Light"/>
              </a:rPr>
              <a:t>Quality</a:t>
            </a:r>
          </a:p>
        </p:txBody>
      </p:sp>
      <p:sp>
        <p:nvSpPr>
          <p:cNvPr id="37" name="Rectangle 36"/>
          <p:cNvSpPr/>
          <p:nvPr/>
        </p:nvSpPr>
        <p:spPr>
          <a:xfrm>
            <a:off x="4623281" y="3305706"/>
            <a:ext cx="1754006"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9583">
                      <a:srgbClr val="FFFFFF"/>
                    </a:gs>
                    <a:gs pos="24000">
                      <a:srgbClr val="FFFFFF"/>
                    </a:gs>
                  </a:gsLst>
                  <a:lin ang="5400000" scaled="0"/>
                </a:gradFill>
                <a:effectLst/>
                <a:uLnTx/>
                <a:uFillTx/>
              </a:rPr>
              <a:t>Multi Platform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9583">
                      <a:srgbClr val="FFFFFF"/>
                    </a:gs>
                    <a:gs pos="24000">
                      <a:srgbClr val="FFFFFF"/>
                    </a:gs>
                  </a:gsLst>
                  <a:lin ang="5400000" scaled="0"/>
                </a:gradFill>
                <a:effectLst/>
                <a:uLnTx/>
                <a:uFillTx/>
              </a:rPr>
              <a:t>Multi Device</a:t>
            </a:r>
          </a:p>
        </p:txBody>
      </p:sp>
      <p:sp>
        <p:nvSpPr>
          <p:cNvPr id="38" name="1"/>
          <p:cNvSpPr>
            <a:spLocks noChangeAspect="1" noEditPoints="1"/>
          </p:cNvSpPr>
          <p:nvPr/>
        </p:nvSpPr>
        <p:spPr bwMode="auto">
          <a:xfrm>
            <a:off x="4706163" y="4132040"/>
            <a:ext cx="738625" cy="740776"/>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33" tIns="54867" rIns="109733" bIns="54867" numCol="1" anchor="t" anchorCtr="0" compatLnSpc="1">
            <a:prstTxWarp prst="textNoShape">
              <a:avLst/>
            </a:prstTxWarp>
          </a:bodyPr>
          <a:lstStyle/>
          <a:p>
            <a:pPr marL="0" marR="0" lvl="0" indent="0" defTabSz="109729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39" name="Rectangle 38"/>
          <p:cNvSpPr/>
          <p:nvPr/>
        </p:nvSpPr>
        <p:spPr>
          <a:xfrm>
            <a:off x="4097452" y="4957033"/>
            <a:ext cx="1980115" cy="590915"/>
          </a:xfrm>
          <a:prstGeom prst="rect">
            <a:avLst/>
          </a:prstGeom>
        </p:spPr>
        <p:txBody>
          <a:bodyPr wrap="square" lIns="91422" tIns="45712" rIns="91422" bIns="45712">
            <a:spAutoFit/>
          </a:bodyPr>
          <a:lstStyle/>
          <a:p>
            <a:pPr algn="ctr" defTabSz="913920" fontAlgn="base">
              <a:lnSpc>
                <a:spcPct val="90000"/>
              </a:lnSpc>
              <a:spcBef>
                <a:spcPct val="0"/>
              </a:spcBef>
              <a:spcAft>
                <a:spcPct val="0"/>
              </a:spcAft>
            </a:pPr>
            <a:r>
              <a:rPr lang="en-US" kern="0" spc="-50" dirty="0" smtClean="0">
                <a:gradFill>
                  <a:gsLst>
                    <a:gs pos="0">
                      <a:srgbClr val="FFFFFF"/>
                    </a:gs>
                    <a:gs pos="100000">
                      <a:srgbClr val="FFFFFF"/>
                    </a:gs>
                  </a:gsLst>
                  <a:lin ang="16200000" scaled="0"/>
                </a:gradFill>
                <a:latin typeface="Segoe UI Light"/>
              </a:rPr>
              <a:t>Continuous Feedback</a:t>
            </a:r>
            <a:endParaRPr lang="en-US" kern="0" spc="-50" dirty="0">
              <a:gradFill>
                <a:gsLst>
                  <a:gs pos="0">
                    <a:srgbClr val="FFFFFF"/>
                  </a:gs>
                  <a:gs pos="100000">
                    <a:srgbClr val="FFFFFF"/>
                  </a:gs>
                </a:gsLst>
                <a:lin ang="16200000" scaled="0"/>
              </a:gradFill>
              <a:latin typeface="Segoe UI Light"/>
            </a:endParaRPr>
          </a:p>
        </p:txBody>
      </p:sp>
      <p:sp>
        <p:nvSpPr>
          <p:cNvPr id="40" name="Rectangle 39"/>
          <p:cNvSpPr/>
          <p:nvPr/>
        </p:nvSpPr>
        <p:spPr>
          <a:xfrm>
            <a:off x="9377557" y="4969513"/>
            <a:ext cx="2310782" cy="590915"/>
          </a:xfrm>
          <a:prstGeom prst="rect">
            <a:avLst/>
          </a:prstGeom>
        </p:spPr>
        <p:txBody>
          <a:bodyPr wrap="square" lIns="91422" tIns="45712" rIns="91422" bIns="45712">
            <a:spAutoFit/>
          </a:bodyPr>
          <a:lstStyle/>
          <a:p>
            <a:pPr algn="ctr" defTabSz="913920" fontAlgn="base">
              <a:lnSpc>
                <a:spcPct val="90000"/>
              </a:lnSpc>
              <a:spcBef>
                <a:spcPct val="0"/>
              </a:spcBef>
              <a:spcAft>
                <a:spcPct val="0"/>
              </a:spcAft>
            </a:pPr>
            <a:r>
              <a:rPr lang="en-US" kern="0" spc="-50" dirty="0" smtClean="0">
                <a:gradFill>
                  <a:gsLst>
                    <a:gs pos="0">
                      <a:srgbClr val="FFFFFF"/>
                    </a:gs>
                    <a:gs pos="100000">
                      <a:srgbClr val="FFFFFF"/>
                    </a:gs>
                  </a:gsLst>
                  <a:lin ang="16200000" scaled="0"/>
                </a:gradFill>
                <a:latin typeface="Segoe UI Light"/>
              </a:rPr>
              <a:t>Heterogeneous</a:t>
            </a:r>
          </a:p>
          <a:p>
            <a:pPr algn="ctr" defTabSz="913920" fontAlgn="base">
              <a:lnSpc>
                <a:spcPct val="90000"/>
              </a:lnSpc>
              <a:spcBef>
                <a:spcPct val="0"/>
              </a:spcBef>
              <a:spcAft>
                <a:spcPct val="0"/>
              </a:spcAft>
            </a:pPr>
            <a:r>
              <a:rPr lang="en-US" kern="0" spc="-50" dirty="0" smtClean="0">
                <a:gradFill>
                  <a:gsLst>
                    <a:gs pos="0">
                      <a:srgbClr val="FFFFFF"/>
                    </a:gs>
                    <a:gs pos="100000">
                      <a:srgbClr val="FFFFFF"/>
                    </a:gs>
                  </a:gsLst>
                  <a:lin ang="16200000" scaled="0"/>
                </a:gradFill>
                <a:latin typeface="Segoe UI Light"/>
              </a:rPr>
              <a:t>development teams </a:t>
            </a:r>
            <a:endParaRPr lang="en-US" kern="0" spc="-50" dirty="0">
              <a:gradFill>
                <a:gsLst>
                  <a:gs pos="0">
                    <a:srgbClr val="FFFFFF"/>
                  </a:gs>
                  <a:gs pos="100000">
                    <a:srgbClr val="FFFFFF"/>
                  </a:gs>
                </a:gsLst>
                <a:lin ang="16200000" scaled="0"/>
              </a:gradFill>
              <a:latin typeface="Segoe UI Light"/>
            </a:endParaRPr>
          </a:p>
        </p:txBody>
      </p:sp>
      <p:sp>
        <p:nvSpPr>
          <p:cNvPr id="41" name="Freeform 16"/>
          <p:cNvSpPr>
            <a:spLocks noChangeAspect="1" noEditPoints="1"/>
          </p:cNvSpPr>
          <p:nvPr/>
        </p:nvSpPr>
        <p:spPr bwMode="auto">
          <a:xfrm>
            <a:off x="8099613" y="4153971"/>
            <a:ext cx="737852" cy="740775"/>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42" name="Rectangle 41"/>
          <p:cNvSpPr/>
          <p:nvPr/>
        </p:nvSpPr>
        <p:spPr>
          <a:xfrm>
            <a:off x="7789962" y="4979785"/>
            <a:ext cx="1340385" cy="590915"/>
          </a:xfrm>
          <a:prstGeom prst="rect">
            <a:avLst/>
          </a:prstGeom>
        </p:spPr>
        <p:txBody>
          <a:bodyPr wrap="square" lIns="91422" tIns="45712" rIns="91422" bIns="45712">
            <a:spAutoFit/>
          </a:bodyPr>
          <a:lstStyle/>
          <a:p>
            <a:pPr algn="ctr" defTabSz="913920" fontAlgn="base">
              <a:lnSpc>
                <a:spcPct val="90000"/>
              </a:lnSpc>
              <a:spcBef>
                <a:spcPct val="0"/>
              </a:spcBef>
              <a:spcAft>
                <a:spcPct val="0"/>
              </a:spcAft>
            </a:pPr>
            <a:r>
              <a:rPr lang="en-US" kern="0" spc="-50" dirty="0" smtClean="0">
                <a:gradFill>
                  <a:gsLst>
                    <a:gs pos="0">
                      <a:srgbClr val="FFFFFF"/>
                    </a:gs>
                    <a:gs pos="100000">
                      <a:srgbClr val="FFFFFF"/>
                    </a:gs>
                  </a:gsLst>
                  <a:lin ang="16200000" scaled="0"/>
                </a:gradFill>
                <a:latin typeface="Segoe UI Light"/>
              </a:rPr>
              <a:t>Continuous Delivery</a:t>
            </a:r>
            <a:endParaRPr lang="en-US" kern="0" spc="-50" dirty="0">
              <a:gradFill>
                <a:gsLst>
                  <a:gs pos="0">
                    <a:srgbClr val="FFFFFF"/>
                  </a:gs>
                  <a:gs pos="100000">
                    <a:srgbClr val="FFFFFF"/>
                  </a:gs>
                </a:gsLst>
                <a:lin ang="16200000" scaled="0"/>
              </a:gradFill>
              <a:latin typeface="Segoe UI Light"/>
            </a:endParaRPr>
          </a:p>
        </p:txBody>
      </p:sp>
      <p:cxnSp>
        <p:nvCxnSpPr>
          <p:cNvPr id="43" name="Straight Connector 42"/>
          <p:cNvCxnSpPr/>
          <p:nvPr/>
        </p:nvCxnSpPr>
        <p:spPr>
          <a:xfrm>
            <a:off x="4077377" y="4010518"/>
            <a:ext cx="7871682" cy="23475"/>
          </a:xfrm>
          <a:prstGeom prst="line">
            <a:avLst/>
          </a:prstGeom>
          <a:noFill/>
          <a:ln w="9525" cap="flat" cmpd="sng" algn="ctr">
            <a:solidFill>
              <a:srgbClr val="FFFFFF">
                <a:lumMod val="65000"/>
              </a:srgbClr>
            </a:solidFill>
            <a:prstDash val="solid"/>
            <a:headEnd type="none"/>
            <a:tailEnd type="non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nvGrpSpPr>
          <p:cNvPr id="44" name="Group 43"/>
          <p:cNvGrpSpPr/>
          <p:nvPr/>
        </p:nvGrpSpPr>
        <p:grpSpPr>
          <a:xfrm>
            <a:off x="10779987" y="2635044"/>
            <a:ext cx="779381" cy="1037764"/>
            <a:chOff x="236169" y="3484073"/>
            <a:chExt cx="779381" cy="1037764"/>
          </a:xfrm>
        </p:grpSpPr>
        <p:sp>
          <p:nvSpPr>
            <p:cNvPr id="45" name="Freeform 11"/>
            <p:cNvSpPr>
              <a:spLocks noEditPoints="1"/>
            </p:cNvSpPr>
            <p:nvPr/>
          </p:nvSpPr>
          <p:spPr bwMode="auto">
            <a:xfrm>
              <a:off x="299011" y="3484073"/>
              <a:ext cx="527040" cy="486832"/>
            </a:xfrm>
            <a:custGeom>
              <a:avLst/>
              <a:gdLst>
                <a:gd name="T0" fmla="*/ 146 w 205"/>
                <a:gd name="T1" fmla="*/ 106 h 190"/>
                <a:gd name="T2" fmla="*/ 123 w 205"/>
                <a:gd name="T3" fmla="*/ 59 h 190"/>
                <a:gd name="T4" fmla="*/ 91 w 205"/>
                <a:gd name="T5" fmla="*/ 38 h 190"/>
                <a:gd name="T6" fmla="*/ 78 w 205"/>
                <a:gd name="T7" fmla="*/ 11 h 190"/>
                <a:gd name="T8" fmla="*/ 56 w 205"/>
                <a:gd name="T9" fmla="*/ 11 h 190"/>
                <a:gd name="T10" fmla="*/ 32 w 205"/>
                <a:gd name="T11" fmla="*/ 60 h 190"/>
                <a:gd name="T12" fmla="*/ 0 w 205"/>
                <a:gd name="T13" fmla="*/ 82 h 190"/>
                <a:gd name="T14" fmla="*/ 32 w 205"/>
                <a:gd name="T15" fmla="*/ 104 h 190"/>
                <a:gd name="T16" fmla="*/ 33 w 205"/>
                <a:gd name="T17" fmla="*/ 155 h 190"/>
                <a:gd name="T18" fmla="*/ 102 w 205"/>
                <a:gd name="T19" fmla="*/ 155 h 190"/>
                <a:gd name="T20" fmla="*/ 131 w 205"/>
                <a:gd name="T21" fmla="*/ 148 h 190"/>
                <a:gd name="T22" fmla="*/ 205 w 205"/>
                <a:gd name="T23" fmla="*/ 137 h 190"/>
                <a:gd name="T24" fmla="*/ 71 w 205"/>
                <a:gd name="T25" fmla="*/ 121 h 190"/>
                <a:gd name="T26" fmla="*/ 79 w 205"/>
                <a:gd name="T27" fmla="*/ 108 h 190"/>
                <a:gd name="T28" fmla="*/ 71 w 205"/>
                <a:gd name="T29" fmla="*/ 121 h 190"/>
                <a:gd name="T30" fmla="*/ 71 w 205"/>
                <a:gd name="T31" fmla="*/ 72 h 190"/>
                <a:gd name="T32" fmla="*/ 89 w 205"/>
                <a:gd name="T33" fmla="*/ 78 h 190"/>
                <a:gd name="T34" fmla="*/ 71 w 205"/>
                <a:gd name="T35" fmla="*/ 96 h 190"/>
                <a:gd name="T36" fmla="*/ 63 w 205"/>
                <a:gd name="T37" fmla="*/ 74 h 190"/>
                <a:gd name="T38" fmla="*/ 47 w 205"/>
                <a:gd name="T39" fmla="*/ 87 h 190"/>
                <a:gd name="T40" fmla="*/ 47 w 205"/>
                <a:gd name="T41" fmla="*/ 79 h 190"/>
                <a:gd name="T42" fmla="*/ 85 w 205"/>
                <a:gd name="T43" fmla="*/ 43 h 190"/>
                <a:gd name="T44" fmla="*/ 78 w 205"/>
                <a:gd name="T45" fmla="*/ 61 h 190"/>
                <a:gd name="T46" fmla="*/ 71 w 205"/>
                <a:gd name="T47" fmla="*/ 23 h 190"/>
                <a:gd name="T48" fmla="*/ 101 w 205"/>
                <a:gd name="T49" fmla="*/ 81 h 190"/>
                <a:gd name="T50" fmla="*/ 140 w 205"/>
                <a:gd name="T51" fmla="*/ 111 h 190"/>
                <a:gd name="T52" fmla="*/ 89 w 205"/>
                <a:gd name="T53" fmla="*/ 103 h 190"/>
                <a:gd name="T54" fmla="*/ 63 w 205"/>
                <a:gd name="T55" fmla="*/ 25 h 190"/>
                <a:gd name="T56" fmla="*/ 44 w 205"/>
                <a:gd name="T57" fmla="*/ 72 h 190"/>
                <a:gd name="T58" fmla="*/ 63 w 205"/>
                <a:gd name="T59" fmla="*/ 25 h 190"/>
                <a:gd name="T60" fmla="*/ 44 w 205"/>
                <a:gd name="T61" fmla="*/ 94 h 190"/>
                <a:gd name="T62" fmla="*/ 63 w 205"/>
                <a:gd name="T63" fmla="*/ 121 h 190"/>
                <a:gd name="T64" fmla="*/ 39 w 205"/>
                <a:gd name="T65" fmla="*/ 100 h 190"/>
                <a:gd name="T66" fmla="*/ 82 w 205"/>
                <a:gd name="T67" fmla="*/ 124 h 190"/>
                <a:gd name="T68" fmla="*/ 130 w 205"/>
                <a:gd name="T69" fmla="*/ 127 h 190"/>
                <a:gd name="T70" fmla="*/ 129 w 205"/>
                <a:gd name="T71"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5" h="190">
                  <a:moveTo>
                    <a:pt x="167" y="99"/>
                  </a:moveTo>
                  <a:cubicBezTo>
                    <a:pt x="159" y="99"/>
                    <a:pt x="152" y="102"/>
                    <a:pt x="146" y="106"/>
                  </a:cubicBezTo>
                  <a:cubicBezTo>
                    <a:pt x="118" y="73"/>
                    <a:pt x="118" y="73"/>
                    <a:pt x="118" y="73"/>
                  </a:cubicBezTo>
                  <a:cubicBezTo>
                    <a:pt x="121" y="69"/>
                    <a:pt x="123" y="64"/>
                    <a:pt x="123" y="59"/>
                  </a:cubicBezTo>
                  <a:cubicBezTo>
                    <a:pt x="123" y="46"/>
                    <a:pt x="113" y="36"/>
                    <a:pt x="101" y="36"/>
                  </a:cubicBezTo>
                  <a:cubicBezTo>
                    <a:pt x="97" y="36"/>
                    <a:pt x="94" y="37"/>
                    <a:pt x="91" y="38"/>
                  </a:cubicBezTo>
                  <a:cubicBezTo>
                    <a:pt x="76" y="17"/>
                    <a:pt x="76" y="17"/>
                    <a:pt x="76" y="17"/>
                  </a:cubicBezTo>
                  <a:cubicBezTo>
                    <a:pt x="77" y="15"/>
                    <a:pt x="78" y="13"/>
                    <a:pt x="78" y="11"/>
                  </a:cubicBezTo>
                  <a:cubicBezTo>
                    <a:pt x="78" y="5"/>
                    <a:pt x="73" y="0"/>
                    <a:pt x="67" y="0"/>
                  </a:cubicBezTo>
                  <a:cubicBezTo>
                    <a:pt x="61" y="0"/>
                    <a:pt x="56" y="5"/>
                    <a:pt x="56" y="11"/>
                  </a:cubicBezTo>
                  <a:cubicBezTo>
                    <a:pt x="56" y="13"/>
                    <a:pt x="57" y="16"/>
                    <a:pt x="58" y="17"/>
                  </a:cubicBezTo>
                  <a:cubicBezTo>
                    <a:pt x="32" y="60"/>
                    <a:pt x="32" y="60"/>
                    <a:pt x="32" y="60"/>
                  </a:cubicBezTo>
                  <a:cubicBezTo>
                    <a:pt x="29" y="59"/>
                    <a:pt x="27" y="59"/>
                    <a:pt x="24" y="59"/>
                  </a:cubicBezTo>
                  <a:cubicBezTo>
                    <a:pt x="11" y="59"/>
                    <a:pt x="0" y="69"/>
                    <a:pt x="0" y="82"/>
                  </a:cubicBezTo>
                  <a:cubicBezTo>
                    <a:pt x="0" y="95"/>
                    <a:pt x="11" y="106"/>
                    <a:pt x="24" y="106"/>
                  </a:cubicBezTo>
                  <a:cubicBezTo>
                    <a:pt x="26" y="106"/>
                    <a:pt x="29" y="105"/>
                    <a:pt x="32" y="104"/>
                  </a:cubicBezTo>
                  <a:cubicBezTo>
                    <a:pt x="46" y="128"/>
                    <a:pt x="46" y="128"/>
                    <a:pt x="46" y="128"/>
                  </a:cubicBezTo>
                  <a:cubicBezTo>
                    <a:pt x="38" y="134"/>
                    <a:pt x="33" y="144"/>
                    <a:pt x="33" y="155"/>
                  </a:cubicBezTo>
                  <a:cubicBezTo>
                    <a:pt x="33" y="174"/>
                    <a:pt x="48" y="190"/>
                    <a:pt x="67" y="190"/>
                  </a:cubicBezTo>
                  <a:cubicBezTo>
                    <a:pt x="86" y="190"/>
                    <a:pt x="102" y="174"/>
                    <a:pt x="102" y="155"/>
                  </a:cubicBezTo>
                  <a:cubicBezTo>
                    <a:pt x="102" y="155"/>
                    <a:pt x="101" y="154"/>
                    <a:pt x="101" y="153"/>
                  </a:cubicBezTo>
                  <a:cubicBezTo>
                    <a:pt x="131" y="148"/>
                    <a:pt x="131" y="148"/>
                    <a:pt x="131" y="148"/>
                  </a:cubicBezTo>
                  <a:cubicBezTo>
                    <a:pt x="135" y="164"/>
                    <a:pt x="150" y="175"/>
                    <a:pt x="167" y="175"/>
                  </a:cubicBezTo>
                  <a:cubicBezTo>
                    <a:pt x="188" y="175"/>
                    <a:pt x="205" y="158"/>
                    <a:pt x="205" y="137"/>
                  </a:cubicBezTo>
                  <a:cubicBezTo>
                    <a:pt x="205" y="116"/>
                    <a:pt x="188" y="99"/>
                    <a:pt x="167" y="99"/>
                  </a:cubicBezTo>
                  <a:close/>
                  <a:moveTo>
                    <a:pt x="71" y="121"/>
                  </a:moveTo>
                  <a:cubicBezTo>
                    <a:pt x="71" y="105"/>
                    <a:pt x="71" y="105"/>
                    <a:pt x="71" y="105"/>
                  </a:cubicBezTo>
                  <a:cubicBezTo>
                    <a:pt x="79" y="108"/>
                    <a:pt x="79" y="108"/>
                    <a:pt x="79" y="108"/>
                  </a:cubicBezTo>
                  <a:cubicBezTo>
                    <a:pt x="74" y="122"/>
                    <a:pt x="74" y="122"/>
                    <a:pt x="74" y="122"/>
                  </a:cubicBezTo>
                  <a:cubicBezTo>
                    <a:pt x="73" y="121"/>
                    <a:pt x="72" y="121"/>
                    <a:pt x="71" y="121"/>
                  </a:cubicBezTo>
                  <a:close/>
                  <a:moveTo>
                    <a:pt x="71" y="96"/>
                  </a:moveTo>
                  <a:cubicBezTo>
                    <a:pt x="71" y="72"/>
                    <a:pt x="71" y="72"/>
                    <a:pt x="71" y="72"/>
                  </a:cubicBezTo>
                  <a:cubicBezTo>
                    <a:pt x="81" y="69"/>
                    <a:pt x="81" y="69"/>
                    <a:pt x="81" y="69"/>
                  </a:cubicBezTo>
                  <a:cubicBezTo>
                    <a:pt x="83" y="73"/>
                    <a:pt x="86" y="76"/>
                    <a:pt x="89" y="78"/>
                  </a:cubicBezTo>
                  <a:cubicBezTo>
                    <a:pt x="82" y="100"/>
                    <a:pt x="82" y="100"/>
                    <a:pt x="82" y="100"/>
                  </a:cubicBezTo>
                  <a:lnTo>
                    <a:pt x="71" y="96"/>
                  </a:lnTo>
                  <a:close/>
                  <a:moveTo>
                    <a:pt x="47" y="79"/>
                  </a:moveTo>
                  <a:cubicBezTo>
                    <a:pt x="63" y="74"/>
                    <a:pt x="63" y="74"/>
                    <a:pt x="63" y="74"/>
                  </a:cubicBezTo>
                  <a:cubicBezTo>
                    <a:pt x="63" y="93"/>
                    <a:pt x="63" y="93"/>
                    <a:pt x="63" y="93"/>
                  </a:cubicBezTo>
                  <a:cubicBezTo>
                    <a:pt x="47" y="87"/>
                    <a:pt x="47" y="87"/>
                    <a:pt x="47" y="87"/>
                  </a:cubicBezTo>
                  <a:cubicBezTo>
                    <a:pt x="47" y="85"/>
                    <a:pt x="47" y="84"/>
                    <a:pt x="47" y="82"/>
                  </a:cubicBezTo>
                  <a:cubicBezTo>
                    <a:pt x="47" y="81"/>
                    <a:pt x="47" y="80"/>
                    <a:pt x="47" y="79"/>
                  </a:cubicBezTo>
                  <a:close/>
                  <a:moveTo>
                    <a:pt x="71" y="23"/>
                  </a:moveTo>
                  <a:cubicBezTo>
                    <a:pt x="85" y="43"/>
                    <a:pt x="85" y="43"/>
                    <a:pt x="85" y="43"/>
                  </a:cubicBezTo>
                  <a:cubicBezTo>
                    <a:pt x="81" y="47"/>
                    <a:pt x="78" y="53"/>
                    <a:pt x="78" y="59"/>
                  </a:cubicBezTo>
                  <a:cubicBezTo>
                    <a:pt x="78" y="60"/>
                    <a:pt x="78" y="61"/>
                    <a:pt x="78" y="61"/>
                  </a:cubicBezTo>
                  <a:cubicBezTo>
                    <a:pt x="71" y="64"/>
                    <a:pt x="71" y="64"/>
                    <a:pt x="71" y="64"/>
                  </a:cubicBezTo>
                  <a:lnTo>
                    <a:pt x="71" y="23"/>
                  </a:lnTo>
                  <a:close/>
                  <a:moveTo>
                    <a:pt x="97" y="81"/>
                  </a:moveTo>
                  <a:cubicBezTo>
                    <a:pt x="98" y="81"/>
                    <a:pt x="99" y="81"/>
                    <a:pt x="101" y="81"/>
                  </a:cubicBezTo>
                  <a:cubicBezTo>
                    <a:pt x="105" y="81"/>
                    <a:pt x="108" y="80"/>
                    <a:pt x="112" y="78"/>
                  </a:cubicBezTo>
                  <a:cubicBezTo>
                    <a:pt x="140" y="111"/>
                    <a:pt x="140" y="111"/>
                    <a:pt x="140" y="111"/>
                  </a:cubicBezTo>
                  <a:cubicBezTo>
                    <a:pt x="137" y="114"/>
                    <a:pt x="135" y="117"/>
                    <a:pt x="133" y="120"/>
                  </a:cubicBezTo>
                  <a:cubicBezTo>
                    <a:pt x="89" y="103"/>
                    <a:pt x="89" y="103"/>
                    <a:pt x="89" y="103"/>
                  </a:cubicBezTo>
                  <a:lnTo>
                    <a:pt x="97" y="81"/>
                  </a:lnTo>
                  <a:close/>
                  <a:moveTo>
                    <a:pt x="63" y="25"/>
                  </a:moveTo>
                  <a:cubicBezTo>
                    <a:pt x="63" y="66"/>
                    <a:pt x="63" y="66"/>
                    <a:pt x="63" y="66"/>
                  </a:cubicBezTo>
                  <a:cubicBezTo>
                    <a:pt x="44" y="72"/>
                    <a:pt x="44" y="72"/>
                    <a:pt x="44" y="72"/>
                  </a:cubicBezTo>
                  <a:cubicBezTo>
                    <a:pt x="43" y="69"/>
                    <a:pt x="41" y="67"/>
                    <a:pt x="39" y="65"/>
                  </a:cubicBezTo>
                  <a:lnTo>
                    <a:pt x="63" y="25"/>
                  </a:lnTo>
                  <a:close/>
                  <a:moveTo>
                    <a:pt x="39" y="100"/>
                  </a:moveTo>
                  <a:cubicBezTo>
                    <a:pt x="41" y="98"/>
                    <a:pt x="42" y="96"/>
                    <a:pt x="44" y="94"/>
                  </a:cubicBezTo>
                  <a:cubicBezTo>
                    <a:pt x="63" y="102"/>
                    <a:pt x="63" y="102"/>
                    <a:pt x="63" y="102"/>
                  </a:cubicBezTo>
                  <a:cubicBezTo>
                    <a:pt x="63" y="121"/>
                    <a:pt x="63" y="121"/>
                    <a:pt x="63" y="121"/>
                  </a:cubicBezTo>
                  <a:cubicBezTo>
                    <a:pt x="59" y="121"/>
                    <a:pt x="56" y="122"/>
                    <a:pt x="53" y="124"/>
                  </a:cubicBezTo>
                  <a:lnTo>
                    <a:pt x="39" y="100"/>
                  </a:lnTo>
                  <a:close/>
                  <a:moveTo>
                    <a:pt x="100" y="145"/>
                  </a:moveTo>
                  <a:cubicBezTo>
                    <a:pt x="97" y="136"/>
                    <a:pt x="91" y="128"/>
                    <a:pt x="82" y="124"/>
                  </a:cubicBezTo>
                  <a:cubicBezTo>
                    <a:pt x="87" y="111"/>
                    <a:pt x="87" y="111"/>
                    <a:pt x="87" y="111"/>
                  </a:cubicBezTo>
                  <a:cubicBezTo>
                    <a:pt x="130" y="127"/>
                    <a:pt x="130" y="127"/>
                    <a:pt x="130" y="127"/>
                  </a:cubicBezTo>
                  <a:cubicBezTo>
                    <a:pt x="129" y="131"/>
                    <a:pt x="129" y="134"/>
                    <a:pt x="129" y="137"/>
                  </a:cubicBezTo>
                  <a:cubicBezTo>
                    <a:pt x="129" y="138"/>
                    <a:pt x="129" y="139"/>
                    <a:pt x="129" y="140"/>
                  </a:cubicBezTo>
                  <a:lnTo>
                    <a:pt x="100" y="1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46" name="Rectangle 45"/>
            <p:cNvSpPr/>
            <p:nvPr/>
          </p:nvSpPr>
          <p:spPr>
            <a:xfrm>
              <a:off x="236169" y="4152505"/>
              <a:ext cx="779381"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9583">
                        <a:srgbClr val="FFFFFF"/>
                      </a:gs>
                      <a:gs pos="24000">
                        <a:srgbClr val="FFFFFF"/>
                      </a:gs>
                    </a:gsLst>
                    <a:lin ang="5400000" scaled="0"/>
                  </a:gradFill>
                  <a:effectLst/>
                  <a:uLnTx/>
                  <a:uFillTx/>
                </a:rPr>
                <a:t>Social</a:t>
              </a:r>
            </a:p>
          </p:txBody>
        </p:sp>
      </p:grpSp>
      <p:grpSp>
        <p:nvGrpSpPr>
          <p:cNvPr id="47" name="Group 46"/>
          <p:cNvGrpSpPr/>
          <p:nvPr/>
        </p:nvGrpSpPr>
        <p:grpSpPr>
          <a:xfrm>
            <a:off x="8828208" y="2700013"/>
            <a:ext cx="1449436" cy="989318"/>
            <a:chOff x="-204334" y="2444422"/>
            <a:chExt cx="1449436" cy="989318"/>
          </a:xfrm>
        </p:grpSpPr>
        <p:sp>
          <p:nvSpPr>
            <p:cNvPr id="48" name="Freeform 11"/>
            <p:cNvSpPr>
              <a:spLocks noEditPoints="1"/>
            </p:cNvSpPr>
            <p:nvPr/>
          </p:nvSpPr>
          <p:spPr bwMode="auto">
            <a:xfrm>
              <a:off x="298158" y="2444422"/>
              <a:ext cx="457492" cy="652434"/>
            </a:xfrm>
            <a:custGeom>
              <a:avLst/>
              <a:gdLst>
                <a:gd name="T0" fmla="*/ 427 w 541"/>
                <a:gd name="T1" fmla="*/ 443 h 772"/>
                <a:gd name="T2" fmla="*/ 405 w 541"/>
                <a:gd name="T3" fmla="*/ 428 h 772"/>
                <a:gd name="T4" fmla="*/ 358 w 541"/>
                <a:gd name="T5" fmla="*/ 406 h 772"/>
                <a:gd name="T6" fmla="*/ 344 w 541"/>
                <a:gd name="T7" fmla="*/ 408 h 772"/>
                <a:gd name="T8" fmla="*/ 300 w 541"/>
                <a:gd name="T9" fmla="*/ 242 h 772"/>
                <a:gd name="T10" fmla="*/ 254 w 541"/>
                <a:gd name="T11" fmla="*/ 251 h 772"/>
                <a:gd name="T12" fmla="*/ 298 w 541"/>
                <a:gd name="T13" fmla="*/ 490 h 772"/>
                <a:gd name="T14" fmla="*/ 280 w 541"/>
                <a:gd name="T15" fmla="*/ 523 h 772"/>
                <a:gd name="T16" fmla="*/ 213 w 541"/>
                <a:gd name="T17" fmla="*/ 470 h 772"/>
                <a:gd name="T18" fmla="*/ 147 w 541"/>
                <a:gd name="T19" fmla="*/ 436 h 772"/>
                <a:gd name="T20" fmla="*/ 160 w 541"/>
                <a:gd name="T21" fmla="*/ 481 h 772"/>
                <a:gd name="T22" fmla="*/ 176 w 541"/>
                <a:gd name="T23" fmla="*/ 526 h 772"/>
                <a:gd name="T24" fmla="*/ 208 w 541"/>
                <a:gd name="T25" fmla="*/ 578 h 772"/>
                <a:gd name="T26" fmla="*/ 308 w 541"/>
                <a:gd name="T27" fmla="*/ 701 h 772"/>
                <a:gd name="T28" fmla="*/ 340 w 541"/>
                <a:gd name="T29" fmla="*/ 772 h 772"/>
                <a:gd name="T30" fmla="*/ 523 w 541"/>
                <a:gd name="T31" fmla="*/ 698 h 772"/>
                <a:gd name="T32" fmla="*/ 531 w 541"/>
                <a:gd name="T33" fmla="*/ 666 h 772"/>
                <a:gd name="T34" fmla="*/ 538 w 541"/>
                <a:gd name="T35" fmla="*/ 572 h 772"/>
                <a:gd name="T36" fmla="*/ 506 w 541"/>
                <a:gd name="T37" fmla="*/ 510 h 772"/>
                <a:gd name="T38" fmla="*/ 478 w 541"/>
                <a:gd name="T39" fmla="*/ 470 h 772"/>
                <a:gd name="T40" fmla="*/ 349 w 541"/>
                <a:gd name="T41" fmla="*/ 161 h 772"/>
                <a:gd name="T42" fmla="*/ 187 w 541"/>
                <a:gd name="T43" fmla="*/ 0 h 772"/>
                <a:gd name="T44" fmla="*/ 349 w 541"/>
                <a:gd name="T45" fmla="*/ 161 h 772"/>
                <a:gd name="T46" fmla="*/ 0 w 541"/>
                <a:gd name="T47" fmla="*/ 161 h 772"/>
                <a:gd name="T48" fmla="*/ 163 w 541"/>
                <a:gd name="T49" fmla="*/ 0 h 772"/>
                <a:gd name="T50" fmla="*/ 251 w 541"/>
                <a:gd name="T51" fmla="*/ 347 h 772"/>
                <a:gd name="T52" fmla="*/ 187 w 541"/>
                <a:gd name="T53" fmla="*/ 185 h 772"/>
                <a:gd name="T54" fmla="*/ 349 w 541"/>
                <a:gd name="T55" fmla="*/ 347 h 772"/>
                <a:gd name="T56" fmla="*/ 319 w 541"/>
                <a:gd name="T57" fmla="*/ 237 h 772"/>
                <a:gd name="T58" fmla="*/ 319 w 541"/>
                <a:gd name="T59" fmla="*/ 237 h 772"/>
                <a:gd name="T60" fmla="*/ 269 w 541"/>
                <a:gd name="T61" fmla="*/ 203 h 772"/>
                <a:gd name="T62" fmla="*/ 234 w 541"/>
                <a:gd name="T63" fmla="*/ 254 h 772"/>
                <a:gd name="T64" fmla="*/ 157 w 541"/>
                <a:gd name="T65" fmla="*/ 533 h 772"/>
                <a:gd name="T66" fmla="*/ 0 w 541"/>
                <a:gd name="T67" fmla="*/ 372 h 772"/>
                <a:gd name="T68" fmla="*/ 277 w 541"/>
                <a:gd name="T69" fmla="*/ 486 h 772"/>
                <a:gd name="T70" fmla="*/ 278 w 541"/>
                <a:gd name="T71" fmla="*/ 489 h 772"/>
                <a:gd name="T72" fmla="*/ 273 w 541"/>
                <a:gd name="T73" fmla="*/ 504 h 772"/>
                <a:gd name="T74" fmla="*/ 257 w 541"/>
                <a:gd name="T75" fmla="*/ 498 h 772"/>
                <a:gd name="T76" fmla="*/ 257 w 541"/>
                <a:gd name="T77" fmla="*/ 498 h 772"/>
                <a:gd name="T78" fmla="*/ 230 w 541"/>
                <a:gd name="T79" fmla="*/ 459 h 772"/>
                <a:gd name="T80" fmla="*/ 212 w 541"/>
                <a:gd name="T81" fmla="*/ 432 h 772"/>
                <a:gd name="T82" fmla="*/ 135 w 541"/>
                <a:gd name="T83" fmla="*/ 420 h 772"/>
                <a:gd name="T84" fmla="*/ 131 w 541"/>
                <a:gd name="T85" fmla="*/ 473 h 772"/>
                <a:gd name="T86" fmla="*/ 150 w 541"/>
                <a:gd name="T87" fmla="*/ 510 h 772"/>
                <a:gd name="T88" fmla="*/ 157 w 541"/>
                <a:gd name="T89" fmla="*/ 533 h 772"/>
                <a:gd name="T90" fmla="*/ 0 w 541"/>
                <a:gd name="T91" fmla="*/ 347 h 772"/>
                <a:gd name="T92" fmla="*/ 163 w 541"/>
                <a:gd name="T93" fmla="*/ 185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1" h="772">
                  <a:moveTo>
                    <a:pt x="428" y="443"/>
                  </a:moveTo>
                  <a:cubicBezTo>
                    <a:pt x="427" y="443"/>
                    <a:pt x="427" y="443"/>
                    <a:pt x="427" y="443"/>
                  </a:cubicBezTo>
                  <a:cubicBezTo>
                    <a:pt x="413" y="442"/>
                    <a:pt x="413" y="442"/>
                    <a:pt x="413" y="442"/>
                  </a:cubicBezTo>
                  <a:cubicBezTo>
                    <a:pt x="405" y="428"/>
                    <a:pt x="405" y="428"/>
                    <a:pt x="405" y="428"/>
                  </a:cubicBezTo>
                  <a:cubicBezTo>
                    <a:pt x="403" y="426"/>
                    <a:pt x="402" y="424"/>
                    <a:pt x="400" y="422"/>
                  </a:cubicBezTo>
                  <a:cubicBezTo>
                    <a:pt x="388" y="412"/>
                    <a:pt x="374" y="406"/>
                    <a:pt x="358" y="406"/>
                  </a:cubicBezTo>
                  <a:cubicBezTo>
                    <a:pt x="344" y="409"/>
                    <a:pt x="344" y="409"/>
                    <a:pt x="344" y="409"/>
                  </a:cubicBezTo>
                  <a:cubicBezTo>
                    <a:pt x="344" y="408"/>
                    <a:pt x="344" y="408"/>
                    <a:pt x="344" y="408"/>
                  </a:cubicBezTo>
                  <a:cubicBezTo>
                    <a:pt x="344" y="407"/>
                    <a:pt x="344" y="407"/>
                    <a:pt x="344" y="407"/>
                  </a:cubicBezTo>
                  <a:cubicBezTo>
                    <a:pt x="300" y="242"/>
                    <a:pt x="300" y="242"/>
                    <a:pt x="300" y="242"/>
                  </a:cubicBezTo>
                  <a:cubicBezTo>
                    <a:pt x="294" y="221"/>
                    <a:pt x="284" y="221"/>
                    <a:pt x="272" y="223"/>
                  </a:cubicBezTo>
                  <a:cubicBezTo>
                    <a:pt x="272" y="223"/>
                    <a:pt x="249" y="226"/>
                    <a:pt x="254" y="251"/>
                  </a:cubicBezTo>
                  <a:cubicBezTo>
                    <a:pt x="297" y="482"/>
                    <a:pt x="297" y="482"/>
                    <a:pt x="297" y="482"/>
                  </a:cubicBezTo>
                  <a:cubicBezTo>
                    <a:pt x="297" y="485"/>
                    <a:pt x="298" y="487"/>
                    <a:pt x="298" y="490"/>
                  </a:cubicBezTo>
                  <a:cubicBezTo>
                    <a:pt x="298" y="500"/>
                    <a:pt x="294" y="510"/>
                    <a:pt x="287" y="518"/>
                  </a:cubicBezTo>
                  <a:cubicBezTo>
                    <a:pt x="285" y="521"/>
                    <a:pt x="282" y="523"/>
                    <a:pt x="280" y="523"/>
                  </a:cubicBezTo>
                  <a:cubicBezTo>
                    <a:pt x="267" y="525"/>
                    <a:pt x="255" y="522"/>
                    <a:pt x="244" y="514"/>
                  </a:cubicBezTo>
                  <a:cubicBezTo>
                    <a:pt x="231" y="504"/>
                    <a:pt x="222" y="483"/>
                    <a:pt x="213" y="470"/>
                  </a:cubicBezTo>
                  <a:cubicBezTo>
                    <a:pt x="208" y="462"/>
                    <a:pt x="204" y="453"/>
                    <a:pt x="198" y="446"/>
                  </a:cubicBezTo>
                  <a:cubicBezTo>
                    <a:pt x="186" y="434"/>
                    <a:pt x="162" y="424"/>
                    <a:pt x="147" y="436"/>
                  </a:cubicBezTo>
                  <a:cubicBezTo>
                    <a:pt x="143" y="440"/>
                    <a:pt x="138" y="450"/>
                    <a:pt x="142" y="455"/>
                  </a:cubicBezTo>
                  <a:cubicBezTo>
                    <a:pt x="148" y="463"/>
                    <a:pt x="156" y="472"/>
                    <a:pt x="160" y="481"/>
                  </a:cubicBezTo>
                  <a:cubicBezTo>
                    <a:pt x="164" y="488"/>
                    <a:pt x="166" y="496"/>
                    <a:pt x="169" y="504"/>
                  </a:cubicBezTo>
                  <a:cubicBezTo>
                    <a:pt x="171" y="509"/>
                    <a:pt x="172" y="522"/>
                    <a:pt x="176" y="526"/>
                  </a:cubicBezTo>
                  <a:cubicBezTo>
                    <a:pt x="180" y="530"/>
                    <a:pt x="184" y="538"/>
                    <a:pt x="187" y="543"/>
                  </a:cubicBezTo>
                  <a:cubicBezTo>
                    <a:pt x="194" y="554"/>
                    <a:pt x="204" y="566"/>
                    <a:pt x="208" y="578"/>
                  </a:cubicBezTo>
                  <a:cubicBezTo>
                    <a:pt x="222" y="598"/>
                    <a:pt x="228" y="624"/>
                    <a:pt x="243" y="643"/>
                  </a:cubicBezTo>
                  <a:cubicBezTo>
                    <a:pt x="262" y="666"/>
                    <a:pt x="280" y="688"/>
                    <a:pt x="308" y="701"/>
                  </a:cubicBezTo>
                  <a:cubicBezTo>
                    <a:pt x="318" y="707"/>
                    <a:pt x="325" y="715"/>
                    <a:pt x="331" y="724"/>
                  </a:cubicBezTo>
                  <a:cubicBezTo>
                    <a:pt x="340" y="772"/>
                    <a:pt x="340" y="772"/>
                    <a:pt x="340" y="772"/>
                  </a:cubicBezTo>
                  <a:cubicBezTo>
                    <a:pt x="375" y="766"/>
                    <a:pt x="517" y="742"/>
                    <a:pt x="532" y="739"/>
                  </a:cubicBezTo>
                  <a:cubicBezTo>
                    <a:pt x="523" y="698"/>
                    <a:pt x="523" y="698"/>
                    <a:pt x="523" y="698"/>
                  </a:cubicBezTo>
                  <a:cubicBezTo>
                    <a:pt x="522" y="697"/>
                    <a:pt x="522" y="697"/>
                    <a:pt x="522" y="697"/>
                  </a:cubicBezTo>
                  <a:cubicBezTo>
                    <a:pt x="526" y="687"/>
                    <a:pt x="528" y="676"/>
                    <a:pt x="531" y="666"/>
                  </a:cubicBezTo>
                  <a:cubicBezTo>
                    <a:pt x="533" y="657"/>
                    <a:pt x="535" y="649"/>
                    <a:pt x="535" y="640"/>
                  </a:cubicBezTo>
                  <a:cubicBezTo>
                    <a:pt x="536" y="618"/>
                    <a:pt x="537" y="595"/>
                    <a:pt x="538" y="572"/>
                  </a:cubicBezTo>
                  <a:cubicBezTo>
                    <a:pt x="538" y="568"/>
                    <a:pt x="538" y="564"/>
                    <a:pt x="539" y="560"/>
                  </a:cubicBezTo>
                  <a:cubicBezTo>
                    <a:pt x="541" y="547"/>
                    <a:pt x="533" y="512"/>
                    <a:pt x="506" y="510"/>
                  </a:cubicBezTo>
                  <a:cubicBezTo>
                    <a:pt x="505" y="510"/>
                    <a:pt x="505" y="510"/>
                    <a:pt x="505" y="509"/>
                  </a:cubicBezTo>
                  <a:cubicBezTo>
                    <a:pt x="498" y="495"/>
                    <a:pt x="489" y="482"/>
                    <a:pt x="478" y="470"/>
                  </a:cubicBezTo>
                  <a:cubicBezTo>
                    <a:pt x="465" y="456"/>
                    <a:pt x="447" y="446"/>
                    <a:pt x="428" y="443"/>
                  </a:cubicBezTo>
                  <a:close/>
                  <a:moveTo>
                    <a:pt x="349" y="161"/>
                  </a:moveTo>
                  <a:cubicBezTo>
                    <a:pt x="187" y="161"/>
                    <a:pt x="187" y="161"/>
                    <a:pt x="187" y="161"/>
                  </a:cubicBezTo>
                  <a:cubicBezTo>
                    <a:pt x="187" y="0"/>
                    <a:pt x="187" y="0"/>
                    <a:pt x="187" y="0"/>
                  </a:cubicBezTo>
                  <a:cubicBezTo>
                    <a:pt x="349" y="0"/>
                    <a:pt x="349" y="0"/>
                    <a:pt x="349" y="0"/>
                  </a:cubicBezTo>
                  <a:lnTo>
                    <a:pt x="349" y="161"/>
                  </a:lnTo>
                  <a:close/>
                  <a:moveTo>
                    <a:pt x="163" y="161"/>
                  </a:moveTo>
                  <a:cubicBezTo>
                    <a:pt x="0" y="161"/>
                    <a:pt x="0" y="161"/>
                    <a:pt x="0" y="161"/>
                  </a:cubicBezTo>
                  <a:cubicBezTo>
                    <a:pt x="0" y="0"/>
                    <a:pt x="0" y="0"/>
                    <a:pt x="0" y="0"/>
                  </a:cubicBezTo>
                  <a:cubicBezTo>
                    <a:pt x="163" y="0"/>
                    <a:pt x="163" y="0"/>
                    <a:pt x="163" y="0"/>
                  </a:cubicBezTo>
                  <a:lnTo>
                    <a:pt x="163" y="161"/>
                  </a:lnTo>
                  <a:close/>
                  <a:moveTo>
                    <a:pt x="251" y="347"/>
                  </a:moveTo>
                  <a:cubicBezTo>
                    <a:pt x="187" y="347"/>
                    <a:pt x="187" y="347"/>
                    <a:pt x="187" y="347"/>
                  </a:cubicBezTo>
                  <a:cubicBezTo>
                    <a:pt x="187" y="185"/>
                    <a:pt x="187" y="185"/>
                    <a:pt x="187" y="185"/>
                  </a:cubicBezTo>
                  <a:cubicBezTo>
                    <a:pt x="349" y="185"/>
                    <a:pt x="349" y="185"/>
                    <a:pt x="349" y="185"/>
                  </a:cubicBezTo>
                  <a:cubicBezTo>
                    <a:pt x="349" y="347"/>
                    <a:pt x="349" y="347"/>
                    <a:pt x="349" y="347"/>
                  </a:cubicBezTo>
                  <a:cubicBezTo>
                    <a:pt x="349" y="347"/>
                    <a:pt x="349" y="347"/>
                    <a:pt x="349" y="347"/>
                  </a:cubicBezTo>
                  <a:cubicBezTo>
                    <a:pt x="319" y="237"/>
                    <a:pt x="319" y="237"/>
                    <a:pt x="319" y="237"/>
                  </a:cubicBezTo>
                  <a:cubicBezTo>
                    <a:pt x="319" y="237"/>
                    <a:pt x="319" y="237"/>
                    <a:pt x="319" y="237"/>
                  </a:cubicBezTo>
                  <a:cubicBezTo>
                    <a:pt x="319" y="237"/>
                    <a:pt x="319" y="237"/>
                    <a:pt x="319" y="237"/>
                  </a:cubicBezTo>
                  <a:cubicBezTo>
                    <a:pt x="311" y="208"/>
                    <a:pt x="293" y="202"/>
                    <a:pt x="280" y="202"/>
                  </a:cubicBezTo>
                  <a:cubicBezTo>
                    <a:pt x="276" y="202"/>
                    <a:pt x="272" y="202"/>
                    <a:pt x="269" y="203"/>
                  </a:cubicBezTo>
                  <a:cubicBezTo>
                    <a:pt x="265" y="204"/>
                    <a:pt x="250" y="207"/>
                    <a:pt x="241" y="220"/>
                  </a:cubicBezTo>
                  <a:cubicBezTo>
                    <a:pt x="236" y="227"/>
                    <a:pt x="231" y="238"/>
                    <a:pt x="234" y="254"/>
                  </a:cubicBezTo>
                  <a:lnTo>
                    <a:pt x="251" y="347"/>
                  </a:lnTo>
                  <a:close/>
                  <a:moveTo>
                    <a:pt x="157" y="533"/>
                  </a:moveTo>
                  <a:cubicBezTo>
                    <a:pt x="0" y="533"/>
                    <a:pt x="0" y="533"/>
                    <a:pt x="0" y="533"/>
                  </a:cubicBezTo>
                  <a:cubicBezTo>
                    <a:pt x="0" y="372"/>
                    <a:pt x="0" y="372"/>
                    <a:pt x="0" y="372"/>
                  </a:cubicBezTo>
                  <a:cubicBezTo>
                    <a:pt x="256" y="372"/>
                    <a:pt x="256" y="372"/>
                    <a:pt x="256" y="372"/>
                  </a:cubicBezTo>
                  <a:cubicBezTo>
                    <a:pt x="277" y="486"/>
                    <a:pt x="277" y="486"/>
                    <a:pt x="277" y="486"/>
                  </a:cubicBezTo>
                  <a:cubicBezTo>
                    <a:pt x="277" y="487"/>
                    <a:pt x="278" y="488"/>
                    <a:pt x="278" y="489"/>
                  </a:cubicBezTo>
                  <a:cubicBezTo>
                    <a:pt x="278" y="489"/>
                    <a:pt x="278" y="489"/>
                    <a:pt x="278" y="489"/>
                  </a:cubicBezTo>
                  <a:cubicBezTo>
                    <a:pt x="278" y="490"/>
                    <a:pt x="278" y="490"/>
                    <a:pt x="278" y="490"/>
                  </a:cubicBezTo>
                  <a:cubicBezTo>
                    <a:pt x="278" y="495"/>
                    <a:pt x="276" y="499"/>
                    <a:pt x="273" y="504"/>
                  </a:cubicBezTo>
                  <a:cubicBezTo>
                    <a:pt x="273" y="504"/>
                    <a:pt x="272" y="504"/>
                    <a:pt x="272" y="504"/>
                  </a:cubicBezTo>
                  <a:cubicBezTo>
                    <a:pt x="267" y="504"/>
                    <a:pt x="262" y="502"/>
                    <a:pt x="257" y="498"/>
                  </a:cubicBezTo>
                  <a:cubicBezTo>
                    <a:pt x="257" y="498"/>
                    <a:pt x="257" y="498"/>
                    <a:pt x="257" y="498"/>
                  </a:cubicBezTo>
                  <a:cubicBezTo>
                    <a:pt x="257" y="498"/>
                    <a:pt x="257" y="498"/>
                    <a:pt x="257" y="498"/>
                  </a:cubicBezTo>
                  <a:cubicBezTo>
                    <a:pt x="250" y="493"/>
                    <a:pt x="244" y="482"/>
                    <a:pt x="238" y="472"/>
                  </a:cubicBezTo>
                  <a:cubicBezTo>
                    <a:pt x="235" y="468"/>
                    <a:pt x="233" y="463"/>
                    <a:pt x="230" y="459"/>
                  </a:cubicBezTo>
                  <a:cubicBezTo>
                    <a:pt x="228" y="456"/>
                    <a:pt x="227" y="454"/>
                    <a:pt x="225" y="451"/>
                  </a:cubicBezTo>
                  <a:cubicBezTo>
                    <a:pt x="222" y="445"/>
                    <a:pt x="218" y="438"/>
                    <a:pt x="212" y="432"/>
                  </a:cubicBezTo>
                  <a:cubicBezTo>
                    <a:pt x="200" y="419"/>
                    <a:pt x="181" y="411"/>
                    <a:pt x="164" y="411"/>
                  </a:cubicBezTo>
                  <a:cubicBezTo>
                    <a:pt x="153" y="411"/>
                    <a:pt x="143" y="414"/>
                    <a:pt x="135" y="420"/>
                  </a:cubicBezTo>
                  <a:cubicBezTo>
                    <a:pt x="124" y="430"/>
                    <a:pt x="114" y="452"/>
                    <a:pt x="126" y="467"/>
                  </a:cubicBezTo>
                  <a:cubicBezTo>
                    <a:pt x="128" y="469"/>
                    <a:pt x="129" y="471"/>
                    <a:pt x="131" y="473"/>
                  </a:cubicBezTo>
                  <a:cubicBezTo>
                    <a:pt x="135" y="479"/>
                    <a:pt x="140" y="485"/>
                    <a:pt x="142" y="489"/>
                  </a:cubicBezTo>
                  <a:cubicBezTo>
                    <a:pt x="145" y="496"/>
                    <a:pt x="148" y="504"/>
                    <a:pt x="150" y="510"/>
                  </a:cubicBezTo>
                  <a:cubicBezTo>
                    <a:pt x="150" y="511"/>
                    <a:pt x="151" y="513"/>
                    <a:pt x="151" y="515"/>
                  </a:cubicBezTo>
                  <a:cubicBezTo>
                    <a:pt x="152" y="521"/>
                    <a:pt x="154" y="527"/>
                    <a:pt x="157" y="533"/>
                  </a:cubicBezTo>
                  <a:close/>
                  <a:moveTo>
                    <a:pt x="163" y="347"/>
                  </a:moveTo>
                  <a:cubicBezTo>
                    <a:pt x="0" y="347"/>
                    <a:pt x="0" y="347"/>
                    <a:pt x="0" y="347"/>
                  </a:cubicBezTo>
                  <a:cubicBezTo>
                    <a:pt x="0" y="185"/>
                    <a:pt x="0" y="185"/>
                    <a:pt x="0" y="185"/>
                  </a:cubicBezTo>
                  <a:cubicBezTo>
                    <a:pt x="163" y="185"/>
                    <a:pt x="163" y="185"/>
                    <a:pt x="163" y="185"/>
                  </a:cubicBezTo>
                  <a:lnTo>
                    <a:pt x="163" y="34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49" name="Rectangle 48"/>
            <p:cNvSpPr/>
            <p:nvPr/>
          </p:nvSpPr>
          <p:spPr>
            <a:xfrm>
              <a:off x="-204334" y="3064408"/>
              <a:ext cx="144943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gradFill>
                    <a:gsLst>
                      <a:gs pos="9583">
                        <a:srgbClr val="FFFFFF"/>
                      </a:gs>
                      <a:gs pos="24000">
                        <a:srgbClr val="FFFFFF"/>
                      </a:gs>
                    </a:gsLst>
                    <a:lin ang="5400000" scaled="0"/>
                  </a:gradFill>
                  <a:effectLst/>
                  <a:uLnTx/>
                  <a:uFillTx/>
                </a:rPr>
                <a:t>User-Centric</a:t>
              </a:r>
            </a:p>
          </p:txBody>
        </p:sp>
      </p:grpSp>
      <p:sp>
        <p:nvSpPr>
          <p:cNvPr id="53" name="Freeform 11"/>
          <p:cNvSpPr>
            <a:spLocks noChangeAspect="1" noEditPoints="1"/>
          </p:cNvSpPr>
          <p:nvPr/>
        </p:nvSpPr>
        <p:spPr bwMode="auto">
          <a:xfrm>
            <a:off x="6448927" y="4162186"/>
            <a:ext cx="726412" cy="729679"/>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33" tIns="54867" rIns="109733" bIns="54867" numCol="1" anchor="t" anchorCtr="0" compatLnSpc="1">
            <a:prstTxWarp prst="textNoShape">
              <a:avLst/>
            </a:prstTxWarp>
          </a:bodyPr>
          <a:lstStyle/>
          <a:p>
            <a:pPr marL="0" marR="0" lvl="0" indent="0" defTabSz="109729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8" name="Group 7"/>
          <p:cNvGrpSpPr/>
          <p:nvPr/>
        </p:nvGrpSpPr>
        <p:grpSpPr>
          <a:xfrm>
            <a:off x="3587925" y="1347535"/>
            <a:ext cx="480789" cy="5089355"/>
            <a:chOff x="3715443" y="1635109"/>
            <a:chExt cx="554901" cy="3939810"/>
          </a:xfrm>
        </p:grpSpPr>
        <p:sp>
          <p:nvSpPr>
            <p:cNvPr id="9" name="Trapezoid 27"/>
            <p:cNvSpPr/>
            <p:nvPr/>
          </p:nvSpPr>
          <p:spPr bwMode="auto">
            <a:xfrm rot="5400000">
              <a:off x="2996198" y="4300773"/>
              <a:ext cx="1993392" cy="554900"/>
            </a:xfrm>
            <a:custGeom>
              <a:avLst/>
              <a:gdLst>
                <a:gd name="connsiteX0" fmla="*/ 0 w 1993392"/>
                <a:gd name="connsiteY0" fmla="*/ 554898 h 554898"/>
                <a:gd name="connsiteX1" fmla="*/ 311980 w 1993392"/>
                <a:gd name="connsiteY1" fmla="*/ 0 h 554898"/>
                <a:gd name="connsiteX2" fmla="*/ 1681412 w 1993392"/>
                <a:gd name="connsiteY2" fmla="*/ 0 h 554898"/>
                <a:gd name="connsiteX3" fmla="*/ 1993392 w 1993392"/>
                <a:gd name="connsiteY3" fmla="*/ 554898 h 554898"/>
                <a:gd name="connsiteX4" fmla="*/ 0 w 1993392"/>
                <a:gd name="connsiteY4" fmla="*/ 554898 h 554898"/>
                <a:gd name="connsiteX0" fmla="*/ 0 w 1993392"/>
                <a:gd name="connsiteY0" fmla="*/ 554898 h 554898"/>
                <a:gd name="connsiteX1" fmla="*/ 830 w 1993392"/>
                <a:gd name="connsiteY1" fmla="*/ 0 h 554898"/>
                <a:gd name="connsiteX2" fmla="*/ 1681412 w 1993392"/>
                <a:gd name="connsiteY2" fmla="*/ 0 h 554898"/>
                <a:gd name="connsiteX3" fmla="*/ 1993392 w 1993392"/>
                <a:gd name="connsiteY3" fmla="*/ 554898 h 554898"/>
                <a:gd name="connsiteX4" fmla="*/ 0 w 1993392"/>
                <a:gd name="connsiteY4" fmla="*/ 554898 h 554898"/>
                <a:gd name="connsiteX0" fmla="*/ 0 w 1993392"/>
                <a:gd name="connsiteY0" fmla="*/ 554898 h 554898"/>
                <a:gd name="connsiteX1" fmla="*/ 830 w 1993392"/>
                <a:gd name="connsiteY1" fmla="*/ 0 h 554898"/>
                <a:gd name="connsiteX2" fmla="*/ 1363912 w 1993392"/>
                <a:gd name="connsiteY2" fmla="*/ 3175 h 554898"/>
                <a:gd name="connsiteX3" fmla="*/ 1993392 w 1993392"/>
                <a:gd name="connsiteY3" fmla="*/ 554898 h 554898"/>
                <a:gd name="connsiteX4" fmla="*/ 0 w 1993392"/>
                <a:gd name="connsiteY4" fmla="*/ 554898 h 554898"/>
                <a:gd name="connsiteX0" fmla="*/ 0 w 1993392"/>
                <a:gd name="connsiteY0" fmla="*/ 554898 h 554898"/>
                <a:gd name="connsiteX1" fmla="*/ 830 w 1993392"/>
                <a:gd name="connsiteY1" fmla="*/ 0 h 554898"/>
                <a:gd name="connsiteX2" fmla="*/ 1375819 w 1993392"/>
                <a:gd name="connsiteY2" fmla="*/ 3175 h 554898"/>
                <a:gd name="connsiteX3" fmla="*/ 1993392 w 1993392"/>
                <a:gd name="connsiteY3" fmla="*/ 554898 h 554898"/>
                <a:gd name="connsiteX4" fmla="*/ 0 w 1993392"/>
                <a:gd name="connsiteY4" fmla="*/ 554898 h 55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392" h="554898">
                  <a:moveTo>
                    <a:pt x="0" y="554898"/>
                  </a:moveTo>
                  <a:cubicBezTo>
                    <a:pt x="277" y="369932"/>
                    <a:pt x="553" y="184966"/>
                    <a:pt x="830" y="0"/>
                  </a:cubicBezTo>
                  <a:lnTo>
                    <a:pt x="1375819" y="3175"/>
                  </a:lnTo>
                  <a:lnTo>
                    <a:pt x="1993392" y="554898"/>
                  </a:lnTo>
                  <a:lnTo>
                    <a:pt x="0" y="554898"/>
                  </a:lnTo>
                  <a:close/>
                </a:path>
              </a:pathLst>
            </a:custGeom>
            <a:solidFill>
              <a:srgbClr val="000000">
                <a:lumMod val="50000"/>
                <a:lumOff val="50000"/>
              </a:srgbClr>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92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 name="Trapezoid 27"/>
            <p:cNvSpPr/>
            <p:nvPr/>
          </p:nvSpPr>
          <p:spPr bwMode="auto">
            <a:xfrm rot="16200000" flipV="1">
              <a:off x="2996196" y="2354356"/>
              <a:ext cx="1993392" cy="554898"/>
            </a:xfrm>
            <a:custGeom>
              <a:avLst/>
              <a:gdLst>
                <a:gd name="connsiteX0" fmla="*/ 0 w 1993392"/>
                <a:gd name="connsiteY0" fmla="*/ 554898 h 554898"/>
                <a:gd name="connsiteX1" fmla="*/ 311980 w 1993392"/>
                <a:gd name="connsiteY1" fmla="*/ 0 h 554898"/>
                <a:gd name="connsiteX2" fmla="*/ 1681412 w 1993392"/>
                <a:gd name="connsiteY2" fmla="*/ 0 h 554898"/>
                <a:gd name="connsiteX3" fmla="*/ 1993392 w 1993392"/>
                <a:gd name="connsiteY3" fmla="*/ 554898 h 554898"/>
                <a:gd name="connsiteX4" fmla="*/ 0 w 1993392"/>
                <a:gd name="connsiteY4" fmla="*/ 554898 h 554898"/>
                <a:gd name="connsiteX0" fmla="*/ 0 w 1993392"/>
                <a:gd name="connsiteY0" fmla="*/ 554898 h 554898"/>
                <a:gd name="connsiteX1" fmla="*/ 830 w 1993392"/>
                <a:gd name="connsiteY1" fmla="*/ 0 h 554898"/>
                <a:gd name="connsiteX2" fmla="*/ 1681412 w 1993392"/>
                <a:gd name="connsiteY2" fmla="*/ 0 h 554898"/>
                <a:gd name="connsiteX3" fmla="*/ 1993392 w 1993392"/>
                <a:gd name="connsiteY3" fmla="*/ 554898 h 554898"/>
                <a:gd name="connsiteX4" fmla="*/ 0 w 1993392"/>
                <a:gd name="connsiteY4" fmla="*/ 554898 h 554898"/>
                <a:gd name="connsiteX0" fmla="*/ 0 w 1993392"/>
                <a:gd name="connsiteY0" fmla="*/ 554898 h 554898"/>
                <a:gd name="connsiteX1" fmla="*/ 830 w 1993392"/>
                <a:gd name="connsiteY1" fmla="*/ 0 h 554898"/>
                <a:gd name="connsiteX2" fmla="*/ 1363912 w 1993392"/>
                <a:gd name="connsiteY2" fmla="*/ 3175 h 554898"/>
                <a:gd name="connsiteX3" fmla="*/ 1993392 w 1993392"/>
                <a:gd name="connsiteY3" fmla="*/ 554898 h 554898"/>
                <a:gd name="connsiteX4" fmla="*/ 0 w 1993392"/>
                <a:gd name="connsiteY4" fmla="*/ 554898 h 554898"/>
                <a:gd name="connsiteX0" fmla="*/ 0 w 1993392"/>
                <a:gd name="connsiteY0" fmla="*/ 554898 h 554898"/>
                <a:gd name="connsiteX1" fmla="*/ 830 w 1993392"/>
                <a:gd name="connsiteY1" fmla="*/ 0 h 554898"/>
                <a:gd name="connsiteX2" fmla="*/ 1375819 w 1993392"/>
                <a:gd name="connsiteY2" fmla="*/ 3175 h 554898"/>
                <a:gd name="connsiteX3" fmla="*/ 1993392 w 1993392"/>
                <a:gd name="connsiteY3" fmla="*/ 554898 h 554898"/>
                <a:gd name="connsiteX4" fmla="*/ 0 w 1993392"/>
                <a:gd name="connsiteY4" fmla="*/ 554898 h 55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392" h="554898">
                  <a:moveTo>
                    <a:pt x="0" y="554898"/>
                  </a:moveTo>
                  <a:cubicBezTo>
                    <a:pt x="277" y="369932"/>
                    <a:pt x="553" y="184966"/>
                    <a:pt x="830" y="0"/>
                  </a:cubicBezTo>
                  <a:lnTo>
                    <a:pt x="1375819" y="3175"/>
                  </a:lnTo>
                  <a:lnTo>
                    <a:pt x="1993392" y="554898"/>
                  </a:lnTo>
                  <a:lnTo>
                    <a:pt x="0" y="554898"/>
                  </a:lnTo>
                  <a:close/>
                </a:path>
              </a:pathLst>
            </a:custGeom>
            <a:solidFill>
              <a:srgbClr val="000000">
                <a:lumMod val="50000"/>
                <a:lumOff val="50000"/>
              </a:srgbClr>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392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Tree>
    <p:extLst>
      <p:ext uri="{BB962C8B-B14F-4D97-AF65-F5344CB8AC3E}">
        <p14:creationId xmlns:p14="http://schemas.microsoft.com/office/powerpoint/2010/main" val="247971785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&amp; reporting</a:t>
            </a:r>
            <a:endParaRPr lang="en-US" dirty="0"/>
          </a:p>
        </p:txBody>
      </p:sp>
      <p:pic>
        <p:nvPicPr>
          <p:cNvPr id="7" name="Picture 6"/>
          <p:cNvPicPr>
            <a:picLocks noChangeAspect="1"/>
          </p:cNvPicPr>
          <p:nvPr/>
        </p:nvPicPr>
        <p:blipFill>
          <a:blip r:embed="rId3"/>
          <a:stretch>
            <a:fillRect/>
          </a:stretch>
        </p:blipFill>
        <p:spPr>
          <a:xfrm>
            <a:off x="1698624" y="1224486"/>
            <a:ext cx="9039225" cy="5629275"/>
          </a:xfrm>
          <a:prstGeom prst="rect">
            <a:avLst/>
          </a:prstGeom>
        </p:spPr>
      </p:pic>
    </p:spTree>
    <p:extLst>
      <p:ext uri="{BB962C8B-B14F-4D97-AF65-F5344CB8AC3E}">
        <p14:creationId xmlns:p14="http://schemas.microsoft.com/office/powerpoint/2010/main" val="7141797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74320"/>
            <a:ext cx="5298848" cy="4488660"/>
          </a:xfrm>
        </p:spPr>
        <p:txBody>
          <a:bodyPr/>
          <a:lstStyle/>
          <a:p>
            <a:r>
              <a:rPr lang="en-US" sz="7200" dirty="0" smtClean="0"/>
              <a:t>Release automation demo</a:t>
            </a:r>
            <a:endParaRPr lang="en-US" sz="7200" dirty="0"/>
          </a:p>
        </p:txBody>
      </p:sp>
    </p:spTree>
    <p:extLst>
      <p:ext uri="{BB962C8B-B14F-4D97-AF65-F5344CB8AC3E}">
        <p14:creationId xmlns:p14="http://schemas.microsoft.com/office/powerpoint/2010/main" val="2683144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tokens</a:t>
            </a:r>
            <a:endParaRPr lang="en-US" dirty="0"/>
          </a:p>
        </p:txBody>
      </p:sp>
      <p:sp>
        <p:nvSpPr>
          <p:cNvPr id="3" name="Text Placeholder 2"/>
          <p:cNvSpPr>
            <a:spLocks noGrp="1"/>
          </p:cNvSpPr>
          <p:nvPr>
            <p:ph type="body" sz="quarter" idx="10"/>
          </p:nvPr>
        </p:nvSpPr>
        <p:spPr>
          <a:xfrm>
            <a:off x="274638" y="1212851"/>
            <a:ext cx="11887200" cy="4462706"/>
          </a:xfrm>
        </p:spPr>
        <p:txBody>
          <a:bodyPr/>
          <a:lstStyle/>
          <a:p>
            <a:r>
              <a:rPr lang="en-US" dirty="0" smtClean="0"/>
              <a:t>Deployment challenge: environment settings</a:t>
            </a:r>
          </a:p>
          <a:p>
            <a:pPr lvl="1"/>
            <a:r>
              <a:rPr lang="en-US" dirty="0" smtClean="0"/>
              <a:t>Each environment (Dev, QA, Production) have their own settings, such as connections strings</a:t>
            </a:r>
          </a:p>
          <a:p>
            <a:r>
              <a:rPr lang="en-US" dirty="0" smtClean="0"/>
              <a:t>Release Management solution: configuration tokens</a:t>
            </a:r>
          </a:p>
          <a:p>
            <a:pPr lvl="1"/>
            <a:r>
              <a:rPr lang="en-US" dirty="0" smtClean="0"/>
              <a:t>Configuration tokens provide a way to inject environment settings at deploy-time</a:t>
            </a:r>
          </a:p>
          <a:p>
            <a:r>
              <a:rPr lang="en-US" dirty="0" smtClean="0"/>
              <a:t>How it works</a:t>
            </a:r>
          </a:p>
          <a:p>
            <a:pPr lvl="1"/>
            <a:r>
              <a:rPr lang="en-US" dirty="0" smtClean="0"/>
              <a:t>Create a .token file that mirrors your configuration file, but uses tokens for configurable fields</a:t>
            </a:r>
          </a:p>
          <a:p>
            <a:pPr lvl="1"/>
            <a:r>
              <a:rPr lang="en-US" dirty="0" smtClean="0"/>
              <a:t>For example, if your Web </a:t>
            </a:r>
            <a:r>
              <a:rPr lang="en-US" dirty="0" err="1" smtClean="0"/>
              <a:t>config</a:t>
            </a:r>
            <a:r>
              <a:rPr lang="en-US" dirty="0" smtClean="0"/>
              <a:t> has:</a:t>
            </a:r>
          </a:p>
          <a:p>
            <a:pPr lvl="1"/>
            <a:endParaRPr lang="en-US" dirty="0" smtClean="0"/>
          </a:p>
          <a:p>
            <a:pPr lvl="1"/>
            <a:endParaRPr lang="en-US" dirty="0"/>
          </a:p>
          <a:p>
            <a:pPr lvl="1"/>
            <a:r>
              <a:rPr lang="en-US" dirty="0" smtClean="0"/>
              <a:t>You can add a </a:t>
            </a:r>
            <a:r>
              <a:rPr lang="en-US" dirty="0" err="1" smtClean="0"/>
              <a:t>Web.config.token</a:t>
            </a:r>
            <a:r>
              <a:rPr lang="en-US" dirty="0" smtClean="0"/>
              <a:t> that has:</a:t>
            </a:r>
            <a:endParaRPr lang="en-US" dirty="0"/>
          </a:p>
        </p:txBody>
      </p:sp>
      <p:pic>
        <p:nvPicPr>
          <p:cNvPr id="4" name="Picture 3"/>
          <p:cNvPicPr>
            <a:picLocks noChangeAspect="1"/>
          </p:cNvPicPr>
          <p:nvPr/>
        </p:nvPicPr>
        <p:blipFill>
          <a:blip r:embed="rId3"/>
          <a:stretch>
            <a:fillRect/>
          </a:stretch>
        </p:blipFill>
        <p:spPr>
          <a:xfrm>
            <a:off x="1974028" y="5651600"/>
            <a:ext cx="8249664" cy="483601"/>
          </a:xfrm>
          <a:prstGeom prst="rect">
            <a:avLst/>
          </a:prstGeom>
        </p:spPr>
      </p:pic>
      <p:pic>
        <p:nvPicPr>
          <p:cNvPr id="5" name="Picture 4"/>
          <p:cNvPicPr>
            <a:picLocks noChangeAspect="1"/>
          </p:cNvPicPr>
          <p:nvPr/>
        </p:nvPicPr>
        <p:blipFill>
          <a:blip r:embed="rId4"/>
          <a:stretch>
            <a:fillRect/>
          </a:stretch>
        </p:blipFill>
        <p:spPr>
          <a:xfrm>
            <a:off x="1974028" y="4553232"/>
            <a:ext cx="8150097" cy="512048"/>
          </a:xfrm>
          <a:prstGeom prst="rect">
            <a:avLst/>
          </a:prstGeom>
        </p:spPr>
      </p:pic>
    </p:spTree>
    <p:extLst>
      <p:ext uri="{BB962C8B-B14F-4D97-AF65-F5344CB8AC3E}">
        <p14:creationId xmlns:p14="http://schemas.microsoft.com/office/powerpoint/2010/main" val="9996059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configuration</a:t>
            </a:r>
            <a:endParaRPr lang="en-US" dirty="0"/>
          </a:p>
        </p:txBody>
      </p:sp>
      <p:pic>
        <p:nvPicPr>
          <p:cNvPr id="4" name="Picture 3"/>
          <p:cNvPicPr>
            <a:picLocks noChangeAspect="1"/>
          </p:cNvPicPr>
          <p:nvPr/>
        </p:nvPicPr>
        <p:blipFill>
          <a:blip r:embed="rId3"/>
          <a:stretch>
            <a:fillRect/>
          </a:stretch>
        </p:blipFill>
        <p:spPr>
          <a:xfrm>
            <a:off x="3656012" y="1454678"/>
            <a:ext cx="5429250" cy="5067300"/>
          </a:xfrm>
          <a:prstGeom prst="rect">
            <a:avLst/>
          </a:prstGeom>
        </p:spPr>
      </p:pic>
    </p:spTree>
    <p:extLst>
      <p:ext uri="{BB962C8B-B14F-4D97-AF65-F5344CB8AC3E}">
        <p14:creationId xmlns:p14="http://schemas.microsoft.com/office/powerpoint/2010/main" val="168235213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pic>
        <p:nvPicPr>
          <p:cNvPr id="3" name="Picture 2"/>
          <p:cNvPicPr>
            <a:picLocks noChangeAspect="1"/>
          </p:cNvPicPr>
          <p:nvPr/>
        </p:nvPicPr>
        <p:blipFill>
          <a:blip r:embed="rId3"/>
          <a:stretch>
            <a:fillRect/>
          </a:stretch>
        </p:blipFill>
        <p:spPr>
          <a:xfrm>
            <a:off x="1698624" y="1212318"/>
            <a:ext cx="9039225" cy="5619750"/>
          </a:xfrm>
          <a:prstGeom prst="rect">
            <a:avLst/>
          </a:prstGeom>
        </p:spPr>
      </p:pic>
    </p:spTree>
    <p:extLst>
      <p:ext uri="{BB962C8B-B14F-4D97-AF65-F5344CB8AC3E}">
        <p14:creationId xmlns:p14="http://schemas.microsoft.com/office/powerpoint/2010/main" val="340527587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reporting</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931333" y="1264324"/>
            <a:ext cx="10573808" cy="5617336"/>
          </a:xfrm>
          <a:prstGeom prst="rect">
            <a:avLst/>
          </a:prstGeom>
        </p:spPr>
      </p:pic>
    </p:spTree>
    <p:extLst>
      <p:ext uri="{BB962C8B-B14F-4D97-AF65-F5344CB8AC3E}">
        <p14:creationId xmlns:p14="http://schemas.microsoft.com/office/powerpoint/2010/main" val="35579060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 Placeholder 4"/>
          <p:cNvSpPr>
            <a:spLocks noGrp="1"/>
          </p:cNvSpPr>
          <p:nvPr>
            <p:ph type="body" sz="quarter" idx="10"/>
          </p:nvPr>
        </p:nvSpPr>
        <p:spPr>
          <a:xfrm>
            <a:off x="274638" y="1212851"/>
            <a:ext cx="11887200" cy="2769935"/>
          </a:xfrm>
        </p:spPr>
        <p:txBody>
          <a:bodyPr/>
          <a:lstStyle/>
          <a:p>
            <a:r>
              <a:rPr lang="en-US" dirty="0" smtClean="0"/>
              <a:t>More frequent releases</a:t>
            </a:r>
          </a:p>
          <a:p>
            <a:r>
              <a:rPr lang="en-US" dirty="0" smtClean="0"/>
              <a:t>Customer responsiveness</a:t>
            </a:r>
          </a:p>
          <a:p>
            <a:r>
              <a:rPr lang="en-US" dirty="0" smtClean="0"/>
              <a:t>Stakeholder transparency</a:t>
            </a:r>
          </a:p>
          <a:p>
            <a:r>
              <a:rPr lang="en-US" dirty="0" smtClean="0"/>
              <a:t>Compliance &amp; regulation</a:t>
            </a:r>
            <a:endParaRPr lang="en-US" dirty="0"/>
          </a:p>
        </p:txBody>
      </p:sp>
    </p:spTree>
    <p:extLst>
      <p:ext uri="{BB962C8B-B14F-4D97-AF65-F5344CB8AC3E}">
        <p14:creationId xmlns:p14="http://schemas.microsoft.com/office/powerpoint/2010/main" val="296820883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4" name="Text Placeholder 3"/>
          <p:cNvSpPr>
            <a:spLocks noGrp="1"/>
          </p:cNvSpPr>
          <p:nvPr>
            <p:ph type="body" sz="quarter" idx="10"/>
          </p:nvPr>
        </p:nvSpPr>
        <p:spPr>
          <a:xfrm>
            <a:off x="274638" y="1212851"/>
            <a:ext cx="11887200" cy="1280296"/>
          </a:xfrm>
        </p:spPr>
        <p:txBody>
          <a:bodyPr/>
          <a:lstStyle/>
          <a:p>
            <a:r>
              <a:rPr lang="en-US" dirty="0" smtClean="0"/>
              <a:t>Release Management </a:t>
            </a:r>
            <a:r>
              <a:rPr lang="en-US" dirty="0"/>
              <a:t>product site:</a:t>
            </a:r>
          </a:p>
          <a:p>
            <a:r>
              <a:rPr lang="en-US" sz="3200" dirty="0">
                <a:hlinkClick r:id="rId3"/>
              </a:rPr>
              <a:t>http://</a:t>
            </a:r>
            <a:r>
              <a:rPr lang="en-US" sz="3200" dirty="0" smtClean="0">
                <a:hlinkClick r:id="rId3"/>
              </a:rPr>
              <a:t>www.visualstudio.com</a:t>
            </a:r>
            <a:r>
              <a:rPr lang="en-US" sz="3200" dirty="0" smtClean="0"/>
              <a:t>  </a:t>
            </a:r>
            <a:endParaRPr lang="en-US" sz="3200" u="sng" dirty="0"/>
          </a:p>
        </p:txBody>
      </p:sp>
    </p:spTree>
    <p:extLst>
      <p:ext uri="{BB962C8B-B14F-4D97-AF65-F5344CB8AC3E}">
        <p14:creationId xmlns:p14="http://schemas.microsoft.com/office/powerpoint/2010/main" val="34670411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Q&amp;A</a:t>
            </a:r>
            <a:endParaRPr lang="en-US" dirty="0"/>
          </a:p>
        </p:txBody>
      </p:sp>
    </p:spTree>
    <p:extLst>
      <p:ext uri="{BB962C8B-B14F-4D97-AF65-F5344CB8AC3E}">
        <p14:creationId xmlns:p14="http://schemas.microsoft.com/office/powerpoint/2010/main" val="292513756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Microsoft </a:t>
            </a:r>
            <a:r>
              <a:rPr lang="en-US" sz="700" dirty="0">
                <a:gradFill>
                  <a:gsLst>
                    <a:gs pos="0">
                      <a:srgbClr val="FFFFFF"/>
                    </a:gs>
                    <a:gs pos="100000">
                      <a:srgbClr val="FFFFFF"/>
                    </a:gs>
                  </a:gsLst>
                  <a:lin ang="5400000" scaled="0"/>
                </a:gradFill>
                <a:cs typeface="Segoe UI" pitchFamily="34" charset="0"/>
              </a:rPr>
              <a:t>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973065" y="479425"/>
            <a:ext cx="1005840" cy="195077"/>
          </a:xfrm>
          <a:prstGeom prst="rect">
            <a:avLst/>
          </a:prstGeom>
        </p:spPr>
      </p:pic>
      <p:pic>
        <p:nvPicPr>
          <p:cNvPr id="6" name="Picture 5" descr="VS_Wht_rgb.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80" y="3222945"/>
            <a:ext cx="2743550" cy="484156"/>
          </a:xfrm>
          <a:prstGeom prst="rect">
            <a:avLst/>
          </a:prstGeom>
        </p:spPr>
      </p:pic>
    </p:spTree>
    <p:extLst>
      <p:ext uri="{BB962C8B-B14F-4D97-AF65-F5344CB8AC3E}">
        <p14:creationId xmlns:p14="http://schemas.microsoft.com/office/powerpoint/2010/main" val="14400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 needs &amp; challenges</a:t>
            </a:r>
            <a:endParaRPr lang="en-US" dirty="0"/>
          </a:p>
        </p:txBody>
      </p:sp>
      <p:sp>
        <p:nvSpPr>
          <p:cNvPr id="5" name="Text Placeholder 4"/>
          <p:cNvSpPr>
            <a:spLocks noGrp="1"/>
          </p:cNvSpPr>
          <p:nvPr>
            <p:ph type="body" sz="quarter" idx="10"/>
          </p:nvPr>
        </p:nvSpPr>
        <p:spPr>
          <a:xfrm>
            <a:off x="274638" y="1212851"/>
            <a:ext cx="11887200" cy="4124151"/>
          </a:xfrm>
        </p:spPr>
        <p:txBody>
          <a:bodyPr/>
          <a:lstStyle/>
          <a:p>
            <a:r>
              <a:rPr lang="en-US" dirty="0" smtClean="0"/>
              <a:t>More frequent releases</a:t>
            </a:r>
          </a:p>
          <a:p>
            <a:pPr lvl="1"/>
            <a:r>
              <a:rPr lang="en-US" dirty="0" smtClean="0"/>
              <a:t>How do we elegantly shift from long release cycles to monthly, or even daily?</a:t>
            </a:r>
          </a:p>
          <a:p>
            <a:r>
              <a:rPr lang="en-US" dirty="0" smtClean="0"/>
              <a:t>Customer responsiveness</a:t>
            </a:r>
          </a:p>
          <a:p>
            <a:pPr lvl="1"/>
            <a:r>
              <a:rPr lang="en-US" dirty="0" smtClean="0"/>
              <a:t>How can we help set customer expectations about when bug fixes and feature requests go live?</a:t>
            </a:r>
            <a:endParaRPr lang="en-US" dirty="0"/>
          </a:p>
          <a:p>
            <a:r>
              <a:rPr lang="en-US" dirty="0" smtClean="0"/>
              <a:t>Stakeholder transparency</a:t>
            </a:r>
          </a:p>
          <a:p>
            <a:pPr lvl="1"/>
            <a:r>
              <a:rPr lang="en-US" dirty="0" smtClean="0"/>
              <a:t>How can we make sure everyone understands the release pipeline so they can do their jobs?</a:t>
            </a:r>
          </a:p>
          <a:p>
            <a:r>
              <a:rPr lang="en-US" dirty="0" smtClean="0"/>
              <a:t>Compliance &amp; regulation</a:t>
            </a:r>
            <a:endParaRPr lang="en-US" dirty="0"/>
          </a:p>
          <a:p>
            <a:pPr lvl="1"/>
            <a:r>
              <a:rPr lang="en-US" dirty="0" smtClean="0"/>
              <a:t>How can we feel confident we’re properly</a:t>
            </a:r>
            <a:r>
              <a:rPr lang="en-US" dirty="0"/>
              <a:t> tracking,</a:t>
            </a:r>
            <a:r>
              <a:rPr lang="en-US" dirty="0" smtClean="0"/>
              <a:t> managing, and approving our releases?</a:t>
            </a:r>
            <a:endParaRPr lang="en-US" dirty="0"/>
          </a:p>
        </p:txBody>
      </p:sp>
    </p:spTree>
    <p:extLst>
      <p:ext uri="{BB962C8B-B14F-4D97-AF65-F5344CB8AC3E}">
        <p14:creationId xmlns:p14="http://schemas.microsoft.com/office/powerpoint/2010/main" val="358183596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6"/>
          <p:cNvSpPr>
            <a:spLocks noChangeAspect="1" noEditPoints="1"/>
          </p:cNvSpPr>
          <p:nvPr/>
        </p:nvSpPr>
        <p:spPr bwMode="auto">
          <a:xfrm>
            <a:off x="412822" y="1281693"/>
            <a:ext cx="619826" cy="621792"/>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39" name="Rectangle 138"/>
          <p:cNvSpPr/>
          <p:nvPr/>
        </p:nvSpPr>
        <p:spPr>
          <a:xfrm>
            <a:off x="1103164" y="1308355"/>
            <a:ext cx="979755"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smtClean="0">
                <a:solidFill>
                  <a:schemeClr val="accent2"/>
                </a:solidFill>
                <a:latin typeface="Segoe UI Light"/>
              </a:rPr>
              <a:t>Plan</a:t>
            </a:r>
            <a:endParaRPr lang="en-US" sz="3600" kern="0" spc="-50" dirty="0">
              <a:solidFill>
                <a:schemeClr val="accent2"/>
              </a:solidFill>
              <a:latin typeface="Segoe UI Light"/>
            </a:endParaRPr>
          </a:p>
        </p:txBody>
      </p:sp>
      <p:grpSp>
        <p:nvGrpSpPr>
          <p:cNvPr id="140" name="Group 139"/>
          <p:cNvGrpSpPr/>
          <p:nvPr/>
        </p:nvGrpSpPr>
        <p:grpSpPr>
          <a:xfrm>
            <a:off x="3532367" y="1550968"/>
            <a:ext cx="5116583" cy="4793962"/>
            <a:chOff x="793273" y="1465110"/>
            <a:chExt cx="5116583" cy="4793962"/>
          </a:xfrm>
          <a:solidFill>
            <a:schemeClr val="accent1"/>
          </a:solidFill>
        </p:grpSpPr>
        <p:sp>
          <p:nvSpPr>
            <p:cNvPr id="141" name="TextBox 140"/>
            <p:cNvSpPr txBox="1"/>
            <p:nvPr/>
          </p:nvSpPr>
          <p:spPr>
            <a:xfrm>
              <a:off x="1738580" y="1465110"/>
              <a:ext cx="1096454" cy="184666"/>
            </a:xfrm>
            <a:prstGeom prst="rect">
              <a:avLst/>
            </a:prstGeom>
            <a:noFill/>
          </p:spPr>
          <p:txBody>
            <a:bodyPr wrap="none" lIns="0" tIns="0" rIns="0" bIns="0" rtlCol="0" anchor="ctr">
              <a:spAutoFit/>
            </a:bodyPr>
            <a:lstStyle/>
            <a:p>
              <a:pPr algn="ctr" defTabSz="914400">
                <a:defRPr/>
              </a:pPr>
              <a:r>
                <a:rPr lang="en-US" sz="1200" kern="0" dirty="0">
                  <a:solidFill>
                    <a:schemeClr val="accent2"/>
                  </a:solidFill>
                </a:rPr>
                <a:t>REQUIREMENTS</a:t>
              </a:r>
            </a:p>
          </p:txBody>
        </p:sp>
        <p:sp>
          <p:nvSpPr>
            <p:cNvPr id="142" name="Freeform 12"/>
            <p:cNvSpPr>
              <a:spLocks/>
            </p:cNvSpPr>
            <p:nvPr/>
          </p:nvSpPr>
          <p:spPr bwMode="auto">
            <a:xfrm>
              <a:off x="1626874" y="1740643"/>
              <a:ext cx="1319867" cy="379672"/>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lnSpc>
                  <a:spcPct val="90000"/>
                </a:lnSpc>
                <a:defRPr/>
              </a:pPr>
              <a:r>
                <a:rPr lang="en-US" sz="1100" b="1" kern="0" dirty="0" smtClean="0">
                  <a:solidFill>
                    <a:schemeClr val="bg1"/>
                  </a:solidFill>
                </a:rPr>
                <a:t>BACKLOG</a:t>
              </a:r>
              <a:endParaRPr lang="en-US" sz="1100" b="1" kern="0" dirty="0">
                <a:solidFill>
                  <a:schemeClr val="bg1"/>
                </a:solidFill>
              </a:endParaRPr>
            </a:p>
          </p:txBody>
        </p:sp>
        <p:sp>
          <p:nvSpPr>
            <p:cNvPr id="143" name="Rectangle 13"/>
            <p:cNvSpPr>
              <a:spLocks noChangeArrowheads="1"/>
            </p:cNvSpPr>
            <p:nvPr/>
          </p:nvSpPr>
          <p:spPr bwMode="auto">
            <a:xfrm>
              <a:off x="1626874" y="2164630"/>
              <a:ext cx="1319867" cy="168876"/>
            </a:xfrm>
            <a:prstGeom prst="rect">
              <a:avLst/>
            </a:pr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600" kern="0" dirty="0">
                <a:solidFill>
                  <a:schemeClr val="accent2"/>
                </a:solidFill>
              </a:endParaRPr>
            </a:p>
          </p:txBody>
        </p:sp>
        <p:sp>
          <p:nvSpPr>
            <p:cNvPr id="144" name="Rectangle 14"/>
            <p:cNvSpPr>
              <a:spLocks noChangeArrowheads="1"/>
            </p:cNvSpPr>
            <p:nvPr/>
          </p:nvSpPr>
          <p:spPr bwMode="auto">
            <a:xfrm>
              <a:off x="1626874" y="2377821"/>
              <a:ext cx="1319867" cy="168876"/>
            </a:xfrm>
            <a:prstGeom prst="rect">
              <a:avLst/>
            </a:pr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600" kern="0" dirty="0">
                <a:solidFill>
                  <a:schemeClr val="accent2"/>
                </a:solidFill>
              </a:endParaRPr>
            </a:p>
          </p:txBody>
        </p:sp>
        <p:sp>
          <p:nvSpPr>
            <p:cNvPr id="145" name="Freeform 15"/>
            <p:cNvSpPr>
              <a:spLocks/>
            </p:cNvSpPr>
            <p:nvPr/>
          </p:nvSpPr>
          <p:spPr bwMode="auto">
            <a:xfrm>
              <a:off x="1626874" y="2591011"/>
              <a:ext cx="1319867" cy="167678"/>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600" kern="0" dirty="0">
                <a:solidFill>
                  <a:schemeClr val="accent2"/>
                </a:solidFill>
              </a:endParaRPr>
            </a:p>
          </p:txBody>
        </p:sp>
        <p:sp>
          <p:nvSpPr>
            <p:cNvPr id="146" name="Freeform 16"/>
            <p:cNvSpPr>
              <a:spLocks/>
            </p:cNvSpPr>
            <p:nvPr/>
          </p:nvSpPr>
          <p:spPr bwMode="auto">
            <a:xfrm>
              <a:off x="3751596" y="4946888"/>
              <a:ext cx="1318670" cy="380869"/>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grpFill/>
            <a:ln w="25400" cap="flat" cmpd="sng" algn="ctr">
              <a:noFill/>
              <a:prstDash val="solid"/>
              <a:headEnd type="none" w="med" len="med"/>
              <a:tailEnd type="none" w="med" len="med"/>
            </a:ln>
            <a:effectLst/>
            <a:extLst/>
          </p:spPr>
          <p:txBody>
            <a:bodyPr vert="horz" wrap="square" lIns="91440" tIns="45720" rIns="91436" bIns="45718" numCol="1" rtlCol="0" anchor="ctr" anchorCtr="0" compatLnSpc="1">
              <a:prstTxWarp prst="textNoShape">
                <a:avLst/>
              </a:prstTxWarp>
            </a:bodyPr>
            <a:lstStyle/>
            <a:p>
              <a:pPr algn="ctr" defTabSz="914400">
                <a:lnSpc>
                  <a:spcPct val="90000"/>
                </a:lnSpc>
                <a:defRPr/>
              </a:pPr>
              <a:r>
                <a:rPr lang="en-US" sz="1100" b="1" kern="0" dirty="0" smtClean="0">
                  <a:solidFill>
                    <a:schemeClr val="bg1"/>
                  </a:solidFill>
                </a:rPr>
                <a:t>RELEASE</a:t>
              </a:r>
              <a:endParaRPr lang="en-US" sz="1100" b="1" kern="0" dirty="0">
                <a:solidFill>
                  <a:schemeClr val="bg1"/>
                </a:solidFill>
              </a:endParaRPr>
            </a:p>
          </p:txBody>
        </p:sp>
        <p:sp>
          <p:nvSpPr>
            <p:cNvPr id="147" name="Rectangle 17"/>
            <p:cNvSpPr>
              <a:spLocks noChangeArrowheads="1"/>
            </p:cNvSpPr>
            <p:nvPr/>
          </p:nvSpPr>
          <p:spPr bwMode="auto">
            <a:xfrm>
              <a:off x="3751596" y="5372072"/>
              <a:ext cx="1318670" cy="168876"/>
            </a:xfrm>
            <a:prstGeom prst="rect">
              <a:avLst/>
            </a:pr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48" name="Rectangle 18"/>
            <p:cNvSpPr>
              <a:spLocks noChangeArrowheads="1"/>
            </p:cNvSpPr>
            <p:nvPr/>
          </p:nvSpPr>
          <p:spPr bwMode="auto">
            <a:xfrm>
              <a:off x="3751596" y="5585263"/>
              <a:ext cx="1318670" cy="166481"/>
            </a:xfrm>
            <a:prstGeom prst="rect">
              <a:avLst/>
            </a:pr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49" name="Freeform 19"/>
            <p:cNvSpPr>
              <a:spLocks/>
            </p:cNvSpPr>
            <p:nvPr/>
          </p:nvSpPr>
          <p:spPr bwMode="auto">
            <a:xfrm>
              <a:off x="3751596" y="5796059"/>
              <a:ext cx="1318670" cy="168876"/>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0" name="Freeform 11"/>
            <p:cNvSpPr>
              <a:spLocks/>
            </p:cNvSpPr>
            <p:nvPr/>
          </p:nvSpPr>
          <p:spPr bwMode="auto">
            <a:xfrm>
              <a:off x="3514452" y="2067615"/>
              <a:ext cx="153306" cy="332961"/>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1" name="Freeform 150"/>
            <p:cNvSpPr>
              <a:spLocks/>
            </p:cNvSpPr>
            <p:nvPr/>
          </p:nvSpPr>
          <p:spPr bwMode="auto">
            <a:xfrm>
              <a:off x="2980277" y="2059231"/>
              <a:ext cx="516210" cy="331764"/>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2" name="TextBox 151"/>
            <p:cNvSpPr txBox="1"/>
            <p:nvPr/>
          </p:nvSpPr>
          <p:spPr>
            <a:xfrm>
              <a:off x="4517275" y="3697701"/>
              <a:ext cx="888064" cy="307777"/>
            </a:xfrm>
            <a:prstGeom prst="rect">
              <a:avLst/>
            </a:prstGeom>
            <a:noFill/>
          </p:spPr>
          <p:txBody>
            <a:bodyPr wrap="none" lIns="0" tIns="0" rIns="0" bIns="0" rtlCol="0" anchor="ctr">
              <a:spAutoFit/>
            </a:bodyPr>
            <a:lstStyle>
              <a:defPPr>
                <a:defRPr lang="en-US"/>
              </a:defPPr>
              <a:lvl1pPr algn="ctr" defTabSz="914400">
                <a:defRPr sz="2000" spc="-60">
                  <a:gradFill>
                    <a:gsLst>
                      <a:gs pos="0">
                        <a:schemeClr val="accent2"/>
                      </a:gs>
                      <a:gs pos="100000">
                        <a:schemeClr val="accent2"/>
                      </a:gs>
                    </a:gsLst>
                    <a:lin ang="5400000" scaled="0"/>
                  </a:gradFill>
                </a:defRPr>
              </a:lvl1pPr>
            </a:lstStyle>
            <a:p>
              <a:pPr>
                <a:defRPr/>
              </a:pPr>
              <a:r>
                <a:rPr lang="en-US" kern="0" spc="0" dirty="0" smtClean="0">
                  <a:solidFill>
                    <a:schemeClr val="accent2"/>
                  </a:solidFill>
                  <a:latin typeface="Segoe UI Light"/>
                </a:rPr>
                <a:t>Operate</a:t>
              </a:r>
              <a:endParaRPr lang="en-US" kern="0" spc="0" dirty="0">
                <a:solidFill>
                  <a:schemeClr val="accent2"/>
                </a:solidFill>
                <a:latin typeface="Segoe UI Light"/>
              </a:endParaRPr>
            </a:p>
          </p:txBody>
        </p:sp>
        <p:sp>
          <p:nvSpPr>
            <p:cNvPr id="153" name="Freeform 9"/>
            <p:cNvSpPr>
              <a:spLocks/>
            </p:cNvSpPr>
            <p:nvPr/>
          </p:nvSpPr>
          <p:spPr bwMode="auto">
            <a:xfrm>
              <a:off x="5578092" y="3831907"/>
              <a:ext cx="331764" cy="147318"/>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4" name="Freeform 10"/>
            <p:cNvSpPr>
              <a:spLocks/>
            </p:cNvSpPr>
            <p:nvPr/>
          </p:nvSpPr>
          <p:spPr bwMode="auto">
            <a:xfrm>
              <a:off x="4928820" y="2933553"/>
              <a:ext cx="147318" cy="332961"/>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5" name="Freeform 23"/>
            <p:cNvSpPr>
              <a:spLocks/>
            </p:cNvSpPr>
            <p:nvPr/>
          </p:nvSpPr>
          <p:spPr bwMode="auto">
            <a:xfrm>
              <a:off x="3591105" y="2195769"/>
              <a:ext cx="2191794" cy="1568989"/>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6" name="Freeform 24"/>
            <p:cNvSpPr>
              <a:spLocks/>
            </p:cNvSpPr>
            <p:nvPr/>
          </p:nvSpPr>
          <p:spPr bwMode="auto">
            <a:xfrm>
              <a:off x="4193548" y="3061707"/>
              <a:ext cx="1586956" cy="1953451"/>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7" name="TextBox 156"/>
            <p:cNvSpPr txBox="1"/>
            <p:nvPr/>
          </p:nvSpPr>
          <p:spPr>
            <a:xfrm>
              <a:off x="1247146" y="3680934"/>
              <a:ext cx="1030731" cy="307777"/>
            </a:xfrm>
            <a:prstGeom prst="rect">
              <a:avLst/>
            </a:prstGeom>
            <a:noFill/>
          </p:spPr>
          <p:txBody>
            <a:bodyPr wrap="none" lIns="0" tIns="0" rIns="0" bIns="0" rtlCol="0" anchor="ctr">
              <a:spAutoFit/>
            </a:bodyPr>
            <a:lstStyle/>
            <a:p>
              <a:pPr algn="ctr" defTabSz="914400">
                <a:defRPr/>
              </a:pPr>
              <a:r>
                <a:rPr lang="en-US" sz="2000" kern="0" dirty="0" smtClean="0">
                  <a:solidFill>
                    <a:schemeClr val="accent2"/>
                  </a:solidFill>
                  <a:latin typeface="Segoe UI Light"/>
                </a:rPr>
                <a:t>Construct</a:t>
              </a:r>
              <a:endParaRPr lang="en-US" sz="2000" kern="0" dirty="0">
                <a:solidFill>
                  <a:schemeClr val="accent2"/>
                </a:solidFill>
                <a:latin typeface="Segoe UI Light"/>
              </a:endParaRPr>
            </a:p>
          </p:txBody>
        </p:sp>
        <p:sp>
          <p:nvSpPr>
            <p:cNvPr id="158" name="Freeform 157"/>
            <p:cNvSpPr>
              <a:spLocks/>
            </p:cNvSpPr>
            <p:nvPr/>
          </p:nvSpPr>
          <p:spPr bwMode="auto">
            <a:xfrm>
              <a:off x="909449" y="3940819"/>
              <a:ext cx="2818194" cy="169474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59" name="Freeform 7"/>
            <p:cNvSpPr>
              <a:spLocks/>
            </p:cNvSpPr>
            <p:nvPr/>
          </p:nvSpPr>
          <p:spPr bwMode="auto">
            <a:xfrm>
              <a:off x="1582416" y="4441458"/>
              <a:ext cx="147318" cy="33176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60" name="Freeform 8"/>
            <p:cNvSpPr>
              <a:spLocks/>
            </p:cNvSpPr>
            <p:nvPr/>
          </p:nvSpPr>
          <p:spPr bwMode="auto">
            <a:xfrm>
              <a:off x="793273" y="3730307"/>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61" name="Freeform 26"/>
            <p:cNvSpPr>
              <a:spLocks/>
            </p:cNvSpPr>
            <p:nvPr/>
          </p:nvSpPr>
          <p:spPr bwMode="auto">
            <a:xfrm>
              <a:off x="911845" y="2692814"/>
              <a:ext cx="1599835" cy="1953452"/>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62" name="TextBox 161"/>
            <p:cNvSpPr txBox="1"/>
            <p:nvPr/>
          </p:nvSpPr>
          <p:spPr>
            <a:xfrm>
              <a:off x="3338856" y="5982073"/>
              <a:ext cx="2242098" cy="276999"/>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400">
                <a:lnSpc>
                  <a:spcPct val="100000"/>
                </a:lnSpc>
                <a:defRPr/>
              </a:pPr>
              <a:r>
                <a:rPr lang="en-US" spc="0" dirty="0">
                  <a:solidFill>
                    <a:schemeClr val="accent2"/>
                  </a:solidFill>
                </a:rPr>
                <a:t>WORKING </a:t>
              </a:r>
              <a:r>
                <a:rPr lang="en-US" spc="0" dirty="0" smtClean="0">
                  <a:solidFill>
                    <a:schemeClr val="accent2"/>
                  </a:solidFill>
                </a:rPr>
                <a:t>SOFTWARE</a:t>
              </a:r>
              <a:endParaRPr lang="en-US" spc="0" dirty="0">
                <a:solidFill>
                  <a:schemeClr val="accent2"/>
                </a:solidFill>
              </a:endParaRPr>
            </a:p>
          </p:txBody>
        </p:sp>
      </p:grpSp>
      <p:sp>
        <p:nvSpPr>
          <p:cNvPr id="164" name="Freeform 11"/>
          <p:cNvSpPr>
            <a:spLocks noChangeAspect="1" noEditPoints="1"/>
          </p:cNvSpPr>
          <p:nvPr/>
        </p:nvSpPr>
        <p:spPr bwMode="auto">
          <a:xfrm>
            <a:off x="502641" y="4304234"/>
            <a:ext cx="618848" cy="621792"/>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65" name="Rectangle 164"/>
          <p:cNvSpPr/>
          <p:nvPr/>
        </p:nvSpPr>
        <p:spPr>
          <a:xfrm>
            <a:off x="1192983" y="4330896"/>
            <a:ext cx="1737976"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a:solidFill>
                  <a:schemeClr val="accent2"/>
                </a:solidFill>
                <a:latin typeface="Segoe UI Light"/>
              </a:rPr>
              <a:t>Develop</a:t>
            </a:r>
          </a:p>
        </p:txBody>
      </p:sp>
      <p:sp>
        <p:nvSpPr>
          <p:cNvPr id="166" name="Freeform 16"/>
          <p:cNvSpPr>
            <a:spLocks noChangeAspect="1" noEditPoints="1"/>
          </p:cNvSpPr>
          <p:nvPr/>
        </p:nvSpPr>
        <p:spPr bwMode="auto">
          <a:xfrm>
            <a:off x="9136019" y="1373924"/>
            <a:ext cx="619339" cy="621792"/>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67" name="Rectangle 166"/>
          <p:cNvSpPr/>
          <p:nvPr/>
        </p:nvSpPr>
        <p:spPr>
          <a:xfrm>
            <a:off x="9826361" y="1400586"/>
            <a:ext cx="1731564"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smtClean="0">
                <a:solidFill>
                  <a:schemeClr val="accent2"/>
                </a:solidFill>
                <a:latin typeface="Segoe UI Light"/>
              </a:rPr>
              <a:t>Operate</a:t>
            </a:r>
            <a:endParaRPr lang="en-US" sz="3600" kern="0" spc="-50" dirty="0">
              <a:solidFill>
                <a:schemeClr val="accent2"/>
              </a:solidFill>
              <a:latin typeface="Segoe UI Light"/>
            </a:endParaRPr>
          </a:p>
        </p:txBody>
      </p:sp>
      <p:grpSp>
        <p:nvGrpSpPr>
          <p:cNvPr id="168" name="Group 167"/>
          <p:cNvGrpSpPr/>
          <p:nvPr/>
        </p:nvGrpSpPr>
        <p:grpSpPr>
          <a:xfrm>
            <a:off x="1214604" y="1913241"/>
            <a:ext cx="238582" cy="239278"/>
            <a:chOff x="7352804" y="2519363"/>
            <a:chExt cx="334826" cy="335804"/>
          </a:xfrm>
          <a:solidFill>
            <a:schemeClr val="tx1"/>
          </a:solidFill>
        </p:grpSpPr>
        <p:sp>
          <p:nvSpPr>
            <p:cNvPr id="16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7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71" name="Rectangle 170"/>
          <p:cNvSpPr/>
          <p:nvPr/>
        </p:nvSpPr>
        <p:spPr>
          <a:xfrm>
            <a:off x="1488570" y="1863603"/>
            <a:ext cx="3162300" cy="338554"/>
          </a:xfrm>
          <a:prstGeom prst="rect">
            <a:avLst/>
          </a:prstGeom>
        </p:spPr>
        <p:txBody>
          <a:bodyPr wrap="square">
            <a:spAutoFit/>
          </a:bodyPr>
          <a:lstStyle/>
          <a:p>
            <a:pPr defTabSz="914400">
              <a:spcBef>
                <a:spcPts val="100"/>
              </a:spcBef>
              <a:spcAft>
                <a:spcPts val="200"/>
              </a:spcAft>
              <a:defRPr/>
            </a:pPr>
            <a:r>
              <a:rPr lang="en-US" sz="1600" kern="0" dirty="0" smtClean="0"/>
              <a:t>Agile portfolio management</a:t>
            </a:r>
            <a:endParaRPr lang="en-US" sz="1600" kern="0" dirty="0"/>
          </a:p>
        </p:txBody>
      </p:sp>
      <p:grpSp>
        <p:nvGrpSpPr>
          <p:cNvPr id="176" name="Group 175"/>
          <p:cNvGrpSpPr/>
          <p:nvPr/>
        </p:nvGrpSpPr>
        <p:grpSpPr>
          <a:xfrm>
            <a:off x="1296668" y="4869937"/>
            <a:ext cx="238582" cy="239278"/>
            <a:chOff x="7352804" y="2519363"/>
            <a:chExt cx="334826" cy="335804"/>
          </a:xfrm>
          <a:solidFill>
            <a:schemeClr val="tx1"/>
          </a:solidFill>
        </p:grpSpPr>
        <p:sp>
          <p:nvSpPr>
            <p:cNvPr id="177"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78"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79" name="Rectangle 178"/>
          <p:cNvSpPr/>
          <p:nvPr/>
        </p:nvSpPr>
        <p:spPr>
          <a:xfrm>
            <a:off x="1570634" y="4820299"/>
            <a:ext cx="3162300" cy="338554"/>
          </a:xfrm>
          <a:prstGeom prst="rect">
            <a:avLst/>
          </a:prstGeom>
        </p:spPr>
        <p:txBody>
          <a:bodyPr wrap="square">
            <a:spAutoFit/>
          </a:bodyPr>
          <a:lstStyle/>
          <a:p>
            <a:pPr defTabSz="914400">
              <a:spcBef>
                <a:spcPts val="100"/>
              </a:spcBef>
              <a:spcAft>
                <a:spcPts val="200"/>
              </a:spcAft>
              <a:defRPr/>
            </a:pPr>
            <a:r>
              <a:rPr lang="en-US" sz="1600" kern="0" dirty="0" smtClean="0"/>
              <a:t>Team Room</a:t>
            </a:r>
            <a:endParaRPr lang="en-US" sz="1600" kern="0" dirty="0"/>
          </a:p>
        </p:txBody>
      </p:sp>
      <p:grpSp>
        <p:nvGrpSpPr>
          <p:cNvPr id="180" name="Group 179"/>
          <p:cNvGrpSpPr/>
          <p:nvPr/>
        </p:nvGrpSpPr>
        <p:grpSpPr>
          <a:xfrm>
            <a:off x="1288296" y="5152965"/>
            <a:ext cx="238582" cy="239278"/>
            <a:chOff x="7352804" y="2519363"/>
            <a:chExt cx="334826" cy="335804"/>
          </a:xfrm>
          <a:solidFill>
            <a:schemeClr val="tx1"/>
          </a:solidFill>
        </p:grpSpPr>
        <p:sp>
          <p:nvSpPr>
            <p:cNvPr id="18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8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83" name="Rectangle 182"/>
          <p:cNvSpPr/>
          <p:nvPr/>
        </p:nvSpPr>
        <p:spPr>
          <a:xfrm>
            <a:off x="1562262" y="5103327"/>
            <a:ext cx="3162300" cy="338554"/>
          </a:xfrm>
          <a:prstGeom prst="rect">
            <a:avLst/>
          </a:prstGeom>
        </p:spPr>
        <p:txBody>
          <a:bodyPr wrap="square">
            <a:spAutoFit/>
          </a:bodyPr>
          <a:lstStyle/>
          <a:p>
            <a:pPr defTabSz="914400">
              <a:spcBef>
                <a:spcPts val="100"/>
              </a:spcBef>
              <a:spcAft>
                <a:spcPts val="200"/>
              </a:spcAft>
              <a:defRPr/>
            </a:pPr>
            <a:r>
              <a:rPr lang="en-US" sz="1600" kern="0" dirty="0" err="1" smtClean="0"/>
              <a:t>Git</a:t>
            </a:r>
            <a:endParaRPr lang="en-US" sz="1600" kern="0" dirty="0"/>
          </a:p>
        </p:txBody>
      </p:sp>
      <p:grpSp>
        <p:nvGrpSpPr>
          <p:cNvPr id="184" name="Group 183"/>
          <p:cNvGrpSpPr/>
          <p:nvPr/>
        </p:nvGrpSpPr>
        <p:grpSpPr>
          <a:xfrm>
            <a:off x="1279924" y="5446042"/>
            <a:ext cx="238582" cy="239278"/>
            <a:chOff x="7352804" y="2519363"/>
            <a:chExt cx="334826" cy="335804"/>
          </a:xfrm>
          <a:solidFill>
            <a:schemeClr val="tx1"/>
          </a:solidFill>
        </p:grpSpPr>
        <p:sp>
          <p:nvSpPr>
            <p:cNvPr id="18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8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87" name="Rectangle 186"/>
          <p:cNvSpPr/>
          <p:nvPr/>
        </p:nvSpPr>
        <p:spPr>
          <a:xfrm>
            <a:off x="1553890" y="5396404"/>
            <a:ext cx="3162300" cy="338554"/>
          </a:xfrm>
          <a:prstGeom prst="rect">
            <a:avLst/>
          </a:prstGeom>
        </p:spPr>
        <p:txBody>
          <a:bodyPr wrap="square">
            <a:spAutoFit/>
          </a:bodyPr>
          <a:lstStyle/>
          <a:p>
            <a:pPr defTabSz="914400">
              <a:spcBef>
                <a:spcPts val="100"/>
              </a:spcBef>
              <a:spcAft>
                <a:spcPts val="200"/>
              </a:spcAft>
              <a:defRPr/>
            </a:pPr>
            <a:r>
              <a:rPr lang="en-US" sz="1600" kern="0" dirty="0" smtClean="0"/>
              <a:t>Code Information Indicators</a:t>
            </a:r>
            <a:endParaRPr lang="en-US" sz="1600" kern="0" dirty="0"/>
          </a:p>
        </p:txBody>
      </p:sp>
      <p:grpSp>
        <p:nvGrpSpPr>
          <p:cNvPr id="188" name="Group 187"/>
          <p:cNvGrpSpPr/>
          <p:nvPr/>
        </p:nvGrpSpPr>
        <p:grpSpPr>
          <a:xfrm>
            <a:off x="1281598" y="5729070"/>
            <a:ext cx="238582" cy="239278"/>
            <a:chOff x="7352804" y="2519363"/>
            <a:chExt cx="334826" cy="335804"/>
          </a:xfrm>
          <a:solidFill>
            <a:schemeClr val="tx1"/>
          </a:solidFill>
        </p:grpSpPr>
        <p:sp>
          <p:nvSpPr>
            <p:cNvPr id="18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9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grpSp>
        <p:nvGrpSpPr>
          <p:cNvPr id="192" name="Group 191"/>
          <p:cNvGrpSpPr/>
          <p:nvPr/>
        </p:nvGrpSpPr>
        <p:grpSpPr>
          <a:xfrm>
            <a:off x="1281602" y="6000373"/>
            <a:ext cx="238582" cy="239278"/>
            <a:chOff x="7352804" y="2519363"/>
            <a:chExt cx="334826" cy="335804"/>
          </a:xfrm>
          <a:solidFill>
            <a:schemeClr val="tx1"/>
          </a:solidFill>
        </p:grpSpPr>
        <p:sp>
          <p:nvSpPr>
            <p:cNvPr id="193"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94"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95" name="Rectangle 194"/>
          <p:cNvSpPr/>
          <p:nvPr/>
        </p:nvSpPr>
        <p:spPr>
          <a:xfrm>
            <a:off x="1555568" y="5699002"/>
            <a:ext cx="3461403" cy="623248"/>
          </a:xfrm>
          <a:prstGeom prst="rect">
            <a:avLst/>
          </a:prstGeom>
        </p:spPr>
        <p:txBody>
          <a:bodyPr wrap="square">
            <a:spAutoFit/>
          </a:bodyPr>
          <a:lstStyle/>
          <a:p>
            <a:pPr defTabSz="914400">
              <a:spcBef>
                <a:spcPts val="100"/>
              </a:spcBef>
              <a:spcAft>
                <a:spcPts val="200"/>
              </a:spcAft>
              <a:defRPr/>
            </a:pPr>
            <a:r>
              <a:rPr lang="en-US" sz="1600" dirty="0" smtClean="0"/>
              <a:t>.NET memory </a:t>
            </a:r>
            <a:r>
              <a:rPr lang="en-US" sz="1600" dirty="0"/>
              <a:t>Dump Analyzer</a:t>
            </a:r>
            <a:endParaRPr lang="en-US" sz="1600" kern="0" dirty="0"/>
          </a:p>
          <a:p>
            <a:pPr defTabSz="914400">
              <a:spcBef>
                <a:spcPts val="100"/>
              </a:spcBef>
              <a:spcAft>
                <a:spcPts val="200"/>
              </a:spcAft>
              <a:defRPr/>
            </a:pPr>
            <a:endParaRPr lang="en-US" sz="1600" kern="0" dirty="0"/>
          </a:p>
        </p:txBody>
      </p:sp>
      <p:grpSp>
        <p:nvGrpSpPr>
          <p:cNvPr id="200" name="Group 199"/>
          <p:cNvGrpSpPr/>
          <p:nvPr/>
        </p:nvGrpSpPr>
        <p:grpSpPr>
          <a:xfrm>
            <a:off x="9954220" y="2009727"/>
            <a:ext cx="238582" cy="239278"/>
            <a:chOff x="7352804" y="2519363"/>
            <a:chExt cx="334826" cy="335804"/>
          </a:xfrm>
          <a:solidFill>
            <a:schemeClr val="tx1"/>
          </a:solidFill>
        </p:grpSpPr>
        <p:sp>
          <p:nvSpPr>
            <p:cNvPr id="20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20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203" name="Rectangle 202"/>
          <p:cNvSpPr/>
          <p:nvPr/>
        </p:nvSpPr>
        <p:spPr>
          <a:xfrm>
            <a:off x="10246181" y="1938293"/>
            <a:ext cx="2033617" cy="830997"/>
          </a:xfrm>
          <a:prstGeom prst="rect">
            <a:avLst/>
          </a:prstGeom>
        </p:spPr>
        <p:txBody>
          <a:bodyPr wrap="square">
            <a:spAutoFit/>
          </a:bodyPr>
          <a:lstStyle/>
          <a:p>
            <a:pPr defTabSz="914400">
              <a:spcBef>
                <a:spcPts val="100"/>
              </a:spcBef>
              <a:spcAft>
                <a:spcPts val="200"/>
              </a:spcAft>
              <a:defRPr/>
            </a:pPr>
            <a:r>
              <a:rPr lang="en-US" sz="1600" kern="0" dirty="0" smtClean="0"/>
              <a:t>Visual Studio and System Center integration</a:t>
            </a:r>
            <a:endParaRPr lang="en-US" sz="1600" kern="0" dirty="0"/>
          </a:p>
        </p:txBody>
      </p:sp>
      <p:sp>
        <p:nvSpPr>
          <p:cNvPr id="204" name="Rectangle 203"/>
          <p:cNvSpPr/>
          <p:nvPr/>
        </p:nvSpPr>
        <p:spPr>
          <a:xfrm>
            <a:off x="4947390" y="3084639"/>
            <a:ext cx="2705279" cy="341632"/>
          </a:xfrm>
          <a:prstGeom prst="rect">
            <a:avLst/>
          </a:prstGeom>
        </p:spPr>
        <p:txBody>
          <a:bodyPr wrap="square">
            <a:spAutoFit/>
          </a:bodyPr>
          <a:lstStyle/>
          <a:p>
            <a:pPr defTabSz="914099" fontAlgn="base">
              <a:lnSpc>
                <a:spcPct val="90000"/>
              </a:lnSpc>
              <a:spcBef>
                <a:spcPct val="0"/>
              </a:spcBef>
              <a:spcAft>
                <a:spcPct val="0"/>
              </a:spcAft>
            </a:pPr>
            <a:r>
              <a:rPr lang="en-US" kern="0" spc="-50" dirty="0" smtClean="0">
                <a:solidFill>
                  <a:schemeClr val="accent2"/>
                </a:solidFill>
                <a:latin typeface="Segoe UI Light"/>
              </a:rPr>
              <a:t>Build  | Measure | Learn</a:t>
            </a:r>
            <a:endParaRPr lang="en-US" kern="0" spc="-50" dirty="0">
              <a:solidFill>
                <a:schemeClr val="accent2"/>
              </a:solidFill>
              <a:latin typeface="Segoe UI Light"/>
            </a:endParaRPr>
          </a:p>
        </p:txBody>
      </p:sp>
      <p:sp>
        <p:nvSpPr>
          <p:cNvPr id="69" name="Rectangle 68"/>
          <p:cNvSpPr/>
          <p:nvPr/>
        </p:nvSpPr>
        <p:spPr>
          <a:xfrm>
            <a:off x="10277229" y="4857767"/>
            <a:ext cx="2033617" cy="584775"/>
          </a:xfrm>
          <a:prstGeom prst="rect">
            <a:avLst/>
          </a:prstGeom>
        </p:spPr>
        <p:txBody>
          <a:bodyPr wrap="square">
            <a:spAutoFit/>
          </a:bodyPr>
          <a:lstStyle/>
          <a:p>
            <a:pPr defTabSz="914400">
              <a:spcBef>
                <a:spcPts val="100"/>
              </a:spcBef>
              <a:spcAft>
                <a:spcPts val="200"/>
              </a:spcAft>
              <a:defRPr/>
            </a:pPr>
            <a:r>
              <a:rPr lang="en-US" sz="1600" kern="0" dirty="0" smtClean="0"/>
              <a:t>Integrated release management </a:t>
            </a:r>
            <a:endParaRPr lang="en-US" sz="1600" kern="0" dirty="0"/>
          </a:p>
        </p:txBody>
      </p:sp>
      <p:grpSp>
        <p:nvGrpSpPr>
          <p:cNvPr id="70" name="Group 69"/>
          <p:cNvGrpSpPr/>
          <p:nvPr/>
        </p:nvGrpSpPr>
        <p:grpSpPr>
          <a:xfrm>
            <a:off x="10016386" y="4916720"/>
            <a:ext cx="238582" cy="239278"/>
            <a:chOff x="7352804" y="2519363"/>
            <a:chExt cx="334826" cy="335804"/>
          </a:xfrm>
          <a:solidFill>
            <a:schemeClr val="tx1"/>
          </a:solidFill>
        </p:grpSpPr>
        <p:sp>
          <p:nvSpPr>
            <p:cNvPr id="7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7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85" name="Rectangle 84"/>
          <p:cNvSpPr/>
          <p:nvPr/>
        </p:nvSpPr>
        <p:spPr>
          <a:xfrm>
            <a:off x="5416637" y="3504573"/>
            <a:ext cx="1353961" cy="1238209"/>
          </a:xfrm>
          <a:prstGeom prst="rect">
            <a:avLst/>
          </a:prstGeom>
          <a:solidFill>
            <a:schemeClr val="accent1"/>
          </a:solidFill>
          <a:ln w="25400" cap="flat" cmpd="sng" algn="ctr">
            <a:noFill/>
            <a:prstDash val="solid"/>
          </a:ln>
          <a:effectLst/>
        </p:spPr>
        <p:txBody>
          <a:bodyPr lIns="45720" rIns="45720" bIns="45720" rtlCol="0" anchor="b"/>
          <a:lstStyle/>
          <a:p>
            <a:pPr algn="ctr" defTabSz="1097280">
              <a:defRPr/>
            </a:pPr>
            <a:r>
              <a:rPr lang="en-US" kern="0" dirty="0" smtClean="0">
                <a:solidFill>
                  <a:schemeClr val="bg1"/>
                </a:solidFill>
              </a:rPr>
              <a:t>Collaborate</a:t>
            </a:r>
            <a:endParaRPr lang="en-US" kern="0" dirty="0">
              <a:solidFill>
                <a:schemeClr val="bg1"/>
              </a:solidFill>
            </a:endParaRPr>
          </a:p>
          <a:p>
            <a:pPr algn="ctr" defTabSz="1097280">
              <a:defRPr/>
            </a:pPr>
            <a:endParaRPr lang="en-US" sz="1400" kern="0" dirty="0">
              <a:solidFill>
                <a:schemeClr val="accent2"/>
              </a:solidFill>
            </a:endParaRPr>
          </a:p>
        </p:txBody>
      </p:sp>
      <p:grpSp>
        <p:nvGrpSpPr>
          <p:cNvPr id="86" name="Group 85"/>
          <p:cNvGrpSpPr/>
          <p:nvPr/>
        </p:nvGrpSpPr>
        <p:grpSpPr>
          <a:xfrm>
            <a:off x="5606370" y="3703643"/>
            <a:ext cx="414886" cy="360314"/>
            <a:chOff x="800348" y="1569752"/>
            <a:chExt cx="645785" cy="577903"/>
          </a:xfrm>
        </p:grpSpPr>
        <p:grpSp>
          <p:nvGrpSpPr>
            <p:cNvPr id="87" name="Group 86"/>
            <p:cNvGrpSpPr/>
            <p:nvPr/>
          </p:nvGrpSpPr>
          <p:grpSpPr>
            <a:xfrm>
              <a:off x="1026337" y="1569752"/>
              <a:ext cx="193807" cy="508162"/>
              <a:chOff x="1031890" y="1569752"/>
              <a:chExt cx="193807" cy="508162"/>
            </a:xfrm>
          </p:grpSpPr>
          <p:sp>
            <p:nvSpPr>
              <p:cNvPr id="94"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sp>
            <p:nvSpPr>
              <p:cNvPr id="95"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grpSp>
        <p:grpSp>
          <p:nvGrpSpPr>
            <p:cNvPr id="88" name="Group 87"/>
            <p:cNvGrpSpPr/>
            <p:nvPr/>
          </p:nvGrpSpPr>
          <p:grpSpPr>
            <a:xfrm>
              <a:off x="800348" y="1639493"/>
              <a:ext cx="193807" cy="508162"/>
              <a:chOff x="1031890" y="1569752"/>
              <a:chExt cx="193807" cy="508162"/>
            </a:xfrm>
          </p:grpSpPr>
          <p:sp>
            <p:nvSpPr>
              <p:cNvPr id="92"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sp>
            <p:nvSpPr>
              <p:cNvPr id="93"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grpSp>
        <p:grpSp>
          <p:nvGrpSpPr>
            <p:cNvPr id="89" name="Group 88"/>
            <p:cNvGrpSpPr/>
            <p:nvPr/>
          </p:nvGrpSpPr>
          <p:grpSpPr>
            <a:xfrm>
              <a:off x="1252326" y="1639493"/>
              <a:ext cx="193807" cy="508162"/>
              <a:chOff x="1031890" y="1569752"/>
              <a:chExt cx="193807" cy="508162"/>
            </a:xfrm>
          </p:grpSpPr>
          <p:sp>
            <p:nvSpPr>
              <p:cNvPr id="90"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sp>
            <p:nvSpPr>
              <p:cNvPr id="91"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grpSp>
      </p:grpSp>
      <p:pic>
        <p:nvPicPr>
          <p:cNvPr id="96" name="Picture 95"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6135814" y="3657276"/>
            <a:ext cx="539707" cy="479740"/>
          </a:xfrm>
          <a:prstGeom prst="rect">
            <a:avLst/>
          </a:prstGeom>
          <a:noFill/>
        </p:spPr>
      </p:pic>
      <p:grpSp>
        <p:nvGrpSpPr>
          <p:cNvPr id="101" name="Group 100"/>
          <p:cNvGrpSpPr/>
          <p:nvPr/>
        </p:nvGrpSpPr>
        <p:grpSpPr>
          <a:xfrm>
            <a:off x="1206232" y="2196269"/>
            <a:ext cx="238582" cy="239278"/>
            <a:chOff x="7352804" y="2519363"/>
            <a:chExt cx="334826" cy="335804"/>
          </a:xfrm>
          <a:solidFill>
            <a:schemeClr val="tx1"/>
          </a:solidFill>
        </p:grpSpPr>
        <p:sp>
          <p:nvSpPr>
            <p:cNvPr id="10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0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04" name="Rectangle 103"/>
          <p:cNvSpPr/>
          <p:nvPr/>
        </p:nvSpPr>
        <p:spPr>
          <a:xfrm>
            <a:off x="1480198" y="2146631"/>
            <a:ext cx="3162300" cy="338554"/>
          </a:xfrm>
          <a:prstGeom prst="rect">
            <a:avLst/>
          </a:prstGeom>
        </p:spPr>
        <p:txBody>
          <a:bodyPr wrap="square">
            <a:spAutoFit/>
          </a:bodyPr>
          <a:lstStyle/>
          <a:p>
            <a:pPr defTabSz="914400">
              <a:spcBef>
                <a:spcPts val="100"/>
              </a:spcBef>
              <a:spcAft>
                <a:spcPts val="200"/>
              </a:spcAft>
              <a:defRPr/>
            </a:pPr>
            <a:r>
              <a:rPr lang="en-US" sz="1600" kern="0" dirty="0" err="1" smtClean="0"/>
              <a:t>Kanban</a:t>
            </a:r>
            <a:r>
              <a:rPr lang="en-US" sz="1600" kern="0" dirty="0" smtClean="0"/>
              <a:t> customization</a:t>
            </a:r>
            <a:endParaRPr lang="en-US" sz="1600" kern="0" dirty="0"/>
          </a:p>
        </p:txBody>
      </p:sp>
      <p:grpSp>
        <p:nvGrpSpPr>
          <p:cNvPr id="105" name="Group 104"/>
          <p:cNvGrpSpPr/>
          <p:nvPr/>
        </p:nvGrpSpPr>
        <p:grpSpPr>
          <a:xfrm>
            <a:off x="1208157" y="2487563"/>
            <a:ext cx="238582" cy="239278"/>
            <a:chOff x="7352804" y="2519363"/>
            <a:chExt cx="334826" cy="335804"/>
          </a:xfrm>
          <a:solidFill>
            <a:schemeClr val="tx1"/>
          </a:solidFill>
        </p:grpSpPr>
        <p:sp>
          <p:nvSpPr>
            <p:cNvPr id="106"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07"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08" name="Rectangle 107"/>
          <p:cNvSpPr/>
          <p:nvPr/>
        </p:nvSpPr>
        <p:spPr>
          <a:xfrm>
            <a:off x="1482123" y="2437925"/>
            <a:ext cx="3162300" cy="338554"/>
          </a:xfrm>
          <a:prstGeom prst="rect">
            <a:avLst/>
          </a:prstGeom>
        </p:spPr>
        <p:txBody>
          <a:bodyPr wrap="square">
            <a:spAutoFit/>
          </a:bodyPr>
          <a:lstStyle/>
          <a:p>
            <a:pPr defTabSz="914400">
              <a:spcBef>
                <a:spcPts val="100"/>
              </a:spcBef>
              <a:spcAft>
                <a:spcPts val="200"/>
              </a:spcAft>
              <a:defRPr/>
            </a:pPr>
            <a:r>
              <a:rPr lang="en-US" sz="1600" kern="0" dirty="0" smtClean="0"/>
              <a:t>Work item tagging</a:t>
            </a:r>
            <a:endParaRPr lang="en-US" sz="1600" kern="0" dirty="0"/>
          </a:p>
        </p:txBody>
      </p:sp>
      <p:sp>
        <p:nvSpPr>
          <p:cNvPr id="109" name="Freeform 108"/>
          <p:cNvSpPr>
            <a:spLocks noEditPoints="1"/>
          </p:cNvSpPr>
          <p:nvPr/>
        </p:nvSpPr>
        <p:spPr bwMode="black">
          <a:xfrm>
            <a:off x="9229347" y="4230214"/>
            <a:ext cx="597014" cy="594204"/>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defTabSz="914185">
              <a:defRPr/>
            </a:pPr>
            <a:endParaRPr lang="en-US" kern="0" smtClean="0">
              <a:solidFill>
                <a:schemeClr val="accent2"/>
              </a:solidFill>
            </a:endParaRPr>
          </a:p>
        </p:txBody>
      </p:sp>
      <p:sp>
        <p:nvSpPr>
          <p:cNvPr id="110" name="Rectangle 109"/>
          <p:cNvSpPr/>
          <p:nvPr/>
        </p:nvSpPr>
        <p:spPr>
          <a:xfrm>
            <a:off x="9978761" y="4284611"/>
            <a:ext cx="1595309"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smtClean="0">
                <a:solidFill>
                  <a:schemeClr val="accent2"/>
                </a:solidFill>
                <a:latin typeface="Segoe UI Light"/>
              </a:rPr>
              <a:t>Release</a:t>
            </a:r>
            <a:endParaRPr lang="en-US" sz="3600" kern="0" spc="-50" dirty="0">
              <a:solidFill>
                <a:schemeClr val="accent2"/>
              </a:solidFill>
              <a:latin typeface="Segoe UI Light"/>
            </a:endParaRPr>
          </a:p>
        </p:txBody>
      </p:sp>
      <p:grpSp>
        <p:nvGrpSpPr>
          <p:cNvPr id="111" name="Group 110"/>
          <p:cNvGrpSpPr/>
          <p:nvPr/>
        </p:nvGrpSpPr>
        <p:grpSpPr>
          <a:xfrm>
            <a:off x="9969187" y="2751233"/>
            <a:ext cx="238582" cy="239278"/>
            <a:chOff x="7352804" y="2519363"/>
            <a:chExt cx="334826" cy="335804"/>
          </a:xfrm>
          <a:solidFill>
            <a:schemeClr val="tx1"/>
          </a:solidFill>
        </p:grpSpPr>
        <p:sp>
          <p:nvSpPr>
            <p:cNvPr id="11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1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
        <p:nvSpPr>
          <p:cNvPr id="114" name="Rectangle 113"/>
          <p:cNvSpPr/>
          <p:nvPr/>
        </p:nvSpPr>
        <p:spPr>
          <a:xfrm>
            <a:off x="10254968" y="2677049"/>
            <a:ext cx="2033617" cy="338554"/>
          </a:xfrm>
          <a:prstGeom prst="rect">
            <a:avLst/>
          </a:prstGeom>
        </p:spPr>
        <p:txBody>
          <a:bodyPr wrap="square">
            <a:spAutoFit/>
          </a:bodyPr>
          <a:lstStyle/>
          <a:p>
            <a:pPr defTabSz="914400">
              <a:spcBef>
                <a:spcPts val="100"/>
              </a:spcBef>
              <a:spcAft>
                <a:spcPts val="200"/>
              </a:spcAft>
              <a:defRPr/>
            </a:pPr>
            <a:r>
              <a:rPr lang="en-US" sz="1600" kern="0" dirty="0" smtClean="0"/>
              <a:t>Performance events</a:t>
            </a:r>
            <a:endParaRPr lang="en-US" sz="1600" kern="0" dirty="0"/>
          </a:p>
        </p:txBody>
      </p:sp>
      <p:sp>
        <p:nvSpPr>
          <p:cNvPr id="97" name="Title 13"/>
          <p:cNvSpPr txBox="1">
            <a:spLocks/>
          </p:cNvSpPr>
          <p:nvPr/>
        </p:nvSpPr>
        <p:spPr>
          <a:xfrm>
            <a:off x="274320" y="296897"/>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a:solidFill>
                  <a:schemeClr val="tx1"/>
                </a:solidFill>
              </a:rPr>
              <a:t>Continuous </a:t>
            </a:r>
            <a:r>
              <a:rPr sz="4800" dirty="0" smtClean="0">
                <a:solidFill>
                  <a:schemeClr val="tx1"/>
                </a:solidFill>
              </a:rPr>
              <a:t>value</a:t>
            </a:r>
            <a:endParaRPr sz="4800" dirty="0">
              <a:solidFill>
                <a:schemeClr val="tx1"/>
              </a:solidFill>
            </a:endParaRPr>
          </a:p>
        </p:txBody>
      </p:sp>
      <p:sp>
        <p:nvSpPr>
          <p:cNvPr id="98" name="Rectangle 97"/>
          <p:cNvSpPr/>
          <p:nvPr/>
        </p:nvSpPr>
        <p:spPr>
          <a:xfrm>
            <a:off x="1559685" y="5962615"/>
            <a:ext cx="3461403" cy="338554"/>
          </a:xfrm>
          <a:prstGeom prst="rect">
            <a:avLst/>
          </a:prstGeom>
        </p:spPr>
        <p:txBody>
          <a:bodyPr wrap="square">
            <a:spAutoFit/>
          </a:bodyPr>
          <a:lstStyle/>
          <a:p>
            <a:pPr defTabSz="914400">
              <a:spcBef>
                <a:spcPts val="100"/>
              </a:spcBef>
              <a:spcAft>
                <a:spcPts val="200"/>
              </a:spcAft>
              <a:defRPr/>
            </a:pPr>
            <a:r>
              <a:rPr lang="en-US" sz="1600" dirty="0" smtClean="0"/>
              <a:t>Load Testing as a Service</a:t>
            </a:r>
            <a:endParaRPr lang="en-US" sz="1600" kern="0" dirty="0"/>
          </a:p>
        </p:txBody>
      </p:sp>
      <p:sp>
        <p:nvSpPr>
          <p:cNvPr id="99" name="Rectangle 98"/>
          <p:cNvSpPr/>
          <p:nvPr/>
        </p:nvSpPr>
        <p:spPr>
          <a:xfrm>
            <a:off x="10281712" y="5386683"/>
            <a:ext cx="2033617" cy="584775"/>
          </a:xfrm>
          <a:prstGeom prst="rect">
            <a:avLst/>
          </a:prstGeom>
        </p:spPr>
        <p:txBody>
          <a:bodyPr wrap="square">
            <a:spAutoFit/>
          </a:bodyPr>
          <a:lstStyle/>
          <a:p>
            <a:pPr defTabSz="914400">
              <a:spcBef>
                <a:spcPts val="100"/>
              </a:spcBef>
              <a:spcAft>
                <a:spcPts val="200"/>
              </a:spcAft>
              <a:defRPr/>
            </a:pPr>
            <a:r>
              <a:rPr lang="en-US" sz="1600" dirty="0"/>
              <a:t>Configuration-based </a:t>
            </a:r>
            <a:r>
              <a:rPr lang="en-US" sz="1600" dirty="0" smtClean="0"/>
              <a:t>deployments</a:t>
            </a:r>
            <a:endParaRPr lang="en-US" sz="1600" kern="0" dirty="0"/>
          </a:p>
        </p:txBody>
      </p:sp>
      <p:grpSp>
        <p:nvGrpSpPr>
          <p:cNvPr id="100" name="Group 99"/>
          <p:cNvGrpSpPr/>
          <p:nvPr/>
        </p:nvGrpSpPr>
        <p:grpSpPr>
          <a:xfrm>
            <a:off x="10020869" y="5445636"/>
            <a:ext cx="238582" cy="239278"/>
            <a:chOff x="7352804" y="2519363"/>
            <a:chExt cx="334826" cy="335804"/>
          </a:xfrm>
          <a:solidFill>
            <a:schemeClr val="tx1"/>
          </a:solidFill>
        </p:grpSpPr>
        <p:sp>
          <p:nvSpPr>
            <p:cNvPr id="11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1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Tree>
    <p:extLst>
      <p:ext uri="{BB962C8B-B14F-4D97-AF65-F5344CB8AC3E}">
        <p14:creationId xmlns:p14="http://schemas.microsoft.com/office/powerpoint/2010/main" val="12959201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Optimizing the release cycle</a:t>
            </a:r>
            <a:endParaRPr lang="en-CA" dirty="0"/>
          </a:p>
        </p:txBody>
      </p:sp>
      <p:grpSp>
        <p:nvGrpSpPr>
          <p:cNvPr id="3" name="Group 2"/>
          <p:cNvGrpSpPr/>
          <p:nvPr/>
        </p:nvGrpSpPr>
        <p:grpSpPr>
          <a:xfrm>
            <a:off x="3986053" y="3559624"/>
            <a:ext cx="1399404" cy="1398905"/>
            <a:chOff x="4097383" y="2986274"/>
            <a:chExt cx="1372089" cy="1371600"/>
          </a:xfrm>
        </p:grpSpPr>
        <p:sp>
          <p:nvSpPr>
            <p:cNvPr id="4" name="Tile"/>
            <p:cNvSpPr/>
            <p:nvPr>
              <p:custDataLst>
                <p:custData r:id="rId6"/>
              </p:custDataLst>
            </p:nvPr>
          </p:nvSpPr>
          <p:spPr>
            <a:xfrm>
              <a:off x="4097872" y="2986274"/>
              <a:ext cx="1371600" cy="1369757"/>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rgbClr val="FFFFFF"/>
                </a:solidFill>
              </a:endParaRPr>
            </a:p>
          </p:txBody>
        </p:sp>
        <p:sp>
          <p:nvSpPr>
            <p:cNvPr id="5" name="TextBox 4"/>
            <p:cNvSpPr txBox="1"/>
            <p:nvPr/>
          </p:nvSpPr>
          <p:spPr>
            <a:xfrm>
              <a:off x="4097383" y="3900674"/>
              <a:ext cx="1371599" cy="457200"/>
            </a:xfrm>
            <a:prstGeom prst="rect">
              <a:avLst/>
            </a:prstGeom>
            <a:noFill/>
          </p:spPr>
          <p:txBody>
            <a:bodyPr wrap="square" lIns="0" tIns="0" rIns="0" bIns="0" rtlCol="0">
              <a:spAutoFit/>
            </a:bodyPr>
            <a:lstStyle/>
            <a:p>
              <a:pPr algn="ctr">
                <a:lnSpc>
                  <a:spcPct val="90000"/>
                </a:lnSpc>
              </a:pPr>
              <a:r>
                <a:rPr lang="en-US" sz="3264" spc="-71" dirty="0">
                  <a:solidFill>
                    <a:srgbClr val="FFFFFF"/>
                  </a:solidFill>
                  <a:ea typeface="Segoe UI" pitchFamily="34" charset="0"/>
                  <a:cs typeface="Segoe UI" pitchFamily="34" charset="0"/>
                </a:rPr>
                <a:t>DEV</a:t>
              </a:r>
            </a:p>
          </p:txBody>
        </p:sp>
        <p:grpSp>
          <p:nvGrpSpPr>
            <p:cNvPr id="6" name="Group 5"/>
            <p:cNvGrpSpPr/>
            <p:nvPr/>
          </p:nvGrpSpPr>
          <p:grpSpPr>
            <a:xfrm>
              <a:off x="4388286" y="3291074"/>
              <a:ext cx="790775" cy="492444"/>
              <a:chOff x="8381991" y="4918138"/>
              <a:chExt cx="653401" cy="352834"/>
            </a:xfrm>
          </p:grpSpPr>
          <p:sp>
            <p:nvSpPr>
              <p:cNvPr id="7"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grpSp>
      <p:grpSp>
        <p:nvGrpSpPr>
          <p:cNvPr id="10" name="Group 9"/>
          <p:cNvGrpSpPr/>
          <p:nvPr/>
        </p:nvGrpSpPr>
        <p:grpSpPr>
          <a:xfrm>
            <a:off x="7055195" y="3563579"/>
            <a:ext cx="1398905" cy="1397416"/>
            <a:chOff x="7161212" y="2990152"/>
            <a:chExt cx="1371600" cy="1370140"/>
          </a:xfrm>
        </p:grpSpPr>
        <p:sp>
          <p:nvSpPr>
            <p:cNvPr id="11" name="Tile"/>
            <p:cNvSpPr/>
            <p:nvPr>
              <p:custDataLst>
                <p:custData r:id="rId5"/>
              </p:custDataLst>
            </p:nvPr>
          </p:nvSpPr>
          <p:spPr>
            <a:xfrm>
              <a:off x="7161212" y="2990152"/>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rgbClr val="FFFFFF"/>
                </a:solidFill>
              </a:endParaRPr>
            </a:p>
          </p:txBody>
        </p:sp>
        <p:sp>
          <p:nvSpPr>
            <p:cNvPr id="12" name="TextBox 11"/>
            <p:cNvSpPr txBox="1"/>
            <p:nvPr/>
          </p:nvSpPr>
          <p:spPr>
            <a:xfrm>
              <a:off x="7161213" y="3903092"/>
              <a:ext cx="1371599" cy="457200"/>
            </a:xfrm>
            <a:prstGeom prst="rect">
              <a:avLst/>
            </a:prstGeom>
            <a:noFill/>
          </p:spPr>
          <p:txBody>
            <a:bodyPr wrap="square" lIns="0" tIns="0" rIns="0" bIns="0" rtlCol="0">
              <a:spAutoFit/>
            </a:bodyPr>
            <a:lstStyle/>
            <a:p>
              <a:pPr algn="ctr">
                <a:lnSpc>
                  <a:spcPct val="90000"/>
                </a:lnSpc>
              </a:pPr>
              <a:r>
                <a:rPr lang="en-US" sz="3264" spc="-71" dirty="0">
                  <a:solidFill>
                    <a:srgbClr val="FFFFFF"/>
                  </a:solidFill>
                  <a:ea typeface="Segoe UI" pitchFamily="34" charset="0"/>
                  <a:cs typeface="Segoe UI" pitchFamily="34" charset="0"/>
                </a:rPr>
                <a:t>QA</a:t>
              </a:r>
            </a:p>
          </p:txBody>
        </p:sp>
        <p:grpSp>
          <p:nvGrpSpPr>
            <p:cNvPr id="13" name="Group 12"/>
            <p:cNvGrpSpPr/>
            <p:nvPr/>
          </p:nvGrpSpPr>
          <p:grpSpPr>
            <a:xfrm>
              <a:off x="7482054" y="3295335"/>
              <a:ext cx="790775" cy="492444"/>
              <a:chOff x="8381991" y="4918138"/>
              <a:chExt cx="653401" cy="352834"/>
            </a:xfrm>
          </p:grpSpPr>
          <p:sp>
            <p:nvSpPr>
              <p:cNvPr id="14"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5"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6"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grpSp>
      <p:grpSp>
        <p:nvGrpSpPr>
          <p:cNvPr id="17" name="Group 16"/>
          <p:cNvGrpSpPr/>
          <p:nvPr/>
        </p:nvGrpSpPr>
        <p:grpSpPr>
          <a:xfrm>
            <a:off x="5478820" y="3558782"/>
            <a:ext cx="1441603" cy="1398905"/>
            <a:chOff x="5561013" y="2971800"/>
            <a:chExt cx="1413465" cy="1371600"/>
          </a:xfrm>
        </p:grpSpPr>
        <p:sp>
          <p:nvSpPr>
            <p:cNvPr id="18" name="Tile"/>
            <p:cNvSpPr/>
            <p:nvPr>
              <p:custDataLst>
                <p:custData r:id="rId4"/>
              </p:custDataLst>
            </p:nvPr>
          </p:nvSpPr>
          <p:spPr>
            <a:xfrm>
              <a:off x="5602878"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rgbClr val="FFFFFF"/>
                </a:solidFill>
              </a:endParaRPr>
            </a:p>
          </p:txBody>
        </p:sp>
        <p:sp>
          <p:nvSpPr>
            <p:cNvPr id="19" name="TextBox 18"/>
            <p:cNvSpPr txBox="1"/>
            <p:nvPr/>
          </p:nvSpPr>
          <p:spPr>
            <a:xfrm>
              <a:off x="5561013" y="3886200"/>
              <a:ext cx="1371599" cy="457200"/>
            </a:xfrm>
            <a:prstGeom prst="rect">
              <a:avLst/>
            </a:prstGeom>
            <a:noFill/>
          </p:spPr>
          <p:txBody>
            <a:bodyPr wrap="square" lIns="0" tIns="0" rIns="0" bIns="0" rtlCol="0">
              <a:spAutoFit/>
            </a:bodyPr>
            <a:lstStyle/>
            <a:p>
              <a:pPr algn="ctr">
                <a:lnSpc>
                  <a:spcPct val="90000"/>
                </a:lnSpc>
              </a:pPr>
              <a:r>
                <a:rPr lang="en-US" sz="3264" spc="-71" dirty="0">
                  <a:solidFill>
                    <a:srgbClr val="FFFFFF"/>
                  </a:solidFill>
                  <a:ea typeface="Segoe UI" pitchFamily="34" charset="0"/>
                  <a:cs typeface="Segoe UI" pitchFamily="34" charset="0"/>
                </a:rPr>
                <a:t>INT</a:t>
              </a:r>
            </a:p>
          </p:txBody>
        </p:sp>
        <p:grpSp>
          <p:nvGrpSpPr>
            <p:cNvPr id="20" name="Group 19"/>
            <p:cNvGrpSpPr/>
            <p:nvPr/>
          </p:nvGrpSpPr>
          <p:grpSpPr>
            <a:xfrm>
              <a:off x="5881854" y="3278443"/>
              <a:ext cx="790775" cy="492444"/>
              <a:chOff x="8381991" y="4918138"/>
              <a:chExt cx="653401" cy="352834"/>
            </a:xfrm>
          </p:grpSpPr>
          <p:sp>
            <p:nvSpPr>
              <p:cNvPr id="21"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2"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3"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grpSp>
      <p:grpSp>
        <p:nvGrpSpPr>
          <p:cNvPr id="24" name="Group 23"/>
          <p:cNvGrpSpPr/>
          <p:nvPr/>
        </p:nvGrpSpPr>
        <p:grpSpPr>
          <a:xfrm>
            <a:off x="8586454" y="3558782"/>
            <a:ext cx="1398905" cy="1397416"/>
            <a:chOff x="8853654" y="2971800"/>
            <a:chExt cx="1371600" cy="1370140"/>
          </a:xfrm>
        </p:grpSpPr>
        <p:sp>
          <p:nvSpPr>
            <p:cNvPr id="25" name="Tile"/>
            <p:cNvSpPr/>
            <p:nvPr>
              <p:custDataLst>
                <p:custData r:id="rId3"/>
              </p:custDataLst>
            </p:nvPr>
          </p:nvSpPr>
          <p:spPr>
            <a:xfrm>
              <a:off x="8853654" y="2971800"/>
              <a:ext cx="1371600" cy="1370140"/>
            </a:xfrm>
            <a:prstGeom prst="rect">
              <a:avLst/>
            </a:prstGeom>
            <a:solidFill>
              <a:schemeClr val="accent1"/>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algn="ctr"/>
              <a:endParaRPr lang="en-US" sz="2040" dirty="0">
                <a:solidFill>
                  <a:srgbClr val="FFFFFF"/>
                </a:solidFill>
              </a:endParaRPr>
            </a:p>
          </p:txBody>
        </p:sp>
        <p:sp>
          <p:nvSpPr>
            <p:cNvPr id="26" name="TextBox 25"/>
            <p:cNvSpPr txBox="1"/>
            <p:nvPr/>
          </p:nvSpPr>
          <p:spPr>
            <a:xfrm>
              <a:off x="8853655" y="3884740"/>
              <a:ext cx="1371599" cy="457200"/>
            </a:xfrm>
            <a:prstGeom prst="rect">
              <a:avLst/>
            </a:prstGeom>
            <a:noFill/>
          </p:spPr>
          <p:txBody>
            <a:bodyPr wrap="square" lIns="0" tIns="0" rIns="0" bIns="0" rtlCol="0">
              <a:spAutoFit/>
            </a:bodyPr>
            <a:lstStyle/>
            <a:p>
              <a:pPr algn="ctr">
                <a:lnSpc>
                  <a:spcPct val="90000"/>
                </a:lnSpc>
              </a:pPr>
              <a:r>
                <a:rPr lang="en-US" sz="3264" spc="-71" dirty="0">
                  <a:solidFill>
                    <a:srgbClr val="FFFFFF"/>
                  </a:solidFill>
                  <a:ea typeface="Segoe UI" pitchFamily="34" charset="0"/>
                  <a:cs typeface="Segoe UI" pitchFamily="34" charset="0"/>
                </a:rPr>
                <a:t>PROD</a:t>
              </a:r>
            </a:p>
          </p:txBody>
        </p:sp>
        <p:grpSp>
          <p:nvGrpSpPr>
            <p:cNvPr id="27" name="Group 26"/>
            <p:cNvGrpSpPr/>
            <p:nvPr/>
          </p:nvGrpSpPr>
          <p:grpSpPr>
            <a:xfrm>
              <a:off x="9174496" y="3276983"/>
              <a:ext cx="790775" cy="492444"/>
              <a:chOff x="8381991" y="4918138"/>
              <a:chExt cx="653401" cy="352834"/>
            </a:xfrm>
          </p:grpSpPr>
          <p:sp>
            <p:nvSpPr>
              <p:cNvPr id="28"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9"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0"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grpSp>
      <p:sp>
        <p:nvSpPr>
          <p:cNvPr id="31" name="TextBox 30"/>
          <p:cNvSpPr txBox="1"/>
          <p:nvPr/>
        </p:nvSpPr>
        <p:spPr>
          <a:xfrm>
            <a:off x="490998" y="4401376"/>
            <a:ext cx="1410973" cy="415498"/>
          </a:xfrm>
          <a:prstGeom prst="rect">
            <a:avLst/>
          </a:prstGeom>
          <a:solidFill>
            <a:srgbClr val="68217A"/>
          </a:solidFill>
        </p:spPr>
        <p:txBody>
          <a:bodyPr wrap="square" lIns="0" tIns="0" rIns="0" bIns="0" rtlCol="0">
            <a:spAutoFit/>
          </a:bodyPr>
          <a:lstStyle/>
          <a:p>
            <a:pPr algn="ctr">
              <a:lnSpc>
                <a:spcPct val="90000"/>
              </a:lnSpc>
            </a:pPr>
            <a:r>
              <a:rPr lang="en-US" sz="1500" spc="-71" dirty="0" smtClean="0">
                <a:solidFill>
                  <a:srgbClr val="FFFFFF"/>
                </a:solidFill>
                <a:ea typeface="Segoe UI" pitchFamily="34" charset="0"/>
                <a:cs typeface="Segoe UI" pitchFamily="34" charset="0"/>
              </a:rPr>
              <a:t>Team Foundation</a:t>
            </a:r>
          </a:p>
          <a:p>
            <a:pPr algn="ctr">
              <a:lnSpc>
                <a:spcPct val="90000"/>
              </a:lnSpc>
            </a:pPr>
            <a:r>
              <a:rPr lang="en-US" sz="1500" spc="-71" dirty="0" smtClean="0">
                <a:solidFill>
                  <a:srgbClr val="FFFFFF"/>
                </a:solidFill>
                <a:ea typeface="Segoe UI" pitchFamily="34" charset="0"/>
                <a:cs typeface="Segoe UI" pitchFamily="34" charset="0"/>
              </a:rPr>
              <a:t>Server</a:t>
            </a:r>
            <a:endParaRPr lang="en-US" sz="1500" spc="-71" dirty="0">
              <a:solidFill>
                <a:srgbClr val="FFFFFF"/>
              </a:solidFill>
              <a:ea typeface="Segoe UI" pitchFamily="34" charset="0"/>
              <a:cs typeface="Segoe UI" pitchFamily="34" charset="0"/>
            </a:endParaRPr>
          </a:p>
        </p:txBody>
      </p:sp>
      <p:sp>
        <p:nvSpPr>
          <p:cNvPr id="32" name="Rectangle 31"/>
          <p:cNvSpPr/>
          <p:nvPr/>
        </p:nvSpPr>
        <p:spPr bwMode="auto">
          <a:xfrm>
            <a:off x="490998" y="3507697"/>
            <a:ext cx="1410973" cy="8936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rotWithShape="1">
          <a:blip r:embed="rId9" cstate="print">
            <a:extLst>
              <a:ext uri="{28A0092B-C50C-407E-A947-70E740481C1C}">
                <a14:useLocalDpi xmlns:a14="http://schemas.microsoft.com/office/drawing/2010/main" val="0"/>
              </a:ext>
            </a:extLst>
          </a:blip>
          <a:srcRect r="78749"/>
          <a:stretch/>
        </p:blipFill>
        <p:spPr>
          <a:xfrm>
            <a:off x="816842" y="3611382"/>
            <a:ext cx="860808" cy="677518"/>
          </a:xfrm>
          <a:prstGeom prst="rect">
            <a:avLst/>
          </a:prstGeom>
        </p:spPr>
      </p:pic>
      <p:sp>
        <p:nvSpPr>
          <p:cNvPr id="34" name="Freeform 104"/>
          <p:cNvSpPr>
            <a:spLocks noEditPoints="1"/>
          </p:cNvSpPr>
          <p:nvPr>
            <p:custDataLst>
              <p:custData r:id="rId1"/>
              <p:custData r:id="rId2"/>
            </p:custDataLst>
          </p:nvPr>
        </p:nvSpPr>
        <p:spPr bwMode="black">
          <a:xfrm>
            <a:off x="2583650" y="3952915"/>
            <a:ext cx="544019" cy="4663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2"/>
          </a:solidFill>
          <a:ln>
            <a:noFill/>
          </a:ln>
          <a:extLst/>
        </p:spPr>
        <p:txBody>
          <a:bodyPr vert="horz" wrap="square" lIns="99518" tIns="49759" rIns="99518" bIns="49759" numCol="1" anchor="t" anchorCtr="0" compatLnSpc="1">
            <a:prstTxWarp prst="textNoShape">
              <a:avLst/>
            </a:prstTxWarp>
          </a:bodyPr>
          <a:lstStyle/>
          <a:p>
            <a:endParaRPr lang="en-US" sz="1836">
              <a:solidFill>
                <a:srgbClr val="FFFFFF"/>
              </a:solidFill>
            </a:endParaRPr>
          </a:p>
        </p:txBody>
      </p:sp>
      <p:cxnSp>
        <p:nvCxnSpPr>
          <p:cNvPr id="35" name="Straight Arrow Connector 34"/>
          <p:cNvCxnSpPr/>
          <p:nvPr/>
        </p:nvCxnSpPr>
        <p:spPr>
          <a:xfrm>
            <a:off x="2104590" y="4206755"/>
            <a:ext cx="429193"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263302" y="4194090"/>
            <a:ext cx="429193"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4040730" y="5569765"/>
            <a:ext cx="5978897" cy="577288"/>
            <a:chOff x="3959407" y="5461050"/>
            <a:chExt cx="5862196" cy="566020"/>
          </a:xfrm>
        </p:grpSpPr>
        <p:cxnSp>
          <p:nvCxnSpPr>
            <p:cNvPr id="53" name="Straight Arrow Connector 52"/>
            <p:cNvCxnSpPr/>
            <p:nvPr/>
          </p:nvCxnSpPr>
          <p:spPr>
            <a:xfrm>
              <a:off x="3959407" y="5461050"/>
              <a:ext cx="5828597"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937626" y="5631512"/>
              <a:ext cx="1883977" cy="395558"/>
            </a:xfrm>
            <a:prstGeom prst="rect">
              <a:avLst/>
            </a:prstGeom>
            <a:noFill/>
          </p:spPr>
          <p:txBody>
            <a:bodyPr wrap="none" lIns="0" tIns="0" rIns="0" bIns="0" rtlCol="0">
              <a:spAutoFit/>
            </a:bodyPr>
            <a:lstStyle/>
            <a:p>
              <a:pPr defTabSz="932597">
                <a:lnSpc>
                  <a:spcPct val="90000"/>
                </a:lnSpc>
              </a:pPr>
              <a:r>
                <a:rPr lang="en-US" sz="2856" spc="-71" dirty="0">
                  <a:latin typeface="Segoe UI Light"/>
                </a:rPr>
                <a:t>Coordination</a:t>
              </a:r>
            </a:p>
          </p:txBody>
        </p:sp>
      </p:grpSp>
      <p:grpSp>
        <p:nvGrpSpPr>
          <p:cNvPr id="59" name="Group 58"/>
          <p:cNvGrpSpPr/>
          <p:nvPr/>
        </p:nvGrpSpPr>
        <p:grpSpPr>
          <a:xfrm>
            <a:off x="4040730" y="1503573"/>
            <a:ext cx="4362374" cy="1653360"/>
            <a:chOff x="3959407" y="1474226"/>
            <a:chExt cx="4277226" cy="1621088"/>
          </a:xfrm>
        </p:grpSpPr>
        <p:grpSp>
          <p:nvGrpSpPr>
            <p:cNvPr id="46" name="Group 45"/>
            <p:cNvGrpSpPr/>
            <p:nvPr/>
          </p:nvGrpSpPr>
          <p:grpSpPr>
            <a:xfrm>
              <a:off x="5676406" y="1474226"/>
              <a:ext cx="841371" cy="1084522"/>
              <a:chOff x="6301929" y="1760130"/>
              <a:chExt cx="841371" cy="1084522"/>
            </a:xfrm>
          </p:grpSpPr>
          <p:sp>
            <p:nvSpPr>
              <p:cNvPr id="44" name="Rectangle 43"/>
              <p:cNvSpPr/>
              <p:nvPr/>
            </p:nvSpPr>
            <p:spPr bwMode="auto">
              <a:xfrm>
                <a:off x="6301929" y="1881707"/>
                <a:ext cx="841371" cy="84137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5" descr="\\MAGNUM\Projects\Microsoft\Cloud Power FY12\Design\ICONS_PNG\Productivity.png"/>
              <p:cNvPicPr>
                <a:picLocks noChangeAspect="1" noChangeArrowheads="1"/>
              </p:cNvPicPr>
              <p:nvPr/>
            </p:nvPicPr>
            <p:blipFill rotWithShape="1">
              <a:blip r:embed="rId10" cstate="print">
                <a:lum bright="100000"/>
              </a:blip>
              <a:srcRect l="44008"/>
              <a:stretch/>
            </p:blipFill>
            <p:spPr bwMode="auto">
              <a:xfrm>
                <a:off x="6456235" y="1760130"/>
                <a:ext cx="607250" cy="1084522"/>
              </a:xfrm>
              <a:prstGeom prst="rect">
                <a:avLst/>
              </a:prstGeom>
              <a:noFill/>
            </p:spPr>
          </p:pic>
        </p:grpSp>
        <p:sp>
          <p:nvSpPr>
            <p:cNvPr id="47" name="Right Brace 46"/>
            <p:cNvSpPr/>
            <p:nvPr/>
          </p:nvSpPr>
          <p:spPr>
            <a:xfrm rot="16200000">
              <a:off x="5923775" y="840044"/>
              <a:ext cx="290902" cy="42196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836">
                <a:solidFill>
                  <a:srgbClr val="FFFFFF"/>
                </a:solidFill>
              </a:endParaRPr>
            </a:p>
          </p:txBody>
        </p:sp>
        <p:sp>
          <p:nvSpPr>
            <p:cNvPr id="57" name="TextBox 56"/>
            <p:cNvSpPr txBox="1"/>
            <p:nvPr/>
          </p:nvSpPr>
          <p:spPr>
            <a:xfrm>
              <a:off x="6566026" y="1822588"/>
              <a:ext cx="1670607" cy="387837"/>
            </a:xfrm>
            <a:prstGeom prst="rect">
              <a:avLst/>
            </a:prstGeom>
            <a:noFill/>
          </p:spPr>
          <p:txBody>
            <a:bodyPr wrap="none" lIns="0" tIns="0" rIns="0" bIns="0" rtlCol="0">
              <a:spAutoFit/>
            </a:bodyPr>
            <a:lstStyle/>
            <a:p>
              <a:pPr defTabSz="932597">
                <a:lnSpc>
                  <a:spcPct val="90000"/>
                </a:lnSpc>
              </a:pPr>
              <a:r>
                <a:rPr lang="en-US" sz="2856" spc="-71" dirty="0">
                  <a:latin typeface="Segoe UI Light"/>
                </a:rPr>
                <a:t>Testing </a:t>
              </a:r>
              <a:r>
                <a:rPr lang="en-US" sz="2856" spc="-71" dirty="0" smtClean="0">
                  <a:latin typeface="Segoe UI Light"/>
                </a:rPr>
                <a:t>time</a:t>
              </a:r>
              <a:endParaRPr lang="en-US" sz="2856" spc="-71" dirty="0">
                <a:latin typeface="Segoe UI Light"/>
              </a:endParaRPr>
            </a:p>
          </p:txBody>
        </p:sp>
      </p:grpSp>
      <p:grpSp>
        <p:nvGrpSpPr>
          <p:cNvPr id="60" name="Group 59"/>
          <p:cNvGrpSpPr/>
          <p:nvPr/>
        </p:nvGrpSpPr>
        <p:grpSpPr>
          <a:xfrm>
            <a:off x="10170563" y="3020283"/>
            <a:ext cx="1795400" cy="1923485"/>
            <a:chOff x="9969593" y="2961330"/>
            <a:chExt cx="1760356" cy="1885941"/>
          </a:xfrm>
        </p:grpSpPr>
        <p:grpSp>
          <p:nvGrpSpPr>
            <p:cNvPr id="48" name="Group 47"/>
            <p:cNvGrpSpPr/>
            <p:nvPr/>
          </p:nvGrpSpPr>
          <p:grpSpPr>
            <a:xfrm>
              <a:off x="10668795" y="2961330"/>
              <a:ext cx="841371" cy="1084522"/>
              <a:chOff x="6301929" y="1760130"/>
              <a:chExt cx="841371" cy="1084522"/>
            </a:xfrm>
          </p:grpSpPr>
          <p:sp>
            <p:nvSpPr>
              <p:cNvPr id="49" name="Rectangle 48"/>
              <p:cNvSpPr/>
              <p:nvPr/>
            </p:nvSpPr>
            <p:spPr bwMode="auto">
              <a:xfrm>
                <a:off x="6301929" y="1881707"/>
                <a:ext cx="841371" cy="84137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5" descr="\\MAGNUM\Projects\Microsoft\Cloud Power FY12\Design\ICONS_PNG\Productivity.png"/>
              <p:cNvPicPr>
                <a:picLocks noChangeAspect="1" noChangeArrowheads="1"/>
              </p:cNvPicPr>
              <p:nvPr/>
            </p:nvPicPr>
            <p:blipFill rotWithShape="1">
              <a:blip r:embed="rId10" cstate="print">
                <a:lum bright="100000"/>
              </a:blip>
              <a:srcRect l="44008"/>
              <a:stretch/>
            </p:blipFill>
            <p:spPr bwMode="auto">
              <a:xfrm>
                <a:off x="6456235" y="1760130"/>
                <a:ext cx="607250" cy="1084522"/>
              </a:xfrm>
              <a:prstGeom prst="rect">
                <a:avLst/>
              </a:prstGeom>
              <a:noFill/>
            </p:spPr>
          </p:pic>
        </p:grpSp>
        <p:sp>
          <p:nvSpPr>
            <p:cNvPr id="51" name="Right Brace 50"/>
            <p:cNvSpPr/>
            <p:nvPr/>
          </p:nvSpPr>
          <p:spPr>
            <a:xfrm rot="10800000" flipH="1">
              <a:off x="9969593" y="3475671"/>
              <a:ext cx="290902" cy="1371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836">
                <a:solidFill>
                  <a:srgbClr val="FFFFFF"/>
                </a:solidFill>
              </a:endParaRPr>
            </a:p>
          </p:txBody>
        </p:sp>
        <p:sp>
          <p:nvSpPr>
            <p:cNvPr id="58" name="TextBox 57"/>
            <p:cNvSpPr txBox="1"/>
            <p:nvPr/>
          </p:nvSpPr>
          <p:spPr>
            <a:xfrm>
              <a:off x="10434210" y="4019165"/>
              <a:ext cx="1295739" cy="791114"/>
            </a:xfrm>
            <a:prstGeom prst="rect">
              <a:avLst/>
            </a:prstGeom>
            <a:noFill/>
          </p:spPr>
          <p:txBody>
            <a:bodyPr wrap="none" lIns="0" tIns="0" rIns="0" bIns="0" rtlCol="0">
              <a:spAutoFit/>
            </a:bodyPr>
            <a:lstStyle/>
            <a:p>
              <a:pPr algn="ctr" defTabSz="932597">
                <a:lnSpc>
                  <a:spcPct val="90000"/>
                </a:lnSpc>
              </a:pPr>
              <a:r>
                <a:rPr lang="en-US" sz="2856" spc="-71" dirty="0">
                  <a:latin typeface="Segoe UI Light"/>
                </a:rPr>
                <a:t>Provision</a:t>
              </a:r>
            </a:p>
            <a:p>
              <a:pPr algn="ctr" defTabSz="932597">
                <a:lnSpc>
                  <a:spcPct val="90000"/>
                </a:lnSpc>
              </a:pPr>
              <a:r>
                <a:rPr lang="en-US" sz="2856" spc="-71" dirty="0">
                  <a:latin typeface="Segoe UI Light"/>
                </a:rPr>
                <a:t>Deploy</a:t>
              </a:r>
            </a:p>
          </p:txBody>
        </p:sp>
      </p:grpSp>
    </p:spTree>
    <p:extLst>
      <p:ext uri="{BB962C8B-B14F-4D97-AF65-F5344CB8AC3E}">
        <p14:creationId xmlns:p14="http://schemas.microsoft.com/office/powerpoint/2010/main" val="2788659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process</a:t>
            </a:r>
            <a:endParaRPr lang="en-US" dirty="0"/>
          </a:p>
        </p:txBody>
      </p:sp>
      <p:grpSp>
        <p:nvGrpSpPr>
          <p:cNvPr id="26" name="Group 25"/>
          <p:cNvGrpSpPr/>
          <p:nvPr/>
        </p:nvGrpSpPr>
        <p:grpSpPr>
          <a:xfrm>
            <a:off x="2321703" y="2779267"/>
            <a:ext cx="1635296" cy="1635298"/>
            <a:chOff x="3045220" y="2615835"/>
            <a:chExt cx="1603377" cy="1603379"/>
          </a:xfrm>
        </p:grpSpPr>
        <p:sp>
          <p:nvSpPr>
            <p:cNvPr id="6" name="Rectangle 5"/>
            <p:cNvSpPr/>
            <p:nvPr/>
          </p:nvSpPr>
          <p:spPr bwMode="auto">
            <a:xfrm>
              <a:off x="3045220" y="2615835"/>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Build &amp;</a:t>
              </a:r>
            </a:p>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Package</a:t>
              </a:r>
            </a:p>
          </p:txBody>
        </p:sp>
        <p:grpSp>
          <p:nvGrpSpPr>
            <p:cNvPr id="22" name="Group 21"/>
            <p:cNvGrpSpPr/>
            <p:nvPr/>
          </p:nvGrpSpPr>
          <p:grpSpPr bwMode="black">
            <a:xfrm>
              <a:off x="3332626" y="2840337"/>
              <a:ext cx="955616" cy="708953"/>
              <a:chOff x="5184775" y="20945"/>
              <a:chExt cx="1500188" cy="1220788"/>
            </a:xfrm>
            <a:solidFill>
              <a:srgbClr val="FFFFFF"/>
            </a:solidFill>
          </p:grpSpPr>
          <p:sp>
            <p:nvSpPr>
              <p:cNvPr id="23" name="Freeform 86"/>
              <p:cNvSpPr>
                <a:spLocks noEditPoints="1"/>
              </p:cNvSpPr>
              <p:nvPr/>
            </p:nvSpPr>
            <p:spPr bwMode="black">
              <a:xfrm>
                <a:off x="5184775" y="14000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931898"/>
                <a:endParaRPr lang="en-US" sz="1632" kern="0" dirty="0">
                  <a:solidFill>
                    <a:sysClr val="windowText" lastClr="000000"/>
                  </a:solidFill>
                </a:endParaRPr>
              </a:p>
            </p:txBody>
          </p:sp>
          <p:sp>
            <p:nvSpPr>
              <p:cNvPr id="25" name="Freeform 88"/>
              <p:cNvSpPr>
                <a:spLocks noEditPoints="1"/>
              </p:cNvSpPr>
              <p:nvPr/>
            </p:nvSpPr>
            <p:spPr bwMode="black">
              <a:xfrm>
                <a:off x="6129338" y="2094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931898"/>
                <a:endParaRPr lang="en-US" sz="1632" kern="0" dirty="0">
                  <a:solidFill>
                    <a:sysClr val="windowText" lastClr="000000"/>
                  </a:solidFill>
                </a:endParaRPr>
              </a:p>
            </p:txBody>
          </p:sp>
        </p:grpSp>
      </p:grpSp>
      <p:grpSp>
        <p:nvGrpSpPr>
          <p:cNvPr id="27" name="Group 26"/>
          <p:cNvGrpSpPr/>
          <p:nvPr/>
        </p:nvGrpSpPr>
        <p:grpSpPr>
          <a:xfrm>
            <a:off x="454106" y="2779267"/>
            <a:ext cx="1635296" cy="1635298"/>
            <a:chOff x="9204524" y="1712665"/>
            <a:chExt cx="1603377" cy="1603379"/>
          </a:xfrm>
          <a:solidFill>
            <a:srgbClr val="68217A"/>
          </a:solidFill>
        </p:grpSpPr>
        <p:sp>
          <p:nvSpPr>
            <p:cNvPr id="28" name="Rectangle 27"/>
            <p:cNvSpPr/>
            <p:nvPr/>
          </p:nvSpPr>
          <p:spPr bwMode="auto">
            <a:xfrm>
              <a:off x="9204524" y="1712665"/>
              <a:ext cx="1603377" cy="1603379"/>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Code</a:t>
              </a:r>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r="78749"/>
            <a:stretch/>
          </p:blipFill>
          <p:spPr>
            <a:xfrm>
              <a:off x="9641662" y="2132477"/>
              <a:ext cx="844006" cy="664294"/>
            </a:xfrm>
            <a:prstGeom prst="rect">
              <a:avLst/>
            </a:prstGeom>
            <a:grpFill/>
            <a:ln>
              <a:noFill/>
            </a:ln>
          </p:spPr>
        </p:pic>
      </p:grpSp>
      <p:grpSp>
        <p:nvGrpSpPr>
          <p:cNvPr id="9" name="Group 8"/>
          <p:cNvGrpSpPr/>
          <p:nvPr/>
        </p:nvGrpSpPr>
        <p:grpSpPr>
          <a:xfrm>
            <a:off x="6179561" y="2176667"/>
            <a:ext cx="4033916" cy="2046171"/>
            <a:chOff x="4773578" y="2134182"/>
            <a:chExt cx="3955179" cy="2006232"/>
          </a:xfrm>
        </p:grpSpPr>
        <p:sp>
          <p:nvSpPr>
            <p:cNvPr id="50" name="Rectangle 49"/>
            <p:cNvSpPr/>
            <p:nvPr/>
          </p:nvSpPr>
          <p:spPr bwMode="auto">
            <a:xfrm>
              <a:off x="7125380" y="2134182"/>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52" name="Rectangle 51"/>
            <p:cNvSpPr/>
            <p:nvPr/>
          </p:nvSpPr>
          <p:spPr bwMode="auto">
            <a:xfrm>
              <a:off x="7041178" y="2241814"/>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53" name="Rectangle 52"/>
            <p:cNvSpPr/>
            <p:nvPr/>
          </p:nvSpPr>
          <p:spPr bwMode="auto">
            <a:xfrm>
              <a:off x="5164669" y="2134183"/>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51" name="Rectangle 50"/>
            <p:cNvSpPr/>
            <p:nvPr/>
          </p:nvSpPr>
          <p:spPr bwMode="auto">
            <a:xfrm>
              <a:off x="5062623" y="2243416"/>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38" name="Rectangle 37"/>
            <p:cNvSpPr/>
            <p:nvPr/>
          </p:nvSpPr>
          <p:spPr bwMode="auto">
            <a:xfrm>
              <a:off x="4925978" y="2408075"/>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36" name="Rectangle 35"/>
            <p:cNvSpPr/>
            <p:nvPr/>
          </p:nvSpPr>
          <p:spPr bwMode="auto">
            <a:xfrm>
              <a:off x="4773578" y="2537035"/>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39" name="Rectangle 38"/>
            <p:cNvSpPr/>
            <p:nvPr/>
          </p:nvSpPr>
          <p:spPr bwMode="auto">
            <a:xfrm>
              <a:off x="6893150" y="2405727"/>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40" name="Rectangle 39"/>
            <p:cNvSpPr/>
            <p:nvPr/>
          </p:nvSpPr>
          <p:spPr bwMode="auto">
            <a:xfrm>
              <a:off x="6740750" y="2534687"/>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grpSp>
      <p:grpSp>
        <p:nvGrpSpPr>
          <p:cNvPr id="20" name="Group 19"/>
          <p:cNvGrpSpPr/>
          <p:nvPr/>
        </p:nvGrpSpPr>
        <p:grpSpPr>
          <a:xfrm>
            <a:off x="8000578" y="2763770"/>
            <a:ext cx="1635296" cy="1635298"/>
            <a:chOff x="6654687" y="2637258"/>
            <a:chExt cx="1603377" cy="1603379"/>
          </a:xfrm>
        </p:grpSpPr>
        <p:sp>
          <p:nvSpPr>
            <p:cNvPr id="18" name="Rectangle 17"/>
            <p:cNvSpPr/>
            <p:nvPr/>
          </p:nvSpPr>
          <p:spPr bwMode="auto">
            <a:xfrm>
              <a:off x="6654687" y="2637258"/>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Test</a:t>
              </a:r>
            </a:p>
          </p:txBody>
        </p:sp>
        <p:pic>
          <p:nvPicPr>
            <p:cNvPr id="17" name="Picture 3" descr="C:\Users\mitchellg\Desktop\Simple_Licensing.png"/>
            <p:cNvPicPr>
              <a:picLocks noChangeAspect="1" noChangeArrowheads="1"/>
            </p:cNvPicPr>
            <p:nvPr/>
          </p:nvPicPr>
          <p:blipFill>
            <a:blip r:embed="rId4" cstate="print">
              <a:lum bright="100000"/>
            </a:blip>
            <a:srcRect/>
            <a:stretch>
              <a:fillRect/>
            </a:stretch>
          </p:blipFill>
          <p:spPr bwMode="auto">
            <a:xfrm>
              <a:off x="6961112" y="2792250"/>
              <a:ext cx="1061593" cy="1090434"/>
            </a:xfrm>
            <a:prstGeom prst="rect">
              <a:avLst/>
            </a:prstGeom>
            <a:noFill/>
            <a:ln>
              <a:noFill/>
            </a:ln>
          </p:spPr>
        </p:pic>
      </p:grpSp>
      <p:grpSp>
        <p:nvGrpSpPr>
          <p:cNvPr id="44" name="Group 43"/>
          <p:cNvGrpSpPr/>
          <p:nvPr/>
        </p:nvGrpSpPr>
        <p:grpSpPr>
          <a:xfrm>
            <a:off x="10141518" y="2760515"/>
            <a:ext cx="1635296" cy="1635298"/>
            <a:chOff x="8781253" y="2637258"/>
            <a:chExt cx="1603377" cy="1603379"/>
          </a:xfrm>
        </p:grpSpPr>
        <p:sp>
          <p:nvSpPr>
            <p:cNvPr id="45" name="Rectangle 44"/>
            <p:cNvSpPr/>
            <p:nvPr/>
          </p:nvSpPr>
          <p:spPr bwMode="auto">
            <a:xfrm>
              <a:off x="8781253" y="2637258"/>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Prod Deploy</a:t>
              </a:r>
            </a:p>
          </p:txBody>
        </p:sp>
        <p:pic>
          <p:nvPicPr>
            <p:cNvPr id="46"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366" y="2932031"/>
              <a:ext cx="813557" cy="813557"/>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5" name="Freeform 4"/>
          <p:cNvSpPr/>
          <p:nvPr/>
        </p:nvSpPr>
        <p:spPr bwMode="auto">
          <a:xfrm>
            <a:off x="7296317" y="1224912"/>
            <a:ext cx="1906966" cy="695972"/>
          </a:xfrm>
          <a:custGeom>
            <a:avLst/>
            <a:gdLst>
              <a:gd name="connsiteX0" fmla="*/ 0 w 1869744"/>
              <a:gd name="connsiteY0" fmla="*/ 559586 h 559586"/>
              <a:gd name="connsiteX1" fmla="*/ 968991 w 1869744"/>
              <a:gd name="connsiteY1" fmla="*/ 28 h 559586"/>
              <a:gd name="connsiteX2" fmla="*/ 1869744 w 1869744"/>
              <a:gd name="connsiteY2" fmla="*/ 532291 h 559586"/>
              <a:gd name="connsiteX3" fmla="*/ 1869744 w 1869744"/>
              <a:gd name="connsiteY3" fmla="*/ 532291 h 559586"/>
            </a:gdLst>
            <a:ahLst/>
            <a:cxnLst>
              <a:cxn ang="0">
                <a:pos x="connsiteX0" y="connsiteY0"/>
              </a:cxn>
              <a:cxn ang="0">
                <a:pos x="connsiteX1" y="connsiteY1"/>
              </a:cxn>
              <a:cxn ang="0">
                <a:pos x="connsiteX2" y="connsiteY2"/>
              </a:cxn>
              <a:cxn ang="0">
                <a:pos x="connsiteX3" y="connsiteY3"/>
              </a:cxn>
            </a:cxnLst>
            <a:rect l="l" t="t" r="r" b="b"/>
            <a:pathLst>
              <a:path w="1869744" h="559586">
                <a:moveTo>
                  <a:pt x="0" y="559586"/>
                </a:moveTo>
                <a:cubicBezTo>
                  <a:pt x="328683" y="282081"/>
                  <a:pt x="657367" y="4577"/>
                  <a:pt x="968991" y="28"/>
                </a:cubicBezTo>
                <a:cubicBezTo>
                  <a:pt x="1280615" y="-4521"/>
                  <a:pt x="1869744" y="532291"/>
                  <a:pt x="1869744" y="532291"/>
                </a:cubicBezTo>
                <a:lnTo>
                  <a:pt x="1869744" y="532291"/>
                </a:lnTo>
              </a:path>
            </a:pathLst>
          </a:custGeom>
          <a:noFill/>
          <a:ln w="38100">
            <a:solidFill>
              <a:schemeClr val="accent4"/>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dirty="0">
              <a:solidFill>
                <a:srgbClr val="FFFFFF"/>
              </a:solidFill>
            </a:endParaRPr>
          </a:p>
        </p:txBody>
      </p:sp>
      <p:grpSp>
        <p:nvGrpSpPr>
          <p:cNvPr id="19" name="Group 18"/>
          <p:cNvGrpSpPr/>
          <p:nvPr/>
        </p:nvGrpSpPr>
        <p:grpSpPr>
          <a:xfrm>
            <a:off x="6040457" y="2777427"/>
            <a:ext cx="1635296" cy="1635298"/>
            <a:chOff x="8781253" y="2637258"/>
            <a:chExt cx="1603377" cy="1603379"/>
          </a:xfrm>
        </p:grpSpPr>
        <p:sp>
          <p:nvSpPr>
            <p:cNvPr id="16" name="Rectangle 15"/>
            <p:cNvSpPr/>
            <p:nvPr/>
          </p:nvSpPr>
          <p:spPr bwMode="auto">
            <a:xfrm>
              <a:off x="8781253" y="2637258"/>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pic>
          <p:nvPicPr>
            <p:cNvPr id="12"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366" y="2932031"/>
              <a:ext cx="813557" cy="813557"/>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4200964" y="2780855"/>
            <a:ext cx="1635296" cy="1635298"/>
            <a:chOff x="4890253" y="4445054"/>
            <a:chExt cx="1603377" cy="1603379"/>
          </a:xfrm>
        </p:grpSpPr>
        <p:sp>
          <p:nvSpPr>
            <p:cNvPr id="34" name="Rectangle 33"/>
            <p:cNvSpPr/>
            <p:nvPr/>
          </p:nvSpPr>
          <p:spPr bwMode="auto">
            <a:xfrm>
              <a:off x="4890253" y="4445054"/>
              <a:ext cx="1603377" cy="1603379"/>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Provision</a:t>
              </a:r>
            </a:p>
          </p:txBody>
        </p:sp>
        <p:grpSp>
          <p:nvGrpSpPr>
            <p:cNvPr id="35" name="Group 34"/>
            <p:cNvGrpSpPr>
              <a:grpSpLocks noChangeAspect="1"/>
            </p:cNvGrpSpPr>
            <p:nvPr/>
          </p:nvGrpSpPr>
          <p:grpSpPr>
            <a:xfrm>
              <a:off x="5277858" y="4926088"/>
              <a:ext cx="869740" cy="513564"/>
              <a:chOff x="1751012" y="5867398"/>
              <a:chExt cx="477827" cy="302707"/>
            </a:xfrm>
            <a:solidFill>
              <a:schemeClr val="tx1"/>
            </a:solidFill>
          </p:grpSpPr>
          <p:sp>
            <p:nvSpPr>
              <p:cNvPr id="37" name="Freeform 597"/>
              <p:cNvSpPr>
                <a:spLocks noChangeAspect="1" noEditPoints="1"/>
              </p:cNvSpPr>
              <p:nvPr/>
            </p:nvSpPr>
            <p:spPr bwMode="auto">
              <a:xfrm>
                <a:off x="2104388" y="5867398"/>
                <a:ext cx="124451" cy="302705"/>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solidFill>
                  <a:schemeClr val="tx1"/>
                </a:solidFill>
              </a:ln>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ysClr val="windowText" lastClr="000000"/>
                  </a:solidFill>
                </a:endParaRPr>
              </a:p>
            </p:txBody>
          </p:sp>
          <p:sp>
            <p:nvSpPr>
              <p:cNvPr id="41" name="Freeform 597"/>
              <p:cNvSpPr>
                <a:spLocks noChangeAspect="1" noEditPoints="1"/>
              </p:cNvSpPr>
              <p:nvPr/>
            </p:nvSpPr>
            <p:spPr bwMode="auto">
              <a:xfrm>
                <a:off x="1927701" y="5867400"/>
                <a:ext cx="124451" cy="302705"/>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solidFill>
                  <a:schemeClr val="tx1"/>
                </a:solidFill>
              </a:ln>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ysClr val="windowText" lastClr="000000"/>
                  </a:solidFill>
                </a:endParaRPr>
              </a:p>
            </p:txBody>
          </p:sp>
          <p:sp>
            <p:nvSpPr>
              <p:cNvPr id="42" name="Freeform 597"/>
              <p:cNvSpPr>
                <a:spLocks noChangeAspect="1" noEditPoints="1"/>
              </p:cNvSpPr>
              <p:nvPr/>
            </p:nvSpPr>
            <p:spPr bwMode="auto">
              <a:xfrm>
                <a:off x="1751012" y="5867400"/>
                <a:ext cx="124451" cy="302705"/>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bg1"/>
              </a:solidFill>
              <a:ln>
                <a:solidFill>
                  <a:schemeClr val="tx1"/>
                </a:solidFill>
              </a:ln>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ysClr val="windowText" lastClr="000000"/>
                  </a:solidFill>
                </a:endParaRPr>
              </a:p>
            </p:txBody>
          </p:sp>
        </p:grpSp>
      </p:grpSp>
      <p:sp>
        <p:nvSpPr>
          <p:cNvPr id="43" name="Freeform 42"/>
          <p:cNvSpPr/>
          <p:nvPr/>
        </p:nvSpPr>
        <p:spPr bwMode="auto">
          <a:xfrm rot="10800000">
            <a:off x="2089403" y="4526143"/>
            <a:ext cx="6582471" cy="695972"/>
          </a:xfrm>
          <a:custGeom>
            <a:avLst/>
            <a:gdLst>
              <a:gd name="connsiteX0" fmla="*/ 0 w 1869744"/>
              <a:gd name="connsiteY0" fmla="*/ 559586 h 559586"/>
              <a:gd name="connsiteX1" fmla="*/ 968991 w 1869744"/>
              <a:gd name="connsiteY1" fmla="*/ 28 h 559586"/>
              <a:gd name="connsiteX2" fmla="*/ 1869744 w 1869744"/>
              <a:gd name="connsiteY2" fmla="*/ 532291 h 559586"/>
              <a:gd name="connsiteX3" fmla="*/ 1869744 w 1869744"/>
              <a:gd name="connsiteY3" fmla="*/ 532291 h 559586"/>
            </a:gdLst>
            <a:ahLst/>
            <a:cxnLst>
              <a:cxn ang="0">
                <a:pos x="connsiteX0" y="connsiteY0"/>
              </a:cxn>
              <a:cxn ang="0">
                <a:pos x="connsiteX1" y="connsiteY1"/>
              </a:cxn>
              <a:cxn ang="0">
                <a:pos x="connsiteX2" y="connsiteY2"/>
              </a:cxn>
              <a:cxn ang="0">
                <a:pos x="connsiteX3" y="connsiteY3"/>
              </a:cxn>
            </a:cxnLst>
            <a:rect l="l" t="t" r="r" b="b"/>
            <a:pathLst>
              <a:path w="1869744" h="559586">
                <a:moveTo>
                  <a:pt x="0" y="559586"/>
                </a:moveTo>
                <a:cubicBezTo>
                  <a:pt x="328683" y="282081"/>
                  <a:pt x="657367" y="4577"/>
                  <a:pt x="968991" y="28"/>
                </a:cubicBezTo>
                <a:cubicBezTo>
                  <a:pt x="1280615" y="-4521"/>
                  <a:pt x="1869744" y="532291"/>
                  <a:pt x="1869744" y="532291"/>
                </a:cubicBezTo>
                <a:lnTo>
                  <a:pt x="1869744" y="532291"/>
                </a:lnTo>
              </a:path>
            </a:pathLst>
          </a:custGeom>
          <a:noFill/>
          <a:ln w="38100">
            <a:solidFill>
              <a:schemeClr val="accent4"/>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dirty="0">
              <a:solidFill>
                <a:srgbClr val="FFFFFF"/>
              </a:solidFill>
            </a:endParaRPr>
          </a:p>
        </p:txBody>
      </p:sp>
      <p:sp>
        <p:nvSpPr>
          <p:cNvPr id="47" name="Freeform 46"/>
          <p:cNvSpPr/>
          <p:nvPr/>
        </p:nvSpPr>
        <p:spPr bwMode="auto">
          <a:xfrm>
            <a:off x="1229300" y="2176668"/>
            <a:ext cx="1741351" cy="459394"/>
          </a:xfrm>
          <a:custGeom>
            <a:avLst/>
            <a:gdLst>
              <a:gd name="connsiteX0" fmla="*/ 0 w 1869744"/>
              <a:gd name="connsiteY0" fmla="*/ 559586 h 559586"/>
              <a:gd name="connsiteX1" fmla="*/ 968991 w 1869744"/>
              <a:gd name="connsiteY1" fmla="*/ 28 h 559586"/>
              <a:gd name="connsiteX2" fmla="*/ 1869744 w 1869744"/>
              <a:gd name="connsiteY2" fmla="*/ 532291 h 559586"/>
              <a:gd name="connsiteX3" fmla="*/ 1869744 w 1869744"/>
              <a:gd name="connsiteY3" fmla="*/ 532291 h 559586"/>
            </a:gdLst>
            <a:ahLst/>
            <a:cxnLst>
              <a:cxn ang="0">
                <a:pos x="connsiteX0" y="connsiteY0"/>
              </a:cxn>
              <a:cxn ang="0">
                <a:pos x="connsiteX1" y="connsiteY1"/>
              </a:cxn>
              <a:cxn ang="0">
                <a:pos x="connsiteX2" y="connsiteY2"/>
              </a:cxn>
              <a:cxn ang="0">
                <a:pos x="connsiteX3" y="connsiteY3"/>
              </a:cxn>
            </a:cxnLst>
            <a:rect l="l" t="t" r="r" b="b"/>
            <a:pathLst>
              <a:path w="1869744" h="559586">
                <a:moveTo>
                  <a:pt x="0" y="559586"/>
                </a:moveTo>
                <a:cubicBezTo>
                  <a:pt x="328683" y="282081"/>
                  <a:pt x="657367" y="4577"/>
                  <a:pt x="968991" y="28"/>
                </a:cubicBezTo>
                <a:cubicBezTo>
                  <a:pt x="1280615" y="-4521"/>
                  <a:pt x="1869744" y="532291"/>
                  <a:pt x="1869744" y="532291"/>
                </a:cubicBezTo>
                <a:lnTo>
                  <a:pt x="1869744" y="532291"/>
                </a:lnTo>
              </a:path>
            </a:pathLst>
          </a:custGeom>
          <a:noFill/>
          <a:ln w="38100">
            <a:solidFill>
              <a:schemeClr val="accent4"/>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dirty="0">
              <a:solidFill>
                <a:srgbClr val="FFFFFF"/>
              </a:solidFill>
            </a:endParaRPr>
          </a:p>
        </p:txBody>
      </p:sp>
      <p:sp>
        <p:nvSpPr>
          <p:cNvPr id="48" name="Freeform 47"/>
          <p:cNvSpPr/>
          <p:nvPr/>
        </p:nvSpPr>
        <p:spPr bwMode="auto">
          <a:xfrm>
            <a:off x="3298462" y="2176669"/>
            <a:ext cx="1741351" cy="459394"/>
          </a:xfrm>
          <a:custGeom>
            <a:avLst/>
            <a:gdLst>
              <a:gd name="connsiteX0" fmla="*/ 0 w 1869744"/>
              <a:gd name="connsiteY0" fmla="*/ 559586 h 559586"/>
              <a:gd name="connsiteX1" fmla="*/ 968991 w 1869744"/>
              <a:gd name="connsiteY1" fmla="*/ 28 h 559586"/>
              <a:gd name="connsiteX2" fmla="*/ 1869744 w 1869744"/>
              <a:gd name="connsiteY2" fmla="*/ 532291 h 559586"/>
              <a:gd name="connsiteX3" fmla="*/ 1869744 w 1869744"/>
              <a:gd name="connsiteY3" fmla="*/ 532291 h 559586"/>
            </a:gdLst>
            <a:ahLst/>
            <a:cxnLst>
              <a:cxn ang="0">
                <a:pos x="connsiteX0" y="connsiteY0"/>
              </a:cxn>
              <a:cxn ang="0">
                <a:pos x="connsiteX1" y="connsiteY1"/>
              </a:cxn>
              <a:cxn ang="0">
                <a:pos x="connsiteX2" y="connsiteY2"/>
              </a:cxn>
              <a:cxn ang="0">
                <a:pos x="connsiteX3" y="connsiteY3"/>
              </a:cxn>
            </a:cxnLst>
            <a:rect l="l" t="t" r="r" b="b"/>
            <a:pathLst>
              <a:path w="1869744" h="559586">
                <a:moveTo>
                  <a:pt x="0" y="559586"/>
                </a:moveTo>
                <a:cubicBezTo>
                  <a:pt x="328683" y="282081"/>
                  <a:pt x="657367" y="4577"/>
                  <a:pt x="968991" y="28"/>
                </a:cubicBezTo>
                <a:cubicBezTo>
                  <a:pt x="1280615" y="-4521"/>
                  <a:pt x="1869744" y="532291"/>
                  <a:pt x="1869744" y="532291"/>
                </a:cubicBezTo>
                <a:lnTo>
                  <a:pt x="1869744" y="532291"/>
                </a:lnTo>
              </a:path>
            </a:pathLst>
          </a:custGeom>
          <a:noFill/>
          <a:ln w="38100">
            <a:solidFill>
              <a:schemeClr val="accent4"/>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dirty="0">
              <a:solidFill>
                <a:srgbClr val="FFFFFF"/>
              </a:solidFill>
            </a:endParaRPr>
          </a:p>
        </p:txBody>
      </p:sp>
      <p:sp>
        <p:nvSpPr>
          <p:cNvPr id="49" name="Freeform 48"/>
          <p:cNvSpPr/>
          <p:nvPr/>
        </p:nvSpPr>
        <p:spPr bwMode="auto">
          <a:xfrm>
            <a:off x="5255856" y="2176669"/>
            <a:ext cx="1602248" cy="459394"/>
          </a:xfrm>
          <a:custGeom>
            <a:avLst/>
            <a:gdLst>
              <a:gd name="connsiteX0" fmla="*/ 0 w 1869744"/>
              <a:gd name="connsiteY0" fmla="*/ 559586 h 559586"/>
              <a:gd name="connsiteX1" fmla="*/ 968991 w 1869744"/>
              <a:gd name="connsiteY1" fmla="*/ 28 h 559586"/>
              <a:gd name="connsiteX2" fmla="*/ 1869744 w 1869744"/>
              <a:gd name="connsiteY2" fmla="*/ 532291 h 559586"/>
              <a:gd name="connsiteX3" fmla="*/ 1869744 w 1869744"/>
              <a:gd name="connsiteY3" fmla="*/ 532291 h 559586"/>
            </a:gdLst>
            <a:ahLst/>
            <a:cxnLst>
              <a:cxn ang="0">
                <a:pos x="connsiteX0" y="connsiteY0"/>
              </a:cxn>
              <a:cxn ang="0">
                <a:pos x="connsiteX1" y="connsiteY1"/>
              </a:cxn>
              <a:cxn ang="0">
                <a:pos x="connsiteX2" y="connsiteY2"/>
              </a:cxn>
              <a:cxn ang="0">
                <a:pos x="connsiteX3" y="connsiteY3"/>
              </a:cxn>
            </a:cxnLst>
            <a:rect l="l" t="t" r="r" b="b"/>
            <a:pathLst>
              <a:path w="1869744" h="559586">
                <a:moveTo>
                  <a:pt x="0" y="559586"/>
                </a:moveTo>
                <a:cubicBezTo>
                  <a:pt x="328683" y="282081"/>
                  <a:pt x="657367" y="4577"/>
                  <a:pt x="968991" y="28"/>
                </a:cubicBezTo>
                <a:cubicBezTo>
                  <a:pt x="1280615" y="-4521"/>
                  <a:pt x="1869744" y="532291"/>
                  <a:pt x="1869744" y="532291"/>
                </a:cubicBezTo>
                <a:lnTo>
                  <a:pt x="1869744" y="532291"/>
                </a:lnTo>
              </a:path>
            </a:pathLst>
          </a:custGeom>
          <a:noFill/>
          <a:ln w="38100">
            <a:solidFill>
              <a:schemeClr val="accent4"/>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36" dirty="0">
              <a:solidFill>
                <a:srgbClr val="FFFFFF"/>
              </a:solidFill>
            </a:endParaRPr>
          </a:p>
        </p:txBody>
      </p:sp>
    </p:spTree>
    <p:extLst>
      <p:ext uri="{BB962C8B-B14F-4D97-AF65-F5344CB8AC3E}">
        <p14:creationId xmlns:p14="http://schemas.microsoft.com/office/powerpoint/2010/main" val="4168868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3" grpId="0" animBg="1"/>
      <p:bldP spid="47"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 name="Rectangle 86"/>
          <p:cNvSpPr/>
          <p:nvPr/>
        </p:nvSpPr>
        <p:spPr bwMode="auto">
          <a:xfrm>
            <a:off x="6965404" y="3715850"/>
            <a:ext cx="3578767" cy="24077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r>
              <a:rPr lang="en-CA" sz="3672" spc="-102" dirty="0">
                <a:gradFill>
                  <a:gsLst>
                    <a:gs pos="0">
                      <a:srgbClr val="FFFFFF"/>
                    </a:gs>
                    <a:gs pos="100000">
                      <a:srgbClr val="FFFFFF"/>
                    </a:gs>
                  </a:gsLst>
                  <a:lin ang="5400000" scaled="0"/>
                </a:gradFill>
                <a:ea typeface="Segoe UI" pitchFamily="34" charset="0"/>
                <a:cs typeface="Segoe UI" pitchFamily="34" charset="0"/>
              </a:rPr>
              <a:t>Pre-Prod</a:t>
            </a:r>
          </a:p>
        </p:txBody>
      </p:sp>
      <p:sp>
        <p:nvSpPr>
          <p:cNvPr id="86" name="Rectangle 85"/>
          <p:cNvSpPr/>
          <p:nvPr/>
        </p:nvSpPr>
        <p:spPr bwMode="auto">
          <a:xfrm>
            <a:off x="3313854" y="3720098"/>
            <a:ext cx="3578767" cy="24077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r>
              <a:rPr lang="en-CA" sz="3672" spc="-102" dirty="0">
                <a:gradFill>
                  <a:gsLst>
                    <a:gs pos="0">
                      <a:srgbClr val="FFFFFF"/>
                    </a:gs>
                    <a:gs pos="100000">
                      <a:srgbClr val="FFFFFF"/>
                    </a:gs>
                  </a:gsLst>
                  <a:lin ang="5400000" scaled="0"/>
                </a:gradFill>
                <a:ea typeface="Segoe UI" pitchFamily="34" charset="0"/>
                <a:cs typeface="Segoe UI" pitchFamily="34" charset="0"/>
              </a:rPr>
              <a:t>QA</a:t>
            </a:r>
          </a:p>
        </p:txBody>
      </p:sp>
      <p:sp>
        <p:nvSpPr>
          <p:cNvPr id="60" name="Rectangle 59"/>
          <p:cNvSpPr/>
          <p:nvPr/>
        </p:nvSpPr>
        <p:spPr bwMode="auto">
          <a:xfrm>
            <a:off x="7810891" y="1153291"/>
            <a:ext cx="3578767" cy="24077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r>
              <a:rPr lang="en-CA" sz="3672" spc="-102" dirty="0">
                <a:gradFill>
                  <a:gsLst>
                    <a:gs pos="0">
                      <a:srgbClr val="FFFFFF"/>
                    </a:gs>
                    <a:gs pos="100000">
                      <a:srgbClr val="FFFFFF"/>
                    </a:gs>
                  </a:gsLst>
                  <a:lin ang="5400000" scaled="0"/>
                </a:gradFill>
                <a:ea typeface="Segoe UI" pitchFamily="34" charset="0"/>
                <a:cs typeface="Segoe UI" pitchFamily="34" charset="0"/>
              </a:rPr>
              <a:t>Integration</a:t>
            </a:r>
          </a:p>
        </p:txBody>
      </p:sp>
      <p:sp>
        <p:nvSpPr>
          <p:cNvPr id="5" name="Rectangle 4"/>
          <p:cNvSpPr/>
          <p:nvPr/>
        </p:nvSpPr>
        <p:spPr bwMode="auto">
          <a:xfrm>
            <a:off x="4148874" y="1141398"/>
            <a:ext cx="3578767" cy="24077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r>
              <a:rPr lang="en-CA" sz="3672" spc="-102" dirty="0" err="1">
                <a:gradFill>
                  <a:gsLst>
                    <a:gs pos="0">
                      <a:srgbClr val="FFFFFF"/>
                    </a:gs>
                    <a:gs pos="100000">
                      <a:srgbClr val="FFFFFF"/>
                    </a:gs>
                  </a:gsLst>
                  <a:lin ang="5400000" scaled="0"/>
                </a:gradFill>
                <a:ea typeface="Segoe UI" pitchFamily="34" charset="0"/>
                <a:cs typeface="Segoe UI" pitchFamily="34" charset="0"/>
              </a:rPr>
              <a:t>Dev</a:t>
            </a:r>
            <a:endParaRPr lang="en-CA" sz="3672" spc="-10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fr-CA" dirty="0" smtClean="0"/>
              <a:t>Release cycle</a:t>
            </a:r>
            <a:endParaRPr lang="en-CA" dirty="0"/>
          </a:p>
        </p:txBody>
      </p:sp>
      <p:grpSp>
        <p:nvGrpSpPr>
          <p:cNvPr id="26" name="Group 25"/>
          <p:cNvGrpSpPr/>
          <p:nvPr/>
        </p:nvGrpSpPr>
        <p:grpSpPr>
          <a:xfrm>
            <a:off x="2377382" y="1857231"/>
            <a:ext cx="1635296" cy="1635298"/>
            <a:chOff x="3045220" y="2615835"/>
            <a:chExt cx="1603377" cy="1603379"/>
          </a:xfrm>
          <a:solidFill>
            <a:schemeClr val="accent4"/>
          </a:solidFill>
        </p:grpSpPr>
        <p:sp>
          <p:nvSpPr>
            <p:cNvPr id="6" name="Rectangle 5"/>
            <p:cNvSpPr/>
            <p:nvPr/>
          </p:nvSpPr>
          <p:spPr bwMode="auto">
            <a:xfrm>
              <a:off x="3045220" y="2615835"/>
              <a:ext cx="1603377" cy="1603379"/>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Build &amp;</a:t>
              </a:r>
            </a:p>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Package</a:t>
              </a:r>
            </a:p>
          </p:txBody>
        </p:sp>
        <p:grpSp>
          <p:nvGrpSpPr>
            <p:cNvPr id="22" name="Group 21"/>
            <p:cNvGrpSpPr/>
            <p:nvPr/>
          </p:nvGrpSpPr>
          <p:grpSpPr bwMode="black">
            <a:xfrm>
              <a:off x="3332626" y="2840337"/>
              <a:ext cx="955616" cy="708953"/>
              <a:chOff x="5184775" y="20945"/>
              <a:chExt cx="1500188" cy="1220788"/>
            </a:xfrm>
            <a:grpFill/>
          </p:grpSpPr>
          <p:sp>
            <p:nvSpPr>
              <p:cNvPr id="23" name="Freeform 86"/>
              <p:cNvSpPr>
                <a:spLocks noEditPoints="1"/>
              </p:cNvSpPr>
              <p:nvPr/>
            </p:nvSpPr>
            <p:spPr bwMode="black">
              <a:xfrm>
                <a:off x="5184775" y="14000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931898"/>
                <a:endParaRPr lang="en-US" sz="1632" kern="0">
                  <a:solidFill>
                    <a:sysClr val="windowText" lastClr="000000"/>
                  </a:solidFill>
                </a:endParaRPr>
              </a:p>
            </p:txBody>
          </p:sp>
          <p:sp>
            <p:nvSpPr>
              <p:cNvPr id="25" name="Freeform 88"/>
              <p:cNvSpPr>
                <a:spLocks noEditPoints="1"/>
              </p:cNvSpPr>
              <p:nvPr/>
            </p:nvSpPr>
            <p:spPr bwMode="black">
              <a:xfrm>
                <a:off x="6129338" y="2094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w="9525">
                <a:solidFill>
                  <a:srgbClr val="000000"/>
                </a:solidFill>
                <a:round/>
                <a:headEnd/>
                <a:tailEnd/>
              </a:ln>
              <a:extLst/>
            </p:spPr>
            <p:txBody>
              <a:bodyPr vert="horz" wrap="square" lIns="93260" tIns="46630" rIns="93260" bIns="46630" numCol="1" anchor="t" anchorCtr="0" compatLnSpc="1">
                <a:prstTxWarp prst="textNoShape">
                  <a:avLst/>
                </a:prstTxWarp>
              </a:bodyPr>
              <a:lstStyle/>
              <a:p>
                <a:pPr defTabSz="931898"/>
                <a:endParaRPr lang="en-US" sz="1632" kern="0">
                  <a:solidFill>
                    <a:sysClr val="windowText" lastClr="000000"/>
                  </a:solidFill>
                </a:endParaRPr>
              </a:p>
            </p:txBody>
          </p:sp>
        </p:grpSp>
      </p:grpSp>
      <p:grpSp>
        <p:nvGrpSpPr>
          <p:cNvPr id="27" name="Group 26"/>
          <p:cNvGrpSpPr/>
          <p:nvPr/>
        </p:nvGrpSpPr>
        <p:grpSpPr>
          <a:xfrm>
            <a:off x="203552" y="1857231"/>
            <a:ext cx="1635296" cy="1635298"/>
            <a:chOff x="9204524" y="1712665"/>
            <a:chExt cx="1603377" cy="1603379"/>
          </a:xfrm>
          <a:solidFill>
            <a:srgbClr val="68217A"/>
          </a:solidFill>
        </p:grpSpPr>
        <p:sp>
          <p:nvSpPr>
            <p:cNvPr id="28" name="Rectangle 27"/>
            <p:cNvSpPr/>
            <p:nvPr/>
          </p:nvSpPr>
          <p:spPr bwMode="auto">
            <a:xfrm>
              <a:off x="9204524" y="1712665"/>
              <a:ext cx="1603377" cy="1603379"/>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Code</a:t>
              </a:r>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r="78749"/>
            <a:stretch/>
          </p:blipFill>
          <p:spPr>
            <a:xfrm>
              <a:off x="9641662" y="2132477"/>
              <a:ext cx="844006" cy="664294"/>
            </a:xfrm>
            <a:prstGeom prst="rect">
              <a:avLst/>
            </a:prstGeom>
            <a:grpFill/>
            <a:ln>
              <a:noFill/>
            </a:ln>
          </p:spPr>
        </p:pic>
      </p:grpSp>
      <p:grpSp>
        <p:nvGrpSpPr>
          <p:cNvPr id="20" name="Group 19"/>
          <p:cNvGrpSpPr/>
          <p:nvPr/>
        </p:nvGrpSpPr>
        <p:grpSpPr>
          <a:xfrm>
            <a:off x="5993038" y="1857919"/>
            <a:ext cx="1635296" cy="1635298"/>
            <a:chOff x="6654687" y="2637258"/>
            <a:chExt cx="1603377" cy="1603379"/>
          </a:xfrm>
          <a:solidFill>
            <a:schemeClr val="accent4"/>
          </a:solidFill>
        </p:grpSpPr>
        <p:sp>
          <p:nvSpPr>
            <p:cNvPr id="18" name="Rectangle 17"/>
            <p:cNvSpPr/>
            <p:nvPr/>
          </p:nvSpPr>
          <p:spPr bwMode="auto">
            <a:xfrm>
              <a:off x="6654687" y="2637258"/>
              <a:ext cx="1603377" cy="1603379"/>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Test</a:t>
              </a:r>
            </a:p>
          </p:txBody>
        </p:sp>
        <p:pic>
          <p:nvPicPr>
            <p:cNvPr id="17" name="Picture 3" descr="C:\Users\mitchellg\Desktop\Simple_Licensing.png"/>
            <p:cNvPicPr>
              <a:picLocks noChangeAspect="1" noChangeArrowheads="1"/>
            </p:cNvPicPr>
            <p:nvPr/>
          </p:nvPicPr>
          <p:blipFill>
            <a:blip r:embed="rId4" cstate="print">
              <a:lum bright="100000"/>
            </a:blip>
            <a:srcRect/>
            <a:stretch>
              <a:fillRect/>
            </a:stretch>
          </p:blipFill>
          <p:spPr bwMode="auto">
            <a:xfrm>
              <a:off x="6961112" y="2792250"/>
              <a:ext cx="1061593" cy="1090434"/>
            </a:xfrm>
            <a:prstGeom prst="rect">
              <a:avLst/>
            </a:prstGeom>
            <a:grpFill/>
            <a:ln>
              <a:noFill/>
            </a:ln>
          </p:spPr>
        </p:pic>
      </p:grpSp>
      <p:cxnSp>
        <p:nvCxnSpPr>
          <p:cNvPr id="7" name="Straight Arrow Connector 6"/>
          <p:cNvCxnSpPr/>
          <p:nvPr/>
        </p:nvCxnSpPr>
        <p:spPr>
          <a:xfrm>
            <a:off x="1923370" y="2674879"/>
            <a:ext cx="375826" cy="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9677589" y="1875161"/>
            <a:ext cx="1635296" cy="1635298"/>
            <a:chOff x="6654687" y="2637258"/>
            <a:chExt cx="1603377" cy="1603379"/>
          </a:xfrm>
          <a:solidFill>
            <a:schemeClr val="accent4"/>
          </a:solidFill>
        </p:grpSpPr>
        <p:sp>
          <p:nvSpPr>
            <p:cNvPr id="66" name="Rectangle 65"/>
            <p:cNvSpPr/>
            <p:nvPr/>
          </p:nvSpPr>
          <p:spPr bwMode="auto">
            <a:xfrm>
              <a:off x="6654687" y="2637258"/>
              <a:ext cx="1603377" cy="1603379"/>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Test</a:t>
              </a:r>
            </a:p>
          </p:txBody>
        </p:sp>
        <p:pic>
          <p:nvPicPr>
            <p:cNvPr id="67" name="Picture 3" descr="C:\Users\mitchellg\Desktop\Simple_Licensing.png"/>
            <p:cNvPicPr>
              <a:picLocks noChangeAspect="1" noChangeArrowheads="1"/>
            </p:cNvPicPr>
            <p:nvPr/>
          </p:nvPicPr>
          <p:blipFill>
            <a:blip r:embed="rId4" cstate="print">
              <a:lum bright="100000"/>
            </a:blip>
            <a:srcRect/>
            <a:stretch>
              <a:fillRect/>
            </a:stretch>
          </p:blipFill>
          <p:spPr bwMode="auto">
            <a:xfrm>
              <a:off x="6961112" y="2792250"/>
              <a:ext cx="1061593" cy="1090434"/>
            </a:xfrm>
            <a:prstGeom prst="rect">
              <a:avLst/>
            </a:prstGeom>
            <a:grpFill/>
            <a:ln>
              <a:noFill/>
            </a:ln>
          </p:spPr>
        </p:pic>
      </p:grpSp>
      <p:cxnSp>
        <p:nvCxnSpPr>
          <p:cNvPr id="21" name="Elbow Connector 20"/>
          <p:cNvCxnSpPr>
            <a:stCxn id="66" idx="3"/>
            <a:endCxn id="91" idx="0"/>
          </p:cNvCxnSpPr>
          <p:nvPr/>
        </p:nvCxnSpPr>
        <p:spPr>
          <a:xfrm flipH="1">
            <a:off x="4224565" y="2692811"/>
            <a:ext cx="7088320" cy="1684780"/>
          </a:xfrm>
          <a:prstGeom prst="bentConnector4">
            <a:avLst>
              <a:gd name="adj1" fmla="val -3289"/>
              <a:gd name="adj2" fmla="val 56916"/>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212875" y="4377591"/>
            <a:ext cx="1635296" cy="1635298"/>
            <a:chOff x="6654687" y="2637258"/>
            <a:chExt cx="1603377" cy="1603379"/>
          </a:xfrm>
          <a:solidFill>
            <a:schemeClr val="accent4"/>
          </a:solidFill>
        </p:grpSpPr>
        <p:sp>
          <p:nvSpPr>
            <p:cNvPr id="74" name="Rectangle 73"/>
            <p:cNvSpPr/>
            <p:nvPr/>
          </p:nvSpPr>
          <p:spPr bwMode="auto">
            <a:xfrm>
              <a:off x="6654687" y="2637258"/>
              <a:ext cx="1603377" cy="1603379"/>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Test</a:t>
              </a:r>
            </a:p>
          </p:txBody>
        </p:sp>
        <p:pic>
          <p:nvPicPr>
            <p:cNvPr id="75" name="Picture 3" descr="C:\Users\mitchellg\Desktop\Simple_Licensing.png"/>
            <p:cNvPicPr>
              <a:picLocks noChangeAspect="1" noChangeArrowheads="1"/>
            </p:cNvPicPr>
            <p:nvPr/>
          </p:nvPicPr>
          <p:blipFill>
            <a:blip r:embed="rId4" cstate="print">
              <a:lum bright="100000"/>
            </a:blip>
            <a:srcRect/>
            <a:stretch>
              <a:fillRect/>
            </a:stretch>
          </p:blipFill>
          <p:spPr bwMode="auto">
            <a:xfrm>
              <a:off x="6961112" y="2792250"/>
              <a:ext cx="1061593" cy="1090434"/>
            </a:xfrm>
            <a:prstGeom prst="rect">
              <a:avLst/>
            </a:prstGeom>
            <a:grpFill/>
            <a:ln>
              <a:noFill/>
            </a:ln>
          </p:spPr>
        </p:pic>
      </p:grpSp>
      <p:grpSp>
        <p:nvGrpSpPr>
          <p:cNvPr id="79" name="Group 78"/>
          <p:cNvGrpSpPr/>
          <p:nvPr/>
        </p:nvGrpSpPr>
        <p:grpSpPr>
          <a:xfrm>
            <a:off x="8789308" y="4377592"/>
            <a:ext cx="1635296" cy="1635298"/>
            <a:chOff x="6654687" y="2637258"/>
            <a:chExt cx="1603377" cy="1603379"/>
          </a:xfrm>
          <a:solidFill>
            <a:schemeClr val="accent4"/>
          </a:solidFill>
        </p:grpSpPr>
        <p:sp>
          <p:nvSpPr>
            <p:cNvPr id="80" name="Rectangle 79"/>
            <p:cNvSpPr/>
            <p:nvPr/>
          </p:nvSpPr>
          <p:spPr bwMode="auto">
            <a:xfrm>
              <a:off x="6654687" y="2637258"/>
              <a:ext cx="1603377" cy="1603379"/>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Test</a:t>
              </a:r>
            </a:p>
          </p:txBody>
        </p:sp>
        <p:pic>
          <p:nvPicPr>
            <p:cNvPr id="81" name="Picture 3" descr="C:\Users\mitchellg\Desktop\Simple_Licensing.png"/>
            <p:cNvPicPr>
              <a:picLocks noChangeAspect="1" noChangeArrowheads="1"/>
            </p:cNvPicPr>
            <p:nvPr/>
          </p:nvPicPr>
          <p:blipFill>
            <a:blip r:embed="rId4" cstate="print">
              <a:lum bright="100000"/>
            </a:blip>
            <a:srcRect/>
            <a:stretch>
              <a:fillRect/>
            </a:stretch>
          </p:blipFill>
          <p:spPr bwMode="auto">
            <a:xfrm>
              <a:off x="6961112" y="2792250"/>
              <a:ext cx="1061593" cy="1090434"/>
            </a:xfrm>
            <a:prstGeom prst="rect">
              <a:avLst/>
            </a:prstGeom>
            <a:grpFill/>
            <a:ln>
              <a:noFill/>
            </a:ln>
          </p:spPr>
        </p:pic>
      </p:grpSp>
      <p:grpSp>
        <p:nvGrpSpPr>
          <p:cNvPr id="88" name="Group 87"/>
          <p:cNvGrpSpPr/>
          <p:nvPr/>
        </p:nvGrpSpPr>
        <p:grpSpPr>
          <a:xfrm>
            <a:off x="10572011" y="4377592"/>
            <a:ext cx="1635296" cy="1635298"/>
            <a:chOff x="8781253" y="2637258"/>
            <a:chExt cx="1603377" cy="1603379"/>
          </a:xfrm>
          <a:solidFill>
            <a:schemeClr val="accent5"/>
          </a:solidFill>
        </p:grpSpPr>
        <p:sp>
          <p:nvSpPr>
            <p:cNvPr id="89" name="Rectangle 88"/>
            <p:cNvSpPr/>
            <p:nvPr/>
          </p:nvSpPr>
          <p:spPr bwMode="auto">
            <a:xfrm>
              <a:off x="8781253" y="2637258"/>
              <a:ext cx="1603377" cy="1603379"/>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Prod Deploy</a:t>
              </a:r>
            </a:p>
          </p:txBody>
        </p:sp>
        <p:pic>
          <p:nvPicPr>
            <p:cNvPr id="90"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366" y="2932031"/>
              <a:ext cx="813557" cy="813557"/>
            </a:xfrm>
            <a:prstGeom prst="rect">
              <a:avLst/>
            </a:prstGeom>
            <a:grpFill/>
            <a:ln>
              <a:noFill/>
            </a:ln>
            <a:extLst/>
          </p:spPr>
        </p:pic>
      </p:grpSp>
      <p:sp>
        <p:nvSpPr>
          <p:cNvPr id="54" name="Rectangle 53"/>
          <p:cNvSpPr/>
          <p:nvPr/>
        </p:nvSpPr>
        <p:spPr bwMode="auto">
          <a:xfrm>
            <a:off x="7021669" y="4379634"/>
            <a:ext cx="1635296" cy="1635298"/>
          </a:xfrm>
          <a:prstGeom prst="rect">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85" name="Rectangle 84"/>
          <p:cNvSpPr/>
          <p:nvPr/>
        </p:nvSpPr>
        <p:spPr bwMode="auto">
          <a:xfrm>
            <a:off x="7866753" y="1877204"/>
            <a:ext cx="1635296" cy="1635298"/>
          </a:xfrm>
          <a:prstGeom prst="rect">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91" name="Rectangle 90"/>
          <p:cNvSpPr/>
          <p:nvPr/>
        </p:nvSpPr>
        <p:spPr bwMode="auto">
          <a:xfrm>
            <a:off x="3406917" y="4377591"/>
            <a:ext cx="1635296" cy="1635298"/>
          </a:xfrm>
          <a:prstGeom prst="rect">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sp>
        <p:nvSpPr>
          <p:cNvPr id="95" name="Rectangle 94"/>
          <p:cNvSpPr/>
          <p:nvPr/>
        </p:nvSpPr>
        <p:spPr bwMode="auto">
          <a:xfrm>
            <a:off x="4204553" y="1857919"/>
            <a:ext cx="1635296" cy="1635298"/>
          </a:xfrm>
          <a:prstGeom prst="rect">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a:p>
            <a:pPr defTabSz="932290" fontAlgn="base">
              <a:spcBef>
                <a:spcPct val="0"/>
              </a:spcBef>
              <a:spcAft>
                <a:spcPct val="0"/>
              </a:spcAft>
            </a:pPr>
            <a:r>
              <a:rPr lang="en-US" sz="1836" spc="-51" dirty="0">
                <a:gradFill>
                  <a:gsLst>
                    <a:gs pos="0">
                      <a:srgbClr val="FFFFFF"/>
                    </a:gs>
                    <a:gs pos="100000">
                      <a:srgbClr val="FFFFFF"/>
                    </a:gs>
                  </a:gsLst>
                  <a:lin ang="5400000" scaled="0"/>
                </a:gradFill>
                <a:ea typeface="Segoe UI" pitchFamily="34" charset="0"/>
                <a:cs typeface="Segoe UI" pitchFamily="34" charset="0"/>
              </a:rPr>
              <a:t>Deploy</a:t>
            </a:r>
          </a:p>
        </p:txBody>
      </p:sp>
      <p:grpSp>
        <p:nvGrpSpPr>
          <p:cNvPr id="71" name="Group 70"/>
          <p:cNvGrpSpPr/>
          <p:nvPr/>
        </p:nvGrpSpPr>
        <p:grpSpPr>
          <a:xfrm>
            <a:off x="4541753" y="2217793"/>
            <a:ext cx="774767" cy="743032"/>
            <a:chOff x="8781253" y="2637258"/>
            <a:chExt cx="1603377" cy="1603379"/>
          </a:xfrm>
          <a:solidFill>
            <a:schemeClr val="accent1"/>
          </a:solidFill>
        </p:grpSpPr>
        <p:sp>
          <p:nvSpPr>
            <p:cNvPr id="76" name="Rectangle 75"/>
            <p:cNvSpPr/>
            <p:nvPr/>
          </p:nvSpPr>
          <p:spPr bwMode="auto">
            <a:xfrm>
              <a:off x="8781253" y="2637258"/>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77"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grpSp>
        <p:nvGrpSpPr>
          <p:cNvPr id="78" name="Group 77"/>
          <p:cNvGrpSpPr/>
          <p:nvPr/>
        </p:nvGrpSpPr>
        <p:grpSpPr>
          <a:xfrm>
            <a:off x="3837180" y="4701325"/>
            <a:ext cx="774767" cy="743032"/>
            <a:chOff x="8781253" y="2637258"/>
            <a:chExt cx="1603377" cy="1603379"/>
          </a:xfrm>
          <a:solidFill>
            <a:schemeClr val="accent1"/>
          </a:solidFill>
        </p:grpSpPr>
        <p:sp>
          <p:nvSpPr>
            <p:cNvPr id="82" name="Rectangle 81"/>
            <p:cNvSpPr/>
            <p:nvPr/>
          </p:nvSpPr>
          <p:spPr bwMode="auto">
            <a:xfrm>
              <a:off x="8781253" y="2637258"/>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grpSp>
        <p:nvGrpSpPr>
          <p:cNvPr id="84" name="Group 83"/>
          <p:cNvGrpSpPr/>
          <p:nvPr/>
        </p:nvGrpSpPr>
        <p:grpSpPr>
          <a:xfrm>
            <a:off x="7438012" y="4751034"/>
            <a:ext cx="774767" cy="743032"/>
            <a:chOff x="8781253" y="2637258"/>
            <a:chExt cx="1603377" cy="1603379"/>
          </a:xfrm>
          <a:solidFill>
            <a:schemeClr val="accent1"/>
          </a:solidFill>
        </p:grpSpPr>
        <p:sp>
          <p:nvSpPr>
            <p:cNvPr id="92" name="Rectangle 91"/>
            <p:cNvSpPr/>
            <p:nvPr/>
          </p:nvSpPr>
          <p:spPr bwMode="auto">
            <a:xfrm>
              <a:off x="8781253" y="2637258"/>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97"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grpSp>
        <p:nvGrpSpPr>
          <p:cNvPr id="93" name="Group 92"/>
          <p:cNvGrpSpPr/>
          <p:nvPr/>
        </p:nvGrpSpPr>
        <p:grpSpPr>
          <a:xfrm>
            <a:off x="8313253" y="2244362"/>
            <a:ext cx="774767" cy="743032"/>
            <a:chOff x="8781253" y="2637258"/>
            <a:chExt cx="1603377" cy="1603379"/>
          </a:xfrm>
          <a:solidFill>
            <a:schemeClr val="accent1"/>
          </a:solidFill>
        </p:grpSpPr>
        <p:sp>
          <p:nvSpPr>
            <p:cNvPr id="94" name="Rectangle 93"/>
            <p:cNvSpPr/>
            <p:nvPr/>
          </p:nvSpPr>
          <p:spPr bwMode="auto">
            <a:xfrm>
              <a:off x="8781253" y="2637258"/>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grpSp>
        <p:nvGrpSpPr>
          <p:cNvPr id="98" name="Group 97"/>
          <p:cNvGrpSpPr/>
          <p:nvPr/>
        </p:nvGrpSpPr>
        <p:grpSpPr>
          <a:xfrm>
            <a:off x="8309680" y="2252643"/>
            <a:ext cx="774767" cy="743032"/>
            <a:chOff x="8781253" y="2637258"/>
            <a:chExt cx="1603377" cy="1603379"/>
          </a:xfrm>
          <a:solidFill>
            <a:schemeClr val="accent5"/>
          </a:solidFill>
        </p:grpSpPr>
        <p:sp>
          <p:nvSpPr>
            <p:cNvPr id="99" name="Rectangle 98"/>
            <p:cNvSpPr/>
            <p:nvPr/>
          </p:nvSpPr>
          <p:spPr bwMode="auto">
            <a:xfrm>
              <a:off x="8781253" y="2637258"/>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100"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grpSp>
        <p:nvGrpSpPr>
          <p:cNvPr id="52" name="Group 51"/>
          <p:cNvGrpSpPr/>
          <p:nvPr/>
        </p:nvGrpSpPr>
        <p:grpSpPr>
          <a:xfrm>
            <a:off x="4541753" y="2214471"/>
            <a:ext cx="774767" cy="743032"/>
            <a:chOff x="8781253" y="2667295"/>
            <a:chExt cx="1603377" cy="1603379"/>
          </a:xfrm>
          <a:solidFill>
            <a:schemeClr val="accent5"/>
          </a:solidFill>
        </p:grpSpPr>
        <p:sp>
          <p:nvSpPr>
            <p:cNvPr id="69" name="Rectangle 68"/>
            <p:cNvSpPr/>
            <p:nvPr/>
          </p:nvSpPr>
          <p:spPr bwMode="auto">
            <a:xfrm>
              <a:off x="8781253" y="2667295"/>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grpSp>
        <p:nvGrpSpPr>
          <p:cNvPr id="101" name="Group 100"/>
          <p:cNvGrpSpPr/>
          <p:nvPr/>
        </p:nvGrpSpPr>
        <p:grpSpPr>
          <a:xfrm>
            <a:off x="3833608" y="4705887"/>
            <a:ext cx="774767" cy="743032"/>
            <a:chOff x="8781253" y="2637258"/>
            <a:chExt cx="1603377" cy="1603379"/>
          </a:xfrm>
          <a:solidFill>
            <a:schemeClr val="accent5"/>
          </a:solidFill>
        </p:grpSpPr>
        <p:sp>
          <p:nvSpPr>
            <p:cNvPr id="102" name="Rectangle 101"/>
            <p:cNvSpPr/>
            <p:nvPr/>
          </p:nvSpPr>
          <p:spPr bwMode="auto">
            <a:xfrm>
              <a:off x="8781253" y="2637258"/>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103"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grpSp>
        <p:nvGrpSpPr>
          <p:cNvPr id="104" name="Group 103"/>
          <p:cNvGrpSpPr/>
          <p:nvPr/>
        </p:nvGrpSpPr>
        <p:grpSpPr>
          <a:xfrm>
            <a:off x="7456075" y="4751183"/>
            <a:ext cx="774767" cy="743032"/>
            <a:chOff x="8781253" y="2637258"/>
            <a:chExt cx="1603377" cy="1603379"/>
          </a:xfrm>
          <a:solidFill>
            <a:schemeClr val="accent5"/>
          </a:solidFill>
        </p:grpSpPr>
        <p:sp>
          <p:nvSpPr>
            <p:cNvPr id="105" name="Rectangle 104"/>
            <p:cNvSpPr/>
            <p:nvPr/>
          </p:nvSpPr>
          <p:spPr bwMode="auto">
            <a:xfrm>
              <a:off x="8781253" y="2637258"/>
              <a:ext cx="1603377" cy="16033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106" name="Picture 2" descr="C:\Users\nathalie.feau\Pictures\metro.icons\whit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46" y="2859468"/>
              <a:ext cx="1159603" cy="1159605"/>
            </a:xfrm>
            <a:prstGeom prst="rect">
              <a:avLst/>
            </a:prstGeom>
            <a:grpFill/>
            <a:ln>
              <a:noFill/>
            </a:ln>
            <a:extLst/>
          </p:spPr>
        </p:pic>
      </p:grpSp>
    </p:spTree>
    <p:extLst>
      <p:ext uri="{BB962C8B-B14F-4D97-AF65-F5344CB8AC3E}">
        <p14:creationId xmlns:p14="http://schemas.microsoft.com/office/powerpoint/2010/main" val="3869977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p:cNvSpPr/>
          <p:nvPr/>
        </p:nvSpPr>
        <p:spPr bwMode="auto">
          <a:xfrm>
            <a:off x="3554825" y="2593190"/>
            <a:ext cx="3011015" cy="670720"/>
          </a:xfrm>
          <a:prstGeom prst="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b"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Automated Tests</a:t>
            </a:r>
          </a:p>
        </p:txBody>
      </p:sp>
      <p:sp>
        <p:nvSpPr>
          <p:cNvPr id="2" name="Title 1"/>
          <p:cNvSpPr>
            <a:spLocks noGrp="1"/>
          </p:cNvSpPr>
          <p:nvPr>
            <p:ph type="title"/>
          </p:nvPr>
        </p:nvSpPr>
        <p:spPr>
          <a:xfrm>
            <a:off x="390985" y="285998"/>
            <a:ext cx="11371777" cy="1553823"/>
          </a:xfrm>
        </p:spPr>
        <p:txBody>
          <a:bodyPr/>
          <a:lstStyle/>
          <a:p>
            <a:r>
              <a:rPr lang="en-US" dirty="0" smtClean="0"/>
              <a:t>Stage</a:t>
            </a:r>
            <a:br>
              <a:rPr lang="en-US" dirty="0" smtClean="0"/>
            </a:br>
            <a:r>
              <a:rPr lang="en-US" dirty="0" smtClean="0"/>
              <a:t>stack </a:t>
            </a:r>
            <a:endParaRPr lang="en-US" dirty="0"/>
          </a:p>
        </p:txBody>
      </p:sp>
      <p:sp>
        <p:nvSpPr>
          <p:cNvPr id="39" name="Rectangle 38"/>
          <p:cNvSpPr/>
          <p:nvPr/>
        </p:nvSpPr>
        <p:spPr bwMode="auto">
          <a:xfrm>
            <a:off x="3567018" y="4634905"/>
            <a:ext cx="2998820" cy="670720"/>
          </a:xfrm>
          <a:prstGeom prst="rect">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ctr"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Install</a:t>
            </a:r>
          </a:p>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Application  </a:t>
            </a:r>
          </a:p>
        </p:txBody>
      </p:sp>
      <p:pic>
        <p:nvPicPr>
          <p:cNvPr id="38" name="Picture 2" descr="C:\Users\nathalie.feau\Pictures\metro.icons\white\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046" y="4708616"/>
            <a:ext cx="593462" cy="593462"/>
          </a:xfrm>
          <a:prstGeom prst="rect">
            <a:avLst/>
          </a:prstGeom>
          <a:noFill/>
          <a:ln>
            <a:noFill/>
          </a:ln>
          <a:extLst/>
        </p:spPr>
      </p:pic>
      <p:sp>
        <p:nvSpPr>
          <p:cNvPr id="46" name="Rectangle 45"/>
          <p:cNvSpPr/>
          <p:nvPr/>
        </p:nvSpPr>
        <p:spPr bwMode="auto">
          <a:xfrm>
            <a:off x="3578249" y="6008386"/>
            <a:ext cx="2987590" cy="67072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ctr"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Provision</a:t>
            </a:r>
          </a:p>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Environment</a:t>
            </a:r>
          </a:p>
        </p:txBody>
      </p:sp>
      <p:grpSp>
        <p:nvGrpSpPr>
          <p:cNvPr id="4" name="Group 3"/>
          <p:cNvGrpSpPr/>
          <p:nvPr/>
        </p:nvGrpSpPr>
        <p:grpSpPr>
          <a:xfrm>
            <a:off x="3776061" y="6095592"/>
            <a:ext cx="490203" cy="523782"/>
            <a:chOff x="4138072" y="5911885"/>
            <a:chExt cx="548131" cy="513564"/>
          </a:xfrm>
          <a:solidFill>
            <a:schemeClr val="bg1"/>
          </a:solidFill>
        </p:grpSpPr>
        <p:sp>
          <p:nvSpPr>
            <p:cNvPr id="48" name="Freeform 597"/>
            <p:cNvSpPr>
              <a:spLocks noChangeAspect="1" noEditPoints="1"/>
            </p:cNvSpPr>
            <p:nvPr/>
          </p:nvSpPr>
          <p:spPr bwMode="auto">
            <a:xfrm>
              <a:off x="4459677" y="5911885"/>
              <a:ext cx="226526" cy="513561"/>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grpFill/>
            <a:ln>
              <a:solidFill>
                <a:schemeClr val="tx1"/>
              </a:solidFill>
            </a:ln>
            <a:extLst/>
          </p:spPr>
          <p:txBody>
            <a:bodyPr vert="horz" wrap="square" lIns="93260" tIns="46630" rIns="93260" bIns="46630" numCol="1" anchor="t" anchorCtr="0" compatLnSpc="1">
              <a:prstTxWarp prst="textNoShape">
                <a:avLst/>
              </a:prstTxWarp>
            </a:bodyPr>
            <a:lstStyle/>
            <a:p>
              <a:pPr defTabSz="932597">
                <a:defRPr/>
              </a:pPr>
              <a:endParaRPr lang="en-US" sz="2040" kern="0" dirty="0">
                <a:solidFill>
                  <a:sysClr val="windowText" lastClr="000000"/>
                </a:solidFill>
              </a:endParaRPr>
            </a:p>
          </p:txBody>
        </p:sp>
        <p:sp>
          <p:nvSpPr>
            <p:cNvPr id="49" name="Freeform 597"/>
            <p:cNvSpPr>
              <a:spLocks noChangeAspect="1" noEditPoints="1"/>
            </p:cNvSpPr>
            <p:nvPr/>
          </p:nvSpPr>
          <p:spPr bwMode="auto">
            <a:xfrm>
              <a:off x="4138072" y="5911888"/>
              <a:ext cx="226526" cy="513561"/>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grpFill/>
            <a:ln>
              <a:solidFill>
                <a:schemeClr val="tx1"/>
              </a:solidFill>
            </a:ln>
            <a:extLst/>
          </p:spPr>
          <p:txBody>
            <a:bodyPr vert="horz" wrap="square" lIns="93260" tIns="46630" rIns="93260" bIns="46630" numCol="1" anchor="t" anchorCtr="0" compatLnSpc="1">
              <a:prstTxWarp prst="textNoShape">
                <a:avLst/>
              </a:prstTxWarp>
            </a:bodyPr>
            <a:lstStyle/>
            <a:p>
              <a:pPr defTabSz="932597">
                <a:defRPr/>
              </a:pPr>
              <a:endParaRPr lang="en-US" sz="2040" kern="0" dirty="0">
                <a:solidFill>
                  <a:sysClr val="windowText" lastClr="000000"/>
                </a:solidFill>
              </a:endParaRPr>
            </a:p>
          </p:txBody>
        </p:sp>
      </p:grpSp>
      <p:sp>
        <p:nvSpPr>
          <p:cNvPr id="66" name="Rectangle 65"/>
          <p:cNvSpPr/>
          <p:nvPr/>
        </p:nvSpPr>
        <p:spPr bwMode="auto">
          <a:xfrm>
            <a:off x="3554825" y="3276981"/>
            <a:ext cx="3011013" cy="670720"/>
          </a:xfrm>
          <a:prstGeom prst="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b"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Create Test Data</a:t>
            </a:r>
          </a:p>
        </p:txBody>
      </p:sp>
      <p:pic>
        <p:nvPicPr>
          <p:cNvPr id="67" name="Picture 3" descr="\\MAGNUM\Projects\Microsoft\Cloud Power FY12\Design\ICONS_PNG\Service_Lifecycle_Management.png"/>
          <p:cNvPicPr>
            <a:picLocks noChangeAspect="1" noChangeArrowheads="1"/>
          </p:cNvPicPr>
          <p:nvPr/>
        </p:nvPicPr>
        <p:blipFill>
          <a:blip r:embed="rId5" cstate="print">
            <a:lum bright="100000"/>
          </a:blip>
          <a:srcRect/>
          <a:stretch>
            <a:fillRect/>
          </a:stretch>
        </p:blipFill>
        <p:spPr bwMode="auto">
          <a:xfrm>
            <a:off x="3657728" y="3290117"/>
            <a:ext cx="743665" cy="743665"/>
          </a:xfrm>
          <a:prstGeom prst="rect">
            <a:avLst/>
          </a:prstGeom>
          <a:noFill/>
        </p:spPr>
      </p:pic>
      <p:sp>
        <p:nvSpPr>
          <p:cNvPr id="80" name="Rectangle 79"/>
          <p:cNvSpPr/>
          <p:nvPr/>
        </p:nvSpPr>
        <p:spPr bwMode="auto">
          <a:xfrm>
            <a:off x="3578248" y="5328788"/>
            <a:ext cx="2987589" cy="67072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ctr"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Configure</a:t>
            </a:r>
          </a:p>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Environment  </a:t>
            </a:r>
          </a:p>
        </p:txBody>
      </p:sp>
      <p:sp>
        <p:nvSpPr>
          <p:cNvPr id="81" name="Rectangle 80"/>
          <p:cNvSpPr/>
          <p:nvPr/>
        </p:nvSpPr>
        <p:spPr bwMode="auto">
          <a:xfrm>
            <a:off x="3567018" y="3960217"/>
            <a:ext cx="2998820" cy="670720"/>
          </a:xfrm>
          <a:prstGeom prst="rect">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ctr"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Configure</a:t>
            </a:r>
          </a:p>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Application</a:t>
            </a:r>
          </a:p>
        </p:txBody>
      </p:sp>
      <p:grpSp>
        <p:nvGrpSpPr>
          <p:cNvPr id="82" name="Group 81"/>
          <p:cNvGrpSpPr/>
          <p:nvPr/>
        </p:nvGrpSpPr>
        <p:grpSpPr bwMode="black">
          <a:xfrm>
            <a:off x="3737767" y="4048775"/>
            <a:ext cx="555169" cy="547865"/>
            <a:chOff x="2916435" y="3914152"/>
            <a:chExt cx="930763" cy="918513"/>
          </a:xfrm>
        </p:grpSpPr>
        <p:pic>
          <p:nvPicPr>
            <p:cNvPr id="83" name="Picture 8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8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60" tIns="46630" rIns="93260" bIns="46630" numCol="1" anchor="t" anchorCtr="0" compatLnSpc="1">
              <a:prstTxWarp prst="textNoShape">
                <a:avLst/>
              </a:prstTxWarp>
            </a:bodyPr>
            <a:lstStyle/>
            <a:p>
              <a:endParaRPr lang="en-US" sz="1428" dirty="0">
                <a:solidFill>
                  <a:srgbClr val="FFFFFF"/>
                </a:solidFill>
              </a:endParaRPr>
            </a:p>
          </p:txBody>
        </p:sp>
      </p:grpSp>
      <p:grpSp>
        <p:nvGrpSpPr>
          <p:cNvPr id="6" name="Group 5"/>
          <p:cNvGrpSpPr/>
          <p:nvPr/>
        </p:nvGrpSpPr>
        <p:grpSpPr>
          <a:xfrm>
            <a:off x="3782833" y="5430566"/>
            <a:ext cx="468859" cy="535825"/>
            <a:chOff x="7004093" y="3764378"/>
            <a:chExt cx="459707" cy="525366"/>
          </a:xfrm>
          <a:solidFill>
            <a:schemeClr val="bg1"/>
          </a:solidFill>
        </p:grpSpPr>
        <p:pic>
          <p:nvPicPr>
            <p:cNvPr id="74" name="Picture 7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7004093" y="3979771"/>
              <a:ext cx="230745" cy="309973"/>
            </a:xfrm>
            <a:prstGeom prst="rect">
              <a:avLst/>
            </a:prstGeom>
            <a:noFill/>
          </p:spPr>
        </p:pic>
        <p:sp>
          <p:nvSpPr>
            <p:cNvPr id="85" name="Freeform 597"/>
            <p:cNvSpPr>
              <a:spLocks noChangeAspect="1" noEditPoints="1"/>
            </p:cNvSpPr>
            <p:nvPr/>
          </p:nvSpPr>
          <p:spPr bwMode="auto">
            <a:xfrm>
              <a:off x="7237274" y="3764378"/>
              <a:ext cx="226526" cy="513561"/>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grpFill/>
            <a:ln>
              <a:solidFill>
                <a:schemeClr val="tx1"/>
              </a:solidFill>
            </a:ln>
            <a:extLst/>
          </p:spPr>
          <p:txBody>
            <a:bodyPr vert="horz" wrap="square" lIns="93260" tIns="46630" rIns="93260" bIns="46630" numCol="1" anchor="t" anchorCtr="0" compatLnSpc="1">
              <a:prstTxWarp prst="textNoShape">
                <a:avLst/>
              </a:prstTxWarp>
            </a:bodyPr>
            <a:lstStyle/>
            <a:p>
              <a:pPr defTabSz="932597">
                <a:defRPr/>
              </a:pPr>
              <a:endParaRPr lang="en-US" sz="2040" kern="0" dirty="0">
                <a:solidFill>
                  <a:sysClr val="windowText" lastClr="000000"/>
                </a:solidFill>
              </a:endParaRPr>
            </a:p>
          </p:txBody>
        </p:sp>
      </p:grpSp>
      <p:sp>
        <p:nvSpPr>
          <p:cNvPr id="86" name="Rectangle 85"/>
          <p:cNvSpPr/>
          <p:nvPr/>
        </p:nvSpPr>
        <p:spPr bwMode="auto">
          <a:xfrm>
            <a:off x="3554825" y="1922471"/>
            <a:ext cx="3011013" cy="670720"/>
          </a:xfrm>
          <a:prstGeom prst="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b"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Manual Tests</a:t>
            </a:r>
          </a:p>
        </p:txBody>
      </p:sp>
      <p:pic>
        <p:nvPicPr>
          <p:cNvPr id="87" name="Picture 3" descr="C:\Users\mitchellg\Desktop\Simple_Licensing.png"/>
          <p:cNvPicPr>
            <a:picLocks noChangeAspect="1" noChangeArrowheads="1"/>
          </p:cNvPicPr>
          <p:nvPr/>
        </p:nvPicPr>
        <p:blipFill>
          <a:blip r:embed="rId8" cstate="print">
            <a:lum bright="100000"/>
          </a:blip>
          <a:srcRect/>
          <a:stretch>
            <a:fillRect/>
          </a:stretch>
        </p:blipFill>
        <p:spPr bwMode="auto">
          <a:xfrm>
            <a:off x="3688625" y="1902617"/>
            <a:ext cx="679633" cy="698096"/>
          </a:xfrm>
          <a:prstGeom prst="rect">
            <a:avLst/>
          </a:prstGeom>
          <a:noFill/>
          <a:ln>
            <a:noFill/>
          </a:ln>
        </p:spPr>
      </p:pic>
      <p:sp>
        <p:nvSpPr>
          <p:cNvPr id="7" name="Isosceles Triangle 6"/>
          <p:cNvSpPr/>
          <p:nvPr/>
        </p:nvSpPr>
        <p:spPr bwMode="auto">
          <a:xfrm rot="5400000">
            <a:off x="3816248" y="2755320"/>
            <a:ext cx="408824" cy="36870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endParaRPr lang="en-US" sz="2448"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3558818" y="1235484"/>
            <a:ext cx="3011013" cy="67072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b"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Notify Approvers</a:t>
            </a:r>
          </a:p>
        </p:txBody>
      </p:sp>
      <p:sp>
        <p:nvSpPr>
          <p:cNvPr id="105" name="Rectangle 104"/>
          <p:cNvSpPr/>
          <p:nvPr/>
        </p:nvSpPr>
        <p:spPr bwMode="auto">
          <a:xfrm>
            <a:off x="3558818" y="550191"/>
            <a:ext cx="3011013" cy="67072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b" anchorCtr="0" forceAA="0" compatLnSpc="1">
            <a:prstTxWarp prst="textNoShape">
              <a:avLst/>
            </a:prstTxWarp>
            <a:noAutofit/>
          </a:bodyPr>
          <a:lstStyle/>
          <a:p>
            <a:pPr algn="r" defTabSz="932290" fontAlgn="base">
              <a:spcBef>
                <a:spcPct val="0"/>
              </a:spcBef>
              <a:spcAft>
                <a:spcPct val="0"/>
              </a:spcAft>
            </a:pPr>
            <a:r>
              <a:rPr lang="en-US" sz="2040" spc="-51" dirty="0">
                <a:gradFill>
                  <a:gsLst>
                    <a:gs pos="0">
                      <a:srgbClr val="FFFFFF"/>
                    </a:gs>
                    <a:gs pos="100000">
                      <a:srgbClr val="FFFFFF"/>
                    </a:gs>
                  </a:gsLst>
                  <a:lin ang="5400000" scaled="0"/>
                </a:gradFill>
                <a:ea typeface="Segoe UI" pitchFamily="34" charset="0"/>
                <a:cs typeface="Segoe UI" pitchFamily="34" charset="0"/>
              </a:rPr>
              <a:t>Approve Stage</a:t>
            </a:r>
          </a:p>
        </p:txBody>
      </p:sp>
      <p:pic>
        <p:nvPicPr>
          <p:cNvPr id="107" name="Picture 106"/>
          <p:cNvPicPr preferRelativeResize="0">
            <a:picLocks/>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760873" y="1441133"/>
            <a:ext cx="475700" cy="313526"/>
          </a:xfrm>
          <a:prstGeom prst="rect">
            <a:avLst/>
          </a:prstGeom>
          <a:noFill/>
        </p:spPr>
      </p:pic>
      <p:pic>
        <p:nvPicPr>
          <p:cNvPr id="108" name="Picture 107"/>
          <p:cNvPicPr preferRelativeResize="0">
            <a:picLocks/>
          </p:cNvPicPr>
          <p:nvPr>
            <p:custDataLst>
              <p:custData r:id="rId1"/>
            </p:custDataLst>
          </p:nvPr>
        </p:nvPicPr>
        <p:blipFill rotWithShape="1">
          <a:blip r:embed="rId10">
            <a:lum bright="70000" contrast="-70000"/>
            <a:extLst>
              <a:ext uri="{28A0092B-C50C-407E-A947-70E740481C1C}">
                <a14:useLocalDpi xmlns:a14="http://schemas.microsoft.com/office/drawing/2010/main" val="0"/>
              </a:ext>
            </a:extLst>
          </a:blip>
          <a:srcRect l="20703" t="25355" r="21167" b="23492"/>
          <a:stretch/>
        </p:blipFill>
        <p:spPr>
          <a:xfrm>
            <a:off x="3813414" y="738840"/>
            <a:ext cx="401313" cy="330035"/>
          </a:xfrm>
          <a:prstGeom prst="rect">
            <a:avLst/>
          </a:prstGeom>
          <a:noFill/>
        </p:spPr>
      </p:pic>
      <p:sp>
        <p:nvSpPr>
          <p:cNvPr id="109" name="Rectangle 108"/>
          <p:cNvSpPr/>
          <p:nvPr/>
        </p:nvSpPr>
        <p:spPr bwMode="auto">
          <a:xfrm rot="16200000">
            <a:off x="2490656" y="900971"/>
            <a:ext cx="1372279" cy="67072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2448" spc="-51" dirty="0">
                <a:gradFill>
                  <a:gsLst>
                    <a:gs pos="0">
                      <a:srgbClr val="FFFFFF"/>
                    </a:gs>
                    <a:gs pos="100000">
                      <a:srgbClr val="FFFFFF"/>
                    </a:gs>
                  </a:gsLst>
                  <a:lin ang="5400000" scaled="0"/>
                </a:gradFill>
                <a:ea typeface="Segoe UI" pitchFamily="34" charset="0"/>
                <a:cs typeface="Segoe UI" pitchFamily="34" charset="0"/>
              </a:rPr>
              <a:t>Approval</a:t>
            </a:r>
          </a:p>
        </p:txBody>
      </p:sp>
      <p:sp>
        <p:nvSpPr>
          <p:cNvPr id="110" name="Rectangle 109"/>
          <p:cNvSpPr/>
          <p:nvPr/>
        </p:nvSpPr>
        <p:spPr bwMode="auto">
          <a:xfrm rot="16200000">
            <a:off x="2164181" y="2599726"/>
            <a:ext cx="2025230" cy="670720"/>
          </a:xfrm>
          <a:prstGeom prst="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2448" spc="-51" dirty="0">
                <a:gradFill>
                  <a:gsLst>
                    <a:gs pos="0">
                      <a:srgbClr val="FFFFFF"/>
                    </a:gs>
                    <a:gs pos="100000">
                      <a:srgbClr val="FFFFFF"/>
                    </a:gs>
                  </a:gsLst>
                  <a:lin ang="5400000" scaled="0"/>
                </a:gradFill>
                <a:ea typeface="Segoe UI" pitchFamily="34" charset="0"/>
                <a:cs typeface="Segoe UI" pitchFamily="34" charset="0"/>
              </a:rPr>
              <a:t>Tests</a:t>
            </a:r>
          </a:p>
        </p:txBody>
      </p:sp>
      <p:sp>
        <p:nvSpPr>
          <p:cNvPr id="111" name="Rectangle 110"/>
          <p:cNvSpPr/>
          <p:nvPr/>
        </p:nvSpPr>
        <p:spPr bwMode="auto">
          <a:xfrm rot="16200000">
            <a:off x="2491553" y="4305337"/>
            <a:ext cx="1362500" cy="670720"/>
          </a:xfrm>
          <a:prstGeom prst="rect">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2448" spc="-51" dirty="0">
                <a:gradFill>
                  <a:gsLst>
                    <a:gs pos="0">
                      <a:srgbClr val="FFFFFF"/>
                    </a:gs>
                    <a:gs pos="100000">
                      <a:srgbClr val="FFFFFF"/>
                    </a:gs>
                  </a:gsLst>
                  <a:lin ang="5400000" scaled="0"/>
                </a:gradFill>
                <a:ea typeface="Segoe UI" pitchFamily="34" charset="0"/>
                <a:cs typeface="Segoe UI" pitchFamily="34" charset="0"/>
              </a:rPr>
              <a:t>App</a:t>
            </a:r>
          </a:p>
        </p:txBody>
      </p:sp>
      <p:sp>
        <p:nvSpPr>
          <p:cNvPr id="112" name="Rectangle 111"/>
          <p:cNvSpPr/>
          <p:nvPr/>
        </p:nvSpPr>
        <p:spPr bwMode="auto">
          <a:xfrm rot="16200000">
            <a:off x="2492673" y="5673078"/>
            <a:ext cx="1362500" cy="67072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0" bIns="93260" numCol="1" spcCol="0" rtlCol="0" fromWordArt="0" anchor="b" anchorCtr="0" forceAA="0" compatLnSpc="1">
            <a:prstTxWarp prst="textNoShape">
              <a:avLst/>
            </a:prstTxWarp>
            <a:noAutofit/>
          </a:bodyPr>
          <a:lstStyle/>
          <a:p>
            <a:pPr defTabSz="932290" fontAlgn="base">
              <a:spcBef>
                <a:spcPct val="0"/>
              </a:spcBef>
              <a:spcAft>
                <a:spcPct val="0"/>
              </a:spcAft>
            </a:pPr>
            <a:r>
              <a:rPr lang="en-US" sz="2448" spc="-51" dirty="0">
                <a:gradFill>
                  <a:gsLst>
                    <a:gs pos="0">
                      <a:srgbClr val="FFFFFF"/>
                    </a:gs>
                    <a:gs pos="100000">
                      <a:srgbClr val="FFFFFF"/>
                    </a:gs>
                  </a:gsLst>
                  <a:lin ang="5400000" scaled="0"/>
                </a:gradFill>
                <a:ea typeface="Segoe UI" pitchFamily="34" charset="0"/>
                <a:cs typeface="Segoe UI" pitchFamily="34" charset="0"/>
              </a:rPr>
              <a:t>Infra</a:t>
            </a:r>
          </a:p>
        </p:txBody>
      </p:sp>
      <p:sp>
        <p:nvSpPr>
          <p:cNvPr id="113" name="Pentagon 112"/>
          <p:cNvSpPr/>
          <p:nvPr/>
        </p:nvSpPr>
        <p:spPr bwMode="auto">
          <a:xfrm flipH="1">
            <a:off x="6765480" y="1939363"/>
            <a:ext cx="2666458" cy="653770"/>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32290" fontAlgn="base">
              <a:lnSpc>
                <a:spcPct val="90000"/>
              </a:lnSpc>
              <a:spcBef>
                <a:spcPct val="0"/>
              </a:spcBef>
              <a:spcAft>
                <a:spcPct val="0"/>
              </a:spcAft>
            </a:pPr>
            <a:r>
              <a:rPr lang="en-US" sz="2244" spc="-102" dirty="0" smtClean="0">
                <a:gradFill>
                  <a:gsLst>
                    <a:gs pos="0">
                      <a:srgbClr val="FFFFFF"/>
                    </a:gs>
                    <a:gs pos="100000">
                      <a:srgbClr val="FFFFFF"/>
                    </a:gs>
                  </a:gsLst>
                  <a:lin ang="5400000" scaled="0"/>
                </a:gradFill>
                <a:ea typeface="Segoe UI" pitchFamily="34" charset="0"/>
                <a:cs typeface="Segoe UI" pitchFamily="34" charset="0"/>
              </a:rPr>
              <a:t>Microsoft Test Manager</a:t>
            </a: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5" name="Pentagon 114"/>
          <p:cNvSpPr/>
          <p:nvPr/>
        </p:nvSpPr>
        <p:spPr bwMode="auto">
          <a:xfrm flipH="1">
            <a:off x="6765480" y="5999508"/>
            <a:ext cx="2666458" cy="516473"/>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32290" fontAlgn="base">
              <a:lnSpc>
                <a:spcPct val="90000"/>
              </a:lnSpc>
              <a:spcBef>
                <a:spcPct val="0"/>
              </a:spcBef>
              <a:spcAft>
                <a:spcPct val="0"/>
              </a:spcAft>
            </a:pPr>
            <a:r>
              <a:rPr lang="en-US" sz="2244" spc="-102" dirty="0" smtClean="0">
                <a:gradFill>
                  <a:gsLst>
                    <a:gs pos="0">
                      <a:srgbClr val="FFFFFF"/>
                    </a:gs>
                    <a:gs pos="100000">
                      <a:srgbClr val="FFFFFF"/>
                    </a:gs>
                  </a:gsLst>
                  <a:lin ang="5400000" scaled="0"/>
                </a:gradFill>
                <a:ea typeface="Segoe UI" pitchFamily="34" charset="0"/>
                <a:cs typeface="Segoe UI" pitchFamily="34" charset="0"/>
              </a:rPr>
              <a:t>Lab Manager</a:t>
            </a: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sp>
        <p:nvSpPr>
          <p:cNvPr id="36" name="Pentagon 35"/>
          <p:cNvSpPr/>
          <p:nvPr/>
        </p:nvSpPr>
        <p:spPr bwMode="auto">
          <a:xfrm flipH="1">
            <a:off x="6765480" y="4708617"/>
            <a:ext cx="2666458" cy="467009"/>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32290" fontAlgn="base">
              <a:lnSpc>
                <a:spcPct val="90000"/>
              </a:lnSpc>
              <a:spcBef>
                <a:spcPct val="0"/>
              </a:spcBef>
              <a:spcAft>
                <a:spcPct val="0"/>
              </a:spcAft>
            </a:pPr>
            <a:r>
              <a:rPr lang="en-US" sz="1836" spc="-102" dirty="0" smtClean="0">
                <a:gradFill>
                  <a:gsLst>
                    <a:gs pos="0">
                      <a:srgbClr val="FFFFFF"/>
                    </a:gs>
                    <a:gs pos="100000">
                      <a:srgbClr val="FFFFFF"/>
                    </a:gs>
                  </a:gsLst>
                  <a:lin ang="5400000" scaled="0"/>
                </a:gradFill>
                <a:ea typeface="Segoe UI" pitchFamily="34" charset="0"/>
                <a:cs typeface="Segoe UI" pitchFamily="34" charset="0"/>
              </a:rPr>
              <a:t>MS Tools</a:t>
            </a:r>
            <a:endParaRPr lang="en-US" sz="1836"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Pentagon 41"/>
          <p:cNvSpPr/>
          <p:nvPr/>
        </p:nvSpPr>
        <p:spPr bwMode="auto">
          <a:xfrm flipH="1">
            <a:off x="6765480" y="5328788"/>
            <a:ext cx="2666458" cy="500607"/>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32290" fontAlgn="base">
              <a:lnSpc>
                <a:spcPct val="90000"/>
              </a:lnSpc>
              <a:spcBef>
                <a:spcPct val="0"/>
              </a:spcBef>
              <a:spcAft>
                <a:spcPct val="0"/>
              </a:spcAft>
            </a:pPr>
            <a:r>
              <a:rPr lang="en-US" sz="2244" spc="-102" dirty="0" smtClean="0">
                <a:gradFill>
                  <a:gsLst>
                    <a:gs pos="0">
                      <a:srgbClr val="FFFFFF"/>
                    </a:gs>
                    <a:gs pos="100000">
                      <a:srgbClr val="FFFFFF"/>
                    </a:gs>
                  </a:gsLst>
                  <a:lin ang="5400000" scaled="0"/>
                </a:gradFill>
                <a:ea typeface="Segoe UI" pitchFamily="34" charset="0"/>
                <a:cs typeface="Segoe UI" pitchFamily="34" charset="0"/>
              </a:rPr>
              <a:t>PowerShell</a:t>
            </a: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sp>
        <p:nvSpPr>
          <p:cNvPr id="45" name="Pentagon 44"/>
          <p:cNvSpPr/>
          <p:nvPr/>
        </p:nvSpPr>
        <p:spPr bwMode="auto">
          <a:xfrm flipH="1">
            <a:off x="6717749" y="4071787"/>
            <a:ext cx="2666458" cy="467009"/>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32290" fontAlgn="base">
              <a:lnSpc>
                <a:spcPct val="90000"/>
              </a:lnSpc>
              <a:spcBef>
                <a:spcPct val="0"/>
              </a:spcBef>
              <a:spcAft>
                <a:spcPct val="0"/>
              </a:spcAft>
            </a:pPr>
            <a:r>
              <a:rPr lang="en-US" sz="1836" spc="-102" dirty="0" smtClean="0">
                <a:gradFill>
                  <a:gsLst>
                    <a:gs pos="0">
                      <a:srgbClr val="FFFFFF"/>
                    </a:gs>
                    <a:gs pos="100000">
                      <a:srgbClr val="FFFFFF"/>
                    </a:gs>
                  </a:gsLst>
                  <a:lin ang="5400000" scaled="0"/>
                </a:gradFill>
                <a:ea typeface="Segoe UI" pitchFamily="34" charset="0"/>
                <a:cs typeface="Segoe UI" pitchFamily="34" charset="0"/>
              </a:rPr>
              <a:t>Custom Tools</a:t>
            </a:r>
            <a:endParaRPr lang="en-US" sz="1836" spc="-102" dirty="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9431938" y="548915"/>
            <a:ext cx="2938409" cy="6069179"/>
            <a:chOff x="9370288" y="550192"/>
            <a:chExt cx="2938409" cy="6069179"/>
          </a:xfrm>
        </p:grpSpPr>
        <p:sp>
          <p:nvSpPr>
            <p:cNvPr id="8" name="Rectangle 7"/>
            <p:cNvSpPr/>
            <p:nvPr/>
          </p:nvSpPr>
          <p:spPr bwMode="auto">
            <a:xfrm>
              <a:off x="10149762" y="3144084"/>
              <a:ext cx="2158935" cy="88969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32290" fontAlgn="base">
                <a:lnSpc>
                  <a:spcPct val="90000"/>
                </a:lnSpc>
                <a:spcBef>
                  <a:spcPct val="0"/>
                </a:spcBef>
                <a:spcAft>
                  <a:spcPct val="0"/>
                </a:spcAft>
              </a:pPr>
              <a:r>
                <a:rPr lang="en-US" spc="-102"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Release Management for Team Foundation Server 2013</a:t>
              </a:r>
              <a:endParaRPr lang="en-US" spc="-102"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ight Brace 4"/>
            <p:cNvSpPr/>
            <p:nvPr/>
          </p:nvSpPr>
          <p:spPr>
            <a:xfrm>
              <a:off x="9370288" y="550192"/>
              <a:ext cx="682036" cy="6069179"/>
            </a:xfrm>
            <a:prstGeom prst="rightBrace">
              <a:avLst>
                <a:gd name="adj1" fmla="val 8333"/>
                <a:gd name="adj2" fmla="val 497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dirty="0"/>
            </a:p>
          </p:txBody>
        </p:sp>
        <p:grpSp>
          <p:nvGrpSpPr>
            <p:cNvPr id="47" name="Group 46"/>
            <p:cNvGrpSpPr/>
            <p:nvPr/>
          </p:nvGrpSpPr>
          <p:grpSpPr>
            <a:xfrm>
              <a:off x="10666166" y="1940788"/>
              <a:ext cx="1126125" cy="1102330"/>
              <a:chOff x="9204524" y="1712665"/>
              <a:chExt cx="1603377" cy="1603379"/>
            </a:xfrm>
            <a:solidFill>
              <a:srgbClr val="68217A"/>
            </a:solidFill>
          </p:grpSpPr>
          <p:sp>
            <p:nvSpPr>
              <p:cNvPr id="50" name="Rectangle 49"/>
              <p:cNvSpPr/>
              <p:nvPr/>
            </p:nvSpPr>
            <p:spPr bwMode="auto">
              <a:xfrm>
                <a:off x="9204524" y="1712665"/>
                <a:ext cx="1603377" cy="1603379"/>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p:cNvPicPr>
                <a:picLocks noChangeAspect="1"/>
              </p:cNvPicPr>
              <p:nvPr/>
            </p:nvPicPr>
            <p:blipFill rotWithShape="1">
              <a:blip r:embed="rId11" cstate="print">
                <a:extLst>
                  <a:ext uri="{28A0092B-C50C-407E-A947-70E740481C1C}">
                    <a14:useLocalDpi xmlns:a14="http://schemas.microsoft.com/office/drawing/2010/main" val="0"/>
                  </a:ext>
                </a:extLst>
              </a:blip>
              <a:srcRect r="78749"/>
              <a:stretch/>
            </p:blipFill>
            <p:spPr>
              <a:xfrm>
                <a:off x="9641662" y="2132477"/>
                <a:ext cx="844006" cy="664294"/>
              </a:xfrm>
              <a:prstGeom prst="rect">
                <a:avLst/>
              </a:prstGeom>
              <a:grpFill/>
              <a:ln>
                <a:noFill/>
              </a:ln>
            </p:spPr>
          </p:pic>
        </p:grpSp>
      </p:grpSp>
      <p:sp>
        <p:nvSpPr>
          <p:cNvPr id="52" name="Pentagon 51"/>
          <p:cNvSpPr/>
          <p:nvPr/>
        </p:nvSpPr>
        <p:spPr bwMode="auto">
          <a:xfrm flipH="1">
            <a:off x="6765480" y="2657188"/>
            <a:ext cx="2666458" cy="653770"/>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32290" fontAlgn="base">
              <a:lnSpc>
                <a:spcPct val="90000"/>
              </a:lnSpc>
              <a:spcBef>
                <a:spcPct val="0"/>
              </a:spcBef>
              <a:spcAft>
                <a:spcPct val="0"/>
              </a:spcAft>
            </a:pPr>
            <a:r>
              <a:rPr lang="en-US" sz="2244" spc="-102" dirty="0" smtClean="0">
                <a:gradFill>
                  <a:gsLst>
                    <a:gs pos="0">
                      <a:srgbClr val="FFFFFF"/>
                    </a:gs>
                    <a:gs pos="100000">
                      <a:srgbClr val="FFFFFF"/>
                    </a:gs>
                  </a:gsLst>
                  <a:lin ang="5400000" scaled="0"/>
                </a:gradFill>
                <a:ea typeface="Segoe UI" pitchFamily="34" charset="0"/>
                <a:cs typeface="Segoe UI" pitchFamily="34" charset="0"/>
              </a:rPr>
              <a:t>Unit testing, </a:t>
            </a:r>
          </a:p>
          <a:p>
            <a:pPr algn="ctr" defTabSz="932290" fontAlgn="base">
              <a:lnSpc>
                <a:spcPct val="90000"/>
              </a:lnSpc>
              <a:spcBef>
                <a:spcPct val="0"/>
              </a:spcBef>
              <a:spcAft>
                <a:spcPct val="0"/>
              </a:spcAft>
            </a:pPr>
            <a:r>
              <a:rPr lang="en-US" sz="2244" spc="-102" dirty="0" smtClean="0">
                <a:gradFill>
                  <a:gsLst>
                    <a:gs pos="0">
                      <a:srgbClr val="FFFFFF"/>
                    </a:gs>
                    <a:gs pos="100000">
                      <a:srgbClr val="FFFFFF"/>
                    </a:gs>
                  </a:gsLst>
                  <a:lin ang="5400000" scaled="0"/>
                </a:gradFill>
                <a:ea typeface="Segoe UI" pitchFamily="34" charset="0"/>
                <a:cs typeface="Segoe UI" pitchFamily="34" charset="0"/>
              </a:rPr>
              <a:t>Coded UI testing…</a:t>
            </a:r>
            <a:endParaRPr lang="en-US" sz="2244"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01596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5" grpId="0" animBg="1"/>
      <p:bldP spid="36" grpId="0" animBg="1"/>
      <p:bldP spid="42" grpId="0" animBg="1"/>
      <p:bldP spid="45"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a:t>
            </a:r>
            <a:r>
              <a:rPr lang="en-US" dirty="0" smtClean="0"/>
              <a:t>Management</a:t>
            </a:r>
            <a:endParaRPr lang="en-US" dirty="0"/>
          </a:p>
        </p:txBody>
      </p:sp>
      <p:sp>
        <p:nvSpPr>
          <p:cNvPr id="3" name="Content Placeholder 2"/>
          <p:cNvSpPr>
            <a:spLocks noGrp="1"/>
          </p:cNvSpPr>
          <p:nvPr>
            <p:ph type="body" sz="quarter" idx="10"/>
          </p:nvPr>
        </p:nvSpPr>
        <p:spPr>
          <a:xfrm>
            <a:off x="274638" y="1212851"/>
            <a:ext cx="11887200" cy="3785597"/>
          </a:xfrm>
        </p:spPr>
        <p:txBody>
          <a:bodyPr/>
          <a:lstStyle/>
          <a:p>
            <a:r>
              <a:rPr lang="en-US" dirty="0" smtClean="0"/>
              <a:t>A continuous deployment solution for .NET teams</a:t>
            </a:r>
          </a:p>
          <a:p>
            <a:pPr lvl="1"/>
            <a:r>
              <a:rPr lang="en-US" dirty="0" smtClean="0"/>
              <a:t>Automates the deployment process</a:t>
            </a:r>
          </a:p>
          <a:p>
            <a:pPr lvl="1"/>
            <a:r>
              <a:rPr lang="en-US" dirty="0" smtClean="0"/>
              <a:t>Simplifies managing multiple environments</a:t>
            </a:r>
          </a:p>
          <a:p>
            <a:pPr lvl="1"/>
            <a:r>
              <a:rPr lang="en-US" dirty="0" smtClean="0"/>
              <a:t>Improves collaboration throughout the process</a:t>
            </a:r>
          </a:p>
          <a:p>
            <a:pPr lvl="1"/>
            <a:r>
              <a:rPr lang="en-US" dirty="0" smtClean="0"/>
              <a:t>Provides release analytics and reporting</a:t>
            </a:r>
          </a:p>
          <a:p>
            <a:r>
              <a:rPr lang="en-US" dirty="0" smtClean="0"/>
              <a:t>History</a:t>
            </a:r>
          </a:p>
          <a:p>
            <a:pPr lvl="1"/>
            <a:r>
              <a:rPr lang="en-US" dirty="0" smtClean="0"/>
              <a:t>Originally launched in 2009 as </a:t>
            </a:r>
            <a:r>
              <a:rPr lang="en-US" dirty="0" err="1" smtClean="0"/>
              <a:t>InRelease</a:t>
            </a:r>
            <a:r>
              <a:rPr lang="en-US" dirty="0" smtClean="0"/>
              <a:t> by </a:t>
            </a:r>
            <a:r>
              <a:rPr lang="en-US" dirty="0" err="1" smtClean="0"/>
              <a:t>InCycle</a:t>
            </a:r>
            <a:r>
              <a:rPr lang="en-US" dirty="0" smtClean="0"/>
              <a:t> Software</a:t>
            </a:r>
          </a:p>
          <a:p>
            <a:pPr lvl="1"/>
            <a:r>
              <a:rPr lang="en-US" dirty="0" err="1" smtClean="0"/>
              <a:t>InRelease</a:t>
            </a:r>
            <a:r>
              <a:rPr lang="en-US" dirty="0" smtClean="0"/>
              <a:t> 2.0 launched in 2010, 3.0 in 2013</a:t>
            </a:r>
          </a:p>
          <a:p>
            <a:pPr lvl="1"/>
            <a:r>
              <a:rPr lang="en-US" dirty="0" smtClean="0"/>
              <a:t>Acquired by Microsoft in 2013</a:t>
            </a:r>
            <a:endParaRPr lang="en-US" dirty="0"/>
          </a:p>
        </p:txBody>
      </p:sp>
    </p:spTree>
    <p:extLst>
      <p:ext uri="{BB962C8B-B14F-4D97-AF65-F5344CB8AC3E}">
        <p14:creationId xmlns:p14="http://schemas.microsoft.com/office/powerpoint/2010/main" val="19171145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MetroIcons.Settings" Revision="1" Stencil="System.Storyboarding.MetroIcons" StencilVersion="0.1"/>
</Control>
</file>

<file path=customXml/item10.xml><?xml version="1.0" encoding="utf-8"?>
<Control xmlns="http://schemas.microsoft.com/VisualStudio/2011/storyboarding/control">
  <Id Name="System.Storyboarding.MetroIcons.Settings" Revision="1" Stencil="System.Storyboarding.MetroIcons" StencilVersion="0.1"/>
</Control>
</file>

<file path=customXml/item1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2.xml><?xml version="1.0" encoding="utf-8"?>
<Control xmlns="http://schemas.microsoft.com/VisualStudio/2011/storyboarding/control">
  <Id Name="System.Storyboarding.MetroIcons.Settings" Revision="1" Stencil="System.Storyboarding.MetroIcons" StencilVersion="0.1"/>
</Control>
</file>

<file path=customXml/item1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4.xml><?xml version="1.0" encoding="utf-8"?>
<Control xmlns="http://schemas.microsoft.com/VisualStudio/2011/storyboarding/control">
  <Id Name="System.Storyboarding.MetroIcons.Settings" Revision="1" Stencil="System.Storyboarding.MetroIcons" StencilVersion="0.1"/>
</Control>
</file>

<file path=customXml/item15.xml><?xml version="1.0" encoding="utf-8"?>
<Control xmlns="http://schemas.microsoft.com/VisualStudio/2011/storyboarding/control">
  <Id Name="System.Storyboarding.Metro.MetroTileMedium" Revision="1" Stencil="System.Storyboarding.Metro" StencilVersion="0.1"/>
</Control>
</file>

<file path=customXml/item16.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7.xml><?xml version="1.0" encoding="utf-8"?>
<Control xmlns="http://schemas.microsoft.com/VisualStudio/2011/storyboarding/control">
  <Id Name="System.Storyboarding.Metro.MetroTileMedium" Revision="1" Stencil="System.Storyboarding.Metro" StencilVersion="0.1"/>
</Control>
</file>

<file path=customXml/item18.xml><?xml version="1.0" encoding="utf-8"?>
<Control xmlns="http://schemas.microsoft.com/VisualStudio/2011/storyboarding/control">
  <Id Name="System.Storyboarding.Metro.MetroTileMedium" Revision="1" Stencil="System.Storyboarding.Metro" StencilVersion="0.1"/>
</Control>
</file>

<file path=customXml/item19.xml><?xml version="1.0" encoding="utf-8"?>
<Control xmlns="http://schemas.microsoft.com/VisualStudio/2011/storyboarding/control">
  <Id Name="System.Storyboarding.Metro.MetroTileMedium" Revision="1" Stencil="System.Storyboarding.Metro" StencilVersion="0.1"/>
</Control>
</file>

<file path=customXml/item2.xml><?xml version="1.0" encoding="utf-8"?>
<Control xmlns="http://schemas.microsoft.com/VisualStudio/2011/storyboarding/control">
  <Id Name="System.Storyboarding.Metro.MetroTileMedium" Revision="1" Stencil="System.Storyboarding.Metro" StencilVersion="0.1"/>
</Control>
</file>

<file path=customXml/item20.xml><?xml version="1.0" encoding="utf-8"?>
<Control xmlns="http://schemas.microsoft.com/VisualStudio/2011/storyboarding/control">
  <Id Name="System.Storyboarding.Metro.MetroTileMedium" Revision="1" Stencil="System.Storyboarding.Metro" StencilVersion="0.1"/>
</Control>
</file>

<file path=customXml/item21.xml><?xml version="1.0" encoding="utf-8"?>
<Control xmlns="http://schemas.microsoft.com/VisualStudio/2011/storyboarding/control">
  <Id Name="System.Storyboarding.Metro.MetroTileMedium" Revision="1" Stencil="System.Storyboarding.Metro" StencilVersion="0.1"/>
</Control>
</file>

<file path=customXml/item22.xml><?xml version="1.0" encoding="utf-8"?>
<Control xmlns="http://schemas.microsoft.com/VisualStudio/2011/storyboarding/control">
  <Id Name="System.Storyboarding.Metro.MetroTileMedium" Revision="1" Stencil="System.Storyboarding.Metro" StencilVersion="0.1"/>
</Control>
</file>

<file path=customXml/item23.xml><?xml version="1.0" encoding="utf-8"?>
<Control xmlns="http://schemas.microsoft.com/VisualStudio/2011/storyboarding/control">
  <Id Name="System.Storyboarding.MetroIcons.Settings" Revision="1" Stencil="System.Storyboarding.MetroIcons" StencilVersion="0.1"/>
</Control>
</file>

<file path=customXml/item24.xml><?xml version="1.0" encoding="utf-8"?>
<Control xmlns="http://schemas.microsoft.com/VisualStudio/2011/storyboarding/control">
  <Id Name="System.Storyboarding.Metro.MetroTileMedium" Revision="1" Stencil="System.Storyboarding.Metro" StencilVersion="0.1"/>
</Control>
</file>

<file path=customXml/item25.xml><?xml version="1.0" encoding="utf-8"?>
<Control xmlns="http://schemas.microsoft.com/VisualStudio/2011/storyboarding/control">
  <Id Name="System.Storyboarding.Metro.MetroTileMedium" Revision="1" Stencil="System.Storyboarding.Metro" StencilVersion="0.1"/>
</Control>
</file>

<file path=customXml/item26.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8.xml><?xml version="1.0" encoding="utf-8"?>
<Control xmlns="http://schemas.microsoft.com/VisualStudio/2011/storyboarding/control">
  <Id Name="System.Storyboarding.Metro.MetroTileMedium" Revision="1" Stencil="System.Storyboarding.Metro" StencilVersion="0.1"/>
</Control>
</file>

<file path=customXml/item29.xml><?xml version="1.0" encoding="utf-8"?>
<Control xmlns="http://schemas.microsoft.com/VisualStudio/2011/storyboarding/control">
  <Id Name="System.Storyboarding.Metro.MetroTileMedium" Revision="1" Stencil="System.Storyboarding.Metro" StencilVersion="0.1"/>
</Control>
</file>

<file path=customXml/item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1.xml><?xml version="1.0" encoding="utf-8"?>
<Control xmlns="http://schemas.microsoft.com/VisualStudio/2011/storyboarding/control">
  <Id Name="System.Storyboarding.Metro.MetroTileMedium" Revision="1" Stencil="System.Storyboarding.Metro" StencilVersion="0.1"/>
</Control>
</file>

<file path=customXml/item32.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3.xml><?xml version="1.0" encoding="utf-8"?>
<Control xmlns="http://schemas.microsoft.com/VisualStudio/2011/storyboarding/control">
  <Id Name="System.Storyboarding.MetroIcons.Settings" Revision="1" Stencil="System.Storyboarding.MetroIcons" StencilVersion="0.1"/>
</Control>
</file>

<file path=customXml/item3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5.xml><?xml version="1.0" encoding="utf-8"?>
<Control xmlns="http://schemas.microsoft.com/VisualStudio/2011/storyboarding/control">
  <Id Name="System.Storyboarding.MetroIcons.Settings" Revision="1" Stencil="System.Storyboarding.MetroIcons" StencilVersion="0.1"/>
</Control>
</file>

<file path=customXml/item36.xml><?xml version="1.0" encoding="utf-8"?>
<Control xmlns="http://schemas.microsoft.com/VisualStudio/2011/storyboarding/control">
  <Id Name="System.Storyboarding.Metro.MetroTileMedium" Revision="1" Stencil="System.Storyboarding.Metro" StencilVersion="0.1"/>
</Control>
</file>

<file path=customXml/item37.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9.xml><?xml version="1.0" encoding="utf-8"?>
<Control xmlns="http://schemas.microsoft.com/VisualStudio/2011/storyboarding/control">
  <Id Name="System.Storyboarding.Metro.MetroTileMedium" Revision="1" Stencil="System.Storyboarding.Metro" StencilVersion="0.1"/>
</Control>
</file>

<file path=customXml/item4.xml><?xml version="1.0" encoding="utf-8"?>
<Control xmlns="http://schemas.microsoft.com/VisualStudio/2011/storyboarding/control">
  <Id Name="System.Storyboarding.Metro.MetroTileMedium" Revision="1" Stencil="System.Storyboarding.Metro" StencilVersion="0.1"/>
</Control>
</file>

<file path=customXml/item40.xml><?xml version="1.0" encoding="utf-8"?>
<Control xmlns="http://schemas.microsoft.com/VisualStudio/2011/storyboarding/control">
  <Id Name="System.Storyboarding.Metro.MetroTileMedium" Revision="1" Stencil="System.Storyboarding.Metro" StencilVersion="0.1"/>
</Control>
</file>

<file path=customXml/item41.xml><?xml version="1.0" encoding="utf-8"?>
<Control xmlns="http://schemas.microsoft.com/VisualStudio/2011/storyboarding/control">
  <Id Name="System.Storyboarding.Metro.MetroTileMedium" Revision="1" Stencil="System.Storyboarding.Metro" StencilVersion="0.1"/>
</Control>
</file>

<file path=customXml/item42.xml><?xml version="1.0" encoding="utf-8"?>
<Control xmlns="http://schemas.microsoft.com/VisualStudio/2011/storyboarding/control">
  <Id Name="System.Storyboarding.Metro.MetroTileMedium" Revision="1" Stencil="System.Storyboarding.Metro" StencilVersion="0.1"/>
</Control>
</file>

<file path=customXml/item43.xml><?xml version="1.0" encoding="utf-8"?>
<Control xmlns="http://schemas.microsoft.com/VisualStudio/2011/storyboarding/control">
  <Id Name="System.Storyboarding.Metro.MetroTileMedium" Revision="1" Stencil="System.Storyboarding.Metro" StencilVersion="0.1"/>
</Control>
</file>

<file path=customXml/item44.xml><?xml version="1.0" encoding="utf-8"?>
<Control xmlns="http://schemas.microsoft.com/VisualStudio/2011/storyboarding/control">
  <Id Name="System.Storyboarding.Metro.MetroTileMedium" Revision="1" Stencil="System.Storyboarding.Metro" StencilVersion="0.1"/>
</Control>
</file>

<file path=customXml/item45.xml><?xml version="1.0" encoding="utf-8"?>
<Control xmlns="http://schemas.microsoft.com/VisualStudio/2011/storyboarding/control">
  <Id Name="System.Storyboarding.Metro.MetroTileMedium" Revision="1" Stencil="System.Storyboarding.Metro" StencilVersion="0.1"/>
</Control>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System.Storyboarding.Metro.MetroTileMedium" Revision="1" Stencil="System.Storyboarding.Metro" StencilVersion="0.1"/>
</Control>
</file>

<file path=customXml/item48.xml><?xml version="1.0" encoding="utf-8"?>
<Control xmlns="http://schemas.microsoft.com/VisualStudio/2011/storyboarding/control">
  <Id Name="System.Storyboarding.Metro.MetroTileMedium" Revision="1" Stencil="System.Storyboarding.Metro" StencilVersion="0.1"/>
</Control>
</file>

<file path=customXml/item49.xml><?xml version="1.0" encoding="utf-8"?>
<Control xmlns="http://schemas.microsoft.com/VisualStudio/2011/storyboarding/control">
  <Id Name="System.Storyboarding.Metro.MetroTileMedium" Revision="1" Stencil="System.Storyboarding.Metro" StencilVersion="0.1"/>
</Control>
</file>

<file path=customXml/item5.xml><?xml version="1.0" encoding="utf-8"?>
<Control xmlns="http://schemas.microsoft.com/VisualStudio/2011/storyboarding/control">
  <Id Name="System.Storyboarding.MetroIcons.Settings" Revision="1" Stencil="System.Storyboarding.MetroIcons" StencilVersion="0.1"/>
</Control>
</file>

<file path=customXml/item50.xml><?xml version="1.0" encoding="utf-8"?>
<Control xmlns="http://schemas.microsoft.com/VisualStudio/2011/storyboarding/control">
  <Id Name="System.Storyboarding.MetroIcons.Settings" Revision="1" Stencil="System.Storyboarding.MetroIcons" StencilVersion="0.1"/>
</Control>
</file>

<file path=customXml/item51.xml><?xml version="1.0" encoding="utf-8"?>
<Control xmlns="http://schemas.microsoft.com/VisualStudio/2011/storyboarding/control">
  <Id Name="System.Storyboarding.Metro.MetroTileMedium" Revision="1" Stencil="System.Storyboarding.Metro" StencilVersion="0.1"/>
</Control>
</file>

<file path=customXml/item52.xml><?xml version="1.0" encoding="utf-8"?>
<Control xmlns="http://schemas.microsoft.com/VisualStudio/2011/storyboarding/control">
  <Id Name="System.Storyboarding.Metro.MetroTileMedium" Revision="1" Stencil="System.Storyboarding.Metro" StencilVersion="0.1"/>
</Control>
</file>

<file path=customXml/item53.xml><?xml version="1.0" encoding="utf-8"?>
<Control xmlns="http://schemas.microsoft.com/VisualStudio/2011/storyboarding/control">
  <Id Name="System.Storyboarding.MetroIcons.Settings" Revision="1" Stencil="System.Storyboarding.MetroIcons" StencilVersion="0.1"/>
</Control>
</file>

<file path=customXml/item54.xml><?xml version="1.0" encoding="utf-8"?>
<Control xmlns="http://schemas.microsoft.com/VisualStudio/2011/storyboarding/control">
  <Id Name="System.Storyboarding.Metro.MetroTileMedium" Revision="1" Stencil="System.Storyboarding.Metro" StencilVersion="0.1"/>
</Control>
</file>

<file path=customXml/item5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6.xml><?xml version="1.0" encoding="utf-8"?>
<Control xmlns="http://schemas.microsoft.com/VisualStudio/2011/storyboarding/control">
  <Id Name="System.Storyboarding.Metro.MetroTileMedium" Revision="1" Stencil="System.Storyboarding.Metro" StencilVersion="0.1"/>
</Control>
</file>

<file path=customXml/item57.xml><?xml version="1.0" encoding="utf-8"?>
<Control xmlns="http://schemas.microsoft.com/VisualStudio/2011/storyboarding/control">
  <Id Name="System.Storyboarding.Metro.MetroTileMedium" Revision="1" Stencil="System.Storyboarding.Metro" StencilVersion="0.1"/>
</Control>
</file>

<file path=customXml/item58.xml><?xml version="1.0" encoding="utf-8"?>
<Control xmlns="http://schemas.microsoft.com/VisualStudio/2011/storyboarding/control">
  <Id Name="System.Storyboarding.Metro.MetroTileMedium" Revision="1" Stencil="System.Storyboarding.Metro" StencilVersion="0.1"/>
</Control>
</file>

<file path=customXml/item6.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System.Storyboarding.MetroIcons.Settings" Revision="1" Stencil="System.Storyboarding.MetroIcons" StencilVersion="0.1"/>
</Control>
</file>

<file path=customXml/item8.xml><?xml version="1.0" encoding="utf-8"?>
<Control xmlns="http://schemas.microsoft.com/VisualStudio/2011/storyboarding/control">
  <Id Name="System.Storyboarding.Metro.MetroTileMedium" Revision="1" Stencil="System.Storyboarding.Metro" StencilVersion="0.1"/>
</Control>
</file>

<file path=customXml/item9.xml><?xml version="1.0" encoding="utf-8"?>
<Control xmlns="http://schemas.microsoft.com/VisualStudio/2011/storyboarding/control">
  <Id Name="System.Storyboarding.Metro.MetroTileMedium" Revision="1" Stencil="System.Storyboarding.Metro" StencilVersion="0.1"/>
</Control>
</file>

<file path=customXml/itemProps1.xml><?xml version="1.0" encoding="utf-8"?>
<ds:datastoreItem xmlns:ds="http://schemas.openxmlformats.org/officeDocument/2006/customXml" ds:itemID="{A7E12DB4-ADD4-410A-B955-1F021BC258A1}">
  <ds:schemaRefs>
    <ds:schemaRef ds:uri="http://schemas.microsoft.com/VisualStudio/2011/storyboarding/control"/>
  </ds:schemaRefs>
</ds:datastoreItem>
</file>

<file path=customXml/itemProps10.xml><?xml version="1.0" encoding="utf-8"?>
<ds:datastoreItem xmlns:ds="http://schemas.openxmlformats.org/officeDocument/2006/customXml" ds:itemID="{5094536A-90B1-4C83-AF6F-E3FDEEBDF1B3}">
  <ds:schemaRefs>
    <ds:schemaRef ds:uri="http://schemas.microsoft.com/VisualStudio/2011/storyboarding/control"/>
  </ds:schemaRefs>
</ds:datastoreItem>
</file>

<file path=customXml/itemProps11.xml><?xml version="1.0" encoding="utf-8"?>
<ds:datastoreItem xmlns:ds="http://schemas.openxmlformats.org/officeDocument/2006/customXml" ds:itemID="{37491CEA-7902-4FE3-9C68-B2AE9399AE27}">
  <ds:schemaRefs>
    <ds:schemaRef ds:uri="http://schemas.microsoft.com/VisualStudio/2011/storyboarding/control"/>
  </ds:schemaRefs>
</ds:datastoreItem>
</file>

<file path=customXml/itemProps12.xml><?xml version="1.0" encoding="utf-8"?>
<ds:datastoreItem xmlns:ds="http://schemas.openxmlformats.org/officeDocument/2006/customXml" ds:itemID="{9ABA9DFA-BAAF-4354-A88D-02FA58486B4C}">
  <ds:schemaRefs>
    <ds:schemaRef ds:uri="http://schemas.microsoft.com/VisualStudio/2011/storyboarding/control"/>
  </ds:schemaRefs>
</ds:datastoreItem>
</file>

<file path=customXml/itemProps13.xml><?xml version="1.0" encoding="utf-8"?>
<ds:datastoreItem xmlns:ds="http://schemas.openxmlformats.org/officeDocument/2006/customXml" ds:itemID="{16490EC8-5835-4CB4-BB66-00CAB2AE5E1F}">
  <ds:schemaRefs>
    <ds:schemaRef ds:uri="http://schemas.microsoft.com/VisualStudio/2011/storyboarding/control"/>
  </ds:schemaRefs>
</ds:datastoreItem>
</file>

<file path=customXml/itemProps14.xml><?xml version="1.0" encoding="utf-8"?>
<ds:datastoreItem xmlns:ds="http://schemas.openxmlformats.org/officeDocument/2006/customXml" ds:itemID="{7E76F0F5-7FD8-4B6C-ADF6-DD41505BA901}">
  <ds:schemaRefs>
    <ds:schemaRef ds:uri="http://schemas.microsoft.com/VisualStudio/2011/storyboarding/control"/>
  </ds:schemaRefs>
</ds:datastoreItem>
</file>

<file path=customXml/itemProps15.xml><?xml version="1.0" encoding="utf-8"?>
<ds:datastoreItem xmlns:ds="http://schemas.openxmlformats.org/officeDocument/2006/customXml" ds:itemID="{A4D7BBE9-BA68-45F7-891A-E8B69326D596}">
  <ds:schemaRefs>
    <ds:schemaRef ds:uri="http://schemas.microsoft.com/VisualStudio/2011/storyboarding/control"/>
  </ds:schemaRefs>
</ds:datastoreItem>
</file>

<file path=customXml/itemProps16.xml><?xml version="1.0" encoding="utf-8"?>
<ds:datastoreItem xmlns:ds="http://schemas.openxmlformats.org/officeDocument/2006/customXml" ds:itemID="{E048EE83-99E2-4885-B4A4-57AE1DE4C310}">
  <ds:schemaRefs>
    <ds:schemaRef ds:uri="http://schemas.microsoft.com/VisualStudio/2011/storyboarding/control"/>
  </ds:schemaRefs>
</ds:datastoreItem>
</file>

<file path=customXml/itemProps17.xml><?xml version="1.0" encoding="utf-8"?>
<ds:datastoreItem xmlns:ds="http://schemas.openxmlformats.org/officeDocument/2006/customXml" ds:itemID="{3030C4D4-5A89-4F68-AFC0-981671EC2DEF}">
  <ds:schemaRefs>
    <ds:schemaRef ds:uri="http://schemas.microsoft.com/VisualStudio/2011/storyboarding/control"/>
  </ds:schemaRefs>
</ds:datastoreItem>
</file>

<file path=customXml/itemProps18.xml><?xml version="1.0" encoding="utf-8"?>
<ds:datastoreItem xmlns:ds="http://schemas.openxmlformats.org/officeDocument/2006/customXml" ds:itemID="{746BB677-30B0-4FDC-B6B7-A10C6C48B827}">
  <ds:schemaRefs>
    <ds:schemaRef ds:uri="http://schemas.microsoft.com/VisualStudio/2011/storyboarding/control"/>
  </ds:schemaRefs>
</ds:datastoreItem>
</file>

<file path=customXml/itemProps19.xml><?xml version="1.0" encoding="utf-8"?>
<ds:datastoreItem xmlns:ds="http://schemas.openxmlformats.org/officeDocument/2006/customXml" ds:itemID="{2C8D956A-28DB-4835-8B59-9338B708DE72}">
  <ds:schemaRefs>
    <ds:schemaRef ds:uri="http://schemas.microsoft.com/VisualStudio/2011/storyboarding/control"/>
  </ds:schemaRefs>
</ds:datastoreItem>
</file>

<file path=customXml/itemProps2.xml><?xml version="1.0" encoding="utf-8"?>
<ds:datastoreItem xmlns:ds="http://schemas.openxmlformats.org/officeDocument/2006/customXml" ds:itemID="{E1973D37-1669-4FB1-992B-A004A9D6CDB1}">
  <ds:schemaRefs>
    <ds:schemaRef ds:uri="http://schemas.microsoft.com/VisualStudio/2011/storyboarding/control"/>
  </ds:schemaRefs>
</ds:datastoreItem>
</file>

<file path=customXml/itemProps20.xml><?xml version="1.0" encoding="utf-8"?>
<ds:datastoreItem xmlns:ds="http://schemas.openxmlformats.org/officeDocument/2006/customXml" ds:itemID="{94C146BF-9CFC-4436-9321-C96B07634622}">
  <ds:schemaRefs>
    <ds:schemaRef ds:uri="http://schemas.microsoft.com/VisualStudio/2011/storyboarding/control"/>
  </ds:schemaRefs>
</ds:datastoreItem>
</file>

<file path=customXml/itemProps21.xml><?xml version="1.0" encoding="utf-8"?>
<ds:datastoreItem xmlns:ds="http://schemas.openxmlformats.org/officeDocument/2006/customXml" ds:itemID="{BF680788-4B8F-425D-9CDE-81D276DBF57E}">
  <ds:schemaRefs>
    <ds:schemaRef ds:uri="http://schemas.microsoft.com/VisualStudio/2011/storyboarding/control"/>
  </ds:schemaRefs>
</ds:datastoreItem>
</file>

<file path=customXml/itemProps22.xml><?xml version="1.0" encoding="utf-8"?>
<ds:datastoreItem xmlns:ds="http://schemas.openxmlformats.org/officeDocument/2006/customXml" ds:itemID="{AFAC47AC-B3BE-4FB0-83D0-1A88D85712F3}">
  <ds:schemaRefs>
    <ds:schemaRef ds:uri="http://schemas.microsoft.com/VisualStudio/2011/storyboarding/control"/>
  </ds:schemaRefs>
</ds:datastoreItem>
</file>

<file path=customXml/itemProps23.xml><?xml version="1.0" encoding="utf-8"?>
<ds:datastoreItem xmlns:ds="http://schemas.openxmlformats.org/officeDocument/2006/customXml" ds:itemID="{B748B32D-B6F4-4049-AA01-7C09D3C34696}">
  <ds:schemaRefs>
    <ds:schemaRef ds:uri="http://schemas.microsoft.com/VisualStudio/2011/storyboarding/control"/>
  </ds:schemaRefs>
</ds:datastoreItem>
</file>

<file path=customXml/itemProps24.xml><?xml version="1.0" encoding="utf-8"?>
<ds:datastoreItem xmlns:ds="http://schemas.openxmlformats.org/officeDocument/2006/customXml" ds:itemID="{B8853E09-3C32-4607-BDF7-BF83BC19D70B}">
  <ds:schemaRefs>
    <ds:schemaRef ds:uri="http://schemas.microsoft.com/VisualStudio/2011/storyboarding/control"/>
  </ds:schemaRefs>
</ds:datastoreItem>
</file>

<file path=customXml/itemProps25.xml><?xml version="1.0" encoding="utf-8"?>
<ds:datastoreItem xmlns:ds="http://schemas.openxmlformats.org/officeDocument/2006/customXml" ds:itemID="{F09A1E1E-778C-42E9-A44C-53D848F70811}">
  <ds:schemaRefs>
    <ds:schemaRef ds:uri="http://schemas.microsoft.com/VisualStudio/2011/storyboarding/control"/>
  </ds:schemaRefs>
</ds:datastoreItem>
</file>

<file path=customXml/itemProps26.xml><?xml version="1.0" encoding="utf-8"?>
<ds:datastoreItem xmlns:ds="http://schemas.openxmlformats.org/officeDocument/2006/customXml" ds:itemID="{FC19E688-C8C5-4E72-BE23-0387E37E3B07}">
  <ds:schemaRefs>
    <ds:schemaRef ds:uri="http://schemas.microsoft.com/VisualStudio/2011/storyboarding/control"/>
  </ds:schemaRefs>
</ds:datastoreItem>
</file>

<file path=customXml/itemProps27.xml><?xml version="1.0" encoding="utf-8"?>
<ds:datastoreItem xmlns:ds="http://schemas.openxmlformats.org/officeDocument/2006/customXml" ds:itemID="{2D39ABE1-1D9F-444B-A68E-DE1307D72311}">
  <ds:schemaRefs>
    <ds:schemaRef ds:uri="http://schemas.microsoft.com/VisualStudio/2011/storyboarding/control"/>
  </ds:schemaRefs>
</ds:datastoreItem>
</file>

<file path=customXml/itemProps28.xml><?xml version="1.0" encoding="utf-8"?>
<ds:datastoreItem xmlns:ds="http://schemas.openxmlformats.org/officeDocument/2006/customXml" ds:itemID="{63EFE1F4-97C6-4253-B425-F3A20BFA9D12}">
  <ds:schemaRefs>
    <ds:schemaRef ds:uri="http://schemas.microsoft.com/VisualStudio/2011/storyboarding/control"/>
  </ds:schemaRefs>
</ds:datastoreItem>
</file>

<file path=customXml/itemProps29.xml><?xml version="1.0" encoding="utf-8"?>
<ds:datastoreItem xmlns:ds="http://schemas.openxmlformats.org/officeDocument/2006/customXml" ds:itemID="{0154DA53-7726-479B-8BC1-CC97A306BD9B}">
  <ds:schemaRefs>
    <ds:schemaRef ds:uri="http://schemas.microsoft.com/VisualStudio/2011/storyboarding/control"/>
  </ds:schemaRefs>
</ds:datastoreItem>
</file>

<file path=customXml/itemProps3.xml><?xml version="1.0" encoding="utf-8"?>
<ds:datastoreItem xmlns:ds="http://schemas.openxmlformats.org/officeDocument/2006/customXml" ds:itemID="{90315DEB-2832-4A6F-920B-9D8E7D5C3BF4}">
  <ds:schemaRefs>
    <ds:schemaRef ds:uri="http://schemas.microsoft.com/VisualStudio/2011/storyboarding/control"/>
  </ds:schemaRefs>
</ds:datastoreItem>
</file>

<file path=customXml/itemProps30.xml><?xml version="1.0" encoding="utf-8"?>
<ds:datastoreItem xmlns:ds="http://schemas.openxmlformats.org/officeDocument/2006/customXml" ds:itemID="{B5AFF344-65B5-41A6-9266-366B7A619503}">
  <ds:schemaRefs>
    <ds:schemaRef ds:uri="http://schemas.microsoft.com/VisualStudio/2011/storyboarding/control"/>
  </ds:schemaRefs>
</ds:datastoreItem>
</file>

<file path=customXml/itemProps31.xml><?xml version="1.0" encoding="utf-8"?>
<ds:datastoreItem xmlns:ds="http://schemas.openxmlformats.org/officeDocument/2006/customXml" ds:itemID="{C9C7AD8B-2140-49B9-9FE2-FA3A951F2031}">
  <ds:schemaRefs>
    <ds:schemaRef ds:uri="http://schemas.microsoft.com/VisualStudio/2011/storyboarding/control"/>
  </ds:schemaRefs>
</ds:datastoreItem>
</file>

<file path=customXml/itemProps32.xml><?xml version="1.0" encoding="utf-8"?>
<ds:datastoreItem xmlns:ds="http://schemas.openxmlformats.org/officeDocument/2006/customXml" ds:itemID="{B5A8B29B-2CB7-460B-95E2-C82CF7E002C7}">
  <ds:schemaRefs>
    <ds:schemaRef ds:uri="http://schemas.microsoft.com/VisualStudio/2011/storyboarding/control"/>
  </ds:schemaRefs>
</ds:datastoreItem>
</file>

<file path=customXml/itemProps33.xml><?xml version="1.0" encoding="utf-8"?>
<ds:datastoreItem xmlns:ds="http://schemas.openxmlformats.org/officeDocument/2006/customXml" ds:itemID="{C0A56ED9-1B23-4060-ADD0-49B1CEACD277}">
  <ds:schemaRefs>
    <ds:schemaRef ds:uri="http://schemas.microsoft.com/VisualStudio/2011/storyboarding/control"/>
  </ds:schemaRefs>
</ds:datastoreItem>
</file>

<file path=customXml/itemProps34.xml><?xml version="1.0" encoding="utf-8"?>
<ds:datastoreItem xmlns:ds="http://schemas.openxmlformats.org/officeDocument/2006/customXml" ds:itemID="{C8CDB15A-1CA0-40C3-9715-D6D392F1D80E}">
  <ds:schemaRefs>
    <ds:schemaRef ds:uri="http://schemas.microsoft.com/VisualStudio/2011/storyboarding/control"/>
  </ds:schemaRefs>
</ds:datastoreItem>
</file>

<file path=customXml/itemProps35.xml><?xml version="1.0" encoding="utf-8"?>
<ds:datastoreItem xmlns:ds="http://schemas.openxmlformats.org/officeDocument/2006/customXml" ds:itemID="{88AA38F8-9079-4977-9FCF-61026CB76AE6}">
  <ds:schemaRefs>
    <ds:schemaRef ds:uri="http://schemas.microsoft.com/VisualStudio/2011/storyboarding/control"/>
  </ds:schemaRefs>
</ds:datastoreItem>
</file>

<file path=customXml/itemProps36.xml><?xml version="1.0" encoding="utf-8"?>
<ds:datastoreItem xmlns:ds="http://schemas.openxmlformats.org/officeDocument/2006/customXml" ds:itemID="{78344C7A-0C6E-431D-88F2-94C687B9864D}">
  <ds:schemaRefs>
    <ds:schemaRef ds:uri="http://schemas.microsoft.com/VisualStudio/2011/storyboarding/control"/>
  </ds:schemaRefs>
</ds:datastoreItem>
</file>

<file path=customXml/itemProps37.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8b529f77-48ab-4581-b468-93f09345b8aa"/>
    <ds:schemaRef ds:uri="http://purl.org/dc/dcmityp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2295e2e7-0eeb-498e-8716-217bb2ee6ee3"/>
    <ds:schemaRef ds:uri="http://www.w3.org/XML/1998/namespace"/>
  </ds:schemaRefs>
</ds:datastoreItem>
</file>

<file path=customXml/itemProps38.xml><?xml version="1.0" encoding="utf-8"?>
<ds:datastoreItem xmlns:ds="http://schemas.openxmlformats.org/officeDocument/2006/customXml" ds:itemID="{2C741CB5-7B47-445E-94C5-DE1756A924D8}">
  <ds:schemaRefs>
    <ds:schemaRef ds:uri="http://schemas.microsoft.com/VisualStudio/2011/storyboarding/control"/>
  </ds:schemaRefs>
</ds:datastoreItem>
</file>

<file path=customXml/itemProps39.xml><?xml version="1.0" encoding="utf-8"?>
<ds:datastoreItem xmlns:ds="http://schemas.openxmlformats.org/officeDocument/2006/customXml" ds:itemID="{D4BB149C-6C58-489B-AB95-457220E02285}">
  <ds:schemaRefs>
    <ds:schemaRef ds:uri="http://schemas.microsoft.com/VisualStudio/2011/storyboarding/control"/>
  </ds:schemaRefs>
</ds:datastoreItem>
</file>

<file path=customXml/itemProps4.xml><?xml version="1.0" encoding="utf-8"?>
<ds:datastoreItem xmlns:ds="http://schemas.openxmlformats.org/officeDocument/2006/customXml" ds:itemID="{85246AA9-82F3-45DD-B252-C2E4963B374B}">
  <ds:schemaRefs>
    <ds:schemaRef ds:uri="http://schemas.microsoft.com/VisualStudio/2011/storyboarding/control"/>
  </ds:schemaRefs>
</ds:datastoreItem>
</file>

<file path=customXml/itemProps40.xml><?xml version="1.0" encoding="utf-8"?>
<ds:datastoreItem xmlns:ds="http://schemas.openxmlformats.org/officeDocument/2006/customXml" ds:itemID="{A1A12848-5402-473B-A3E0-BE8992531E7A}">
  <ds:schemaRefs>
    <ds:schemaRef ds:uri="http://schemas.microsoft.com/VisualStudio/2011/storyboarding/control"/>
  </ds:schemaRefs>
</ds:datastoreItem>
</file>

<file path=customXml/itemProps41.xml><?xml version="1.0" encoding="utf-8"?>
<ds:datastoreItem xmlns:ds="http://schemas.openxmlformats.org/officeDocument/2006/customXml" ds:itemID="{BFA26185-0FDF-4B44-84AA-A38D5B4488EB}">
  <ds:schemaRefs>
    <ds:schemaRef ds:uri="http://schemas.microsoft.com/VisualStudio/2011/storyboarding/control"/>
  </ds:schemaRefs>
</ds:datastoreItem>
</file>

<file path=customXml/itemProps42.xml><?xml version="1.0" encoding="utf-8"?>
<ds:datastoreItem xmlns:ds="http://schemas.openxmlformats.org/officeDocument/2006/customXml" ds:itemID="{C8F3D660-72C5-49DF-9908-ED985980569F}">
  <ds:schemaRefs>
    <ds:schemaRef ds:uri="http://schemas.microsoft.com/VisualStudio/2011/storyboarding/control"/>
  </ds:schemaRefs>
</ds:datastoreItem>
</file>

<file path=customXml/itemProps43.xml><?xml version="1.0" encoding="utf-8"?>
<ds:datastoreItem xmlns:ds="http://schemas.openxmlformats.org/officeDocument/2006/customXml" ds:itemID="{834104D9-2305-4B19-B80B-07F357336B2E}">
  <ds:schemaRefs>
    <ds:schemaRef ds:uri="http://schemas.microsoft.com/VisualStudio/2011/storyboarding/control"/>
  </ds:schemaRefs>
</ds:datastoreItem>
</file>

<file path=customXml/itemProps44.xml><?xml version="1.0" encoding="utf-8"?>
<ds:datastoreItem xmlns:ds="http://schemas.openxmlformats.org/officeDocument/2006/customXml" ds:itemID="{9BB9FDF7-769D-43A0-AAE0-41E383520E64}">
  <ds:schemaRefs>
    <ds:schemaRef ds:uri="http://schemas.microsoft.com/VisualStudio/2011/storyboarding/control"/>
  </ds:schemaRefs>
</ds:datastoreItem>
</file>

<file path=customXml/itemProps45.xml><?xml version="1.0" encoding="utf-8"?>
<ds:datastoreItem xmlns:ds="http://schemas.openxmlformats.org/officeDocument/2006/customXml" ds:itemID="{BD420187-7A83-4B11-892A-32F1FBE922D3}">
  <ds:schemaRefs>
    <ds:schemaRef ds:uri="http://schemas.microsoft.com/VisualStudio/2011/storyboarding/control"/>
  </ds:schemaRefs>
</ds:datastoreItem>
</file>

<file path=customXml/itemProps4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7.xml><?xml version="1.0" encoding="utf-8"?>
<ds:datastoreItem xmlns:ds="http://schemas.openxmlformats.org/officeDocument/2006/customXml" ds:itemID="{CBB55A6F-1C76-411A-B493-27A229E196C7}">
  <ds:schemaRefs>
    <ds:schemaRef ds:uri="http://schemas.microsoft.com/VisualStudio/2011/storyboarding/control"/>
  </ds:schemaRefs>
</ds:datastoreItem>
</file>

<file path=customXml/itemProps48.xml><?xml version="1.0" encoding="utf-8"?>
<ds:datastoreItem xmlns:ds="http://schemas.openxmlformats.org/officeDocument/2006/customXml" ds:itemID="{30140486-D33B-4C67-9392-F85CF7D6F939}">
  <ds:schemaRefs>
    <ds:schemaRef ds:uri="http://schemas.microsoft.com/VisualStudio/2011/storyboarding/control"/>
  </ds:schemaRefs>
</ds:datastoreItem>
</file>

<file path=customXml/itemProps49.xml><?xml version="1.0" encoding="utf-8"?>
<ds:datastoreItem xmlns:ds="http://schemas.openxmlformats.org/officeDocument/2006/customXml" ds:itemID="{8257D479-B4B9-4885-BFBA-D20275D7BD2C}">
  <ds:schemaRefs>
    <ds:schemaRef ds:uri="http://schemas.microsoft.com/VisualStudio/2011/storyboarding/control"/>
  </ds:schemaRefs>
</ds:datastoreItem>
</file>

<file path=customXml/itemProps5.xml><?xml version="1.0" encoding="utf-8"?>
<ds:datastoreItem xmlns:ds="http://schemas.openxmlformats.org/officeDocument/2006/customXml" ds:itemID="{3C6C3BE2-3953-4F1B-9DDE-00D72BC83587}">
  <ds:schemaRefs>
    <ds:schemaRef ds:uri="http://schemas.microsoft.com/VisualStudio/2011/storyboarding/control"/>
  </ds:schemaRefs>
</ds:datastoreItem>
</file>

<file path=customXml/itemProps50.xml><?xml version="1.0" encoding="utf-8"?>
<ds:datastoreItem xmlns:ds="http://schemas.openxmlformats.org/officeDocument/2006/customXml" ds:itemID="{A58E8C21-E8CB-47E0-B8A4-84BCA3BE5EC3}">
  <ds:schemaRefs>
    <ds:schemaRef ds:uri="http://schemas.microsoft.com/VisualStudio/2011/storyboarding/control"/>
  </ds:schemaRefs>
</ds:datastoreItem>
</file>

<file path=customXml/itemProps51.xml><?xml version="1.0" encoding="utf-8"?>
<ds:datastoreItem xmlns:ds="http://schemas.openxmlformats.org/officeDocument/2006/customXml" ds:itemID="{BDFCA698-B351-4280-AC01-900F9C393225}">
  <ds:schemaRefs>
    <ds:schemaRef ds:uri="http://schemas.microsoft.com/VisualStudio/2011/storyboarding/control"/>
  </ds:schemaRefs>
</ds:datastoreItem>
</file>

<file path=customXml/itemProps52.xml><?xml version="1.0" encoding="utf-8"?>
<ds:datastoreItem xmlns:ds="http://schemas.openxmlformats.org/officeDocument/2006/customXml" ds:itemID="{FB8ADC2C-60D1-4C0B-BBA6-5184D055DEC8}">
  <ds:schemaRefs>
    <ds:schemaRef ds:uri="http://schemas.microsoft.com/VisualStudio/2011/storyboarding/control"/>
  </ds:schemaRefs>
</ds:datastoreItem>
</file>

<file path=customXml/itemProps53.xml><?xml version="1.0" encoding="utf-8"?>
<ds:datastoreItem xmlns:ds="http://schemas.openxmlformats.org/officeDocument/2006/customXml" ds:itemID="{EE5540A9-17F6-4CF1-B922-0DD638649A0C}">
  <ds:schemaRefs>
    <ds:schemaRef ds:uri="http://schemas.microsoft.com/VisualStudio/2011/storyboarding/control"/>
  </ds:schemaRefs>
</ds:datastoreItem>
</file>

<file path=customXml/itemProps54.xml><?xml version="1.0" encoding="utf-8"?>
<ds:datastoreItem xmlns:ds="http://schemas.openxmlformats.org/officeDocument/2006/customXml" ds:itemID="{6D0917BA-9F24-49BA-916B-3C5F26B295CE}">
  <ds:schemaRefs>
    <ds:schemaRef ds:uri="http://schemas.microsoft.com/VisualStudio/2011/storyboarding/control"/>
  </ds:schemaRefs>
</ds:datastoreItem>
</file>

<file path=customXml/itemProps55.xml><?xml version="1.0" encoding="utf-8"?>
<ds:datastoreItem xmlns:ds="http://schemas.openxmlformats.org/officeDocument/2006/customXml" ds:itemID="{0271F89A-0FF0-47B7-9D05-12A3DE900772}">
  <ds:schemaRefs>
    <ds:schemaRef ds:uri="http://schemas.microsoft.com/VisualStudio/2011/storyboarding/control"/>
  </ds:schemaRefs>
</ds:datastoreItem>
</file>

<file path=customXml/itemProps56.xml><?xml version="1.0" encoding="utf-8"?>
<ds:datastoreItem xmlns:ds="http://schemas.openxmlformats.org/officeDocument/2006/customXml" ds:itemID="{71082EB4-4B45-4C08-94E0-F35D378C411A}">
  <ds:schemaRefs>
    <ds:schemaRef ds:uri="http://schemas.microsoft.com/VisualStudio/2011/storyboarding/control"/>
  </ds:schemaRefs>
</ds:datastoreItem>
</file>

<file path=customXml/itemProps57.xml><?xml version="1.0" encoding="utf-8"?>
<ds:datastoreItem xmlns:ds="http://schemas.openxmlformats.org/officeDocument/2006/customXml" ds:itemID="{0C3FBB9D-4772-46B6-9ACC-0693C23D0188}">
  <ds:schemaRefs>
    <ds:schemaRef ds:uri="http://schemas.microsoft.com/VisualStudio/2011/storyboarding/control"/>
  </ds:schemaRefs>
</ds:datastoreItem>
</file>

<file path=customXml/itemProps58.xml><?xml version="1.0" encoding="utf-8"?>
<ds:datastoreItem xmlns:ds="http://schemas.openxmlformats.org/officeDocument/2006/customXml" ds:itemID="{7CFB6514-E35D-465A-AE9F-E71A9375076A}">
  <ds:schemaRefs>
    <ds:schemaRef ds:uri="http://schemas.microsoft.com/VisualStudio/2011/storyboarding/control"/>
  </ds:schemaRefs>
</ds:datastoreItem>
</file>

<file path=customXml/itemProps6.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44B9A5BE-F373-4781-BFB3-89453AE4B716}">
  <ds:schemaRefs>
    <ds:schemaRef ds:uri="http://schemas.microsoft.com/VisualStudio/2011/storyboarding/control"/>
  </ds:schemaRefs>
</ds:datastoreItem>
</file>

<file path=customXml/itemProps8.xml><?xml version="1.0" encoding="utf-8"?>
<ds:datastoreItem xmlns:ds="http://schemas.openxmlformats.org/officeDocument/2006/customXml" ds:itemID="{FFECEAAE-ECC5-49CA-84D3-CA9BBEBC5761}">
  <ds:schemaRefs>
    <ds:schemaRef ds:uri="http://schemas.microsoft.com/VisualStudio/2011/storyboarding/control"/>
  </ds:schemaRefs>
</ds:datastoreItem>
</file>

<file path=customXml/itemProps9.xml><?xml version="1.0" encoding="utf-8"?>
<ds:datastoreItem xmlns:ds="http://schemas.openxmlformats.org/officeDocument/2006/customXml" ds:itemID="{94D2ED8D-EA8B-40CB-9DFC-603251F7D52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23524</TotalTime>
  <Words>6646</Words>
  <Application>Microsoft Office PowerPoint</Application>
  <PresentationFormat>Custom</PresentationFormat>
  <Paragraphs>417</Paragraphs>
  <Slides>29</Slides>
  <Notes>28</Notes>
  <HiddenSlides>16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 Condensed</vt:lpstr>
      <vt:lpstr>Segoe Light</vt:lpstr>
      <vt:lpstr>Segoe UI</vt:lpstr>
      <vt:lpstr>Segoe UI Light</vt:lpstr>
      <vt:lpstr>Wingdings</vt:lpstr>
      <vt:lpstr>MSVID_White_16x9_2012-08-18</vt:lpstr>
      <vt:lpstr>Introducing Release Management for Team Foundation Server 2013</vt:lpstr>
      <vt:lpstr>PowerPoint Presentation</vt:lpstr>
      <vt:lpstr>Release management needs &amp; challenges</vt:lpstr>
      <vt:lpstr>PowerPoint Presentation</vt:lpstr>
      <vt:lpstr>Optimizing the release cycle</vt:lpstr>
      <vt:lpstr>Release process</vt:lpstr>
      <vt:lpstr>Release cycle</vt:lpstr>
      <vt:lpstr>Stage stack </vt:lpstr>
      <vt:lpstr>Release Management</vt:lpstr>
      <vt:lpstr>Release Management components</vt:lpstr>
      <vt:lpstr>Automating the release cycle</vt:lpstr>
      <vt:lpstr>Automating the release cycle</vt:lpstr>
      <vt:lpstr>Automating the release cycle</vt:lpstr>
      <vt:lpstr>Automating the release cycle</vt:lpstr>
      <vt:lpstr>How it works</vt:lpstr>
      <vt:lpstr>Release paths &amp; configuration demo</vt:lpstr>
      <vt:lpstr>Automation</vt:lpstr>
      <vt:lpstr>Collaboration</vt:lpstr>
      <vt:lpstr>Team Foundation Server integration</vt:lpstr>
      <vt:lpstr>Analytics &amp; reporting</vt:lpstr>
      <vt:lpstr>Release automation demo</vt:lpstr>
      <vt:lpstr>Configuration tokens</vt:lpstr>
      <vt:lpstr>Service configuration</vt:lpstr>
      <vt:lpstr>Security</vt:lpstr>
      <vt:lpstr>Error reporting</vt:lpstr>
      <vt:lpstr>Summary</vt:lpstr>
      <vt:lpstr>Additional Resources</vt:lpstr>
      <vt:lpstr>Q&amp;A</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Jeffrey Fattic</cp:lastModifiedBy>
  <cp:revision>1195</cp:revision>
  <dcterms:created xsi:type="dcterms:W3CDTF">2012-05-22T07:38:31Z</dcterms:created>
  <dcterms:modified xsi:type="dcterms:W3CDTF">2013-11-20T13:14:09Z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