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65" r:id="rId3"/>
    <p:sldId id="266" r:id="rId4"/>
    <p:sldId id="258" r:id="rId5"/>
    <p:sldId id="271" r:id="rId6"/>
    <p:sldId id="267" r:id="rId7"/>
    <p:sldId id="268" r:id="rId8"/>
    <p:sldId id="259" r:id="rId9"/>
    <p:sldId id="270" r:id="rId10"/>
    <p:sldId id="275" r:id="rId11"/>
    <p:sldId id="276" r:id="rId12"/>
    <p:sldId id="272" r:id="rId13"/>
    <p:sldId id="273" r:id="rId14"/>
    <p:sldId id="274" r:id="rId15"/>
    <p:sldId id="277" r:id="rId16"/>
    <p:sldId id="278" r:id="rId17"/>
    <p:sldId id="279" r:id="rId18"/>
    <p:sldId id="280" r:id="rId19"/>
    <p:sldId id="281" r:id="rId20"/>
    <p:sldId id="288" r:id="rId21"/>
    <p:sldId id="282" r:id="rId22"/>
    <p:sldId id="283" r:id="rId23"/>
    <p:sldId id="286" r:id="rId24"/>
    <p:sldId id="287" r:id="rId25"/>
    <p:sldId id="284" r:id="rId26"/>
    <p:sldId id="289" r:id="rId27"/>
    <p:sldId id="290" r:id="rId28"/>
    <p:sldId id="291" r:id="rId29"/>
    <p:sldId id="292" r:id="rId30"/>
    <p:sldId id="293" r:id="rId31"/>
    <p:sldId id="294" r:id="rId32"/>
    <p:sldId id="295" r:id="rId33"/>
    <p:sldId id="296" r:id="rId34"/>
    <p:sldId id="297" r:id="rId35"/>
    <p:sldId id="298" r:id="rId36"/>
    <p:sldId id="299" r:id="rId37"/>
    <p:sldId id="26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4099"/>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2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8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smtClean="0"/>
              <a:t>Agile</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Waterfall</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explosion val="21"/>
            <c:spPr>
              <a:solidFill>
                <a:srgbClr val="FF0000"/>
              </a:solidFill>
              <a:ln>
                <a:noFill/>
              </a:ln>
              <a:effectLst>
                <a:outerShdw blurRad="63500" sx="102000" sy="102000" algn="ctr" rotWithShape="0">
                  <a:prstClr val="black">
                    <a:alpha val="20000"/>
                  </a:prstClr>
                </a:outerShdw>
              </a:effectLst>
            </c:spPr>
          </c:dPt>
          <c:dPt>
            <c:idx val="2"/>
            <c:bubble3D val="0"/>
            <c:spPr>
              <a:solidFill>
                <a:srgbClr val="00B050"/>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92D050"/>
                      </a:solidFill>
                      <a:latin typeface="+mn-lt"/>
                      <a:ea typeface="+mn-ea"/>
                      <a:cs typeface="+mn-cs"/>
                    </a:defRPr>
                  </a:pPr>
                  <a:endParaRPr lang="en-US"/>
                </a:p>
              </c:txPr>
              <c:dLblPos val="outEnd"/>
              <c:showLegendKey val="0"/>
              <c:showVal val="0"/>
              <c:showCatName val="1"/>
              <c:showSerName val="0"/>
              <c:showPercent val="1"/>
              <c:showBubbleSize val="0"/>
            </c:dLbl>
            <c:dLbl>
              <c:idx val="1"/>
              <c:layout>
                <c:manualLayout>
                  <c:x val="-2.5220680958385876E-2"/>
                  <c:y val="0"/>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92D05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92D050"/>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92D050"/>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Challenged </c:v>
                </c:pt>
                <c:pt idx="1">
                  <c:v>Failed</c:v>
                </c:pt>
                <c:pt idx="2">
                  <c:v>Successful</c:v>
                </c:pt>
              </c:strCache>
            </c:strRef>
          </c:cat>
          <c:val>
            <c:numRef>
              <c:f>Sheet1!$B$2:$B$4</c:f>
              <c:numCache>
                <c:formatCode>General</c:formatCode>
                <c:ptCount val="3"/>
                <c:pt idx="0">
                  <c:v>59</c:v>
                </c:pt>
                <c:pt idx="1">
                  <c:v>12</c:v>
                </c:pt>
                <c:pt idx="2">
                  <c:v>43</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Waterfall</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explosion val="23"/>
            <c:spPr>
              <a:solidFill>
                <a:srgbClr val="FF0000"/>
              </a:solidFill>
              <a:ln>
                <a:noFill/>
              </a:ln>
              <a:effectLst>
                <a:outerShdw blurRad="63500" sx="102000" sy="102000" algn="ctr" rotWithShape="0">
                  <a:prstClr val="black">
                    <a:alpha val="20000"/>
                  </a:prstClr>
                </a:outerShdw>
              </a:effectLst>
            </c:spPr>
          </c:dPt>
          <c:dPt>
            <c:idx val="2"/>
            <c:bubble3D val="0"/>
            <c:spPr>
              <a:solidFill>
                <a:srgbClr val="00B050"/>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92D050"/>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Challenged</c:v>
                </c:pt>
                <c:pt idx="1">
                  <c:v>Failed</c:v>
                </c:pt>
                <c:pt idx="2">
                  <c:v>Successful</c:v>
                </c:pt>
              </c:strCache>
            </c:strRef>
          </c:cat>
          <c:val>
            <c:numRef>
              <c:f>Sheet1!$B$2:$B$4</c:f>
              <c:numCache>
                <c:formatCode>General</c:formatCode>
                <c:ptCount val="3"/>
                <c:pt idx="0">
                  <c:v>59</c:v>
                </c:pt>
                <c:pt idx="1">
                  <c:v>15</c:v>
                </c:pt>
                <c:pt idx="2">
                  <c:v>26</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887CC-AC4E-47E9-B6DA-AE7D143988CF}"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E35AE8D1-47F9-4DC7-BE26-FAF6467A92D7}">
      <dgm:prSet phldrT="[Text]"/>
      <dgm:spPr/>
      <dgm:t>
        <a:bodyPr/>
        <a:lstStyle/>
        <a:p>
          <a:r>
            <a:rPr lang="en-US" dirty="0" smtClean="0"/>
            <a:t>Requirements</a:t>
          </a:r>
          <a:endParaRPr lang="en-US" dirty="0"/>
        </a:p>
      </dgm:t>
    </dgm:pt>
    <dgm:pt modelId="{F6C4BA4F-DAA4-4192-B563-19C11AE6B2C7}" type="parTrans" cxnId="{948ED122-4368-4E39-B9CC-C8077C67DCF7}">
      <dgm:prSet/>
      <dgm:spPr/>
      <dgm:t>
        <a:bodyPr/>
        <a:lstStyle/>
        <a:p>
          <a:endParaRPr lang="en-US"/>
        </a:p>
      </dgm:t>
    </dgm:pt>
    <dgm:pt modelId="{3CD869B3-AFE7-4A60-84ED-12F980E052F4}" type="sibTrans" cxnId="{948ED122-4368-4E39-B9CC-C8077C67DCF7}">
      <dgm:prSet/>
      <dgm:spPr/>
      <dgm:t>
        <a:bodyPr/>
        <a:lstStyle/>
        <a:p>
          <a:endParaRPr lang="en-US"/>
        </a:p>
      </dgm:t>
    </dgm:pt>
    <dgm:pt modelId="{B1D67C2F-327F-484B-ADEF-1F15EBB5105A}">
      <dgm:prSet phldrT="[Text]"/>
      <dgm:spPr/>
      <dgm:t>
        <a:bodyPr/>
        <a:lstStyle/>
        <a:p>
          <a:r>
            <a:rPr lang="en-US" dirty="0" smtClean="0"/>
            <a:t>Design</a:t>
          </a:r>
          <a:endParaRPr lang="en-US" dirty="0"/>
        </a:p>
      </dgm:t>
    </dgm:pt>
    <dgm:pt modelId="{3157A36A-227A-42E6-A153-ADE03E55445A}" type="parTrans" cxnId="{1F1665E3-BF05-4944-B237-DECB5DC3DDAD}">
      <dgm:prSet/>
      <dgm:spPr/>
      <dgm:t>
        <a:bodyPr/>
        <a:lstStyle/>
        <a:p>
          <a:endParaRPr lang="en-US"/>
        </a:p>
      </dgm:t>
    </dgm:pt>
    <dgm:pt modelId="{E3C6556E-68B2-4C57-AF2B-6A725AA446F7}" type="sibTrans" cxnId="{1F1665E3-BF05-4944-B237-DECB5DC3DDAD}">
      <dgm:prSet/>
      <dgm:spPr/>
      <dgm:t>
        <a:bodyPr/>
        <a:lstStyle/>
        <a:p>
          <a:endParaRPr lang="en-US"/>
        </a:p>
      </dgm:t>
    </dgm:pt>
    <dgm:pt modelId="{96C00121-4E12-41FC-856E-CC4BE4FCFF74}">
      <dgm:prSet phldrT="[Text]"/>
      <dgm:spPr/>
      <dgm:t>
        <a:bodyPr/>
        <a:lstStyle/>
        <a:p>
          <a:r>
            <a:rPr lang="en-US" dirty="0" smtClean="0"/>
            <a:t>Verification</a:t>
          </a:r>
          <a:endParaRPr lang="en-US" dirty="0"/>
        </a:p>
      </dgm:t>
    </dgm:pt>
    <dgm:pt modelId="{35E051A2-55E1-4FAA-A9E7-98440A1C18F8}" type="parTrans" cxnId="{A1C1A54F-6548-406B-BBC2-0D7C5FA1FBFD}">
      <dgm:prSet/>
      <dgm:spPr/>
      <dgm:t>
        <a:bodyPr/>
        <a:lstStyle/>
        <a:p>
          <a:endParaRPr lang="en-US"/>
        </a:p>
      </dgm:t>
    </dgm:pt>
    <dgm:pt modelId="{6C221729-9B44-443E-81A7-E202105C6623}" type="sibTrans" cxnId="{A1C1A54F-6548-406B-BBC2-0D7C5FA1FBFD}">
      <dgm:prSet/>
      <dgm:spPr/>
      <dgm:t>
        <a:bodyPr/>
        <a:lstStyle/>
        <a:p>
          <a:endParaRPr lang="en-US"/>
        </a:p>
      </dgm:t>
    </dgm:pt>
    <dgm:pt modelId="{0822AE98-4F21-43E1-9E02-78E9B4C98E9F}">
      <dgm:prSet/>
      <dgm:spPr/>
      <dgm:t>
        <a:bodyPr/>
        <a:lstStyle/>
        <a:p>
          <a:r>
            <a:rPr lang="en-US" dirty="0" smtClean="0"/>
            <a:t>Implementation</a:t>
          </a:r>
          <a:endParaRPr lang="en-US" dirty="0"/>
        </a:p>
      </dgm:t>
    </dgm:pt>
    <dgm:pt modelId="{E5369F35-5A1A-4F7C-B4CB-83F7E80E4B5D}" type="parTrans" cxnId="{1C4F3CED-0585-4700-AA25-A5FF1D3264C8}">
      <dgm:prSet/>
      <dgm:spPr/>
      <dgm:t>
        <a:bodyPr/>
        <a:lstStyle/>
        <a:p>
          <a:endParaRPr lang="en-US"/>
        </a:p>
      </dgm:t>
    </dgm:pt>
    <dgm:pt modelId="{7CCF49CE-461A-420C-9558-DB9E06BC0639}" type="sibTrans" cxnId="{1C4F3CED-0585-4700-AA25-A5FF1D3264C8}">
      <dgm:prSet/>
      <dgm:spPr/>
      <dgm:t>
        <a:bodyPr/>
        <a:lstStyle/>
        <a:p>
          <a:endParaRPr lang="en-US"/>
        </a:p>
      </dgm:t>
    </dgm:pt>
    <dgm:pt modelId="{63F64E2D-737A-498C-B35A-600B50BE13F4}">
      <dgm:prSet/>
      <dgm:spPr/>
      <dgm:t>
        <a:bodyPr/>
        <a:lstStyle/>
        <a:p>
          <a:r>
            <a:rPr lang="en-US" dirty="0" smtClean="0"/>
            <a:t>Maintenance</a:t>
          </a:r>
          <a:endParaRPr lang="en-US" dirty="0"/>
        </a:p>
      </dgm:t>
    </dgm:pt>
    <dgm:pt modelId="{5851C13D-DADC-4092-B49D-5E423EF71727}" type="parTrans" cxnId="{780D0339-5A14-4451-A76C-BA3BD5D1BDFF}">
      <dgm:prSet/>
      <dgm:spPr/>
      <dgm:t>
        <a:bodyPr/>
        <a:lstStyle/>
        <a:p>
          <a:endParaRPr lang="en-US"/>
        </a:p>
      </dgm:t>
    </dgm:pt>
    <dgm:pt modelId="{201948BC-0C92-44BB-85EB-05E5F77ACE60}" type="sibTrans" cxnId="{780D0339-5A14-4451-A76C-BA3BD5D1BDFF}">
      <dgm:prSet/>
      <dgm:spPr/>
      <dgm:t>
        <a:bodyPr/>
        <a:lstStyle/>
        <a:p>
          <a:endParaRPr lang="en-US"/>
        </a:p>
      </dgm:t>
    </dgm:pt>
    <dgm:pt modelId="{C2CD3644-DA66-4B20-8256-FDC37CE8C381}" type="pres">
      <dgm:prSet presAssocID="{CC2887CC-AC4E-47E9-B6DA-AE7D143988CF}" presName="CompostProcess" presStyleCnt="0">
        <dgm:presLayoutVars>
          <dgm:dir/>
          <dgm:resizeHandles val="exact"/>
        </dgm:presLayoutVars>
      </dgm:prSet>
      <dgm:spPr/>
      <dgm:t>
        <a:bodyPr/>
        <a:lstStyle/>
        <a:p>
          <a:endParaRPr lang="en-US"/>
        </a:p>
      </dgm:t>
    </dgm:pt>
    <dgm:pt modelId="{9B1C6122-58CD-450C-B03E-620AF9B23F06}" type="pres">
      <dgm:prSet presAssocID="{CC2887CC-AC4E-47E9-B6DA-AE7D143988CF}" presName="arrow" presStyleLbl="bgShp" presStyleIdx="0" presStyleCnt="1"/>
      <dgm:spPr/>
    </dgm:pt>
    <dgm:pt modelId="{F78B27A0-428E-4A50-8500-85F0C330D97E}" type="pres">
      <dgm:prSet presAssocID="{CC2887CC-AC4E-47E9-B6DA-AE7D143988CF}" presName="linearProcess" presStyleCnt="0"/>
      <dgm:spPr/>
    </dgm:pt>
    <dgm:pt modelId="{68605051-D5DF-49D3-8052-2F8F12A727F6}" type="pres">
      <dgm:prSet presAssocID="{E35AE8D1-47F9-4DC7-BE26-FAF6467A92D7}" presName="textNode" presStyleLbl="node1" presStyleIdx="0" presStyleCnt="5">
        <dgm:presLayoutVars>
          <dgm:bulletEnabled val="1"/>
        </dgm:presLayoutVars>
      </dgm:prSet>
      <dgm:spPr/>
      <dgm:t>
        <a:bodyPr/>
        <a:lstStyle/>
        <a:p>
          <a:endParaRPr lang="en-US"/>
        </a:p>
      </dgm:t>
    </dgm:pt>
    <dgm:pt modelId="{67DBE8AC-2908-44A6-84C3-7B8A11895A46}" type="pres">
      <dgm:prSet presAssocID="{3CD869B3-AFE7-4A60-84ED-12F980E052F4}" presName="sibTrans" presStyleCnt="0"/>
      <dgm:spPr/>
    </dgm:pt>
    <dgm:pt modelId="{99F0B82D-0118-406D-9132-81ED2529ECEE}" type="pres">
      <dgm:prSet presAssocID="{B1D67C2F-327F-484B-ADEF-1F15EBB5105A}" presName="textNode" presStyleLbl="node1" presStyleIdx="1" presStyleCnt="5">
        <dgm:presLayoutVars>
          <dgm:bulletEnabled val="1"/>
        </dgm:presLayoutVars>
      </dgm:prSet>
      <dgm:spPr/>
      <dgm:t>
        <a:bodyPr/>
        <a:lstStyle/>
        <a:p>
          <a:endParaRPr lang="en-US"/>
        </a:p>
      </dgm:t>
    </dgm:pt>
    <dgm:pt modelId="{181BA68F-3975-4163-BE38-5690AB3A756F}" type="pres">
      <dgm:prSet presAssocID="{E3C6556E-68B2-4C57-AF2B-6A725AA446F7}" presName="sibTrans" presStyleCnt="0"/>
      <dgm:spPr/>
    </dgm:pt>
    <dgm:pt modelId="{F9706D96-57C2-4336-AB68-753E36476697}" type="pres">
      <dgm:prSet presAssocID="{0822AE98-4F21-43E1-9E02-78E9B4C98E9F}" presName="textNode" presStyleLbl="node1" presStyleIdx="2" presStyleCnt="5">
        <dgm:presLayoutVars>
          <dgm:bulletEnabled val="1"/>
        </dgm:presLayoutVars>
      </dgm:prSet>
      <dgm:spPr/>
      <dgm:t>
        <a:bodyPr/>
        <a:lstStyle/>
        <a:p>
          <a:endParaRPr lang="en-US"/>
        </a:p>
      </dgm:t>
    </dgm:pt>
    <dgm:pt modelId="{053DA766-01BD-433F-AFF1-FFB7FC5719C4}" type="pres">
      <dgm:prSet presAssocID="{7CCF49CE-461A-420C-9558-DB9E06BC0639}" presName="sibTrans" presStyleCnt="0"/>
      <dgm:spPr/>
    </dgm:pt>
    <dgm:pt modelId="{7DDB5D94-0126-4001-8527-6A20B5E3C54A}" type="pres">
      <dgm:prSet presAssocID="{96C00121-4E12-41FC-856E-CC4BE4FCFF74}" presName="textNode" presStyleLbl="node1" presStyleIdx="3" presStyleCnt="5">
        <dgm:presLayoutVars>
          <dgm:bulletEnabled val="1"/>
        </dgm:presLayoutVars>
      </dgm:prSet>
      <dgm:spPr/>
      <dgm:t>
        <a:bodyPr/>
        <a:lstStyle/>
        <a:p>
          <a:endParaRPr lang="en-US"/>
        </a:p>
      </dgm:t>
    </dgm:pt>
    <dgm:pt modelId="{0C272922-211D-4412-AA92-BB0A974562A3}" type="pres">
      <dgm:prSet presAssocID="{6C221729-9B44-443E-81A7-E202105C6623}" presName="sibTrans" presStyleCnt="0"/>
      <dgm:spPr/>
    </dgm:pt>
    <dgm:pt modelId="{F6FF732E-3A38-439F-87BD-6EA7CD6CD8B7}" type="pres">
      <dgm:prSet presAssocID="{63F64E2D-737A-498C-B35A-600B50BE13F4}" presName="textNode" presStyleLbl="node1" presStyleIdx="4" presStyleCnt="5">
        <dgm:presLayoutVars>
          <dgm:bulletEnabled val="1"/>
        </dgm:presLayoutVars>
      </dgm:prSet>
      <dgm:spPr/>
      <dgm:t>
        <a:bodyPr/>
        <a:lstStyle/>
        <a:p>
          <a:endParaRPr lang="en-US"/>
        </a:p>
      </dgm:t>
    </dgm:pt>
  </dgm:ptLst>
  <dgm:cxnLst>
    <dgm:cxn modelId="{1C4F3CED-0585-4700-AA25-A5FF1D3264C8}" srcId="{CC2887CC-AC4E-47E9-B6DA-AE7D143988CF}" destId="{0822AE98-4F21-43E1-9E02-78E9B4C98E9F}" srcOrd="2" destOrd="0" parTransId="{E5369F35-5A1A-4F7C-B4CB-83F7E80E4B5D}" sibTransId="{7CCF49CE-461A-420C-9558-DB9E06BC0639}"/>
    <dgm:cxn modelId="{6A7CA27A-B127-4C44-AECB-EC9B56701664}" type="presOf" srcId="{B1D67C2F-327F-484B-ADEF-1F15EBB5105A}" destId="{99F0B82D-0118-406D-9132-81ED2529ECEE}" srcOrd="0" destOrd="0" presId="urn:microsoft.com/office/officeart/2005/8/layout/hProcess9"/>
    <dgm:cxn modelId="{F1892975-5B9E-40AD-8EAC-E7A9C1296AB9}" type="presOf" srcId="{0822AE98-4F21-43E1-9E02-78E9B4C98E9F}" destId="{F9706D96-57C2-4336-AB68-753E36476697}" srcOrd="0" destOrd="0" presId="urn:microsoft.com/office/officeart/2005/8/layout/hProcess9"/>
    <dgm:cxn modelId="{780D0339-5A14-4451-A76C-BA3BD5D1BDFF}" srcId="{CC2887CC-AC4E-47E9-B6DA-AE7D143988CF}" destId="{63F64E2D-737A-498C-B35A-600B50BE13F4}" srcOrd="4" destOrd="0" parTransId="{5851C13D-DADC-4092-B49D-5E423EF71727}" sibTransId="{201948BC-0C92-44BB-85EB-05E5F77ACE60}"/>
    <dgm:cxn modelId="{948ED122-4368-4E39-B9CC-C8077C67DCF7}" srcId="{CC2887CC-AC4E-47E9-B6DA-AE7D143988CF}" destId="{E35AE8D1-47F9-4DC7-BE26-FAF6467A92D7}" srcOrd="0" destOrd="0" parTransId="{F6C4BA4F-DAA4-4192-B563-19C11AE6B2C7}" sibTransId="{3CD869B3-AFE7-4A60-84ED-12F980E052F4}"/>
    <dgm:cxn modelId="{A1C1A54F-6548-406B-BBC2-0D7C5FA1FBFD}" srcId="{CC2887CC-AC4E-47E9-B6DA-AE7D143988CF}" destId="{96C00121-4E12-41FC-856E-CC4BE4FCFF74}" srcOrd="3" destOrd="0" parTransId="{35E051A2-55E1-4FAA-A9E7-98440A1C18F8}" sibTransId="{6C221729-9B44-443E-81A7-E202105C6623}"/>
    <dgm:cxn modelId="{E4C9A635-5734-4A0B-B717-B42AAB1F850E}" type="presOf" srcId="{E35AE8D1-47F9-4DC7-BE26-FAF6467A92D7}" destId="{68605051-D5DF-49D3-8052-2F8F12A727F6}" srcOrd="0" destOrd="0" presId="urn:microsoft.com/office/officeart/2005/8/layout/hProcess9"/>
    <dgm:cxn modelId="{9054C94E-44F2-457C-81C3-C558912EC9AD}" type="presOf" srcId="{CC2887CC-AC4E-47E9-B6DA-AE7D143988CF}" destId="{C2CD3644-DA66-4B20-8256-FDC37CE8C381}" srcOrd="0" destOrd="0" presId="urn:microsoft.com/office/officeart/2005/8/layout/hProcess9"/>
    <dgm:cxn modelId="{1F1665E3-BF05-4944-B237-DECB5DC3DDAD}" srcId="{CC2887CC-AC4E-47E9-B6DA-AE7D143988CF}" destId="{B1D67C2F-327F-484B-ADEF-1F15EBB5105A}" srcOrd="1" destOrd="0" parTransId="{3157A36A-227A-42E6-A153-ADE03E55445A}" sibTransId="{E3C6556E-68B2-4C57-AF2B-6A725AA446F7}"/>
    <dgm:cxn modelId="{31766E40-28FB-4DC1-A363-D2F9D249CE63}" type="presOf" srcId="{63F64E2D-737A-498C-B35A-600B50BE13F4}" destId="{F6FF732E-3A38-439F-87BD-6EA7CD6CD8B7}" srcOrd="0" destOrd="0" presId="urn:microsoft.com/office/officeart/2005/8/layout/hProcess9"/>
    <dgm:cxn modelId="{D41D7245-212A-446B-8025-B23FC131B8BB}" type="presOf" srcId="{96C00121-4E12-41FC-856E-CC4BE4FCFF74}" destId="{7DDB5D94-0126-4001-8527-6A20B5E3C54A}" srcOrd="0" destOrd="0" presId="urn:microsoft.com/office/officeart/2005/8/layout/hProcess9"/>
    <dgm:cxn modelId="{E289F0A7-6899-4222-A4B9-ADFB5B60AAF9}" type="presParOf" srcId="{C2CD3644-DA66-4B20-8256-FDC37CE8C381}" destId="{9B1C6122-58CD-450C-B03E-620AF9B23F06}" srcOrd="0" destOrd="0" presId="urn:microsoft.com/office/officeart/2005/8/layout/hProcess9"/>
    <dgm:cxn modelId="{C4CBE416-BE44-46A7-BD31-48E8B86179A4}" type="presParOf" srcId="{C2CD3644-DA66-4B20-8256-FDC37CE8C381}" destId="{F78B27A0-428E-4A50-8500-85F0C330D97E}" srcOrd="1" destOrd="0" presId="urn:microsoft.com/office/officeart/2005/8/layout/hProcess9"/>
    <dgm:cxn modelId="{AB270DEC-DBCF-4F5A-AAF6-3D349B3848B6}" type="presParOf" srcId="{F78B27A0-428E-4A50-8500-85F0C330D97E}" destId="{68605051-D5DF-49D3-8052-2F8F12A727F6}" srcOrd="0" destOrd="0" presId="urn:microsoft.com/office/officeart/2005/8/layout/hProcess9"/>
    <dgm:cxn modelId="{757194B9-7A4A-408E-9288-8DF51E943CE5}" type="presParOf" srcId="{F78B27A0-428E-4A50-8500-85F0C330D97E}" destId="{67DBE8AC-2908-44A6-84C3-7B8A11895A46}" srcOrd="1" destOrd="0" presId="urn:microsoft.com/office/officeart/2005/8/layout/hProcess9"/>
    <dgm:cxn modelId="{3E54229F-47B4-49C4-A615-A765BBA63E09}" type="presParOf" srcId="{F78B27A0-428E-4A50-8500-85F0C330D97E}" destId="{99F0B82D-0118-406D-9132-81ED2529ECEE}" srcOrd="2" destOrd="0" presId="urn:microsoft.com/office/officeart/2005/8/layout/hProcess9"/>
    <dgm:cxn modelId="{8E4E9CD0-AAC5-4EA4-A09F-14A8B2FA729F}" type="presParOf" srcId="{F78B27A0-428E-4A50-8500-85F0C330D97E}" destId="{181BA68F-3975-4163-BE38-5690AB3A756F}" srcOrd="3" destOrd="0" presId="urn:microsoft.com/office/officeart/2005/8/layout/hProcess9"/>
    <dgm:cxn modelId="{FF6B58FE-4C31-4058-8167-300FD0F90042}" type="presParOf" srcId="{F78B27A0-428E-4A50-8500-85F0C330D97E}" destId="{F9706D96-57C2-4336-AB68-753E36476697}" srcOrd="4" destOrd="0" presId="urn:microsoft.com/office/officeart/2005/8/layout/hProcess9"/>
    <dgm:cxn modelId="{321DACF1-47B6-4E51-BF9D-15D1827E0634}" type="presParOf" srcId="{F78B27A0-428E-4A50-8500-85F0C330D97E}" destId="{053DA766-01BD-433F-AFF1-FFB7FC5719C4}" srcOrd="5" destOrd="0" presId="urn:microsoft.com/office/officeart/2005/8/layout/hProcess9"/>
    <dgm:cxn modelId="{B25A81C3-B861-42E7-8C19-194A39F38132}" type="presParOf" srcId="{F78B27A0-428E-4A50-8500-85F0C330D97E}" destId="{7DDB5D94-0126-4001-8527-6A20B5E3C54A}" srcOrd="6" destOrd="0" presId="urn:microsoft.com/office/officeart/2005/8/layout/hProcess9"/>
    <dgm:cxn modelId="{3C9F38A6-CA48-4100-9A74-DEEE6BD8FE13}" type="presParOf" srcId="{F78B27A0-428E-4A50-8500-85F0C330D97E}" destId="{0C272922-211D-4412-AA92-BB0A974562A3}" srcOrd="7" destOrd="0" presId="urn:microsoft.com/office/officeart/2005/8/layout/hProcess9"/>
    <dgm:cxn modelId="{7511F8E6-D9DB-49DF-A573-347EC2CF0CC1}" type="presParOf" srcId="{F78B27A0-428E-4A50-8500-85F0C330D97E}" destId="{F6FF732E-3A38-439F-87BD-6EA7CD6CD8B7}"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C6122-58CD-450C-B03E-620AF9B23F06}">
      <dsp:nvSpPr>
        <dsp:cNvPr id="0" name=""/>
        <dsp:cNvSpPr/>
      </dsp:nvSpPr>
      <dsp:spPr>
        <a:xfrm>
          <a:off x="733782" y="0"/>
          <a:ext cx="8316198" cy="42068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05051-D5DF-49D3-8052-2F8F12A727F6}">
      <dsp:nvSpPr>
        <dsp:cNvPr id="0" name=""/>
        <dsp:cNvSpPr/>
      </dsp:nvSpPr>
      <dsp:spPr>
        <a:xfrm>
          <a:off x="4487" y="1262062"/>
          <a:ext cx="1838393" cy="1682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Requirements</a:t>
          </a:r>
          <a:endParaRPr lang="en-US" sz="1800" kern="1200" dirty="0"/>
        </a:p>
      </dsp:txBody>
      <dsp:txXfrm>
        <a:off x="86632" y="1344207"/>
        <a:ext cx="1674103" cy="1518460"/>
      </dsp:txXfrm>
    </dsp:sp>
    <dsp:sp modelId="{99F0B82D-0118-406D-9132-81ED2529ECEE}">
      <dsp:nvSpPr>
        <dsp:cNvPr id="0" name=""/>
        <dsp:cNvSpPr/>
      </dsp:nvSpPr>
      <dsp:spPr>
        <a:xfrm>
          <a:off x="1988586" y="1262062"/>
          <a:ext cx="1838393" cy="16827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Design</a:t>
          </a:r>
          <a:endParaRPr lang="en-US" sz="1800" kern="1200" dirty="0"/>
        </a:p>
      </dsp:txBody>
      <dsp:txXfrm>
        <a:off x="2070731" y="1344207"/>
        <a:ext cx="1674103" cy="1518460"/>
      </dsp:txXfrm>
    </dsp:sp>
    <dsp:sp modelId="{F9706D96-57C2-4336-AB68-753E36476697}">
      <dsp:nvSpPr>
        <dsp:cNvPr id="0" name=""/>
        <dsp:cNvSpPr/>
      </dsp:nvSpPr>
      <dsp:spPr>
        <a:xfrm>
          <a:off x="3972684" y="1262062"/>
          <a:ext cx="1838393" cy="16827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Implementation</a:t>
          </a:r>
          <a:endParaRPr lang="en-US" sz="1800" kern="1200" dirty="0"/>
        </a:p>
      </dsp:txBody>
      <dsp:txXfrm>
        <a:off x="4054829" y="1344207"/>
        <a:ext cx="1674103" cy="1518460"/>
      </dsp:txXfrm>
    </dsp:sp>
    <dsp:sp modelId="{7DDB5D94-0126-4001-8527-6A20B5E3C54A}">
      <dsp:nvSpPr>
        <dsp:cNvPr id="0" name=""/>
        <dsp:cNvSpPr/>
      </dsp:nvSpPr>
      <dsp:spPr>
        <a:xfrm>
          <a:off x="5956783" y="1262062"/>
          <a:ext cx="1838393" cy="16827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Verification</a:t>
          </a:r>
          <a:endParaRPr lang="en-US" sz="1800" kern="1200" dirty="0"/>
        </a:p>
      </dsp:txBody>
      <dsp:txXfrm>
        <a:off x="6038928" y="1344207"/>
        <a:ext cx="1674103" cy="1518460"/>
      </dsp:txXfrm>
    </dsp:sp>
    <dsp:sp modelId="{F6FF732E-3A38-439F-87BD-6EA7CD6CD8B7}">
      <dsp:nvSpPr>
        <dsp:cNvPr id="0" name=""/>
        <dsp:cNvSpPr/>
      </dsp:nvSpPr>
      <dsp:spPr>
        <a:xfrm>
          <a:off x="7940881" y="1262062"/>
          <a:ext cx="1838393" cy="168275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Maintenance</a:t>
          </a:r>
          <a:endParaRPr lang="en-US" sz="1800" kern="1200" dirty="0"/>
        </a:p>
      </dsp:txBody>
      <dsp:txXfrm>
        <a:off x="8023026" y="1344207"/>
        <a:ext cx="1674103" cy="15184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24461-26B6-46EC-A07E-E2529222141E}" type="datetimeFigureOut">
              <a:rPr lang="en-US" smtClean="0"/>
              <a:t>5/11/2014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EC73F-3F5D-4C41-9F8A-4FE0FE241A19}" type="slidenum">
              <a:rPr lang="en-US" smtClean="0"/>
              <a:t>‹#›</a:t>
            </a:fld>
            <a:endParaRPr lang="en-US"/>
          </a:p>
        </p:txBody>
      </p:sp>
    </p:spTree>
    <p:extLst>
      <p:ext uri="{BB962C8B-B14F-4D97-AF65-F5344CB8AC3E}">
        <p14:creationId xmlns:p14="http://schemas.microsoft.com/office/powerpoint/2010/main" val="53646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0AE2D0DB-E1A0-4EA9-B93F-EF793CB33423}" type="datetime1">
              <a:rPr lang="en-US" smtClean="0">
                <a:solidFill>
                  <a:prstClr val="black"/>
                </a:solidFill>
              </a:rPr>
              <a:t>5/11/2014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993547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34632" y="5349914"/>
            <a:ext cx="1202692" cy="10729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5/11/2014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199" y="274638"/>
            <a:ext cx="1020191" cy="91012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5/11/2014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78121" y="284176"/>
            <a:ext cx="1020191" cy="91012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5/11/2014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78121" y="284176"/>
            <a:ext cx="1020191" cy="9101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microsoft.com/office/2007/relationships/hdphoto" Target="../media/hdphoto1.wdp"/><Relationship Id="rId2" Type="http://schemas.openxmlformats.org/officeDocument/2006/relationships/image" Target="../media/image7.png"/><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6.png"/><Relationship Id="rId1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br>
              <a:rPr lang="en-US" dirty="0" smtClean="0"/>
            </a:br>
            <a:r>
              <a:rPr lang="en-US" dirty="0" smtClean="0"/>
              <a:t>with TFS 2013</a:t>
            </a:r>
            <a:endParaRPr lang="en-US" dirty="0"/>
          </a:p>
        </p:txBody>
      </p:sp>
      <p:sp>
        <p:nvSpPr>
          <p:cNvPr id="3" name="Subtitle 2"/>
          <p:cNvSpPr>
            <a:spLocks noGrp="1"/>
          </p:cNvSpPr>
          <p:nvPr>
            <p:ph type="subTitle" idx="1"/>
          </p:nvPr>
        </p:nvSpPr>
        <p:spPr/>
        <p:txBody>
          <a:bodyPr/>
          <a:lstStyle/>
          <a:p>
            <a:r>
              <a:rPr lang="en-US" dirty="0" err="1" smtClean="0"/>
              <a:t>Hossein</a:t>
            </a:r>
            <a:r>
              <a:rPr lang="en-US" dirty="0" smtClean="0"/>
              <a:t> Sarshar</a:t>
            </a:r>
          </a:p>
          <a:p>
            <a:r>
              <a:rPr lang="en-US" dirty="0" smtClean="0"/>
              <a:t>Senior Software Engineer</a:t>
            </a:r>
          </a:p>
          <a:p>
            <a:r>
              <a:rPr lang="en-US" dirty="0" err="1"/>
              <a:t>Saman</a:t>
            </a:r>
            <a:r>
              <a:rPr lang="en-US" dirty="0"/>
              <a:t> </a:t>
            </a:r>
            <a:r>
              <a:rPr lang="en-US" dirty="0" err="1"/>
              <a:t>Salamat</a:t>
            </a:r>
            <a:r>
              <a:rPr lang="en-US" dirty="0"/>
              <a:t> </a:t>
            </a:r>
            <a:r>
              <a:rPr lang="en-US" dirty="0" err="1"/>
              <a:t>Pajoh</a:t>
            </a:r>
            <a:endParaRPr lang="en-US" dirty="0"/>
          </a:p>
        </p:txBody>
      </p:sp>
    </p:spTree>
    <p:extLst>
      <p:ext uri="{BB962C8B-B14F-4D97-AF65-F5344CB8AC3E}">
        <p14:creationId xmlns:p14="http://schemas.microsoft.com/office/powerpoint/2010/main" val="388514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fields </a:t>
            </a:r>
            <a:endParaRPr lang="en-US" dirty="0"/>
          </a:p>
        </p:txBody>
      </p:sp>
      <p:pic>
        <p:nvPicPr>
          <p:cNvPr id="4" name="Picture 3"/>
          <p:cNvPicPr>
            <a:picLocks noChangeAspect="1"/>
          </p:cNvPicPr>
          <p:nvPr/>
        </p:nvPicPr>
        <p:blipFill>
          <a:blip r:embed="rId2"/>
          <a:stretch>
            <a:fillRect/>
          </a:stretch>
        </p:blipFill>
        <p:spPr>
          <a:xfrm>
            <a:off x="2567534" y="2466975"/>
            <a:ext cx="7054850" cy="3999178"/>
          </a:xfrm>
          <a:prstGeom prst="rect">
            <a:avLst/>
          </a:prstGeom>
        </p:spPr>
      </p:pic>
      <p:sp>
        <p:nvSpPr>
          <p:cNvPr id="6" name="Rounded Rectangle 5"/>
          <p:cNvSpPr/>
          <p:nvPr/>
        </p:nvSpPr>
        <p:spPr>
          <a:xfrm>
            <a:off x="2631034" y="3282950"/>
            <a:ext cx="2525166" cy="2222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688184" y="3803650"/>
            <a:ext cx="734466"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94959" y="3803650"/>
            <a:ext cx="734466"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094958" y="4076700"/>
            <a:ext cx="934491" cy="133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Item</a:t>
            </a:r>
          </a:p>
        </p:txBody>
      </p:sp>
      <p:sp>
        <p:nvSpPr>
          <p:cNvPr id="3" name="Content Placeholder 2"/>
          <p:cNvSpPr>
            <a:spLocks noGrp="1"/>
          </p:cNvSpPr>
          <p:nvPr>
            <p:ph idx="1"/>
          </p:nvPr>
        </p:nvSpPr>
        <p:spPr/>
        <p:txBody>
          <a:bodyPr/>
          <a:lstStyle/>
          <a:p>
            <a:r>
              <a:rPr lang="en-US" b="1" dirty="0"/>
              <a:t>Product Backlog</a:t>
            </a:r>
            <a:r>
              <a:rPr lang="en-US" dirty="0"/>
              <a:t> </a:t>
            </a:r>
            <a:r>
              <a:rPr lang="en-US" b="1" dirty="0"/>
              <a:t>Item</a:t>
            </a:r>
            <a:r>
              <a:rPr lang="en-US" dirty="0"/>
              <a:t>: When you define a product backlog item, you want to focus on the value that your customers will receive and avoid descriptions of how your team will develop the feature.</a:t>
            </a:r>
          </a:p>
          <a:p>
            <a:endParaRPr lang="en-US" dirty="0"/>
          </a:p>
        </p:txBody>
      </p:sp>
      <p:pic>
        <p:nvPicPr>
          <p:cNvPr id="4" name="Picture 3"/>
          <p:cNvPicPr>
            <a:picLocks noChangeAspect="1"/>
          </p:cNvPicPr>
          <p:nvPr/>
        </p:nvPicPr>
        <p:blipFill>
          <a:blip r:embed="rId2"/>
          <a:stretch>
            <a:fillRect/>
          </a:stretch>
        </p:blipFill>
        <p:spPr>
          <a:xfrm>
            <a:off x="2957141" y="3073208"/>
            <a:ext cx="6275635" cy="3568405"/>
          </a:xfrm>
          <a:prstGeom prst="rect">
            <a:avLst/>
          </a:prstGeom>
        </p:spPr>
      </p:pic>
    </p:spTree>
    <p:extLst>
      <p:ext uri="{BB962C8B-B14F-4D97-AF65-F5344CB8AC3E}">
        <p14:creationId xmlns:p14="http://schemas.microsoft.com/office/powerpoint/2010/main" val="2901171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2170565" y="2219708"/>
            <a:ext cx="7449310" cy="4232563"/>
          </a:xfrm>
          <a:prstGeom prst="rect">
            <a:avLst/>
          </a:prstGeom>
        </p:spPr>
      </p:pic>
      <p:sp>
        <p:nvSpPr>
          <p:cNvPr id="2" name="Title 1"/>
          <p:cNvSpPr>
            <a:spLocks noGrp="1"/>
          </p:cNvSpPr>
          <p:nvPr>
            <p:ph type="title"/>
          </p:nvPr>
        </p:nvSpPr>
        <p:spPr/>
        <p:txBody>
          <a:bodyPr/>
          <a:lstStyle/>
          <a:p>
            <a:r>
              <a:rPr lang="en-US" dirty="0" smtClean="0"/>
              <a:t>PBI fields </a:t>
            </a:r>
            <a:endParaRPr lang="en-US" dirty="0"/>
          </a:p>
        </p:txBody>
      </p:sp>
      <p:sp>
        <p:nvSpPr>
          <p:cNvPr id="5" name="Rounded Rectangle 4"/>
          <p:cNvSpPr/>
          <p:nvPr/>
        </p:nvSpPr>
        <p:spPr>
          <a:xfrm>
            <a:off x="2278922" y="3035300"/>
            <a:ext cx="4093303" cy="25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305050" y="3652869"/>
            <a:ext cx="882650" cy="125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956247" y="3641801"/>
            <a:ext cx="882650" cy="125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957555" y="4051156"/>
            <a:ext cx="882650" cy="125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48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PBI Kanban board</a:t>
            </a:r>
            <a:endParaRPr lang="en-US" dirty="0"/>
          </a:p>
        </p:txBody>
      </p:sp>
      <p:sp>
        <p:nvSpPr>
          <p:cNvPr id="3" name="Content Placeholder 2"/>
          <p:cNvSpPr>
            <a:spLocks noGrp="1"/>
          </p:cNvSpPr>
          <p:nvPr>
            <p:ph idx="1"/>
          </p:nvPr>
        </p:nvSpPr>
        <p:spPr>
          <a:xfrm>
            <a:off x="1202919" y="2011680"/>
            <a:ext cx="4705349" cy="4206240"/>
          </a:xfrm>
        </p:spPr>
        <p:txBody>
          <a:bodyPr>
            <a:normAutofit fontScale="77500" lnSpcReduction="20000"/>
          </a:bodyPr>
          <a:lstStyle/>
          <a:p>
            <a:pPr fontAlgn="ctr"/>
            <a:r>
              <a:rPr lang="en-US" dirty="0"/>
              <a:t>The </a:t>
            </a:r>
            <a:r>
              <a:rPr lang="en-US" b="1" dirty="0"/>
              <a:t>product owner creates</a:t>
            </a:r>
            <a:r>
              <a:rPr lang="en-US" dirty="0"/>
              <a:t> a PBI in the </a:t>
            </a:r>
            <a:r>
              <a:rPr lang="en-US" b="1" dirty="0"/>
              <a:t>New</a:t>
            </a:r>
            <a:r>
              <a:rPr lang="en-US" dirty="0"/>
              <a:t> state with the default reason, New backlog item.</a:t>
            </a:r>
          </a:p>
          <a:p>
            <a:pPr fontAlgn="ctr"/>
            <a:r>
              <a:rPr lang="en-US" dirty="0"/>
              <a:t>The product owner moves a PBI to </a:t>
            </a:r>
            <a:r>
              <a:rPr lang="en-US" b="1" dirty="0"/>
              <a:t>Approved</a:t>
            </a:r>
            <a:r>
              <a:rPr lang="en-US" dirty="0"/>
              <a:t> after it is sufficiently</a:t>
            </a:r>
            <a:r>
              <a:rPr lang="en-US" b="1" dirty="0"/>
              <a:t> described and ready for the team to estimate the level of effort</a:t>
            </a:r>
            <a:r>
              <a:rPr lang="en-US" dirty="0"/>
              <a:t>. Most of the time, items near the top of the Product Backlog are in the Approved state, while items toward the middle and bottom are in a New state.</a:t>
            </a:r>
          </a:p>
          <a:p>
            <a:pPr fontAlgn="ctr"/>
            <a:r>
              <a:rPr lang="en-US" dirty="0"/>
              <a:t>The team updates the status to Committed when they decide to </a:t>
            </a:r>
            <a:r>
              <a:rPr lang="en-US" b="1" dirty="0"/>
              <a:t>complete the work during the sprint</a:t>
            </a:r>
            <a:r>
              <a:rPr lang="en-US" dirty="0"/>
              <a:t>.</a:t>
            </a:r>
          </a:p>
          <a:p>
            <a:pPr fontAlgn="ctr"/>
            <a:r>
              <a:rPr lang="en-US" dirty="0"/>
              <a:t>A PBI is moved to the </a:t>
            </a:r>
            <a:r>
              <a:rPr lang="en-US" b="1" dirty="0"/>
              <a:t>Done</a:t>
            </a:r>
            <a:r>
              <a:rPr lang="en-US" dirty="0"/>
              <a:t> state when the team has completed all its associated tasks and the </a:t>
            </a:r>
            <a:r>
              <a:rPr lang="en-US" b="1" dirty="0"/>
              <a:t>product owner agrees</a:t>
            </a:r>
            <a:r>
              <a:rPr lang="en-US" dirty="0"/>
              <a:t> that the PBI has been implemented according to the Acceptance Criteria.</a:t>
            </a:r>
          </a:p>
          <a:p>
            <a:endParaRPr lang="en-US" dirty="0"/>
          </a:p>
          <a:p>
            <a:endParaRPr lang="en-US" dirty="0"/>
          </a:p>
        </p:txBody>
      </p:sp>
      <p:pic>
        <p:nvPicPr>
          <p:cNvPr id="4" name="Picture 3"/>
          <p:cNvPicPr>
            <a:picLocks noChangeAspect="1"/>
          </p:cNvPicPr>
          <p:nvPr/>
        </p:nvPicPr>
        <p:blipFill>
          <a:blip r:embed="rId2"/>
          <a:stretch>
            <a:fillRect/>
          </a:stretch>
        </p:blipFill>
        <p:spPr>
          <a:xfrm>
            <a:off x="5908268" y="2011680"/>
            <a:ext cx="6170334" cy="3571875"/>
          </a:xfrm>
          <a:prstGeom prst="rect">
            <a:avLst/>
          </a:prstGeom>
        </p:spPr>
      </p:pic>
    </p:spTree>
    <p:extLst>
      <p:ext uri="{BB962C8B-B14F-4D97-AF65-F5344CB8AC3E}">
        <p14:creationId xmlns:p14="http://schemas.microsoft.com/office/powerpoint/2010/main" val="405268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tasks to </a:t>
            </a:r>
            <a:r>
              <a:rPr lang="en-US" dirty="0" smtClean="0"/>
              <a:t>PBI</a:t>
            </a:r>
            <a:endParaRPr lang="en-US" dirty="0"/>
          </a:p>
        </p:txBody>
      </p:sp>
      <p:sp>
        <p:nvSpPr>
          <p:cNvPr id="3" name="Content Placeholder 2"/>
          <p:cNvSpPr>
            <a:spLocks noGrp="1"/>
          </p:cNvSpPr>
          <p:nvPr>
            <p:ph idx="1"/>
          </p:nvPr>
        </p:nvSpPr>
        <p:spPr/>
        <p:txBody>
          <a:bodyPr/>
          <a:lstStyle/>
          <a:p>
            <a:r>
              <a:rPr lang="en-US" dirty="0"/>
              <a:t>Using Scrum, teams forecast work and define tasks at the start of each sprint, and each team member performs a subset of those tasks. Tasks can include development, testing, and other kinds of work. For example, a developer can define tasks to implement PBIs, and a tester can define tasks to write and run test cases.</a:t>
            </a:r>
          </a:p>
        </p:txBody>
      </p:sp>
      <p:pic>
        <p:nvPicPr>
          <p:cNvPr id="6" name="Picture 5"/>
          <p:cNvPicPr>
            <a:picLocks noChangeAspect="1"/>
          </p:cNvPicPr>
          <p:nvPr/>
        </p:nvPicPr>
        <p:blipFill>
          <a:blip r:embed="rId2"/>
          <a:stretch>
            <a:fillRect/>
          </a:stretch>
        </p:blipFill>
        <p:spPr>
          <a:xfrm>
            <a:off x="3662363" y="3333750"/>
            <a:ext cx="4160818" cy="3452812"/>
          </a:xfrm>
          <a:prstGeom prst="rect">
            <a:avLst/>
          </a:prstGeom>
        </p:spPr>
      </p:pic>
    </p:spTree>
    <p:extLst>
      <p:ext uri="{BB962C8B-B14F-4D97-AF65-F5344CB8AC3E}">
        <p14:creationId xmlns:p14="http://schemas.microsoft.com/office/powerpoint/2010/main" val="804151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fields</a:t>
            </a:r>
            <a:endParaRPr lang="en-US" dirty="0"/>
          </a:p>
        </p:txBody>
      </p:sp>
      <p:grpSp>
        <p:nvGrpSpPr>
          <p:cNvPr id="9" name="Group 8"/>
          <p:cNvGrpSpPr/>
          <p:nvPr/>
        </p:nvGrpSpPr>
        <p:grpSpPr>
          <a:xfrm>
            <a:off x="2461842" y="2989576"/>
            <a:ext cx="6205908" cy="3701144"/>
            <a:chOff x="2566616" y="2494276"/>
            <a:chExt cx="7056685" cy="4208539"/>
          </a:xfrm>
        </p:grpSpPr>
        <p:pic>
          <p:nvPicPr>
            <p:cNvPr id="4" name="Picture 3"/>
            <p:cNvPicPr>
              <a:picLocks noChangeAspect="1"/>
            </p:cNvPicPr>
            <p:nvPr/>
          </p:nvPicPr>
          <p:blipFill>
            <a:blip r:embed="rId2"/>
            <a:stretch>
              <a:fillRect/>
            </a:stretch>
          </p:blipFill>
          <p:spPr>
            <a:xfrm>
              <a:off x="2566616" y="2494276"/>
              <a:ext cx="7056685" cy="4208539"/>
            </a:xfrm>
            <a:prstGeom prst="rect">
              <a:avLst/>
            </a:prstGeom>
          </p:spPr>
        </p:pic>
        <p:sp>
          <p:nvSpPr>
            <p:cNvPr id="5" name="Rounded Rectangle 4"/>
            <p:cNvSpPr/>
            <p:nvPr/>
          </p:nvSpPr>
          <p:spPr>
            <a:xfrm>
              <a:off x="2657475" y="3409950"/>
              <a:ext cx="2362200" cy="1905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657475" y="3933824"/>
              <a:ext cx="828675" cy="1619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94958" y="3933823"/>
              <a:ext cx="828675" cy="1619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657475" y="3641282"/>
              <a:ext cx="1485900" cy="1687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p:cNvSpPr txBox="1"/>
          <p:nvPr/>
        </p:nvSpPr>
        <p:spPr>
          <a:xfrm>
            <a:off x="2003051" y="2228881"/>
            <a:ext cx="7254935" cy="646331"/>
          </a:xfrm>
          <a:prstGeom prst="rect">
            <a:avLst/>
          </a:prstGeom>
          <a:noFill/>
        </p:spPr>
        <p:txBody>
          <a:bodyPr wrap="none" rtlCol="0">
            <a:spAutoFit/>
          </a:bodyPr>
          <a:lstStyle/>
          <a:p>
            <a:r>
              <a:rPr lang="en-US" dirty="0" smtClean="0"/>
              <a:t>Remaining work: This section should be updated repeatedly by developers!</a:t>
            </a:r>
          </a:p>
          <a:p>
            <a:r>
              <a:rPr lang="en-US" dirty="0" smtClean="0"/>
              <a:t>After DONE status, this field turns to disabled.</a:t>
            </a:r>
            <a:endParaRPr lang="en-US" dirty="0"/>
          </a:p>
        </p:txBody>
      </p:sp>
    </p:spTree>
    <p:extLst>
      <p:ext uri="{BB962C8B-B14F-4D97-AF65-F5344CB8AC3E}">
        <p14:creationId xmlns:p14="http://schemas.microsoft.com/office/powerpoint/2010/main" val="446656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Backlog items to tasks</a:t>
            </a:r>
            <a:endParaRPr lang="en-US" dirty="0"/>
          </a:p>
        </p:txBody>
      </p:sp>
      <p:pic>
        <p:nvPicPr>
          <p:cNvPr id="4" name="Picture 3"/>
          <p:cNvPicPr>
            <a:picLocks noChangeAspect="1"/>
          </p:cNvPicPr>
          <p:nvPr/>
        </p:nvPicPr>
        <p:blipFill>
          <a:blip r:embed="rId2"/>
          <a:stretch>
            <a:fillRect/>
          </a:stretch>
        </p:blipFill>
        <p:spPr>
          <a:xfrm>
            <a:off x="1791018" y="2564764"/>
            <a:ext cx="8607881" cy="4017011"/>
          </a:xfrm>
          <a:prstGeom prst="rect">
            <a:avLst/>
          </a:prstGeom>
        </p:spPr>
      </p:pic>
      <p:sp>
        <p:nvSpPr>
          <p:cNvPr id="5" name="Rounded Rectangle 4"/>
          <p:cNvSpPr/>
          <p:nvPr/>
        </p:nvSpPr>
        <p:spPr>
          <a:xfrm>
            <a:off x="6867525" y="3476625"/>
            <a:ext cx="1647825" cy="31051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535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Bent Arrow 52"/>
          <p:cNvSpPr/>
          <p:nvPr/>
        </p:nvSpPr>
        <p:spPr>
          <a:xfrm>
            <a:off x="2560415" y="3409950"/>
            <a:ext cx="605850" cy="1871461"/>
          </a:xfrm>
          <a:prstGeom prst="bentArrow">
            <a:avLst>
              <a:gd name="adj1" fmla="val 23428"/>
              <a:gd name="adj2" fmla="val 26572"/>
              <a:gd name="adj3" fmla="val 25000"/>
              <a:gd name="adj4" fmla="val 1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smtClean="0"/>
              <a:t>Sprint in scrum</a:t>
            </a:r>
            <a:endParaRPr lang="en-US" dirty="0"/>
          </a:p>
        </p:txBody>
      </p:sp>
      <p:sp>
        <p:nvSpPr>
          <p:cNvPr id="3" name="Content Placeholder 2"/>
          <p:cNvSpPr>
            <a:spLocks noGrp="1"/>
          </p:cNvSpPr>
          <p:nvPr>
            <p:ph idx="1"/>
          </p:nvPr>
        </p:nvSpPr>
        <p:spPr/>
        <p:txBody>
          <a:bodyPr/>
          <a:lstStyle/>
          <a:p>
            <a:r>
              <a:rPr lang="en-US" dirty="0" smtClean="0"/>
              <a:t>Each sprint is a 2-4 weeks. Scrum team assign a suitable amount of work to each sprint at the start point of the sprint in sprint planning session.</a:t>
            </a:r>
            <a:endParaRPr lang="en-US" dirty="0"/>
          </a:p>
        </p:txBody>
      </p:sp>
      <p:sp>
        <p:nvSpPr>
          <p:cNvPr id="4" name="Parallelogram 3"/>
          <p:cNvSpPr/>
          <p:nvPr/>
        </p:nvSpPr>
        <p:spPr>
          <a:xfrm>
            <a:off x="0" y="5767636"/>
            <a:ext cx="11951594" cy="450284"/>
          </a:xfrm>
          <a:prstGeom prst="parallelogram">
            <a:avLst>
              <a:gd name="adj" fmla="val 235177"/>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hevron 4"/>
          <p:cNvSpPr/>
          <p:nvPr/>
        </p:nvSpPr>
        <p:spPr>
          <a:xfrm>
            <a:off x="6235423" y="5686624"/>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4397919" y="5686624"/>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2560415" y="5686624"/>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722911" y="5686624"/>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8072927" y="5686624"/>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9910431" y="5686624"/>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 name="Group 10"/>
          <p:cNvGrpSpPr/>
          <p:nvPr/>
        </p:nvGrpSpPr>
        <p:grpSpPr>
          <a:xfrm>
            <a:off x="869252" y="3631064"/>
            <a:ext cx="986887" cy="2554049"/>
            <a:chOff x="1424310" y="3147734"/>
            <a:chExt cx="986887" cy="2554049"/>
          </a:xfrm>
        </p:grpSpPr>
        <p:sp>
          <p:nvSpPr>
            <p:cNvPr id="12" name="Cube 11"/>
            <p:cNvSpPr/>
            <p:nvPr/>
          </p:nvSpPr>
          <p:spPr>
            <a:xfrm>
              <a:off x="1424312" y="544171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1424312" y="528950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424311" y="5136301"/>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1424311" y="497958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p:cNvSpPr/>
            <p:nvPr/>
          </p:nvSpPr>
          <p:spPr>
            <a:xfrm>
              <a:off x="1424311" y="4833188"/>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1424311" y="4680978"/>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p:cNvSpPr/>
            <p:nvPr/>
          </p:nvSpPr>
          <p:spPr>
            <a:xfrm>
              <a:off x="1424310" y="4527775"/>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p:cNvSpPr/>
            <p:nvPr/>
          </p:nvSpPr>
          <p:spPr>
            <a:xfrm>
              <a:off x="1424310" y="4371058"/>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p:cNvSpPr/>
            <p:nvPr/>
          </p:nvSpPr>
          <p:spPr>
            <a:xfrm>
              <a:off x="1431930" y="4218390"/>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p:cNvSpPr/>
            <p:nvPr/>
          </p:nvSpPr>
          <p:spPr>
            <a:xfrm>
              <a:off x="1431930" y="4066180"/>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p:cNvSpPr/>
            <p:nvPr/>
          </p:nvSpPr>
          <p:spPr>
            <a:xfrm>
              <a:off x="1431929" y="3912977"/>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p:cNvSpPr/>
            <p:nvPr/>
          </p:nvSpPr>
          <p:spPr>
            <a:xfrm>
              <a:off x="1431929" y="3756260"/>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p:cNvSpPr/>
            <p:nvPr/>
          </p:nvSpPr>
          <p:spPr>
            <a:xfrm>
              <a:off x="1431929" y="360986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p:cNvSpPr/>
            <p:nvPr/>
          </p:nvSpPr>
          <p:spPr>
            <a:xfrm>
              <a:off x="1431929" y="345765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p:cNvSpPr/>
            <p:nvPr/>
          </p:nvSpPr>
          <p:spPr>
            <a:xfrm>
              <a:off x="1431928" y="3304451"/>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be 26"/>
            <p:cNvSpPr/>
            <p:nvPr/>
          </p:nvSpPr>
          <p:spPr>
            <a:xfrm>
              <a:off x="1431928" y="314773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Wave 27"/>
          <p:cNvSpPr/>
          <p:nvPr/>
        </p:nvSpPr>
        <p:spPr>
          <a:xfrm>
            <a:off x="968826" y="3195709"/>
            <a:ext cx="723524" cy="555097"/>
          </a:xfrm>
          <a:prstGeom prst="wave">
            <a:avLst/>
          </a:prstGeom>
          <a:solidFill>
            <a:schemeClr val="tx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Product Backlog</a:t>
            </a:r>
          </a:p>
        </p:txBody>
      </p:sp>
      <p:grpSp>
        <p:nvGrpSpPr>
          <p:cNvPr id="29" name="Group 28"/>
          <p:cNvGrpSpPr/>
          <p:nvPr/>
        </p:nvGrpSpPr>
        <p:grpSpPr>
          <a:xfrm>
            <a:off x="2314870" y="5462914"/>
            <a:ext cx="979268" cy="722199"/>
            <a:chOff x="2976560" y="4993853"/>
            <a:chExt cx="979268" cy="722199"/>
          </a:xfrm>
        </p:grpSpPr>
        <p:sp>
          <p:nvSpPr>
            <p:cNvPr id="30" name="Cube 29"/>
            <p:cNvSpPr/>
            <p:nvPr/>
          </p:nvSpPr>
          <p:spPr>
            <a:xfrm>
              <a:off x="2976561" y="5455983"/>
              <a:ext cx="979267" cy="260069"/>
            </a:xfrm>
            <a:prstGeom prst="cube">
              <a:avLst>
                <a:gd name="adj" fmla="val 42488"/>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p:cNvSpPr/>
            <p:nvPr/>
          </p:nvSpPr>
          <p:spPr>
            <a:xfrm>
              <a:off x="2976561" y="5303773"/>
              <a:ext cx="979267" cy="260069"/>
            </a:xfrm>
            <a:prstGeom prst="cube">
              <a:avLst>
                <a:gd name="adj" fmla="val 42488"/>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ube 31"/>
            <p:cNvSpPr/>
            <p:nvPr/>
          </p:nvSpPr>
          <p:spPr>
            <a:xfrm>
              <a:off x="2976560" y="5150570"/>
              <a:ext cx="979267" cy="260069"/>
            </a:xfrm>
            <a:prstGeom prst="cube">
              <a:avLst>
                <a:gd name="adj" fmla="val 42488"/>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be 32"/>
            <p:cNvSpPr/>
            <p:nvPr/>
          </p:nvSpPr>
          <p:spPr>
            <a:xfrm>
              <a:off x="2976560" y="4993853"/>
              <a:ext cx="979267" cy="260069"/>
            </a:xfrm>
            <a:prstGeom prst="cube">
              <a:avLst>
                <a:gd name="adj" fmla="val 42488"/>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Wave 33"/>
          <p:cNvSpPr/>
          <p:nvPr/>
        </p:nvSpPr>
        <p:spPr>
          <a:xfrm>
            <a:off x="2442741" y="5039853"/>
            <a:ext cx="723524" cy="555097"/>
          </a:xfrm>
          <a:prstGeom prst="wave">
            <a:avLst/>
          </a:prstGeom>
          <a:solidFill>
            <a:schemeClr val="tx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Sprint Backlog</a:t>
            </a:r>
          </a:p>
        </p:txBody>
      </p:sp>
      <p:graphicFrame>
        <p:nvGraphicFramePr>
          <p:cNvPr id="36" name="Table 35"/>
          <p:cNvGraphicFramePr>
            <a:graphicFrameLocks noGrp="1"/>
          </p:cNvGraphicFramePr>
          <p:nvPr>
            <p:extLst>
              <p:ext uri="{D42A27DB-BD31-4B8C-83A1-F6EECF244321}">
                <p14:modId xmlns:p14="http://schemas.microsoft.com/office/powerpoint/2010/main" val="1241533786"/>
              </p:ext>
            </p:extLst>
          </p:nvPr>
        </p:nvGraphicFramePr>
        <p:xfrm>
          <a:off x="3222474" y="2727072"/>
          <a:ext cx="8440601" cy="2159615"/>
        </p:xfrm>
        <a:graphic>
          <a:graphicData uri="http://schemas.openxmlformats.org/drawingml/2006/table">
            <a:tbl>
              <a:tblPr firstRow="1" bandRow="1">
                <a:tableStyleId>{69C7853C-536D-4A76-A0AE-DD22124D55A5}</a:tableStyleId>
              </a:tblPr>
              <a:tblGrid>
                <a:gridCol w="1460775"/>
                <a:gridCol w="6979826"/>
              </a:tblGrid>
              <a:tr h="431923">
                <a:tc>
                  <a:txBody>
                    <a:bodyPr/>
                    <a:lstStyle/>
                    <a:p>
                      <a:r>
                        <a:rPr lang="en-US" dirty="0" smtClean="0"/>
                        <a:t>Sprints</a:t>
                      </a:r>
                      <a:endParaRPr lang="en-US" dirty="0"/>
                    </a:p>
                  </a:txBody>
                  <a:tcPr/>
                </a:tc>
                <a:tc>
                  <a:txBody>
                    <a:bodyPr/>
                    <a:lstStyle/>
                    <a:p>
                      <a:r>
                        <a:rPr lang="en-US" dirty="0" smtClean="0"/>
                        <a:t>Work Items</a:t>
                      </a:r>
                      <a:endParaRPr lang="en-US" dirty="0"/>
                    </a:p>
                  </a:txBody>
                  <a:tcPr/>
                </a:tc>
              </a:tr>
              <a:tr h="431923">
                <a:tc>
                  <a:txBody>
                    <a:bodyPr/>
                    <a:lstStyle/>
                    <a:p>
                      <a:r>
                        <a:rPr lang="en-US" dirty="0" smtClean="0"/>
                        <a:t>Sprint</a:t>
                      </a:r>
                      <a:r>
                        <a:rPr lang="en-US" baseline="0" dirty="0" smtClean="0"/>
                        <a:t> 2</a:t>
                      </a:r>
                    </a:p>
                  </a:txBody>
                  <a:tcPr/>
                </a:tc>
                <a:tc>
                  <a:txBody>
                    <a:bodyPr/>
                    <a:lstStyle/>
                    <a:p>
                      <a:endParaRPr lang="en-US" dirty="0"/>
                    </a:p>
                  </a:txBody>
                  <a:tcPr/>
                </a:tc>
              </a:tr>
              <a:tr h="431923">
                <a:tc>
                  <a:txBody>
                    <a:bodyPr/>
                    <a:lstStyle/>
                    <a:p>
                      <a:r>
                        <a:rPr lang="en-US" dirty="0" smtClean="0"/>
                        <a:t>Sprint</a:t>
                      </a:r>
                      <a:r>
                        <a:rPr lang="en-US" baseline="0" dirty="0" smtClean="0"/>
                        <a:t> 3</a:t>
                      </a:r>
                      <a:endParaRPr lang="en-US" dirty="0"/>
                    </a:p>
                  </a:txBody>
                  <a:tcPr/>
                </a:tc>
                <a:tc>
                  <a:txBody>
                    <a:bodyPr/>
                    <a:lstStyle/>
                    <a:p>
                      <a:endParaRPr lang="en-US"/>
                    </a:p>
                  </a:txBody>
                  <a:tcPr/>
                </a:tc>
              </a:tr>
              <a:tr h="431923">
                <a:tc>
                  <a:txBody>
                    <a:bodyPr/>
                    <a:lstStyle/>
                    <a:p>
                      <a:r>
                        <a:rPr lang="en-US" dirty="0" smtClean="0"/>
                        <a:t>Sprint</a:t>
                      </a:r>
                      <a:r>
                        <a:rPr lang="en-US" baseline="0" dirty="0" smtClean="0"/>
                        <a:t> 4</a:t>
                      </a:r>
                      <a:endParaRPr lang="en-US" dirty="0"/>
                    </a:p>
                  </a:txBody>
                  <a:tcPr/>
                </a:tc>
                <a:tc>
                  <a:txBody>
                    <a:bodyPr/>
                    <a:lstStyle/>
                    <a:p>
                      <a:endParaRPr lang="en-US" dirty="0"/>
                    </a:p>
                  </a:txBody>
                  <a:tcPr/>
                </a:tc>
              </a:tr>
              <a:tr h="431923">
                <a:tc>
                  <a:txBody>
                    <a:bodyPr/>
                    <a:lstStyle/>
                    <a:p>
                      <a:r>
                        <a:rPr lang="en-US" dirty="0" smtClean="0"/>
                        <a:t>Sprint</a:t>
                      </a:r>
                      <a:r>
                        <a:rPr lang="en-US" baseline="0" dirty="0" smtClean="0"/>
                        <a:t> ….</a:t>
                      </a:r>
                      <a:endParaRPr lang="en-US" dirty="0"/>
                    </a:p>
                  </a:txBody>
                  <a:tcPr/>
                </a:tc>
                <a:tc>
                  <a:txBody>
                    <a:bodyPr/>
                    <a:lstStyle/>
                    <a:p>
                      <a:endParaRPr lang="en-US" dirty="0"/>
                    </a:p>
                  </a:txBody>
                  <a:tcPr/>
                </a:tc>
              </a:tr>
            </a:tbl>
          </a:graphicData>
        </a:graphic>
      </p:graphicFrame>
      <p:sp>
        <p:nvSpPr>
          <p:cNvPr id="37" name="Rounded Rectangle 36"/>
          <p:cNvSpPr/>
          <p:nvPr/>
        </p:nvSpPr>
        <p:spPr>
          <a:xfrm>
            <a:off x="4933950" y="3197748"/>
            <a:ext cx="895350"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38" name="Rounded Rectangle 37"/>
          <p:cNvSpPr/>
          <p:nvPr/>
        </p:nvSpPr>
        <p:spPr>
          <a:xfrm>
            <a:off x="6056859" y="3197748"/>
            <a:ext cx="895350"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39" name="Rounded Rectangle 38"/>
          <p:cNvSpPr/>
          <p:nvPr/>
        </p:nvSpPr>
        <p:spPr>
          <a:xfrm>
            <a:off x="7179768" y="3195709"/>
            <a:ext cx="895350"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40" name="Rounded Rectangle 39"/>
          <p:cNvSpPr/>
          <p:nvPr/>
        </p:nvSpPr>
        <p:spPr>
          <a:xfrm>
            <a:off x="8300595" y="3200782"/>
            <a:ext cx="895350" cy="3430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Bug</a:t>
            </a:r>
            <a:endParaRPr lang="en-US" dirty="0"/>
          </a:p>
        </p:txBody>
      </p:sp>
      <p:sp>
        <p:nvSpPr>
          <p:cNvPr id="41" name="Rounded Rectangle 40"/>
          <p:cNvSpPr/>
          <p:nvPr/>
        </p:nvSpPr>
        <p:spPr>
          <a:xfrm>
            <a:off x="9421422" y="3195709"/>
            <a:ext cx="895350"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42" name="Rounded Rectangle 41"/>
          <p:cNvSpPr/>
          <p:nvPr/>
        </p:nvSpPr>
        <p:spPr>
          <a:xfrm>
            <a:off x="10542249" y="3195709"/>
            <a:ext cx="895350"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43" name="Rounded Rectangle 42"/>
          <p:cNvSpPr/>
          <p:nvPr/>
        </p:nvSpPr>
        <p:spPr>
          <a:xfrm>
            <a:off x="4933949" y="3636300"/>
            <a:ext cx="2018259"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44" name="Rounded Rectangle 43"/>
          <p:cNvSpPr/>
          <p:nvPr/>
        </p:nvSpPr>
        <p:spPr>
          <a:xfrm>
            <a:off x="7177686" y="3634261"/>
            <a:ext cx="2018259"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46" name="Rounded Rectangle 45"/>
          <p:cNvSpPr/>
          <p:nvPr/>
        </p:nvSpPr>
        <p:spPr>
          <a:xfrm>
            <a:off x="9421422" y="3619811"/>
            <a:ext cx="895350" cy="3430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Bug</a:t>
            </a:r>
            <a:endParaRPr lang="en-US" dirty="0"/>
          </a:p>
        </p:txBody>
      </p:sp>
      <p:sp>
        <p:nvSpPr>
          <p:cNvPr id="48" name="Rounded Rectangle 47"/>
          <p:cNvSpPr/>
          <p:nvPr/>
        </p:nvSpPr>
        <p:spPr>
          <a:xfrm>
            <a:off x="10542249" y="3634261"/>
            <a:ext cx="895350"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49" name="Rounded Rectangle 48"/>
          <p:cNvSpPr/>
          <p:nvPr/>
        </p:nvSpPr>
        <p:spPr>
          <a:xfrm>
            <a:off x="4957319" y="4062441"/>
            <a:ext cx="871981"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50" name="Rounded Rectangle 49"/>
          <p:cNvSpPr/>
          <p:nvPr/>
        </p:nvSpPr>
        <p:spPr>
          <a:xfrm>
            <a:off x="6054777" y="4054095"/>
            <a:ext cx="2018259" cy="343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51" name="Rounded Rectangle 50"/>
          <p:cNvSpPr/>
          <p:nvPr/>
        </p:nvSpPr>
        <p:spPr>
          <a:xfrm>
            <a:off x="8298513" y="4045952"/>
            <a:ext cx="2041629" cy="3430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Bug</a:t>
            </a:r>
            <a:endParaRPr lang="en-US" dirty="0"/>
          </a:p>
        </p:txBody>
      </p:sp>
      <p:sp>
        <p:nvSpPr>
          <p:cNvPr id="52" name="Rounded Rectangle 51"/>
          <p:cNvSpPr/>
          <p:nvPr/>
        </p:nvSpPr>
        <p:spPr>
          <a:xfrm>
            <a:off x="10565619" y="4060402"/>
            <a:ext cx="895350" cy="3430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Bug</a:t>
            </a:r>
          </a:p>
        </p:txBody>
      </p:sp>
      <p:sp>
        <p:nvSpPr>
          <p:cNvPr id="54" name="Wave 53"/>
          <p:cNvSpPr/>
          <p:nvPr/>
        </p:nvSpPr>
        <p:spPr>
          <a:xfrm>
            <a:off x="2306279" y="3905505"/>
            <a:ext cx="723524" cy="555097"/>
          </a:xfrm>
          <a:prstGeom prst="wave">
            <a:avLst/>
          </a:prstGeom>
          <a:solidFill>
            <a:schemeClr val="tx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Sprint </a:t>
            </a:r>
            <a:r>
              <a:rPr lang="en-US" sz="1100" dirty="0" smtClean="0">
                <a:solidFill>
                  <a:sysClr val="windowText" lastClr="000000"/>
                </a:solidFill>
              </a:rPr>
              <a:t>planning</a:t>
            </a:r>
            <a:endParaRPr lang="en-US" sz="1100" dirty="0">
              <a:solidFill>
                <a:sysClr val="windowText" lastClr="000000"/>
              </a:solidFill>
            </a:endParaRPr>
          </a:p>
        </p:txBody>
      </p:sp>
    </p:spTree>
    <p:extLst>
      <p:ext uri="{BB962C8B-B14F-4D97-AF65-F5344CB8AC3E}">
        <p14:creationId xmlns:p14="http://schemas.microsoft.com/office/powerpoint/2010/main" val="428539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8" grpId="0" animBg="1"/>
      <p:bldP spid="34" grpId="0" animBg="1"/>
      <p:bldP spid="37" grpId="0" animBg="1"/>
      <p:bldP spid="38" grpId="0" animBg="1"/>
      <p:bldP spid="39" grpId="0" animBg="1"/>
      <p:bldP spid="40" grpId="0" animBg="1"/>
      <p:bldP spid="41" grpId="0" animBg="1"/>
      <p:bldP spid="42" grpId="0" animBg="1"/>
      <p:bldP spid="43" grpId="0" animBg="1"/>
      <p:bldP spid="44" grpId="0" animBg="1"/>
      <p:bldP spid="46" grpId="0" animBg="1"/>
      <p:bldP spid="48" grpId="0" animBg="1"/>
      <p:bldP spid="49" grpId="0" animBg="1"/>
      <p:bldP spid="50" grpId="0" animBg="1"/>
      <p:bldP spid="51" grpId="0" animBg="1"/>
      <p:bldP spid="52"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in TFS</a:t>
            </a:r>
            <a:endParaRPr lang="en-US" dirty="0"/>
          </a:p>
        </p:txBody>
      </p:sp>
      <p:pic>
        <p:nvPicPr>
          <p:cNvPr id="5" name="Picture 4"/>
          <p:cNvPicPr>
            <a:picLocks noChangeAspect="1"/>
          </p:cNvPicPr>
          <p:nvPr/>
        </p:nvPicPr>
        <p:blipFill>
          <a:blip r:embed="rId2"/>
          <a:stretch>
            <a:fillRect/>
          </a:stretch>
        </p:blipFill>
        <p:spPr>
          <a:xfrm>
            <a:off x="795338" y="1867868"/>
            <a:ext cx="10434638" cy="4952032"/>
          </a:xfrm>
          <a:prstGeom prst="rect">
            <a:avLst/>
          </a:prstGeom>
        </p:spPr>
      </p:pic>
      <p:sp>
        <p:nvSpPr>
          <p:cNvPr id="6" name="Rounded Rectangle 5"/>
          <p:cNvSpPr/>
          <p:nvPr/>
        </p:nvSpPr>
        <p:spPr>
          <a:xfrm>
            <a:off x="8601075" y="2057400"/>
            <a:ext cx="2628901" cy="466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391651" y="2719387"/>
            <a:ext cx="1838325" cy="3590925"/>
          </a:xfrm>
          <a:prstGeom prst="roundRect">
            <a:avLst>
              <a:gd name="adj" fmla="val 475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95338" y="2181225"/>
            <a:ext cx="1757362" cy="2333625"/>
          </a:xfrm>
          <a:prstGeom prst="roundRect">
            <a:avLst>
              <a:gd name="adj" fmla="val 474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19400" y="3162300"/>
            <a:ext cx="6200775" cy="3590925"/>
          </a:xfrm>
          <a:prstGeom prst="roundRect">
            <a:avLst>
              <a:gd name="adj" fmla="val 475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381375" y="2057400"/>
            <a:ext cx="781050" cy="4667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1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Kanban board</a:t>
            </a:r>
            <a:endParaRPr lang="en-US" dirty="0"/>
          </a:p>
        </p:txBody>
      </p:sp>
      <p:pic>
        <p:nvPicPr>
          <p:cNvPr id="4" name="Picture 3"/>
          <p:cNvPicPr>
            <a:picLocks noChangeAspect="1"/>
          </p:cNvPicPr>
          <p:nvPr/>
        </p:nvPicPr>
        <p:blipFill>
          <a:blip r:embed="rId2"/>
          <a:stretch>
            <a:fillRect/>
          </a:stretch>
        </p:blipFill>
        <p:spPr>
          <a:xfrm>
            <a:off x="2215902" y="1892490"/>
            <a:ext cx="7758113" cy="4897508"/>
          </a:xfrm>
          <a:prstGeom prst="rect">
            <a:avLst/>
          </a:prstGeom>
        </p:spPr>
      </p:pic>
      <p:sp>
        <p:nvSpPr>
          <p:cNvPr id="5" name="Rounded Rectangle 4"/>
          <p:cNvSpPr/>
          <p:nvPr/>
        </p:nvSpPr>
        <p:spPr>
          <a:xfrm>
            <a:off x="2215901" y="2695575"/>
            <a:ext cx="1203573" cy="4162425"/>
          </a:xfrm>
          <a:prstGeom prst="roundRect">
            <a:avLst>
              <a:gd name="adj" fmla="val 475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42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the problem?</a:t>
            </a:r>
            <a:endParaRPr lang="en-US" dirty="0"/>
          </a:p>
        </p:txBody>
      </p:sp>
      <p:grpSp>
        <p:nvGrpSpPr>
          <p:cNvPr id="10" name="Group 9"/>
          <p:cNvGrpSpPr/>
          <p:nvPr/>
        </p:nvGrpSpPr>
        <p:grpSpPr>
          <a:xfrm>
            <a:off x="4777099" y="1917677"/>
            <a:ext cx="1837346" cy="1337599"/>
            <a:chOff x="4973652" y="2011680"/>
            <a:chExt cx="2093720" cy="1555335"/>
          </a:xfrm>
        </p:grpSpPr>
        <p:sp>
          <p:nvSpPr>
            <p:cNvPr id="5" name="Rectangle 4"/>
            <p:cNvSpPr/>
            <p:nvPr/>
          </p:nvSpPr>
          <p:spPr>
            <a:xfrm>
              <a:off x="4973652" y="2011680"/>
              <a:ext cx="2093720" cy="1555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Source Control</a:t>
              </a:r>
              <a:endParaRPr lang="en-US" sz="1400" dirty="0"/>
            </a:p>
          </p:txBody>
        </p:sp>
        <p:pic>
          <p:nvPicPr>
            <p:cNvPr id="9"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475" y="2088593"/>
              <a:ext cx="1666074" cy="1149591"/>
            </a:xfrm>
            <a:prstGeom prst="rect">
              <a:avLst/>
            </a:prstGeom>
          </p:spPr>
        </p:pic>
      </p:grpSp>
      <p:grpSp>
        <p:nvGrpSpPr>
          <p:cNvPr id="13" name="Group 12"/>
          <p:cNvGrpSpPr/>
          <p:nvPr/>
        </p:nvGrpSpPr>
        <p:grpSpPr>
          <a:xfrm>
            <a:off x="1675065" y="3587786"/>
            <a:ext cx="1897078" cy="1436366"/>
            <a:chOff x="1580972" y="3144181"/>
            <a:chExt cx="2213361" cy="1692739"/>
          </a:xfrm>
        </p:grpSpPr>
        <p:sp>
          <p:nvSpPr>
            <p:cNvPr id="11" name="Rectangle 10"/>
            <p:cNvSpPr/>
            <p:nvPr/>
          </p:nvSpPr>
          <p:spPr>
            <a:xfrm>
              <a:off x="1580972" y="3144181"/>
              <a:ext cx="2213361" cy="1692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Project Management</a:t>
              </a:r>
              <a:endParaRPr lang="en-US" sz="14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210" y="3212548"/>
              <a:ext cx="1281016" cy="1281016"/>
            </a:xfrm>
            <a:prstGeom prst="rect">
              <a:avLst/>
            </a:prstGeom>
          </p:spPr>
        </p:pic>
      </p:grpSp>
      <p:grpSp>
        <p:nvGrpSpPr>
          <p:cNvPr id="24" name="Group 23"/>
          <p:cNvGrpSpPr/>
          <p:nvPr/>
        </p:nvGrpSpPr>
        <p:grpSpPr>
          <a:xfrm>
            <a:off x="7759493" y="3587786"/>
            <a:ext cx="1871618" cy="1436366"/>
            <a:chOff x="8118416" y="3255275"/>
            <a:chExt cx="2213361" cy="1692739"/>
          </a:xfrm>
        </p:grpSpPr>
        <p:sp>
          <p:nvSpPr>
            <p:cNvPr id="15" name="Rectangle 14"/>
            <p:cNvSpPr/>
            <p:nvPr/>
          </p:nvSpPr>
          <p:spPr>
            <a:xfrm>
              <a:off x="8118416" y="3255275"/>
              <a:ext cx="2213361" cy="1692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Bug Tracker</a:t>
              </a:r>
              <a:endParaRPr lang="en-US" sz="14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2600" y="3765585"/>
              <a:ext cx="2134517" cy="609862"/>
            </a:xfrm>
            <a:prstGeom prst="rect">
              <a:avLst/>
            </a:prstGeom>
          </p:spPr>
        </p:pic>
      </p:grpSp>
      <p:grpSp>
        <p:nvGrpSpPr>
          <p:cNvPr id="29" name="Group 28"/>
          <p:cNvGrpSpPr/>
          <p:nvPr/>
        </p:nvGrpSpPr>
        <p:grpSpPr>
          <a:xfrm>
            <a:off x="4672498" y="3406127"/>
            <a:ext cx="2046547" cy="1799684"/>
            <a:chOff x="4672498" y="3406127"/>
            <a:chExt cx="2046547" cy="1799684"/>
          </a:xfrm>
        </p:grpSpPr>
        <p:sp>
          <p:nvSpPr>
            <p:cNvPr id="25" name="Quad Arrow Callout 24"/>
            <p:cNvSpPr/>
            <p:nvPr/>
          </p:nvSpPr>
          <p:spPr>
            <a:xfrm>
              <a:off x="4672498" y="3406127"/>
              <a:ext cx="2046547" cy="1799684"/>
            </a:xfrm>
            <a:prstGeom prst="quadArrowCallout">
              <a:avLst>
                <a:gd name="adj1" fmla="val 8439"/>
                <a:gd name="adj2" fmla="val 13110"/>
                <a:gd name="adj3" fmla="val 11553"/>
                <a:gd name="adj4" fmla="val 59432"/>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a:t>New Task</a:t>
              </a:r>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3555" y="3792216"/>
              <a:ext cx="824431" cy="793454"/>
            </a:xfrm>
            <a:prstGeom prst="rect">
              <a:avLst/>
            </a:prstGeom>
          </p:spPr>
        </p:pic>
      </p:grpSp>
      <p:grpSp>
        <p:nvGrpSpPr>
          <p:cNvPr id="34" name="Group 33"/>
          <p:cNvGrpSpPr/>
          <p:nvPr/>
        </p:nvGrpSpPr>
        <p:grpSpPr>
          <a:xfrm>
            <a:off x="4666000" y="5356662"/>
            <a:ext cx="2059539" cy="1337599"/>
            <a:chOff x="4777097" y="5345217"/>
            <a:chExt cx="1837346" cy="1337599"/>
          </a:xfrm>
        </p:grpSpPr>
        <p:sp>
          <p:nvSpPr>
            <p:cNvPr id="31" name="Rectangle 30"/>
            <p:cNvSpPr/>
            <p:nvPr/>
          </p:nvSpPr>
          <p:spPr>
            <a:xfrm>
              <a:off x="4777097" y="5345217"/>
              <a:ext cx="1837346" cy="133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smtClean="0"/>
                <a:t>Saman</a:t>
              </a:r>
              <a:r>
                <a:rPr lang="en-US" sz="1400" dirty="0" smtClean="0"/>
                <a:t> </a:t>
              </a:r>
              <a:r>
                <a:rPr lang="en-US" sz="1400" dirty="0" err="1" smtClean="0"/>
                <a:t>Salamat</a:t>
              </a:r>
              <a:r>
                <a:rPr lang="en-US" sz="1400" dirty="0" smtClean="0"/>
                <a:t> </a:t>
              </a:r>
              <a:r>
                <a:rPr lang="en-US" sz="1400" dirty="0" err="1" smtClean="0"/>
                <a:t>Pajouh</a:t>
              </a:r>
              <a:endParaRPr lang="en-US" sz="1400" dirty="0"/>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0706" y="5669422"/>
              <a:ext cx="910128" cy="910128"/>
            </a:xfrm>
            <a:prstGeom prst="rect">
              <a:avLst/>
            </a:prstGeom>
          </p:spPr>
        </p:pic>
      </p:grpSp>
      <p:sp>
        <p:nvSpPr>
          <p:cNvPr id="35" name="Rectangle 34"/>
          <p:cNvSpPr/>
          <p:nvPr/>
        </p:nvSpPr>
        <p:spPr>
          <a:xfrm>
            <a:off x="2563738" y="2290273"/>
            <a:ext cx="1273324" cy="682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a:t>
            </a:r>
            <a:endParaRPr lang="en-US" dirty="0"/>
          </a:p>
        </p:txBody>
      </p:sp>
      <p:sp>
        <p:nvSpPr>
          <p:cNvPr id="36" name="Rectangle 35"/>
          <p:cNvSpPr/>
          <p:nvPr/>
        </p:nvSpPr>
        <p:spPr>
          <a:xfrm>
            <a:off x="7554482" y="2290273"/>
            <a:ext cx="1273324" cy="682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a:t>
            </a:r>
            <a:endParaRPr lang="en-US" dirty="0"/>
          </a:p>
        </p:txBody>
      </p:sp>
      <p:sp>
        <p:nvSpPr>
          <p:cNvPr id="37" name="Rectangle 36"/>
          <p:cNvSpPr/>
          <p:nvPr/>
        </p:nvSpPr>
        <p:spPr>
          <a:xfrm>
            <a:off x="7554482" y="5519159"/>
            <a:ext cx="1273324" cy="682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a:t>
            </a:r>
            <a:endParaRPr lang="en-US" dirty="0"/>
          </a:p>
        </p:txBody>
      </p:sp>
      <p:sp>
        <p:nvSpPr>
          <p:cNvPr id="38" name="Rectangle 37"/>
          <p:cNvSpPr/>
          <p:nvPr/>
        </p:nvSpPr>
        <p:spPr>
          <a:xfrm>
            <a:off x="2563733" y="5519159"/>
            <a:ext cx="1273324" cy="682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a:t>
            </a:r>
            <a:endParaRPr lang="en-US" dirty="0"/>
          </a:p>
        </p:txBody>
      </p:sp>
    </p:spTree>
    <p:extLst>
      <p:ext uri="{BB962C8B-B14F-4D97-AF65-F5344CB8AC3E}">
        <p14:creationId xmlns:p14="http://schemas.microsoft.com/office/powerpoint/2010/main" val="209991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sprint members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678668" y="1988820"/>
            <a:ext cx="8515350" cy="4229100"/>
          </a:xfrm>
          <a:prstGeom prst="rect">
            <a:avLst/>
          </a:prstGeom>
        </p:spPr>
      </p:pic>
      <p:sp>
        <p:nvSpPr>
          <p:cNvPr id="6" name="Rounded Rectangle 5"/>
          <p:cNvSpPr/>
          <p:nvPr/>
        </p:nvSpPr>
        <p:spPr>
          <a:xfrm>
            <a:off x="1678667" y="3104243"/>
            <a:ext cx="5201103" cy="1583871"/>
          </a:xfrm>
          <a:prstGeom prst="roundRect">
            <a:avLst>
              <a:gd name="adj" fmla="val 475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929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an item</a:t>
            </a:r>
            <a:endParaRPr lang="en-US" dirty="0"/>
          </a:p>
        </p:txBody>
      </p:sp>
      <p:pic>
        <p:nvPicPr>
          <p:cNvPr id="4" name="Picture 3"/>
          <p:cNvPicPr>
            <a:picLocks noChangeAspect="1"/>
          </p:cNvPicPr>
          <p:nvPr/>
        </p:nvPicPr>
        <p:blipFill>
          <a:blip r:embed="rId2"/>
          <a:stretch>
            <a:fillRect/>
          </a:stretch>
        </p:blipFill>
        <p:spPr>
          <a:xfrm>
            <a:off x="2474515" y="1904999"/>
            <a:ext cx="6779022" cy="4886325"/>
          </a:xfrm>
          <a:prstGeom prst="rect">
            <a:avLst/>
          </a:prstGeom>
        </p:spPr>
      </p:pic>
      <p:sp>
        <p:nvSpPr>
          <p:cNvPr id="5" name="Rounded Rectangle 4"/>
          <p:cNvSpPr/>
          <p:nvPr/>
        </p:nvSpPr>
        <p:spPr>
          <a:xfrm>
            <a:off x="3294743" y="5076825"/>
            <a:ext cx="5900603" cy="1371600"/>
          </a:xfrm>
          <a:prstGeom prst="roundRect">
            <a:avLst>
              <a:gd name="adj" fmla="val 475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1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storyboard to PBI</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38102" y="1887311"/>
            <a:ext cx="6313714" cy="4893129"/>
          </a:xfrm>
          <a:prstGeom prst="rect">
            <a:avLst/>
          </a:prstGeom>
        </p:spPr>
      </p:pic>
      <p:sp>
        <p:nvSpPr>
          <p:cNvPr id="5" name="Rounded Rectangle 4"/>
          <p:cNvSpPr/>
          <p:nvPr/>
        </p:nvSpPr>
        <p:spPr>
          <a:xfrm>
            <a:off x="2938102" y="4812847"/>
            <a:ext cx="1793555" cy="604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016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3732" y="193110"/>
            <a:ext cx="10016782" cy="6547681"/>
          </a:xfrm>
          <a:prstGeom prst="rect">
            <a:avLst/>
          </a:prstGeom>
        </p:spPr>
      </p:pic>
    </p:spTree>
    <p:extLst>
      <p:ext uri="{BB962C8B-B14F-4D97-AF65-F5344CB8AC3E}">
        <p14:creationId xmlns:p14="http://schemas.microsoft.com/office/powerpoint/2010/main" val="2917806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57437" y="128587"/>
            <a:ext cx="7477125" cy="6600825"/>
          </a:xfrm>
          <a:prstGeom prst="rect">
            <a:avLst/>
          </a:prstGeom>
        </p:spPr>
      </p:pic>
      <p:sp>
        <p:nvSpPr>
          <p:cNvPr id="4" name="Rounded Rectangle 3"/>
          <p:cNvSpPr/>
          <p:nvPr/>
        </p:nvSpPr>
        <p:spPr>
          <a:xfrm>
            <a:off x="2705874" y="4319360"/>
            <a:ext cx="4739955" cy="25263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 charts</a:t>
            </a:r>
            <a:endParaRPr lang="en-US" dirty="0"/>
          </a:p>
        </p:txBody>
      </p:sp>
      <p:pic>
        <p:nvPicPr>
          <p:cNvPr id="5" name="Picture 4"/>
          <p:cNvPicPr>
            <a:picLocks noChangeAspect="1"/>
          </p:cNvPicPr>
          <p:nvPr/>
        </p:nvPicPr>
        <p:blipFill>
          <a:blip r:embed="rId2"/>
          <a:stretch>
            <a:fillRect/>
          </a:stretch>
        </p:blipFill>
        <p:spPr>
          <a:xfrm>
            <a:off x="557692" y="1919044"/>
            <a:ext cx="11074534" cy="4851872"/>
          </a:xfrm>
          <a:prstGeom prst="rect">
            <a:avLst/>
          </a:prstGeom>
        </p:spPr>
      </p:pic>
      <p:cxnSp>
        <p:nvCxnSpPr>
          <p:cNvPr id="7" name="Straight Arrow Connector 6"/>
          <p:cNvCxnSpPr/>
          <p:nvPr/>
        </p:nvCxnSpPr>
        <p:spPr>
          <a:xfrm>
            <a:off x="769257" y="667657"/>
            <a:ext cx="696686" cy="12513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550230" y="1792936"/>
            <a:ext cx="863599" cy="9171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75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Backlog Overview:</a:t>
            </a:r>
          </a:p>
        </p:txBody>
      </p:sp>
      <p:sp>
        <p:nvSpPr>
          <p:cNvPr id="3" name="Content Placeholder 2"/>
          <p:cNvSpPr>
            <a:spLocks noGrp="1"/>
          </p:cNvSpPr>
          <p:nvPr>
            <p:ph idx="1"/>
          </p:nvPr>
        </p:nvSpPr>
        <p:spPr/>
        <p:txBody>
          <a:bodyPr/>
          <a:lstStyle/>
          <a:p>
            <a:r>
              <a:rPr lang="en-US" dirty="0"/>
              <a:t>The Backlog Overview report lists all product backlog items (PBIs), both active and completed. It doesn’t include bugs. The report presents a snapshot of the work that has been performed for the filtered set of PBIs.</a:t>
            </a:r>
          </a:p>
          <a:p>
            <a:endParaRPr lang="en-US" dirty="0"/>
          </a:p>
        </p:txBody>
      </p:sp>
      <p:pic>
        <p:nvPicPr>
          <p:cNvPr id="2050" name="Picture 2" descr="Backlog Overview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173" y="2941267"/>
            <a:ext cx="6495571" cy="391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55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a:t>
            </a:r>
            <a:r>
              <a:rPr lang="en-US" dirty="0" err="1"/>
              <a:t>Burndown</a:t>
            </a:r>
            <a:r>
              <a:rPr lang="en-US" dirty="0"/>
              <a:t>:</a:t>
            </a:r>
          </a:p>
        </p:txBody>
      </p:sp>
      <p:sp>
        <p:nvSpPr>
          <p:cNvPr id="3" name="Content Placeholder 2"/>
          <p:cNvSpPr>
            <a:spLocks noGrp="1"/>
          </p:cNvSpPr>
          <p:nvPr>
            <p:ph idx="1"/>
          </p:nvPr>
        </p:nvSpPr>
        <p:spPr/>
        <p:txBody>
          <a:bodyPr/>
          <a:lstStyle/>
          <a:p>
            <a:r>
              <a:rPr lang="en-US" dirty="0"/>
              <a:t>As the following illustration shows, a release </a:t>
            </a:r>
            <a:r>
              <a:rPr lang="en-US" dirty="0" err="1"/>
              <a:t>burndown</a:t>
            </a:r>
            <a:r>
              <a:rPr lang="en-US" dirty="0"/>
              <a:t> graph shows how much work remained at the start of each sprint in a release. The source of the raw data is your product backlog</a:t>
            </a:r>
          </a:p>
          <a:p>
            <a:endParaRPr lang="en-US" dirty="0"/>
          </a:p>
        </p:txBody>
      </p:sp>
      <p:pic>
        <p:nvPicPr>
          <p:cNvPr id="8194" name="Picture 2" descr="Sreenshot showing a release burndown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218" y="2979419"/>
            <a:ext cx="7008267" cy="3855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46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err="1" smtClean="0"/>
              <a:t>Burndown</a:t>
            </a:r>
            <a:r>
              <a:rPr lang="en-US" dirty="0" smtClean="0"/>
              <a:t>:</a:t>
            </a:r>
            <a:endParaRPr lang="en-US" dirty="0"/>
          </a:p>
        </p:txBody>
      </p:sp>
      <p:sp>
        <p:nvSpPr>
          <p:cNvPr id="3" name="Content Placeholder 2"/>
          <p:cNvSpPr>
            <a:spLocks noGrp="1"/>
          </p:cNvSpPr>
          <p:nvPr>
            <p:ph idx="1"/>
          </p:nvPr>
        </p:nvSpPr>
        <p:spPr/>
        <p:txBody>
          <a:bodyPr/>
          <a:lstStyle/>
          <a:p>
            <a:r>
              <a:rPr lang="en-US" dirty="0"/>
              <a:t>By reviewing a sprint </a:t>
            </a:r>
            <a:r>
              <a:rPr lang="en-US" dirty="0" err="1"/>
              <a:t>burndown</a:t>
            </a:r>
            <a:r>
              <a:rPr lang="en-US" dirty="0"/>
              <a:t> report, you can track how much work remains in a sprint backlog, understand how quickly your team has completed tasks, and predict when your team will achieve the goal or goals of the sprint.</a:t>
            </a:r>
          </a:p>
          <a:p>
            <a:endParaRPr lang="en-US" dirty="0"/>
          </a:p>
        </p:txBody>
      </p:sp>
      <p:pic>
        <p:nvPicPr>
          <p:cNvPr id="9218" name="Picture 2" descr="Screenshot showing a sprint burndown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559" y="3098801"/>
            <a:ext cx="6400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742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a:t>
            </a:r>
            <a:r>
              <a:rPr lang="en-US" dirty="0" smtClean="0"/>
              <a:t>:</a:t>
            </a:r>
            <a:endParaRPr lang="en-US" dirty="0"/>
          </a:p>
        </p:txBody>
      </p:sp>
      <p:sp>
        <p:nvSpPr>
          <p:cNvPr id="3" name="Content Placeholder 2"/>
          <p:cNvSpPr>
            <a:spLocks noGrp="1"/>
          </p:cNvSpPr>
          <p:nvPr>
            <p:ph idx="1"/>
          </p:nvPr>
        </p:nvSpPr>
        <p:spPr/>
        <p:txBody>
          <a:bodyPr/>
          <a:lstStyle/>
          <a:p>
            <a:r>
              <a:rPr lang="en-US" dirty="0"/>
              <a:t>If your team has completed multiple sprints, you can forecast release and product completion dates and plan future projects more accurately by reviewing the velocity report</a:t>
            </a:r>
          </a:p>
          <a:p>
            <a:endParaRPr lang="en-US" dirty="0"/>
          </a:p>
        </p:txBody>
      </p:sp>
      <p:pic>
        <p:nvPicPr>
          <p:cNvPr id="10242" name="Picture 2" descr="Screenshot showing a velocity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393" y="2990276"/>
            <a:ext cx="7798160" cy="378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10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Offered solution: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0480" y="3563124"/>
            <a:ext cx="1428949" cy="1428949"/>
          </a:xfrm>
        </p:spPr>
      </p:pic>
      <p:sp>
        <p:nvSpPr>
          <p:cNvPr id="20" name="Rectangle 19"/>
          <p:cNvSpPr/>
          <p:nvPr/>
        </p:nvSpPr>
        <p:spPr>
          <a:xfrm>
            <a:off x="702742" y="4822216"/>
            <a:ext cx="10784433" cy="1907178"/>
          </a:xfrm>
          <a:prstGeom prst="rect">
            <a:avLst/>
          </a:prstGeom>
          <a:solidFill>
            <a:srgbClr val="68217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8" name="Group 37"/>
          <p:cNvGrpSpPr/>
          <p:nvPr/>
        </p:nvGrpSpPr>
        <p:grpSpPr>
          <a:xfrm>
            <a:off x="921697" y="5161930"/>
            <a:ext cx="1466947" cy="1208700"/>
            <a:chOff x="1491565" y="5171455"/>
            <a:chExt cx="1466947" cy="1208700"/>
          </a:xfrm>
        </p:grpSpPr>
        <p:sp>
          <p:nvSpPr>
            <p:cNvPr id="21" name="Rectangle 20"/>
            <p:cNvSpPr/>
            <p:nvPr/>
          </p:nvSpPr>
          <p:spPr>
            <a:xfrm>
              <a:off x="1491565" y="5171455"/>
              <a:ext cx="1466947" cy="120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Version Control</a:t>
              </a:r>
              <a:endParaRPr lang="en-US" sz="1400"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360" y="5286781"/>
              <a:ext cx="429731" cy="429731"/>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1760" y="5305370"/>
              <a:ext cx="392551" cy="392551"/>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087" y="5716512"/>
              <a:ext cx="406015" cy="406015"/>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5863" y="5718666"/>
              <a:ext cx="438888" cy="438888"/>
            </a:xfrm>
            <a:prstGeom prst="rect">
              <a:avLst/>
            </a:prstGeom>
          </p:spPr>
        </p:pic>
      </p:grpSp>
      <p:grpSp>
        <p:nvGrpSpPr>
          <p:cNvPr id="37" name="Group 36"/>
          <p:cNvGrpSpPr/>
          <p:nvPr/>
        </p:nvGrpSpPr>
        <p:grpSpPr>
          <a:xfrm>
            <a:off x="2685183" y="5161930"/>
            <a:ext cx="1466947" cy="1208700"/>
            <a:chOff x="3255051" y="5171455"/>
            <a:chExt cx="1466947" cy="1208700"/>
          </a:xfrm>
        </p:grpSpPr>
        <p:sp>
          <p:nvSpPr>
            <p:cNvPr id="22" name="Rectangle 21"/>
            <p:cNvSpPr/>
            <p:nvPr/>
          </p:nvSpPr>
          <p:spPr>
            <a:xfrm>
              <a:off x="3255051" y="5171455"/>
              <a:ext cx="1466947" cy="120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Project Management</a:t>
              </a:r>
              <a:endParaRPr lang="en-US" sz="1400"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7398" y="5286781"/>
              <a:ext cx="551273" cy="551273"/>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9844" y="5385932"/>
              <a:ext cx="710980" cy="352969"/>
            </a:xfrm>
            <a:prstGeom prst="rect">
              <a:avLst/>
            </a:prstGeom>
          </p:spPr>
        </p:pic>
      </p:grpSp>
      <p:grpSp>
        <p:nvGrpSpPr>
          <p:cNvPr id="36" name="Group 35"/>
          <p:cNvGrpSpPr/>
          <p:nvPr/>
        </p:nvGrpSpPr>
        <p:grpSpPr>
          <a:xfrm>
            <a:off x="5195204" y="2132650"/>
            <a:ext cx="1750423" cy="1303622"/>
            <a:chOff x="2029097" y="2210859"/>
            <a:chExt cx="1750423" cy="1303622"/>
          </a:xfrm>
        </p:grpSpPr>
        <p:sp>
          <p:nvSpPr>
            <p:cNvPr id="34" name="Down Arrow Callout 33"/>
            <p:cNvSpPr/>
            <p:nvPr/>
          </p:nvSpPr>
          <p:spPr>
            <a:xfrm>
              <a:off x="2029097" y="2210859"/>
              <a:ext cx="1750423" cy="130362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2092" y="2256981"/>
              <a:ext cx="824431" cy="793454"/>
            </a:xfrm>
            <a:prstGeom prst="rect">
              <a:avLst/>
            </a:prstGeom>
          </p:spPr>
        </p:pic>
      </p:grpSp>
      <p:grpSp>
        <p:nvGrpSpPr>
          <p:cNvPr id="48" name="Group 47"/>
          <p:cNvGrpSpPr/>
          <p:nvPr/>
        </p:nvGrpSpPr>
        <p:grpSpPr>
          <a:xfrm>
            <a:off x="9737173" y="5161930"/>
            <a:ext cx="1466947" cy="1208700"/>
            <a:chOff x="9737173" y="5161930"/>
            <a:chExt cx="1466947" cy="1208700"/>
          </a:xfrm>
        </p:grpSpPr>
        <p:sp>
          <p:nvSpPr>
            <p:cNvPr id="39" name="Rectangle 38"/>
            <p:cNvSpPr/>
            <p:nvPr/>
          </p:nvSpPr>
          <p:spPr>
            <a:xfrm>
              <a:off x="9737173" y="5161930"/>
              <a:ext cx="1466947" cy="120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Reporting</a:t>
              </a:r>
              <a:endParaRPr lang="en-US" sz="1400" dirty="0"/>
            </a:p>
          </p:txBody>
        </p:sp>
        <p:pic>
          <p:nvPicPr>
            <p:cNvPr id="40" name="Picture 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71032" y="5277256"/>
              <a:ext cx="799227" cy="799227"/>
            </a:xfrm>
            <a:prstGeom prst="rect">
              <a:avLst/>
            </a:prstGeom>
          </p:spPr>
        </p:pic>
      </p:grpSp>
      <p:grpSp>
        <p:nvGrpSpPr>
          <p:cNvPr id="47" name="Group 46"/>
          <p:cNvGrpSpPr/>
          <p:nvPr/>
        </p:nvGrpSpPr>
        <p:grpSpPr>
          <a:xfrm>
            <a:off x="7975641" y="5161930"/>
            <a:ext cx="1466947" cy="1208700"/>
            <a:chOff x="7975641" y="5161930"/>
            <a:chExt cx="1466947" cy="1208700"/>
          </a:xfrm>
        </p:grpSpPr>
        <p:sp>
          <p:nvSpPr>
            <p:cNvPr id="25" name="Rectangle 24"/>
            <p:cNvSpPr/>
            <p:nvPr/>
          </p:nvSpPr>
          <p:spPr>
            <a:xfrm>
              <a:off x="7975641" y="5161930"/>
              <a:ext cx="1466947" cy="120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Team Management</a:t>
              </a:r>
              <a:endParaRPr lang="en-US" sz="1400" dirty="0"/>
            </a:p>
          </p:txBody>
        </p:sp>
        <p:pic>
          <p:nvPicPr>
            <p:cNvPr id="42" name="Picture 41"/>
            <p:cNvPicPr>
              <a:picLocks noChangeAspect="1"/>
            </p:cNvPicPr>
            <p:nvPr/>
          </p:nvPicPr>
          <p:blipFill>
            <a:blip r:embed="rId11">
              <a:extLst>
                <a:ext uri="{BEBA8EAE-BF5A-486C-A8C5-ECC9F3942E4B}">
                  <a14:imgProps xmlns:a14="http://schemas.microsoft.com/office/drawing/2010/main">
                    <a14:imgLayer r:embed="rId12">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400813" y="5211927"/>
              <a:ext cx="616602" cy="616602"/>
            </a:xfrm>
            <a:prstGeom prst="rect">
              <a:avLst/>
            </a:prstGeom>
          </p:spPr>
        </p:pic>
      </p:grpSp>
      <p:grpSp>
        <p:nvGrpSpPr>
          <p:cNvPr id="46" name="Group 45"/>
          <p:cNvGrpSpPr/>
          <p:nvPr/>
        </p:nvGrpSpPr>
        <p:grpSpPr>
          <a:xfrm>
            <a:off x="6212155" y="5161930"/>
            <a:ext cx="1466947" cy="1208700"/>
            <a:chOff x="6212155" y="5161930"/>
            <a:chExt cx="1466947" cy="1208700"/>
          </a:xfrm>
        </p:grpSpPr>
        <p:sp>
          <p:nvSpPr>
            <p:cNvPr id="24" name="Rectangle 23"/>
            <p:cNvSpPr/>
            <p:nvPr/>
          </p:nvSpPr>
          <p:spPr>
            <a:xfrm>
              <a:off x="6212155" y="5161930"/>
              <a:ext cx="1466947" cy="120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Feedback Management</a:t>
              </a:r>
              <a:endParaRPr lang="en-US" sz="1400" dirty="0"/>
            </a:p>
          </p:txBody>
        </p:sp>
        <p:pic>
          <p:nvPicPr>
            <p:cNvPr id="43" name="Picture 42"/>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680056" y="5211927"/>
              <a:ext cx="531143" cy="624874"/>
            </a:xfrm>
            <a:prstGeom prst="rect">
              <a:avLst/>
            </a:prstGeom>
          </p:spPr>
        </p:pic>
      </p:grpSp>
      <p:grpSp>
        <p:nvGrpSpPr>
          <p:cNvPr id="45" name="Group 44"/>
          <p:cNvGrpSpPr/>
          <p:nvPr/>
        </p:nvGrpSpPr>
        <p:grpSpPr>
          <a:xfrm>
            <a:off x="4448669" y="5161930"/>
            <a:ext cx="1466947" cy="1208700"/>
            <a:chOff x="4448669" y="5161930"/>
            <a:chExt cx="1466947" cy="1208700"/>
          </a:xfrm>
        </p:grpSpPr>
        <p:sp>
          <p:nvSpPr>
            <p:cNvPr id="23" name="Rectangle 22"/>
            <p:cNvSpPr/>
            <p:nvPr/>
          </p:nvSpPr>
          <p:spPr>
            <a:xfrm>
              <a:off x="4448669" y="5161930"/>
              <a:ext cx="1466947" cy="120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Work Item Tracking (Bug, Task, Feature, …)</a:t>
              </a:r>
              <a:endParaRPr lang="en-US" sz="1400" dirty="0"/>
            </a:p>
          </p:txBody>
        </p:sp>
        <p:pic>
          <p:nvPicPr>
            <p:cNvPr id="44" name="Picture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0132" y="5164817"/>
              <a:ext cx="544020" cy="523579"/>
            </a:xfrm>
            <a:prstGeom prst="rect">
              <a:avLst/>
            </a:prstGeom>
          </p:spPr>
        </p:pic>
      </p:grpSp>
      <p:grpSp>
        <p:nvGrpSpPr>
          <p:cNvPr id="79" name="Group 78"/>
          <p:cNvGrpSpPr/>
          <p:nvPr/>
        </p:nvGrpSpPr>
        <p:grpSpPr>
          <a:xfrm>
            <a:off x="8709114" y="2758155"/>
            <a:ext cx="2059539" cy="1337599"/>
            <a:chOff x="4777097" y="5345217"/>
            <a:chExt cx="1837346" cy="1337599"/>
          </a:xfrm>
        </p:grpSpPr>
        <p:sp>
          <p:nvSpPr>
            <p:cNvPr id="80" name="Rectangle 79"/>
            <p:cNvSpPr/>
            <p:nvPr/>
          </p:nvSpPr>
          <p:spPr>
            <a:xfrm>
              <a:off x="4777097" y="5345217"/>
              <a:ext cx="1837346" cy="133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smtClean="0"/>
                <a:t>Saman</a:t>
              </a:r>
              <a:r>
                <a:rPr lang="en-US" sz="1400" dirty="0" smtClean="0"/>
                <a:t> </a:t>
              </a:r>
              <a:r>
                <a:rPr lang="en-US" sz="1400" dirty="0" err="1" smtClean="0"/>
                <a:t>Salamat</a:t>
              </a:r>
              <a:r>
                <a:rPr lang="en-US" sz="1400" dirty="0" smtClean="0"/>
                <a:t> </a:t>
              </a:r>
              <a:r>
                <a:rPr lang="en-US" sz="1400" dirty="0" err="1" smtClean="0"/>
                <a:t>Pajouh</a:t>
              </a:r>
              <a:endParaRPr lang="en-US" sz="1400" dirty="0"/>
            </a:p>
          </p:txBody>
        </p:sp>
        <p:pic>
          <p:nvPicPr>
            <p:cNvPr id="81" name="Picture 8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40706" y="5669422"/>
              <a:ext cx="910128" cy="910128"/>
            </a:xfrm>
            <a:prstGeom prst="rect">
              <a:avLst/>
            </a:prstGeom>
          </p:spPr>
        </p:pic>
      </p:grpSp>
      <p:sp>
        <p:nvSpPr>
          <p:cNvPr id="84" name="Left-Right Arrow 83"/>
          <p:cNvSpPr/>
          <p:nvPr/>
        </p:nvSpPr>
        <p:spPr>
          <a:xfrm>
            <a:off x="7224255" y="3626017"/>
            <a:ext cx="1070032" cy="335485"/>
          </a:xfrm>
          <a:prstGeom prst="leftRightArrow">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Right Arrow 84"/>
          <p:cNvSpPr/>
          <p:nvPr/>
        </p:nvSpPr>
        <p:spPr>
          <a:xfrm>
            <a:off x="3895621" y="3590801"/>
            <a:ext cx="1070032" cy="335485"/>
          </a:xfrm>
          <a:prstGeom prst="leftRightArrow">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a:off x="1258689" y="2757467"/>
            <a:ext cx="2173028" cy="1331861"/>
            <a:chOff x="1580972" y="3144181"/>
            <a:chExt cx="2213361" cy="1692739"/>
          </a:xfrm>
        </p:grpSpPr>
        <p:sp>
          <p:nvSpPr>
            <p:cNvPr id="87" name="Rectangle 86"/>
            <p:cNvSpPr/>
            <p:nvPr/>
          </p:nvSpPr>
          <p:spPr>
            <a:xfrm>
              <a:off x="1580972" y="3144181"/>
              <a:ext cx="2213361" cy="1692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Project Management</a:t>
              </a:r>
              <a:endParaRPr lang="en-US" sz="1400" dirty="0"/>
            </a:p>
          </p:txBody>
        </p:sp>
        <p:pic>
          <p:nvPicPr>
            <p:cNvPr id="88" name="Picture 8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44171" y="3530504"/>
              <a:ext cx="1086962" cy="1281016"/>
            </a:xfrm>
            <a:prstGeom prst="rect">
              <a:avLst/>
            </a:prstGeom>
          </p:spPr>
        </p:pic>
      </p:grpSp>
    </p:spTree>
    <p:extLst>
      <p:ext uri="{BB962C8B-B14F-4D97-AF65-F5344CB8AC3E}">
        <p14:creationId xmlns:p14="http://schemas.microsoft.com/office/powerpoint/2010/main" val="148765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500"/>
                                        <p:tgtEl>
                                          <p:spTgt spid="84"/>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4"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MPS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5803" y="2011680"/>
            <a:ext cx="8078312" cy="4743450"/>
          </a:xfrm>
          <a:prstGeom prst="rect">
            <a:avLst/>
          </a:prstGeom>
        </p:spPr>
      </p:pic>
      <p:sp>
        <p:nvSpPr>
          <p:cNvPr id="5" name="Rectangle 4"/>
          <p:cNvSpPr/>
          <p:nvPr/>
        </p:nvSpPr>
        <p:spPr>
          <a:xfrm>
            <a:off x="1959429" y="2272937"/>
            <a:ext cx="748937" cy="5921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73782" y="3866606"/>
            <a:ext cx="4093029" cy="11582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4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t>
            </a:r>
            <a:r>
              <a:rPr lang="en-US" dirty="0" smtClean="0"/>
              <a:t>with </a:t>
            </a:r>
            <a:r>
              <a:rPr lang="en-US" dirty="0"/>
              <a:t>MPS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9193" y="1946275"/>
            <a:ext cx="11251532" cy="4724400"/>
          </a:xfrm>
          <a:prstGeom prst="rect">
            <a:avLst/>
          </a:prstGeom>
        </p:spPr>
      </p:pic>
      <p:cxnSp>
        <p:nvCxnSpPr>
          <p:cNvPr id="6" name="Straight Arrow Connector 5"/>
          <p:cNvCxnSpPr/>
          <p:nvPr/>
        </p:nvCxnSpPr>
        <p:spPr>
          <a:xfrm flipV="1">
            <a:off x="857250" y="2476500"/>
            <a:ext cx="1066800" cy="1428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819650" y="2476500"/>
            <a:ext cx="1275310" cy="16383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42950" y="2725274"/>
            <a:ext cx="459969" cy="8275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02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feedbacks</a:t>
            </a:r>
            <a:endParaRPr lang="en-US" dirty="0"/>
          </a:p>
        </p:txBody>
      </p:sp>
      <p:pic>
        <p:nvPicPr>
          <p:cNvPr id="9" name="Picture 8"/>
          <p:cNvPicPr>
            <a:picLocks noChangeAspect="1"/>
          </p:cNvPicPr>
          <p:nvPr/>
        </p:nvPicPr>
        <p:blipFill>
          <a:blip r:embed="rId2"/>
          <a:stretch>
            <a:fillRect/>
          </a:stretch>
        </p:blipFill>
        <p:spPr>
          <a:xfrm>
            <a:off x="2554668" y="1557338"/>
            <a:ext cx="7457694" cy="5300662"/>
          </a:xfrm>
          <a:prstGeom prst="rect">
            <a:avLst/>
          </a:prstGeom>
        </p:spPr>
      </p:pic>
      <p:cxnSp>
        <p:nvCxnSpPr>
          <p:cNvPr id="6" name="Straight Arrow Connector 5"/>
          <p:cNvCxnSpPr/>
          <p:nvPr/>
        </p:nvCxnSpPr>
        <p:spPr>
          <a:xfrm>
            <a:off x="2692400" y="2286000"/>
            <a:ext cx="457200" cy="635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426200" y="1892300"/>
            <a:ext cx="599099" cy="787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682332" y="2679700"/>
            <a:ext cx="599099" cy="787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174332" y="3813969"/>
            <a:ext cx="599099" cy="787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0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the feedback</a:t>
            </a:r>
            <a:endParaRPr lang="en-US" dirty="0"/>
          </a:p>
        </p:txBody>
      </p:sp>
      <p:pic>
        <p:nvPicPr>
          <p:cNvPr id="5" name="Picture 4"/>
          <p:cNvPicPr>
            <a:picLocks noChangeAspect="1"/>
          </p:cNvPicPr>
          <p:nvPr/>
        </p:nvPicPr>
        <p:blipFill>
          <a:blip r:embed="rId2"/>
          <a:stretch>
            <a:fillRect/>
          </a:stretch>
        </p:blipFill>
        <p:spPr>
          <a:xfrm>
            <a:off x="2676624" y="1806349"/>
            <a:ext cx="6836669" cy="5051651"/>
          </a:xfrm>
          <a:prstGeom prst="rect">
            <a:avLst/>
          </a:prstGeom>
        </p:spPr>
      </p:pic>
      <p:sp>
        <p:nvSpPr>
          <p:cNvPr id="8" name="Rounded Rectangle 7"/>
          <p:cNvSpPr/>
          <p:nvPr/>
        </p:nvSpPr>
        <p:spPr>
          <a:xfrm>
            <a:off x="2713568" y="3694547"/>
            <a:ext cx="1431636" cy="76661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713568" y="4493050"/>
            <a:ext cx="1431636" cy="20093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10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 it to </a:t>
            </a:r>
            <a:r>
              <a:rPr lang="en-US" dirty="0" err="1" smtClean="0"/>
              <a:t>tfs</a:t>
            </a:r>
            <a:endParaRPr lang="en-US" dirty="0"/>
          </a:p>
        </p:txBody>
      </p:sp>
      <p:pic>
        <p:nvPicPr>
          <p:cNvPr id="4" name="Picture 3"/>
          <p:cNvPicPr>
            <a:picLocks noChangeAspect="1"/>
          </p:cNvPicPr>
          <p:nvPr/>
        </p:nvPicPr>
        <p:blipFill>
          <a:blip r:embed="rId2"/>
          <a:stretch>
            <a:fillRect/>
          </a:stretch>
        </p:blipFill>
        <p:spPr>
          <a:xfrm>
            <a:off x="1873796" y="1935480"/>
            <a:ext cx="8442325" cy="4805012"/>
          </a:xfrm>
          <a:prstGeom prst="rect">
            <a:avLst/>
          </a:prstGeom>
        </p:spPr>
      </p:pic>
      <p:sp>
        <p:nvSpPr>
          <p:cNvPr id="5" name="Rounded Rectangle 4"/>
          <p:cNvSpPr/>
          <p:nvPr/>
        </p:nvSpPr>
        <p:spPr>
          <a:xfrm>
            <a:off x="2400300" y="1935480"/>
            <a:ext cx="584200" cy="3759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975396" y="4991100"/>
            <a:ext cx="1009104" cy="1651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854996" y="3733800"/>
            <a:ext cx="399504" cy="2413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873106" y="3559175"/>
            <a:ext cx="2918594" cy="3041650"/>
          </a:xfrm>
          <a:prstGeom prst="roundRect">
            <a:avLst>
              <a:gd name="adj" fmla="val 1872"/>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56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and interactions</a:t>
            </a:r>
            <a:endParaRPr lang="en-US" dirty="0"/>
          </a:p>
        </p:txBody>
      </p:sp>
      <p:pic>
        <p:nvPicPr>
          <p:cNvPr id="4" name="Picture 3"/>
          <p:cNvPicPr>
            <a:picLocks noChangeAspect="1"/>
          </p:cNvPicPr>
          <p:nvPr/>
        </p:nvPicPr>
        <p:blipFill>
          <a:blip r:embed="rId2"/>
          <a:stretch>
            <a:fillRect/>
          </a:stretch>
        </p:blipFill>
        <p:spPr>
          <a:xfrm>
            <a:off x="300037" y="2319337"/>
            <a:ext cx="4733925" cy="3590925"/>
          </a:xfrm>
          <a:prstGeom prst="rect">
            <a:avLst/>
          </a:prstGeom>
        </p:spPr>
      </p:pic>
      <p:pic>
        <p:nvPicPr>
          <p:cNvPr id="6" name="Picture 5"/>
          <p:cNvPicPr>
            <a:picLocks noChangeAspect="1"/>
          </p:cNvPicPr>
          <p:nvPr/>
        </p:nvPicPr>
        <p:blipFill>
          <a:blip r:embed="rId3"/>
          <a:stretch>
            <a:fillRect/>
          </a:stretch>
        </p:blipFill>
        <p:spPr>
          <a:xfrm>
            <a:off x="5591175" y="1571625"/>
            <a:ext cx="6419850" cy="5286375"/>
          </a:xfrm>
          <a:prstGeom prst="rect">
            <a:avLst/>
          </a:prstGeom>
        </p:spPr>
      </p:pic>
      <p:cxnSp>
        <p:nvCxnSpPr>
          <p:cNvPr id="7" name="Straight Arrow Connector 6"/>
          <p:cNvCxnSpPr/>
          <p:nvPr/>
        </p:nvCxnSpPr>
        <p:spPr>
          <a:xfrm flipH="1">
            <a:off x="3701132" y="2319337"/>
            <a:ext cx="599099" cy="787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295232" y="1399236"/>
            <a:ext cx="599099" cy="787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0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and interactions</a:t>
            </a:r>
          </a:p>
        </p:txBody>
      </p:sp>
      <p:pic>
        <p:nvPicPr>
          <p:cNvPr id="4" name="Picture 3"/>
          <p:cNvPicPr>
            <a:picLocks noChangeAspect="1"/>
          </p:cNvPicPr>
          <p:nvPr/>
        </p:nvPicPr>
        <p:blipFill>
          <a:blip r:embed="rId2"/>
          <a:stretch>
            <a:fillRect/>
          </a:stretch>
        </p:blipFill>
        <p:spPr>
          <a:xfrm>
            <a:off x="230102" y="2200116"/>
            <a:ext cx="4608597" cy="4140200"/>
          </a:xfrm>
          <a:prstGeom prst="rect">
            <a:avLst/>
          </a:prstGeom>
        </p:spPr>
      </p:pic>
      <p:cxnSp>
        <p:nvCxnSpPr>
          <p:cNvPr id="5" name="Straight Arrow Connector 4"/>
          <p:cNvCxnSpPr/>
          <p:nvPr/>
        </p:nvCxnSpPr>
        <p:spPr>
          <a:xfrm flipH="1">
            <a:off x="1542132" y="3966369"/>
            <a:ext cx="599099" cy="787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5177912" y="2051672"/>
            <a:ext cx="6786509" cy="4384992"/>
          </a:xfrm>
          <a:prstGeom prst="rect">
            <a:avLst/>
          </a:prstGeom>
        </p:spPr>
      </p:pic>
      <p:cxnSp>
        <p:nvCxnSpPr>
          <p:cNvPr id="8" name="Straight Arrow Connector 7"/>
          <p:cNvCxnSpPr/>
          <p:nvPr/>
        </p:nvCxnSpPr>
        <p:spPr>
          <a:xfrm>
            <a:off x="4610657" y="1391920"/>
            <a:ext cx="1134509" cy="10510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0100" y="3136900"/>
            <a:ext cx="5461175" cy="2646878"/>
          </a:xfrm>
          <a:prstGeom prst="rect">
            <a:avLst/>
          </a:prstGeom>
          <a:noFill/>
        </p:spPr>
        <p:txBody>
          <a:bodyPr wrap="none" rtlCol="0">
            <a:spAutoFit/>
          </a:bodyPr>
          <a:lstStyle/>
          <a:p>
            <a:r>
              <a:rPr lang="en-US" sz="1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 &amp; A</a:t>
            </a:r>
            <a:endParaRPr lang="en-US" sz="1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Box 2"/>
          <p:cNvSpPr txBox="1"/>
          <p:nvPr/>
        </p:nvSpPr>
        <p:spPr>
          <a:xfrm>
            <a:off x="4094825" y="1168400"/>
            <a:ext cx="3951723" cy="523220"/>
          </a:xfrm>
          <a:prstGeom prst="rect">
            <a:avLst/>
          </a:prstGeom>
          <a:noFill/>
        </p:spPr>
        <p:txBody>
          <a:bodyPr wrap="none" rtlCol="0">
            <a:spAutoFit/>
          </a:bodyPr>
          <a:lstStyle/>
          <a:p>
            <a:r>
              <a:rPr lang="en-US" sz="2800" dirty="0" smtClean="0"/>
              <a:t>Thanks for your attention</a:t>
            </a:r>
            <a:endParaRPr lang="en-US" sz="2800" dirty="0"/>
          </a:p>
        </p:txBody>
      </p:sp>
    </p:spTree>
    <p:extLst>
      <p:ext uri="{BB962C8B-B14F-4D97-AF65-F5344CB8AC3E}">
        <p14:creationId xmlns:p14="http://schemas.microsoft.com/office/powerpoint/2010/main" val="1516975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bwMode="auto">
          <a:xfrm flipH="1">
            <a:off x="1588" y="0"/>
            <a:ext cx="12188824" cy="685800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grpSp>
        <p:nvGrpSpPr>
          <p:cNvPr id="38" name="Group 37"/>
          <p:cNvGrpSpPr/>
          <p:nvPr/>
        </p:nvGrpSpPr>
        <p:grpSpPr>
          <a:xfrm>
            <a:off x="1588" y="0"/>
            <a:ext cx="12192000" cy="5778500"/>
            <a:chOff x="0" y="0"/>
            <a:chExt cx="12192000" cy="5778500"/>
          </a:xfrm>
        </p:grpSpPr>
        <p:sp>
          <p:nvSpPr>
            <p:cNvPr id="18" name="Rectangle 17"/>
            <p:cNvSpPr/>
            <p:nvPr/>
          </p:nvSpPr>
          <p:spPr bwMode="auto">
            <a:xfrm>
              <a:off x="0" y="0"/>
              <a:ext cx="12192000" cy="5778500"/>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sp>
          <p:nvSpPr>
            <p:cNvPr id="67" name="Title 1"/>
            <p:cNvSpPr txBox="1">
              <a:spLocks/>
            </p:cNvSpPr>
            <p:nvPr/>
          </p:nvSpPr>
          <p:spPr>
            <a:xfrm>
              <a:off x="911229" y="232955"/>
              <a:ext cx="10943732" cy="664797"/>
            </a:xfrm>
            <a:prstGeom prst="rect">
              <a:avLst/>
            </a:prstGeom>
          </p:spPr>
          <p:txBody>
            <a:bodyPr vert="horz" lIns="91440" tIns="45720" rIns="91440" bIns="45720" rtlCol="0" anchor="ctr">
              <a:noAutofit/>
            </a:bodyPr>
            <a:lstStyle>
              <a:lvl1pPr>
                <a:lnSpc>
                  <a:spcPct val="90000"/>
                </a:lnSpc>
                <a:spcBef>
                  <a:spcPct val="0"/>
                </a:spcBef>
                <a:buNone/>
                <a:defRPr lang="en-US" sz="4800">
                  <a:solidFill>
                    <a:srgbClr val="4386A8"/>
                  </a:solidFill>
                  <a:latin typeface="Tahoma"/>
                  <a:cs typeface="Tahoma"/>
                </a:defRPr>
              </a:lvl1pPr>
            </a:lstStyle>
            <a:p>
              <a:r>
                <a:rPr sz="4000" cap="all" dirty="0">
                  <a:solidFill>
                    <a:schemeClr val="bg2"/>
                  </a:solidFill>
                  <a:latin typeface="+mj-lt"/>
                  <a:ea typeface="+mj-ea"/>
                  <a:cs typeface="+mj-cs"/>
                </a:rPr>
                <a:t>What is Team Foundation Service?</a:t>
              </a:r>
            </a:p>
          </p:txBody>
        </p:sp>
      </p:grpSp>
      <p:sp>
        <p:nvSpPr>
          <p:cNvPr id="23" name="Freeform 24"/>
          <p:cNvSpPr>
            <a:spLocks/>
          </p:cNvSpPr>
          <p:nvPr/>
        </p:nvSpPr>
        <p:spPr bwMode="auto">
          <a:xfrm>
            <a:off x="4763" y="4520001"/>
            <a:ext cx="2692400" cy="436563"/>
          </a:xfrm>
          <a:custGeom>
            <a:avLst/>
            <a:gdLst>
              <a:gd name="T0" fmla="*/ 1696 w 1696"/>
              <a:gd name="T1" fmla="*/ 275 h 275"/>
              <a:gd name="T2" fmla="*/ 1459 w 1696"/>
              <a:gd name="T3" fmla="*/ 0 h 275"/>
              <a:gd name="T4" fmla="*/ 0 w 1696"/>
              <a:gd name="T5" fmla="*/ 0 h 275"/>
              <a:gd name="T6" fmla="*/ 0 w 1696"/>
              <a:gd name="T7" fmla="*/ 275 h 275"/>
              <a:gd name="T8" fmla="*/ 1696 w 1696"/>
              <a:gd name="T9" fmla="*/ 275 h 275"/>
            </a:gdLst>
            <a:ahLst/>
            <a:cxnLst>
              <a:cxn ang="0">
                <a:pos x="T0" y="T1"/>
              </a:cxn>
              <a:cxn ang="0">
                <a:pos x="T2" y="T3"/>
              </a:cxn>
              <a:cxn ang="0">
                <a:pos x="T4" y="T5"/>
              </a:cxn>
              <a:cxn ang="0">
                <a:pos x="T6" y="T7"/>
              </a:cxn>
              <a:cxn ang="0">
                <a:pos x="T8" y="T9"/>
              </a:cxn>
            </a:cxnLst>
            <a:rect l="0" t="0" r="r" b="b"/>
            <a:pathLst>
              <a:path w="1696" h="275">
                <a:moveTo>
                  <a:pt x="1696" y="275"/>
                </a:moveTo>
                <a:lnTo>
                  <a:pt x="1459" y="0"/>
                </a:lnTo>
                <a:lnTo>
                  <a:pt x="0" y="0"/>
                </a:lnTo>
                <a:lnTo>
                  <a:pt x="0" y="275"/>
                </a:lnTo>
                <a:lnTo>
                  <a:pt x="1696" y="275"/>
                </a:lnTo>
                <a:close/>
              </a:path>
            </a:pathLst>
          </a:custGeom>
          <a:solidFill>
            <a:srgbClr val="00579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6"/>
          <p:cNvSpPr>
            <a:spLocks/>
          </p:cNvSpPr>
          <p:nvPr/>
        </p:nvSpPr>
        <p:spPr bwMode="auto">
          <a:xfrm>
            <a:off x="9364663" y="4538663"/>
            <a:ext cx="2833688" cy="436563"/>
          </a:xfrm>
          <a:custGeom>
            <a:avLst/>
            <a:gdLst>
              <a:gd name="T0" fmla="*/ 0 w 1785"/>
              <a:gd name="T1" fmla="*/ 275 h 275"/>
              <a:gd name="T2" fmla="*/ 239 w 1785"/>
              <a:gd name="T3" fmla="*/ 0 h 275"/>
              <a:gd name="T4" fmla="*/ 1785 w 1785"/>
              <a:gd name="T5" fmla="*/ 0 h 275"/>
              <a:gd name="T6" fmla="*/ 1785 w 1785"/>
              <a:gd name="T7" fmla="*/ 275 h 275"/>
              <a:gd name="T8" fmla="*/ 0 w 1785"/>
              <a:gd name="T9" fmla="*/ 275 h 275"/>
            </a:gdLst>
            <a:ahLst/>
            <a:cxnLst>
              <a:cxn ang="0">
                <a:pos x="T0" y="T1"/>
              </a:cxn>
              <a:cxn ang="0">
                <a:pos x="T2" y="T3"/>
              </a:cxn>
              <a:cxn ang="0">
                <a:pos x="T4" y="T5"/>
              </a:cxn>
              <a:cxn ang="0">
                <a:pos x="T6" y="T7"/>
              </a:cxn>
              <a:cxn ang="0">
                <a:pos x="T8" y="T9"/>
              </a:cxn>
            </a:cxnLst>
            <a:rect l="0" t="0" r="r" b="b"/>
            <a:pathLst>
              <a:path w="1785" h="275">
                <a:moveTo>
                  <a:pt x="0" y="275"/>
                </a:moveTo>
                <a:lnTo>
                  <a:pt x="239" y="0"/>
                </a:lnTo>
                <a:lnTo>
                  <a:pt x="1785" y="0"/>
                </a:lnTo>
                <a:lnTo>
                  <a:pt x="1785" y="275"/>
                </a:lnTo>
                <a:lnTo>
                  <a:pt x="0" y="275"/>
                </a:lnTo>
                <a:close/>
              </a:path>
            </a:pathLst>
          </a:custGeom>
          <a:solidFill>
            <a:srgbClr val="00579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58" name="Group 57"/>
          <p:cNvGrpSpPr/>
          <p:nvPr/>
        </p:nvGrpSpPr>
        <p:grpSpPr>
          <a:xfrm>
            <a:off x="2320926" y="1863724"/>
            <a:ext cx="7423150" cy="7731410"/>
            <a:chOff x="2319338" y="1863724"/>
            <a:chExt cx="7423150" cy="7731410"/>
          </a:xfrm>
        </p:grpSpPr>
        <p:sp>
          <p:nvSpPr>
            <p:cNvPr id="16" name="Freeform 20"/>
            <p:cNvSpPr>
              <a:spLocks/>
            </p:cNvSpPr>
            <p:nvPr/>
          </p:nvSpPr>
          <p:spPr bwMode="auto">
            <a:xfrm>
              <a:off x="2319338" y="1863724"/>
              <a:ext cx="7423150" cy="3111500"/>
            </a:xfrm>
            <a:custGeom>
              <a:avLst/>
              <a:gdLst>
                <a:gd name="T0" fmla="*/ 1428 w 2365"/>
                <a:gd name="T1" fmla="*/ 193 h 991"/>
                <a:gd name="T2" fmla="*/ 2245 w 2365"/>
                <a:gd name="T3" fmla="*/ 990 h 991"/>
                <a:gd name="T4" fmla="*/ 2364 w 2365"/>
                <a:gd name="T5" fmla="*/ 852 h 991"/>
                <a:gd name="T6" fmla="*/ 2365 w 2365"/>
                <a:gd name="T7" fmla="*/ 852 h 991"/>
                <a:gd name="T8" fmla="*/ 1183 w 2365"/>
                <a:gd name="T9" fmla="*/ 0 h 991"/>
                <a:gd name="T10" fmla="*/ 0 w 2365"/>
                <a:gd name="T11" fmla="*/ 852 h 991"/>
                <a:gd name="T12" fmla="*/ 0 w 2365"/>
                <a:gd name="T13" fmla="*/ 852 h 991"/>
                <a:gd name="T14" fmla="*/ 120 w 2365"/>
                <a:gd name="T15" fmla="*/ 991 h 991"/>
                <a:gd name="T16" fmla="*/ 1428 w 2365"/>
                <a:gd name="T17" fmla="*/ 193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5" h="991">
                  <a:moveTo>
                    <a:pt x="1428" y="193"/>
                  </a:moveTo>
                  <a:cubicBezTo>
                    <a:pt x="1829" y="285"/>
                    <a:pt x="2144" y="593"/>
                    <a:pt x="2245" y="990"/>
                  </a:cubicBezTo>
                  <a:cubicBezTo>
                    <a:pt x="2364" y="852"/>
                    <a:pt x="2364" y="852"/>
                    <a:pt x="2364" y="852"/>
                  </a:cubicBezTo>
                  <a:cubicBezTo>
                    <a:pt x="2365" y="852"/>
                    <a:pt x="2365" y="852"/>
                    <a:pt x="2365" y="852"/>
                  </a:cubicBezTo>
                  <a:cubicBezTo>
                    <a:pt x="2200" y="357"/>
                    <a:pt x="1733" y="0"/>
                    <a:pt x="1183" y="0"/>
                  </a:cubicBezTo>
                  <a:cubicBezTo>
                    <a:pt x="633" y="0"/>
                    <a:pt x="166" y="357"/>
                    <a:pt x="0" y="852"/>
                  </a:cubicBezTo>
                  <a:cubicBezTo>
                    <a:pt x="0" y="852"/>
                    <a:pt x="0" y="852"/>
                    <a:pt x="0" y="852"/>
                  </a:cubicBezTo>
                  <a:cubicBezTo>
                    <a:pt x="120" y="991"/>
                    <a:pt x="120" y="991"/>
                    <a:pt x="120" y="991"/>
                  </a:cubicBezTo>
                  <a:cubicBezTo>
                    <a:pt x="267" y="416"/>
                    <a:pt x="846" y="60"/>
                    <a:pt x="1428" y="193"/>
                  </a:cubicBez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TextBox 74"/>
            <p:cNvSpPr txBox="1"/>
            <p:nvPr/>
          </p:nvSpPr>
          <p:spPr>
            <a:xfrm>
              <a:off x="2371326" y="2188494"/>
              <a:ext cx="7315200" cy="7406640"/>
            </a:xfrm>
            <a:prstGeom prst="rect">
              <a:avLst/>
            </a:prstGeom>
            <a:noFill/>
          </p:spPr>
          <p:txBody>
            <a:bodyPr spcFirstLastPara="1" wrap="square" lIns="0" tIns="0" rIns="0" bIns="0" numCol="1" rtlCol="0">
              <a:prstTxWarp prst="textArchUp">
                <a:avLst>
                  <a:gd name="adj" fmla="val 11796435"/>
                </a:avLst>
              </a:prstTxWarp>
              <a:spAutoFit/>
            </a:bodyPr>
            <a:lstStyle/>
            <a:p>
              <a:pPr algn="ctr">
                <a:lnSpc>
                  <a:spcPct val="90000"/>
                </a:lnSpc>
                <a:spcBef>
                  <a:spcPts val="100"/>
                </a:spcBef>
                <a:spcAft>
                  <a:spcPts val="200"/>
                </a:spcAft>
                <a:defRPr/>
              </a:pPr>
              <a:r>
                <a:rPr lang="en-US" sz="2000" kern="0" dirty="0">
                  <a:gradFill>
                    <a:gsLst>
                      <a:gs pos="83333">
                        <a:srgbClr val="FFFFFF"/>
                      </a:gs>
                      <a:gs pos="56667">
                        <a:srgbClr val="FFFFFF"/>
                      </a:gs>
                    </a:gsLst>
                    <a:lin ang="16200000" scaled="0"/>
                  </a:gradFill>
                </a:rPr>
                <a:t>Web  •  Client  •  Server  •  Cloud  •  SharePoint  •  Java  •  </a:t>
              </a:r>
              <a:r>
                <a:rPr lang="en-US" sz="2000" kern="0" dirty="0" err="1">
                  <a:gradFill>
                    <a:gsLst>
                      <a:gs pos="83333">
                        <a:srgbClr val="FFFFFF"/>
                      </a:gs>
                      <a:gs pos="56667">
                        <a:srgbClr val="FFFFFF"/>
                      </a:gs>
                    </a:gsLst>
                    <a:lin ang="16200000" scaled="0"/>
                  </a:gradFill>
                </a:rPr>
                <a:t>iOS</a:t>
              </a:r>
              <a:endParaRPr lang="en-US" sz="2000" kern="0" dirty="0">
                <a:gradFill>
                  <a:gsLst>
                    <a:gs pos="83333">
                      <a:srgbClr val="FFFFFF"/>
                    </a:gs>
                    <a:gs pos="56667">
                      <a:srgbClr val="FFFFFF"/>
                    </a:gs>
                  </a:gsLst>
                  <a:lin ang="16200000" scaled="0"/>
                </a:gradFill>
              </a:endParaRPr>
            </a:p>
          </p:txBody>
        </p:sp>
      </p:grpSp>
      <p:sp>
        <p:nvSpPr>
          <p:cNvPr id="102" name="Rectangle 101"/>
          <p:cNvSpPr/>
          <p:nvPr/>
        </p:nvSpPr>
        <p:spPr bwMode="auto">
          <a:xfrm>
            <a:off x="0" y="1616276"/>
            <a:ext cx="12192000" cy="3492500"/>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sp>
        <p:nvSpPr>
          <p:cNvPr id="27" name="Freeform 25"/>
          <p:cNvSpPr>
            <a:spLocks/>
          </p:cNvSpPr>
          <p:nvPr/>
        </p:nvSpPr>
        <p:spPr bwMode="auto">
          <a:xfrm>
            <a:off x="4763" y="5075238"/>
            <a:ext cx="3233738" cy="523875"/>
          </a:xfrm>
          <a:custGeom>
            <a:avLst/>
            <a:gdLst>
              <a:gd name="T0" fmla="*/ 1752 w 2037"/>
              <a:gd name="T1" fmla="*/ 0 h 330"/>
              <a:gd name="T2" fmla="*/ 0 w 2037"/>
              <a:gd name="T3" fmla="*/ 0 h 330"/>
              <a:gd name="T4" fmla="*/ 0 w 2037"/>
              <a:gd name="T5" fmla="*/ 330 h 330"/>
              <a:gd name="T6" fmla="*/ 2037 w 2037"/>
              <a:gd name="T7" fmla="*/ 330 h 330"/>
              <a:gd name="T8" fmla="*/ 1752 w 2037"/>
              <a:gd name="T9" fmla="*/ 0 h 330"/>
            </a:gdLst>
            <a:ahLst/>
            <a:cxnLst>
              <a:cxn ang="0">
                <a:pos x="T0" y="T1"/>
              </a:cxn>
              <a:cxn ang="0">
                <a:pos x="T2" y="T3"/>
              </a:cxn>
              <a:cxn ang="0">
                <a:pos x="T4" y="T5"/>
              </a:cxn>
              <a:cxn ang="0">
                <a:pos x="T6" y="T7"/>
              </a:cxn>
              <a:cxn ang="0">
                <a:pos x="T8" y="T9"/>
              </a:cxn>
            </a:cxnLst>
            <a:rect l="0" t="0" r="r" b="b"/>
            <a:pathLst>
              <a:path w="2037" h="330">
                <a:moveTo>
                  <a:pt x="1752" y="0"/>
                </a:moveTo>
                <a:lnTo>
                  <a:pt x="0" y="0"/>
                </a:lnTo>
                <a:lnTo>
                  <a:pt x="0" y="330"/>
                </a:lnTo>
                <a:lnTo>
                  <a:pt x="2037" y="330"/>
                </a:lnTo>
                <a:lnTo>
                  <a:pt x="1752" y="0"/>
                </a:lnTo>
                <a:close/>
              </a:path>
            </a:pathLst>
          </a:custGeom>
          <a:solidFill>
            <a:srgbClr val="00579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7"/>
          <p:cNvSpPr>
            <a:spLocks/>
          </p:cNvSpPr>
          <p:nvPr/>
        </p:nvSpPr>
        <p:spPr bwMode="auto">
          <a:xfrm>
            <a:off x="8821739" y="5075238"/>
            <a:ext cx="3376613" cy="523875"/>
          </a:xfrm>
          <a:custGeom>
            <a:avLst/>
            <a:gdLst>
              <a:gd name="T0" fmla="*/ 292 w 2127"/>
              <a:gd name="T1" fmla="*/ 0 h 330"/>
              <a:gd name="T2" fmla="*/ 2127 w 2127"/>
              <a:gd name="T3" fmla="*/ 0 h 330"/>
              <a:gd name="T4" fmla="*/ 2127 w 2127"/>
              <a:gd name="T5" fmla="*/ 330 h 330"/>
              <a:gd name="T6" fmla="*/ 0 w 2127"/>
              <a:gd name="T7" fmla="*/ 330 h 330"/>
              <a:gd name="T8" fmla="*/ 292 w 2127"/>
              <a:gd name="T9" fmla="*/ 0 h 330"/>
            </a:gdLst>
            <a:ahLst/>
            <a:cxnLst>
              <a:cxn ang="0">
                <a:pos x="T0" y="T1"/>
              </a:cxn>
              <a:cxn ang="0">
                <a:pos x="T2" y="T3"/>
              </a:cxn>
              <a:cxn ang="0">
                <a:pos x="T4" y="T5"/>
              </a:cxn>
              <a:cxn ang="0">
                <a:pos x="T6" y="T7"/>
              </a:cxn>
              <a:cxn ang="0">
                <a:pos x="T8" y="T9"/>
              </a:cxn>
            </a:cxnLst>
            <a:rect l="0" t="0" r="r" b="b"/>
            <a:pathLst>
              <a:path w="2127" h="330">
                <a:moveTo>
                  <a:pt x="292" y="0"/>
                </a:moveTo>
                <a:lnTo>
                  <a:pt x="2127" y="0"/>
                </a:lnTo>
                <a:lnTo>
                  <a:pt x="2127" y="330"/>
                </a:lnTo>
                <a:lnTo>
                  <a:pt x="0" y="330"/>
                </a:lnTo>
                <a:lnTo>
                  <a:pt x="292" y="0"/>
                </a:lnTo>
                <a:close/>
              </a:path>
            </a:pathLst>
          </a:custGeom>
          <a:solidFill>
            <a:srgbClr val="00579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56" name="Group 55"/>
          <p:cNvGrpSpPr/>
          <p:nvPr/>
        </p:nvGrpSpPr>
        <p:grpSpPr>
          <a:xfrm>
            <a:off x="2782888" y="2158999"/>
            <a:ext cx="6502400" cy="6401236"/>
            <a:chOff x="2781300" y="2158999"/>
            <a:chExt cx="6502400" cy="6401236"/>
          </a:xfrm>
        </p:grpSpPr>
        <p:sp>
          <p:nvSpPr>
            <p:cNvPr id="19" name="Freeform 21"/>
            <p:cNvSpPr>
              <a:spLocks/>
            </p:cNvSpPr>
            <p:nvPr/>
          </p:nvSpPr>
          <p:spPr bwMode="auto">
            <a:xfrm>
              <a:off x="2781300" y="2158999"/>
              <a:ext cx="6502400" cy="3440113"/>
            </a:xfrm>
            <a:custGeom>
              <a:avLst/>
              <a:gdLst>
                <a:gd name="T0" fmla="*/ 2072 w 2072"/>
                <a:gd name="T1" fmla="*/ 929 h 1096"/>
                <a:gd name="T2" fmla="*/ 797 w 2072"/>
                <a:gd name="T3" fmla="*/ 132 h 1096"/>
                <a:gd name="T4" fmla="*/ 0 w 2072"/>
                <a:gd name="T5" fmla="*/ 928 h 1096"/>
                <a:gd name="T6" fmla="*/ 145 w 2072"/>
                <a:gd name="T7" fmla="*/ 1096 h 1096"/>
                <a:gd name="T8" fmla="*/ 145 w 2072"/>
                <a:gd name="T9" fmla="*/ 1096 h 1096"/>
                <a:gd name="T10" fmla="*/ 1035 w 2072"/>
                <a:gd name="T11" fmla="*/ 260 h 1096"/>
                <a:gd name="T12" fmla="*/ 1926 w 2072"/>
                <a:gd name="T13" fmla="*/ 1096 h 1096"/>
                <a:gd name="T14" fmla="*/ 2072 w 2072"/>
                <a:gd name="T15" fmla="*/ 929 h 10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2" h="1096">
                  <a:moveTo>
                    <a:pt x="2072" y="929"/>
                  </a:moveTo>
                  <a:cubicBezTo>
                    <a:pt x="1939" y="357"/>
                    <a:pt x="1369" y="0"/>
                    <a:pt x="797" y="132"/>
                  </a:cubicBezTo>
                  <a:cubicBezTo>
                    <a:pt x="401" y="224"/>
                    <a:pt x="92" y="533"/>
                    <a:pt x="0" y="928"/>
                  </a:cubicBezTo>
                  <a:cubicBezTo>
                    <a:pt x="145" y="1096"/>
                    <a:pt x="145" y="1096"/>
                    <a:pt x="145" y="1096"/>
                  </a:cubicBezTo>
                  <a:cubicBezTo>
                    <a:pt x="145" y="1096"/>
                    <a:pt x="145" y="1096"/>
                    <a:pt x="145" y="1096"/>
                  </a:cubicBezTo>
                  <a:cubicBezTo>
                    <a:pt x="174" y="630"/>
                    <a:pt x="562" y="260"/>
                    <a:pt x="1035" y="260"/>
                  </a:cubicBezTo>
                  <a:cubicBezTo>
                    <a:pt x="1509" y="260"/>
                    <a:pt x="1896" y="629"/>
                    <a:pt x="1926" y="1096"/>
                  </a:cubicBezTo>
                  <a:lnTo>
                    <a:pt x="2072" y="929"/>
                  </a:ln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TextBox 79"/>
            <p:cNvSpPr txBox="1"/>
            <p:nvPr/>
          </p:nvSpPr>
          <p:spPr>
            <a:xfrm>
              <a:off x="3062877" y="2799515"/>
              <a:ext cx="5943600" cy="5760720"/>
            </a:xfrm>
            <a:prstGeom prst="rect">
              <a:avLst/>
            </a:prstGeom>
            <a:noFill/>
          </p:spPr>
          <p:txBody>
            <a:bodyPr spcFirstLastPara="1" wrap="square" lIns="0" tIns="0" rIns="0" bIns="0" numCol="1" rtlCol="0">
              <a:prstTxWarp prst="textArchUp">
                <a:avLst>
                  <a:gd name="adj" fmla="val 11796435"/>
                </a:avLst>
              </a:prstTxWarp>
              <a:spAutoFit/>
            </a:bodyPr>
            <a:lstStyle/>
            <a:p>
              <a:pPr algn="ctr">
                <a:lnSpc>
                  <a:spcPct val="90000"/>
                </a:lnSpc>
                <a:spcBef>
                  <a:spcPts val="100"/>
                </a:spcBef>
                <a:spcAft>
                  <a:spcPts val="200"/>
                </a:spcAft>
                <a:defRPr/>
              </a:pPr>
              <a:r>
                <a:rPr lang="en-US" sz="2400" kern="0" spc="-30" dirty="0">
                  <a:gradFill>
                    <a:gsLst>
                      <a:gs pos="83333">
                        <a:srgbClr val="FFFFFF"/>
                      </a:gs>
                      <a:gs pos="56667">
                        <a:srgbClr val="FFFFFF"/>
                      </a:gs>
                    </a:gsLst>
                    <a:lin ang="16200000" scaled="0"/>
                  </a:gradFill>
                </a:rPr>
                <a:t>Visual Studio</a:t>
              </a:r>
              <a:r>
                <a:rPr lang="en-US" sz="2400" kern="0" dirty="0">
                  <a:gradFill>
                    <a:gsLst>
                      <a:gs pos="83333">
                        <a:srgbClr val="FFFFFF"/>
                      </a:gs>
                      <a:gs pos="56667">
                        <a:srgbClr val="FFFFFF"/>
                      </a:gs>
                    </a:gsLst>
                    <a:lin ang="16200000" scaled="0"/>
                  </a:gradFill>
                </a:rPr>
                <a:t>  •  </a:t>
              </a:r>
              <a:r>
                <a:rPr lang="en-US" sz="2300" kern="0" dirty="0">
                  <a:gradFill>
                    <a:gsLst>
                      <a:gs pos="83333">
                        <a:srgbClr val="FFFFFF"/>
                      </a:gs>
                      <a:gs pos="56667">
                        <a:srgbClr val="FFFFFF"/>
                      </a:gs>
                    </a:gsLst>
                    <a:lin ang="16200000" scaled="0"/>
                  </a:gradFill>
                </a:rPr>
                <a:t>Team Explorer Everywhere</a:t>
              </a:r>
            </a:p>
          </p:txBody>
        </p:sp>
      </p:grpSp>
      <p:sp>
        <p:nvSpPr>
          <p:cNvPr id="101" name="Rectangle 100"/>
          <p:cNvSpPr/>
          <p:nvPr/>
        </p:nvSpPr>
        <p:spPr bwMode="auto">
          <a:xfrm>
            <a:off x="0" y="2436818"/>
            <a:ext cx="12192000" cy="3251200"/>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grpSp>
        <p:nvGrpSpPr>
          <p:cNvPr id="55" name="Group 54"/>
          <p:cNvGrpSpPr/>
          <p:nvPr/>
        </p:nvGrpSpPr>
        <p:grpSpPr>
          <a:xfrm rot="10800000">
            <a:off x="3409570" y="3179762"/>
            <a:ext cx="5248656" cy="5248656"/>
            <a:chOff x="3407982" y="3179762"/>
            <a:chExt cx="5248656" cy="5248656"/>
          </a:xfrm>
        </p:grpSpPr>
        <p:grpSp>
          <p:nvGrpSpPr>
            <p:cNvPr id="36" name="Group 35"/>
            <p:cNvGrpSpPr/>
            <p:nvPr/>
          </p:nvGrpSpPr>
          <p:grpSpPr>
            <a:xfrm>
              <a:off x="3407982" y="3179762"/>
              <a:ext cx="5248656" cy="5248656"/>
              <a:chOff x="3407982" y="3151187"/>
              <a:chExt cx="5248656" cy="5248656"/>
            </a:xfrm>
          </p:grpSpPr>
          <p:sp>
            <p:nvSpPr>
              <p:cNvPr id="20" name="Freeform 22"/>
              <p:cNvSpPr>
                <a:spLocks/>
              </p:cNvSpPr>
              <p:nvPr/>
            </p:nvSpPr>
            <p:spPr bwMode="auto">
              <a:xfrm>
                <a:off x="3408363" y="3151187"/>
                <a:ext cx="5248275" cy="2627313"/>
              </a:xfrm>
              <a:custGeom>
                <a:avLst/>
                <a:gdLst>
                  <a:gd name="T0" fmla="*/ 836 w 1672"/>
                  <a:gd name="T1" fmla="*/ 0 h 837"/>
                  <a:gd name="T2" fmla="*/ 0 w 1672"/>
                  <a:gd name="T3" fmla="*/ 837 h 837"/>
                  <a:gd name="T4" fmla="*/ 200 w 1672"/>
                  <a:gd name="T5" fmla="*/ 837 h 837"/>
                  <a:gd name="T6" fmla="*/ 836 w 1672"/>
                  <a:gd name="T7" fmla="*/ 201 h 837"/>
                  <a:gd name="T8" fmla="*/ 1472 w 1672"/>
                  <a:gd name="T9" fmla="*/ 837 h 837"/>
                  <a:gd name="T10" fmla="*/ 1672 w 1672"/>
                  <a:gd name="T11" fmla="*/ 837 h 837"/>
                  <a:gd name="T12" fmla="*/ 836 w 1672"/>
                  <a:gd name="T13" fmla="*/ 0 h 837"/>
                </a:gdLst>
                <a:ahLst/>
                <a:cxnLst>
                  <a:cxn ang="0">
                    <a:pos x="T0" y="T1"/>
                  </a:cxn>
                  <a:cxn ang="0">
                    <a:pos x="T2" y="T3"/>
                  </a:cxn>
                  <a:cxn ang="0">
                    <a:pos x="T4" y="T5"/>
                  </a:cxn>
                  <a:cxn ang="0">
                    <a:pos x="T6" y="T7"/>
                  </a:cxn>
                  <a:cxn ang="0">
                    <a:pos x="T8" y="T9"/>
                  </a:cxn>
                  <a:cxn ang="0">
                    <a:pos x="T10" y="T11"/>
                  </a:cxn>
                  <a:cxn ang="0">
                    <a:pos x="T12" y="T13"/>
                  </a:cxn>
                </a:cxnLst>
                <a:rect l="0" t="0" r="r" b="b"/>
                <a:pathLst>
                  <a:path w="1672" h="837">
                    <a:moveTo>
                      <a:pt x="836" y="0"/>
                    </a:moveTo>
                    <a:cubicBezTo>
                      <a:pt x="374" y="0"/>
                      <a:pt x="0" y="375"/>
                      <a:pt x="0" y="837"/>
                    </a:cubicBezTo>
                    <a:cubicBezTo>
                      <a:pt x="200" y="837"/>
                      <a:pt x="200" y="837"/>
                      <a:pt x="200" y="837"/>
                    </a:cubicBezTo>
                    <a:cubicBezTo>
                      <a:pt x="200" y="486"/>
                      <a:pt x="485" y="201"/>
                      <a:pt x="836" y="201"/>
                    </a:cubicBezTo>
                    <a:cubicBezTo>
                      <a:pt x="1187" y="201"/>
                      <a:pt x="1472" y="486"/>
                      <a:pt x="1472" y="837"/>
                    </a:cubicBezTo>
                    <a:cubicBezTo>
                      <a:pt x="1672" y="837"/>
                      <a:pt x="1672" y="837"/>
                      <a:pt x="1672" y="837"/>
                    </a:cubicBezTo>
                    <a:cubicBezTo>
                      <a:pt x="1672" y="375"/>
                      <a:pt x="1297" y="0"/>
                      <a:pt x="836" y="0"/>
                    </a:cubicBezTo>
                    <a:close/>
                  </a:path>
                </a:pathLst>
              </a:custGeom>
              <a:solidFill>
                <a:srgbClr val="58C5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Oval 62"/>
              <p:cNvSpPr/>
              <p:nvPr/>
            </p:nvSpPr>
            <p:spPr bwMode="auto">
              <a:xfrm>
                <a:off x="3407982" y="3151187"/>
                <a:ext cx="5248656" cy="5248656"/>
              </a:xfrm>
              <a:prstGeom prst="ellipse">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grpSp>
        <p:sp>
          <p:nvSpPr>
            <p:cNvPr id="81" name="TextBox 80"/>
            <p:cNvSpPr txBox="1"/>
            <p:nvPr/>
          </p:nvSpPr>
          <p:spPr>
            <a:xfrm>
              <a:off x="3766274" y="3550734"/>
              <a:ext cx="4532452" cy="4532452"/>
            </a:xfrm>
            <a:prstGeom prst="rect">
              <a:avLst/>
            </a:prstGeom>
            <a:noFill/>
          </p:spPr>
          <p:txBody>
            <a:bodyPr spcFirstLastPara="1" wrap="square" lIns="0" tIns="0" rIns="0" bIns="0" numCol="1" rtlCol="0">
              <a:prstTxWarp prst="textArchUp">
                <a:avLst>
                  <a:gd name="adj" fmla="val 11796435"/>
                </a:avLst>
              </a:prstTxWarp>
              <a:spAutoFit/>
            </a:bodyPr>
            <a:lstStyle/>
            <a:p>
              <a:pPr algn="ctr">
                <a:lnSpc>
                  <a:spcPct val="90000"/>
                </a:lnSpc>
                <a:spcBef>
                  <a:spcPts val="100"/>
                </a:spcBef>
                <a:spcAft>
                  <a:spcPts val="200"/>
                </a:spcAft>
                <a:defRPr/>
              </a:pPr>
              <a:r>
                <a:rPr lang="en-US" sz="2400" kern="0" dirty="0">
                  <a:gradFill>
                    <a:gsLst>
                      <a:gs pos="83333">
                        <a:srgbClr val="FFFFFF"/>
                      </a:gs>
                      <a:gs pos="56667">
                        <a:srgbClr val="FFFFFF"/>
                      </a:gs>
                    </a:gsLst>
                    <a:lin ang="16200000" scaled="0"/>
                  </a:gradFill>
                </a:rPr>
                <a:t>Scrum  •  CMMI  •  Agile</a:t>
              </a:r>
            </a:p>
          </p:txBody>
        </p:sp>
      </p:grpSp>
      <p:grpSp>
        <p:nvGrpSpPr>
          <p:cNvPr id="52" name="Group 51"/>
          <p:cNvGrpSpPr/>
          <p:nvPr/>
        </p:nvGrpSpPr>
        <p:grpSpPr>
          <a:xfrm rot="10800000">
            <a:off x="4170364" y="3919537"/>
            <a:ext cx="3768725" cy="3767328"/>
            <a:chOff x="4146550" y="3919537"/>
            <a:chExt cx="3768725" cy="3767328"/>
          </a:xfrm>
        </p:grpSpPr>
        <p:grpSp>
          <p:nvGrpSpPr>
            <p:cNvPr id="34" name="Group 33"/>
            <p:cNvGrpSpPr/>
            <p:nvPr/>
          </p:nvGrpSpPr>
          <p:grpSpPr>
            <a:xfrm>
              <a:off x="4146550" y="3919537"/>
              <a:ext cx="3768725" cy="3767328"/>
              <a:chOff x="4146550" y="3890962"/>
              <a:chExt cx="3768725" cy="3767328"/>
            </a:xfrm>
          </p:grpSpPr>
          <p:sp>
            <p:nvSpPr>
              <p:cNvPr id="33" name="Oval 32"/>
              <p:cNvSpPr/>
              <p:nvPr/>
            </p:nvSpPr>
            <p:spPr bwMode="auto">
              <a:xfrm>
                <a:off x="4146550" y="3890962"/>
                <a:ext cx="3767328" cy="3767328"/>
              </a:xfrm>
              <a:prstGeom prst="ellipse">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sp>
            <p:nvSpPr>
              <p:cNvPr id="21" name="Freeform 23"/>
              <p:cNvSpPr>
                <a:spLocks/>
              </p:cNvSpPr>
              <p:nvPr/>
            </p:nvSpPr>
            <p:spPr bwMode="auto">
              <a:xfrm>
                <a:off x="4146550" y="3890962"/>
                <a:ext cx="3768725" cy="1887538"/>
              </a:xfrm>
              <a:custGeom>
                <a:avLst/>
                <a:gdLst>
                  <a:gd name="T0" fmla="*/ 1201 w 1201"/>
                  <a:gd name="T1" fmla="*/ 601 h 601"/>
                  <a:gd name="T2" fmla="*/ 601 w 1201"/>
                  <a:gd name="T3" fmla="*/ 0 h 601"/>
                  <a:gd name="T4" fmla="*/ 0 w 1201"/>
                  <a:gd name="T5" fmla="*/ 601 h 601"/>
                  <a:gd name="T6" fmla="*/ 1201 w 1201"/>
                  <a:gd name="T7" fmla="*/ 601 h 601"/>
                  <a:gd name="T8" fmla="*/ 1201 w 1201"/>
                  <a:gd name="T9" fmla="*/ 601 h 601"/>
                </a:gdLst>
                <a:ahLst/>
                <a:cxnLst>
                  <a:cxn ang="0">
                    <a:pos x="T0" y="T1"/>
                  </a:cxn>
                  <a:cxn ang="0">
                    <a:pos x="T2" y="T3"/>
                  </a:cxn>
                  <a:cxn ang="0">
                    <a:pos x="T4" y="T5"/>
                  </a:cxn>
                  <a:cxn ang="0">
                    <a:pos x="T6" y="T7"/>
                  </a:cxn>
                  <a:cxn ang="0">
                    <a:pos x="T8" y="T9"/>
                  </a:cxn>
                </a:cxnLst>
                <a:rect l="0" t="0" r="r" b="b"/>
                <a:pathLst>
                  <a:path w="1201" h="601">
                    <a:moveTo>
                      <a:pt x="1201" y="601"/>
                    </a:moveTo>
                    <a:cubicBezTo>
                      <a:pt x="1201" y="269"/>
                      <a:pt x="932" y="0"/>
                      <a:pt x="601" y="0"/>
                    </a:cubicBezTo>
                    <a:cubicBezTo>
                      <a:pt x="269" y="0"/>
                      <a:pt x="0" y="269"/>
                      <a:pt x="0" y="601"/>
                    </a:cubicBezTo>
                    <a:cubicBezTo>
                      <a:pt x="1201" y="601"/>
                      <a:pt x="1201" y="601"/>
                      <a:pt x="1201" y="601"/>
                    </a:cubicBezTo>
                    <a:cubicBezTo>
                      <a:pt x="1201" y="601"/>
                      <a:pt x="1201" y="601"/>
                      <a:pt x="1201" y="601"/>
                    </a:cubicBezTo>
                    <a:close/>
                  </a:path>
                </a:pathLst>
              </a:custGeom>
              <a:solidFill>
                <a:srgbClr val="B9D53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7" name="TextBox 86"/>
            <p:cNvSpPr txBox="1"/>
            <p:nvPr/>
          </p:nvSpPr>
          <p:spPr>
            <a:xfrm>
              <a:off x="4146551" y="4249364"/>
              <a:ext cx="3767329" cy="1477328"/>
            </a:xfrm>
            <a:prstGeom prst="rect">
              <a:avLst/>
            </a:prstGeom>
            <a:noFill/>
          </p:spPr>
          <p:txBody>
            <a:bodyPr wrap="square" lIns="0" tIns="0" rIns="0" bIns="0" rtlCol="0">
              <a:spAutoFit/>
            </a:bodyPr>
            <a:lstStyle/>
            <a:p>
              <a:pPr algn="ctr">
                <a:lnSpc>
                  <a:spcPct val="80000"/>
                </a:lnSpc>
              </a:pPr>
              <a:r>
                <a:rPr lang="en-US" sz="4000" b="1" spc="-80" dirty="0">
                  <a:gradFill>
                    <a:gsLst>
                      <a:gs pos="57917">
                        <a:srgbClr val="FFFFFF"/>
                      </a:gs>
                      <a:gs pos="36250">
                        <a:srgbClr val="FFFFFF"/>
                      </a:gs>
                    </a:gsLst>
                    <a:lin ang="5400000" scaled="0"/>
                  </a:gradFill>
                  <a:latin typeface="Segoe UI Light"/>
                </a:rPr>
                <a:t>Team</a:t>
              </a:r>
              <a:br>
                <a:rPr lang="en-US" sz="4000" b="1" spc="-80" dirty="0">
                  <a:gradFill>
                    <a:gsLst>
                      <a:gs pos="57917">
                        <a:srgbClr val="FFFFFF"/>
                      </a:gs>
                      <a:gs pos="36250">
                        <a:srgbClr val="FFFFFF"/>
                      </a:gs>
                    </a:gsLst>
                    <a:lin ang="5400000" scaled="0"/>
                  </a:gradFill>
                  <a:latin typeface="Segoe UI Light"/>
                </a:rPr>
              </a:br>
              <a:r>
                <a:rPr lang="en-US" sz="4000" b="1" spc="-80" dirty="0">
                  <a:gradFill>
                    <a:gsLst>
                      <a:gs pos="57917">
                        <a:srgbClr val="FFFFFF"/>
                      </a:gs>
                      <a:gs pos="36250">
                        <a:srgbClr val="FFFFFF"/>
                      </a:gs>
                    </a:gsLst>
                    <a:lin ang="5400000" scaled="0"/>
                  </a:gradFill>
                  <a:latin typeface="Segoe UI Light"/>
                </a:rPr>
                <a:t> Foundation Service</a:t>
              </a:r>
            </a:p>
          </p:txBody>
        </p:sp>
      </p:grpSp>
      <p:sp>
        <p:nvSpPr>
          <p:cNvPr id="74" name="Rectangle 73"/>
          <p:cNvSpPr/>
          <p:nvPr/>
        </p:nvSpPr>
        <p:spPr bwMode="auto">
          <a:xfrm flipV="1">
            <a:off x="1588" y="5778500"/>
            <a:ext cx="12192000" cy="1079500"/>
          </a:xfrm>
          <a:prstGeom prst="rect">
            <a:avLst/>
          </a:prstGeom>
          <a:solidFill>
            <a:schemeClr val="bg2">
              <a:lumMod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FFFFFF"/>
                  </a:gs>
                  <a:gs pos="100000">
                    <a:srgbClr val="FFFFFF"/>
                  </a:gs>
                </a:gsLst>
                <a:lin ang="5400000" scaled="0"/>
              </a:gradFill>
            </a:endParaRPr>
          </a:p>
        </p:txBody>
      </p:sp>
      <p:grpSp>
        <p:nvGrpSpPr>
          <p:cNvPr id="3" name="Group 2"/>
          <p:cNvGrpSpPr/>
          <p:nvPr/>
        </p:nvGrpSpPr>
        <p:grpSpPr>
          <a:xfrm>
            <a:off x="381003" y="6066644"/>
            <a:ext cx="11429997" cy="498598"/>
            <a:chOff x="533400" y="8468184"/>
            <a:chExt cx="11429997" cy="498598"/>
          </a:xfrm>
        </p:grpSpPr>
        <p:sp>
          <p:nvSpPr>
            <p:cNvPr id="45" name="TextBox 44"/>
            <p:cNvSpPr txBox="1"/>
            <p:nvPr/>
          </p:nvSpPr>
          <p:spPr>
            <a:xfrm>
              <a:off x="533400" y="8592834"/>
              <a:ext cx="1063628" cy="249299"/>
            </a:xfrm>
            <a:prstGeom prst="rect">
              <a:avLst/>
            </a:prstGeom>
            <a:noFill/>
          </p:spPr>
          <p:txBody>
            <a:bodyPr wrap="square" lIns="0" tIns="0" rIns="0" bIns="0" rtlCol="0">
              <a:spAutoFit/>
            </a:bodyPr>
            <a:lstStyle/>
            <a:p>
              <a:pPr algn="ctr">
                <a:lnSpc>
                  <a:spcPct val="90000"/>
                </a:lnSpc>
              </a:pPr>
              <a:r>
                <a:rPr lang="en-US" kern="0" spc="-30" dirty="0">
                  <a:gradFill>
                    <a:gsLst>
                      <a:gs pos="35833">
                        <a:srgbClr val="000000"/>
                      </a:gs>
                      <a:gs pos="47500">
                        <a:srgbClr val="000000"/>
                      </a:gs>
                    </a:gsLst>
                    <a:lin ang="16200000" scaled="0"/>
                  </a:gradFill>
                </a:rPr>
                <a:t>Planning</a:t>
              </a:r>
            </a:p>
          </p:txBody>
        </p:sp>
        <p:sp>
          <p:nvSpPr>
            <p:cNvPr id="46" name="TextBox 45"/>
            <p:cNvSpPr txBox="1"/>
            <p:nvPr/>
          </p:nvSpPr>
          <p:spPr>
            <a:xfrm>
              <a:off x="2067011" y="8592834"/>
              <a:ext cx="697444" cy="249299"/>
            </a:xfrm>
            <a:prstGeom prst="rect">
              <a:avLst/>
            </a:prstGeom>
            <a:noFill/>
          </p:spPr>
          <p:txBody>
            <a:bodyPr wrap="square" lIns="0" tIns="0" rIns="0" bIns="0" rtlCol="0">
              <a:spAutoFit/>
            </a:bodyPr>
            <a:lstStyle/>
            <a:p>
              <a:pPr algn="ctr">
                <a:lnSpc>
                  <a:spcPct val="90000"/>
                </a:lnSpc>
              </a:pPr>
              <a:r>
                <a:rPr lang="en-US" kern="0" spc="-30" dirty="0">
                  <a:gradFill>
                    <a:gsLst>
                      <a:gs pos="35833">
                        <a:srgbClr val="000000"/>
                      </a:gs>
                      <a:gs pos="47500">
                        <a:srgbClr val="000000"/>
                      </a:gs>
                    </a:gsLst>
                    <a:lin ang="16200000" scaled="0"/>
                  </a:gradFill>
                </a:rPr>
                <a:t>SCM</a:t>
              </a:r>
            </a:p>
          </p:txBody>
        </p:sp>
        <p:sp>
          <p:nvSpPr>
            <p:cNvPr id="47" name="TextBox 46"/>
            <p:cNvSpPr txBox="1"/>
            <p:nvPr/>
          </p:nvSpPr>
          <p:spPr>
            <a:xfrm>
              <a:off x="3234438" y="8602165"/>
              <a:ext cx="2147546" cy="249299"/>
            </a:xfrm>
            <a:prstGeom prst="rect">
              <a:avLst/>
            </a:prstGeom>
            <a:noFill/>
          </p:spPr>
          <p:txBody>
            <a:bodyPr wrap="square" lIns="0" tIns="0" rIns="0" bIns="0" rtlCol="0">
              <a:spAutoFit/>
            </a:bodyPr>
            <a:lstStyle/>
            <a:p>
              <a:pPr algn="ctr">
                <a:lnSpc>
                  <a:spcPct val="90000"/>
                </a:lnSpc>
              </a:pPr>
              <a:r>
                <a:rPr lang="en-US" kern="0" spc="-30" dirty="0">
                  <a:gradFill>
                    <a:gsLst>
                      <a:gs pos="35833">
                        <a:srgbClr val="000000"/>
                      </a:gs>
                      <a:gs pos="47500">
                        <a:srgbClr val="000000"/>
                      </a:gs>
                    </a:gsLst>
                    <a:lin ang="16200000" scaled="0"/>
                  </a:gradFill>
                </a:rPr>
                <a:t>Work Item Tracking</a:t>
              </a:r>
            </a:p>
          </p:txBody>
        </p:sp>
        <p:sp>
          <p:nvSpPr>
            <p:cNvPr id="48" name="TextBox 47"/>
            <p:cNvSpPr txBox="1"/>
            <p:nvPr/>
          </p:nvSpPr>
          <p:spPr>
            <a:xfrm>
              <a:off x="5851967" y="8468184"/>
              <a:ext cx="1754168" cy="498598"/>
            </a:xfrm>
            <a:prstGeom prst="rect">
              <a:avLst/>
            </a:prstGeom>
            <a:noFill/>
          </p:spPr>
          <p:txBody>
            <a:bodyPr wrap="square" lIns="0" tIns="0" rIns="0" bIns="0" rtlCol="0">
              <a:spAutoFit/>
            </a:bodyPr>
            <a:lstStyle/>
            <a:p>
              <a:pPr algn="ctr">
                <a:lnSpc>
                  <a:spcPct val="90000"/>
                </a:lnSpc>
              </a:pPr>
              <a:r>
                <a:rPr lang="en-US" kern="0" spc="-30" dirty="0">
                  <a:gradFill>
                    <a:gsLst>
                      <a:gs pos="35833">
                        <a:srgbClr val="000000"/>
                      </a:gs>
                      <a:gs pos="47500">
                        <a:srgbClr val="000000"/>
                      </a:gs>
                    </a:gsLst>
                    <a:lin ang="16200000" scaled="0"/>
                  </a:gradFill>
                </a:rPr>
                <a:t>Continuous Delivery (Azure)</a:t>
              </a:r>
            </a:p>
          </p:txBody>
        </p:sp>
        <p:sp>
          <p:nvSpPr>
            <p:cNvPr id="49" name="TextBox 48"/>
            <p:cNvSpPr txBox="1"/>
            <p:nvPr/>
          </p:nvSpPr>
          <p:spPr>
            <a:xfrm>
              <a:off x="8076118" y="8592834"/>
              <a:ext cx="1891916" cy="249299"/>
            </a:xfrm>
            <a:prstGeom prst="rect">
              <a:avLst/>
            </a:prstGeom>
            <a:noFill/>
          </p:spPr>
          <p:txBody>
            <a:bodyPr wrap="square" lIns="0" tIns="0" rIns="0" bIns="0" rtlCol="0">
              <a:spAutoFit/>
            </a:bodyPr>
            <a:lstStyle/>
            <a:p>
              <a:pPr algn="ctr">
                <a:lnSpc>
                  <a:spcPct val="90000"/>
                </a:lnSpc>
              </a:pPr>
              <a:r>
                <a:rPr lang="en-US" kern="0" spc="-30" dirty="0">
                  <a:gradFill>
                    <a:gsLst>
                      <a:gs pos="35833">
                        <a:srgbClr val="000000"/>
                      </a:gs>
                      <a:gs pos="47500">
                        <a:srgbClr val="000000"/>
                      </a:gs>
                    </a:gsLst>
                    <a:lin ang="16200000" scaled="0"/>
                  </a:gradFill>
                </a:rPr>
                <a:t>Build Automation</a:t>
              </a:r>
            </a:p>
          </p:txBody>
        </p:sp>
        <p:sp>
          <p:nvSpPr>
            <p:cNvPr id="50" name="TextBox 49"/>
            <p:cNvSpPr txBox="1"/>
            <p:nvPr/>
          </p:nvSpPr>
          <p:spPr>
            <a:xfrm>
              <a:off x="10438017" y="8468184"/>
              <a:ext cx="1525380" cy="498598"/>
            </a:xfrm>
            <a:prstGeom prst="rect">
              <a:avLst/>
            </a:prstGeom>
            <a:noFill/>
          </p:spPr>
          <p:txBody>
            <a:bodyPr wrap="square" lIns="0" tIns="0" rIns="0" bIns="0" rtlCol="0">
              <a:spAutoFit/>
            </a:bodyPr>
            <a:lstStyle/>
            <a:p>
              <a:pPr algn="ctr">
                <a:lnSpc>
                  <a:spcPct val="90000"/>
                </a:lnSpc>
              </a:pPr>
              <a:r>
                <a:rPr lang="en-US" kern="0" spc="-30" dirty="0">
                  <a:gradFill>
                    <a:gsLst>
                      <a:gs pos="35833">
                        <a:srgbClr val="000000"/>
                      </a:gs>
                      <a:gs pos="47500">
                        <a:srgbClr val="000000"/>
                      </a:gs>
                    </a:gsLst>
                    <a:lin ang="16200000" scaled="0"/>
                  </a:gradFill>
                </a:rPr>
                <a:t>Feedback Management</a:t>
              </a:r>
            </a:p>
          </p:txBody>
        </p:sp>
        <p:sp>
          <p:nvSpPr>
            <p:cNvPr id="51" name="Oval 50"/>
            <p:cNvSpPr/>
            <p:nvPr/>
          </p:nvSpPr>
          <p:spPr bwMode="auto">
            <a:xfrm>
              <a:off x="1793239" y="8678703"/>
              <a:ext cx="77561" cy="77561"/>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35833">
                      <a:srgbClr val="000000"/>
                    </a:gs>
                    <a:gs pos="47500">
                      <a:srgbClr val="000000"/>
                    </a:gs>
                  </a:gsLst>
                  <a:lin ang="16200000" scaled="0"/>
                </a:gradFill>
              </a:endParaRPr>
            </a:p>
          </p:txBody>
        </p:sp>
        <p:sp>
          <p:nvSpPr>
            <p:cNvPr id="53" name="Oval 52"/>
            <p:cNvSpPr/>
            <p:nvPr/>
          </p:nvSpPr>
          <p:spPr bwMode="auto">
            <a:xfrm>
              <a:off x="2960666" y="8678703"/>
              <a:ext cx="77561" cy="77561"/>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35833">
                      <a:srgbClr val="000000"/>
                    </a:gs>
                    <a:gs pos="47500">
                      <a:srgbClr val="000000"/>
                    </a:gs>
                  </a:gsLst>
                  <a:lin ang="16200000" scaled="0"/>
                </a:gradFill>
              </a:endParaRPr>
            </a:p>
          </p:txBody>
        </p:sp>
        <p:sp>
          <p:nvSpPr>
            <p:cNvPr id="54" name="Oval 53"/>
            <p:cNvSpPr/>
            <p:nvPr/>
          </p:nvSpPr>
          <p:spPr bwMode="auto">
            <a:xfrm>
              <a:off x="5578195" y="8678703"/>
              <a:ext cx="77561" cy="77561"/>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35833">
                      <a:srgbClr val="000000"/>
                    </a:gs>
                    <a:gs pos="47500">
                      <a:srgbClr val="000000"/>
                    </a:gs>
                  </a:gsLst>
                  <a:lin ang="16200000" scaled="0"/>
                </a:gradFill>
              </a:endParaRPr>
            </a:p>
          </p:txBody>
        </p:sp>
        <p:sp>
          <p:nvSpPr>
            <p:cNvPr id="57" name="Oval 56"/>
            <p:cNvSpPr/>
            <p:nvPr/>
          </p:nvSpPr>
          <p:spPr bwMode="auto">
            <a:xfrm>
              <a:off x="7802346" y="8678703"/>
              <a:ext cx="77561" cy="77561"/>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35833">
                      <a:srgbClr val="000000"/>
                    </a:gs>
                    <a:gs pos="47500">
                      <a:srgbClr val="000000"/>
                    </a:gs>
                  </a:gsLst>
                  <a:lin ang="16200000" scaled="0"/>
                </a:gradFill>
              </a:endParaRPr>
            </a:p>
          </p:txBody>
        </p:sp>
        <p:sp>
          <p:nvSpPr>
            <p:cNvPr id="59" name="Oval 58"/>
            <p:cNvSpPr/>
            <p:nvPr/>
          </p:nvSpPr>
          <p:spPr bwMode="auto">
            <a:xfrm>
              <a:off x="10164245" y="8678703"/>
              <a:ext cx="77561" cy="77561"/>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35833">
                      <a:srgbClr val="000000"/>
                    </a:gs>
                    <a:gs pos="47500">
                      <a:srgbClr val="000000"/>
                    </a:gs>
                  </a:gsLst>
                  <a:lin ang="16200000" scaled="0"/>
                </a:gradFill>
              </a:endParaRPr>
            </a:p>
          </p:txBody>
        </p:sp>
      </p:grpSp>
      <p:sp>
        <p:nvSpPr>
          <p:cNvPr id="2" name="Rectangle 1"/>
          <p:cNvSpPr/>
          <p:nvPr/>
        </p:nvSpPr>
        <p:spPr>
          <a:xfrm>
            <a:off x="2969746" y="1016426"/>
            <a:ext cx="6252507" cy="4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Full Application </a:t>
            </a:r>
            <a:r>
              <a:rPr lang="en-US" sz="2400" dirty="0">
                <a:solidFill>
                  <a:sysClr val="windowText" lastClr="000000"/>
                </a:solidFill>
              </a:rPr>
              <a:t>Lifecycle Management </a:t>
            </a:r>
            <a:r>
              <a:rPr lang="en-US" sz="2400" dirty="0" smtClean="0">
                <a:solidFill>
                  <a:sysClr val="windowText" lastClr="000000"/>
                </a:solidFill>
              </a:rPr>
              <a:t>Suite</a:t>
            </a:r>
            <a:endParaRPr lang="en-US" sz="2400" dirty="0">
              <a:solidFill>
                <a:sysClr val="windowText" lastClr="000000"/>
              </a:solidFill>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8121" y="284176"/>
            <a:ext cx="1020191" cy="910128"/>
          </a:xfrm>
          <a:prstGeom prst="rect">
            <a:avLst/>
          </a:prstGeom>
        </p:spPr>
      </p:pic>
      <p:sp>
        <p:nvSpPr>
          <p:cNvPr id="43" name="TextBox 42"/>
          <p:cNvSpPr txBox="1"/>
          <p:nvPr/>
        </p:nvSpPr>
        <p:spPr>
          <a:xfrm>
            <a:off x="10615867" y="1190668"/>
            <a:ext cx="1582484" cy="246221"/>
          </a:xfrm>
          <a:prstGeom prst="rect">
            <a:avLst/>
          </a:prstGeom>
          <a:noFill/>
        </p:spPr>
        <p:txBody>
          <a:bodyPr wrap="none" rtlCol="0">
            <a:spAutoFit/>
          </a:bodyPr>
          <a:lstStyle/>
          <a:p>
            <a:r>
              <a:rPr lang="en-US" sz="1000" dirty="0" smtClean="0">
                <a:solidFill>
                  <a:schemeClr val="bg1"/>
                </a:solidFill>
              </a:rPr>
              <a:t>from: http</a:t>
            </a:r>
            <a:r>
              <a:rPr lang="en-US" sz="1000" dirty="0">
                <a:solidFill>
                  <a:schemeClr val="bg1"/>
                </a:solidFill>
              </a:rPr>
              <a:t>://goo.gl/NPhsf7</a:t>
            </a:r>
          </a:p>
        </p:txBody>
      </p:sp>
    </p:spTree>
    <p:extLst>
      <p:ext uri="{BB962C8B-B14F-4D97-AF65-F5344CB8AC3E}">
        <p14:creationId xmlns:p14="http://schemas.microsoft.com/office/powerpoint/2010/main" val="32775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250"/>
                                  </p:stCondLst>
                                  <p:childTnLst>
                                    <p:animClr clrSpc="rgb" dir="cw">
                                      <p:cBhvr override="childStyle">
                                        <p:cTn id="6" dur="500" fill="hold"/>
                                        <p:tgtEl>
                                          <p:spTgt spid="17"/>
                                        </p:tgtEl>
                                        <p:attrNameLst>
                                          <p:attrName>style.color</p:attrName>
                                        </p:attrNameLst>
                                      </p:cBhvr>
                                      <p:to>
                                        <a:srgbClr val="DADADA"/>
                                      </p:to>
                                    </p:animClr>
                                    <p:animClr clrSpc="rgb" dir="cw">
                                      <p:cBhvr>
                                        <p:cTn id="7" dur="500" fill="hold"/>
                                        <p:tgtEl>
                                          <p:spTgt spid="17"/>
                                        </p:tgtEl>
                                        <p:attrNameLst>
                                          <p:attrName>fillcolor</p:attrName>
                                        </p:attrNameLst>
                                      </p:cBhvr>
                                      <p:to>
                                        <a:srgbClr val="DADADA"/>
                                      </p:to>
                                    </p:animClr>
                                    <p:set>
                                      <p:cBhvr>
                                        <p:cTn id="8" dur="500" fill="hold"/>
                                        <p:tgtEl>
                                          <p:spTgt spid="17"/>
                                        </p:tgtEl>
                                        <p:attrNameLst>
                                          <p:attrName>fill.type</p:attrName>
                                        </p:attrNameLst>
                                      </p:cBhvr>
                                      <p:to>
                                        <p:strVal val="solid"/>
                                      </p:to>
                                    </p:set>
                                    <p:set>
                                      <p:cBhvr>
                                        <p:cTn id="9" dur="500" fill="hold"/>
                                        <p:tgtEl>
                                          <p:spTgt spid="17"/>
                                        </p:tgtEl>
                                        <p:attrNameLst>
                                          <p:attrName>fill.on</p:attrName>
                                        </p:attrNameLst>
                                      </p:cBhvr>
                                      <p:to>
                                        <p:strVal val="true"/>
                                      </p:to>
                                    </p:set>
                                  </p:childTnLst>
                                </p:cTn>
                              </p:par>
                              <p:par>
                                <p:cTn id="10" presetID="2" presetClass="entr" presetSubtype="1" decel="10000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750" fill="hold"/>
                                        <p:tgtEl>
                                          <p:spTgt spid="38"/>
                                        </p:tgtEl>
                                        <p:attrNameLst>
                                          <p:attrName>ppt_x</p:attrName>
                                        </p:attrNameLst>
                                      </p:cBhvr>
                                      <p:tavLst>
                                        <p:tav tm="0">
                                          <p:val>
                                            <p:strVal val="#ppt_x"/>
                                          </p:val>
                                        </p:tav>
                                        <p:tav tm="100000">
                                          <p:val>
                                            <p:strVal val="#ppt_x"/>
                                          </p:val>
                                        </p:tav>
                                      </p:tavLst>
                                    </p:anim>
                                    <p:anim calcmode="lin" valueType="num">
                                      <p:cBhvr additive="base">
                                        <p:cTn id="13" dur="750" fill="hold"/>
                                        <p:tgtEl>
                                          <p:spTgt spid="38"/>
                                        </p:tgtEl>
                                        <p:attrNameLst>
                                          <p:attrName>ppt_y</p:attrName>
                                        </p:attrNameLst>
                                      </p:cBhvr>
                                      <p:tavLst>
                                        <p:tav tm="0">
                                          <p:val>
                                            <p:strVal val="0-#ppt_h/2"/>
                                          </p:val>
                                        </p:tav>
                                        <p:tav tm="100000">
                                          <p:val>
                                            <p:strVal val="#ppt_y"/>
                                          </p:val>
                                        </p:tav>
                                      </p:tavLst>
                                    </p:anim>
                                  </p:childTnLst>
                                </p:cTn>
                              </p:par>
                              <p:par>
                                <p:cTn id="14" presetID="1" presetClass="entr" presetSubtype="0" fill="hold" grpId="0" nodeType="withEffect">
                                  <p:stCondLst>
                                    <p:cond delay="750"/>
                                  </p:stCondLst>
                                  <p:childTnLst>
                                    <p:set>
                                      <p:cBhvr>
                                        <p:cTn id="15" dur="1" fill="hold">
                                          <p:stCondLst>
                                            <p:cond delay="0"/>
                                          </p:stCondLst>
                                        </p:cTn>
                                        <p:tgtEl>
                                          <p:spTgt spid="74"/>
                                        </p:tgtEl>
                                        <p:attrNameLst>
                                          <p:attrName>style.visibility</p:attrName>
                                        </p:attrNameLst>
                                      </p:cBhvr>
                                      <p:to>
                                        <p:strVal val="visible"/>
                                      </p:to>
                                    </p:set>
                                  </p:childTnLst>
                                </p:cTn>
                              </p:par>
                              <p:par>
                                <p:cTn id="16" presetID="10" presetClass="entr" presetSubtype="0" fill="hold" nodeType="withEffect">
                                  <p:stCondLst>
                                    <p:cond delay="75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1250"/>
                            </p:stCondLst>
                            <p:childTnLst>
                              <p:par>
                                <p:cTn id="20" presetID="1" presetClass="entr" presetSubtype="0" fill="hold" grpId="1" nodeType="afterEffect">
                                  <p:stCondLst>
                                    <p:cond delay="0"/>
                                  </p:stCondLst>
                                  <p:childTnLst>
                                    <p:set>
                                      <p:cBhvr>
                                        <p:cTn id="21" dur="1" fill="hold">
                                          <p:stCondLst>
                                            <p:cond delay="0"/>
                                          </p:stCondLst>
                                        </p:cTn>
                                        <p:tgtEl>
                                          <p:spTgt spid="101"/>
                                        </p:tgtEl>
                                        <p:attrNameLst>
                                          <p:attrName>style.visibility</p:attrName>
                                        </p:attrNameLst>
                                      </p:cBhvr>
                                      <p:to>
                                        <p:strVal val="visible"/>
                                      </p:to>
                                    </p:set>
                                  </p:childTnLst>
                                </p:cTn>
                              </p:par>
                              <p:par>
                                <p:cTn id="22" presetID="1" presetClass="entr" presetSubtype="0" fill="hold" grpId="1" nodeType="withEffect">
                                  <p:stCondLst>
                                    <p:cond delay="300"/>
                                  </p:stCondLst>
                                  <p:childTnLst>
                                    <p:set>
                                      <p:cBhvr>
                                        <p:cTn id="23" dur="1" fill="hold">
                                          <p:stCondLst>
                                            <p:cond delay="0"/>
                                          </p:stCondLst>
                                        </p:cTn>
                                        <p:tgtEl>
                                          <p:spTgt spid="102"/>
                                        </p:tgtEl>
                                        <p:attrNameLst>
                                          <p:attrName>style.visibility</p:attrName>
                                        </p:attrNameLst>
                                      </p:cBhvr>
                                      <p:to>
                                        <p:strVal val="visible"/>
                                      </p:to>
                                    </p:set>
                                  </p:childTnLst>
                                </p:cTn>
                              </p:par>
                              <p:par>
                                <p:cTn id="24" presetID="1" presetClass="entr" presetSubtype="0" fill="hold" nodeType="withEffect">
                                  <p:stCondLst>
                                    <p:cond delay="300"/>
                                  </p:stCondLst>
                                  <p:childTnLst>
                                    <p:set>
                                      <p:cBhvr>
                                        <p:cTn id="25" dur="1" fill="hold">
                                          <p:stCondLst>
                                            <p:cond delay="0"/>
                                          </p:stCondLst>
                                        </p:cTn>
                                        <p:tgtEl>
                                          <p:spTgt spid="52"/>
                                        </p:tgtEl>
                                        <p:attrNameLst>
                                          <p:attrName>style.visibility</p:attrName>
                                        </p:attrNameLst>
                                      </p:cBhvr>
                                      <p:to>
                                        <p:strVal val="visible"/>
                                      </p:to>
                                    </p:set>
                                  </p:childTnLst>
                                </p:cTn>
                              </p:par>
                              <p:par>
                                <p:cTn id="26" presetID="8" presetClass="emph" presetSubtype="0" decel="100000" fill="hold" nodeType="withEffect">
                                  <p:stCondLst>
                                    <p:cond delay="300"/>
                                  </p:stCondLst>
                                  <p:childTnLst>
                                    <p:animRot by="-10800000">
                                      <p:cBhvr>
                                        <p:cTn id="27" dur="750" fill="hold"/>
                                        <p:tgtEl>
                                          <p:spTgt spid="52"/>
                                        </p:tgtEl>
                                        <p:attrNameLst>
                                          <p:attrName>r</p:attrName>
                                        </p:attrNameLst>
                                      </p:cBhvr>
                                    </p:animRot>
                                  </p:childTnLst>
                                </p:cTn>
                              </p:par>
                              <p:par>
                                <p:cTn id="28" presetID="1" presetClass="entr" presetSubtype="0" fill="hold" nodeType="withEffect">
                                  <p:stCondLst>
                                    <p:cond delay="400"/>
                                  </p:stCondLst>
                                  <p:childTnLst>
                                    <p:set>
                                      <p:cBhvr>
                                        <p:cTn id="29" dur="1" fill="hold">
                                          <p:stCondLst>
                                            <p:cond delay="0"/>
                                          </p:stCondLst>
                                        </p:cTn>
                                        <p:tgtEl>
                                          <p:spTgt spid="55"/>
                                        </p:tgtEl>
                                        <p:attrNameLst>
                                          <p:attrName>style.visibility</p:attrName>
                                        </p:attrNameLst>
                                      </p:cBhvr>
                                      <p:to>
                                        <p:strVal val="visible"/>
                                      </p:to>
                                    </p:set>
                                  </p:childTnLst>
                                </p:cTn>
                              </p:par>
                              <p:par>
                                <p:cTn id="30" presetID="8" presetClass="emph" presetSubtype="0" decel="100000" fill="hold" nodeType="withEffect">
                                  <p:stCondLst>
                                    <p:cond delay="400"/>
                                  </p:stCondLst>
                                  <p:childTnLst>
                                    <p:animRot by="-10800000">
                                      <p:cBhvr>
                                        <p:cTn id="31" dur="750" fill="hold"/>
                                        <p:tgtEl>
                                          <p:spTgt spid="55"/>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2" presetClass="exit" presetSubtype="8" accel="21333" fill="hold" grpId="0" nodeType="withEffect">
                                  <p:stCondLst>
                                    <p:cond delay="200"/>
                                  </p:stCondLst>
                                  <p:childTnLst>
                                    <p:anim calcmode="lin" valueType="num">
                                      <p:cBhvr additive="base">
                                        <p:cTn id="47" dur="750"/>
                                        <p:tgtEl>
                                          <p:spTgt spid="101"/>
                                        </p:tgtEl>
                                        <p:attrNameLst>
                                          <p:attrName>ppt_x</p:attrName>
                                        </p:attrNameLst>
                                      </p:cBhvr>
                                      <p:tavLst>
                                        <p:tav tm="0">
                                          <p:val>
                                            <p:strVal val="ppt_x"/>
                                          </p:val>
                                        </p:tav>
                                        <p:tav tm="100000">
                                          <p:val>
                                            <p:strVal val="0-ppt_w/2"/>
                                          </p:val>
                                        </p:tav>
                                      </p:tavLst>
                                    </p:anim>
                                    <p:anim calcmode="lin" valueType="num">
                                      <p:cBhvr additive="base">
                                        <p:cTn id="48" dur="750"/>
                                        <p:tgtEl>
                                          <p:spTgt spid="101"/>
                                        </p:tgtEl>
                                        <p:attrNameLst>
                                          <p:attrName>ppt_y</p:attrName>
                                        </p:attrNameLst>
                                      </p:cBhvr>
                                      <p:tavLst>
                                        <p:tav tm="0">
                                          <p:val>
                                            <p:strVal val="ppt_y"/>
                                          </p:val>
                                        </p:tav>
                                        <p:tav tm="100000">
                                          <p:val>
                                            <p:strVal val="ppt_y"/>
                                          </p:val>
                                        </p:tav>
                                      </p:tavLst>
                                    </p:anim>
                                    <p:set>
                                      <p:cBhvr>
                                        <p:cTn id="49" dur="1" fill="hold">
                                          <p:stCondLst>
                                            <p:cond delay="749"/>
                                          </p:stCondLst>
                                        </p:cTn>
                                        <p:tgtEl>
                                          <p:spTgt spid="101"/>
                                        </p:tgtEl>
                                        <p:attrNameLst>
                                          <p:attrName>style.visibility</p:attrName>
                                        </p:attrNameLst>
                                      </p:cBhvr>
                                      <p:to>
                                        <p:strVal val="hidden"/>
                                      </p:to>
                                    </p:set>
                                  </p:childTnLst>
                                </p:cTn>
                              </p:par>
                              <p:par>
                                <p:cTn id="50" presetID="2" presetClass="exit" presetSubtype="8" accel="21333" fill="hold" grpId="0" nodeType="withEffect">
                                  <p:stCondLst>
                                    <p:cond delay="300"/>
                                  </p:stCondLst>
                                  <p:childTnLst>
                                    <p:anim calcmode="lin" valueType="num">
                                      <p:cBhvr additive="base">
                                        <p:cTn id="51" dur="750"/>
                                        <p:tgtEl>
                                          <p:spTgt spid="102"/>
                                        </p:tgtEl>
                                        <p:attrNameLst>
                                          <p:attrName>ppt_x</p:attrName>
                                        </p:attrNameLst>
                                      </p:cBhvr>
                                      <p:tavLst>
                                        <p:tav tm="0">
                                          <p:val>
                                            <p:strVal val="ppt_x"/>
                                          </p:val>
                                        </p:tav>
                                        <p:tav tm="100000">
                                          <p:val>
                                            <p:strVal val="0-ppt_w/2"/>
                                          </p:val>
                                        </p:tav>
                                      </p:tavLst>
                                    </p:anim>
                                    <p:anim calcmode="lin" valueType="num">
                                      <p:cBhvr additive="base">
                                        <p:cTn id="52" dur="750"/>
                                        <p:tgtEl>
                                          <p:spTgt spid="102"/>
                                        </p:tgtEl>
                                        <p:attrNameLst>
                                          <p:attrName>ppt_y</p:attrName>
                                        </p:attrNameLst>
                                      </p:cBhvr>
                                      <p:tavLst>
                                        <p:tav tm="0">
                                          <p:val>
                                            <p:strVal val="ppt_y"/>
                                          </p:val>
                                        </p:tav>
                                        <p:tav tm="100000">
                                          <p:val>
                                            <p:strVal val="ppt_y"/>
                                          </p:val>
                                        </p:tav>
                                      </p:tavLst>
                                    </p:anim>
                                    <p:set>
                                      <p:cBhvr>
                                        <p:cTn id="53" dur="1" fill="hold">
                                          <p:stCondLst>
                                            <p:cond delay="749"/>
                                          </p:stCondLst>
                                        </p:cTn>
                                        <p:tgtEl>
                                          <p:spTgt spid="10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8" grpId="0" animBg="1"/>
      <p:bldP spid="102" grpId="0" animBg="1"/>
      <p:bldP spid="102" grpId="1" animBg="1"/>
      <p:bldP spid="27" grpId="0" animBg="1"/>
      <p:bldP spid="29" grpId="0" animBg="1"/>
      <p:bldP spid="101" grpId="0" animBg="1"/>
      <p:bldP spid="101" grpId="1" animBg="1"/>
      <p:bldP spid="74"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options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9708023" y="718515"/>
            <a:ext cx="698964" cy="640081"/>
          </a:xfrm>
        </p:spPr>
      </p:pic>
      <p:sp>
        <p:nvSpPr>
          <p:cNvPr id="20" name="Oval 19"/>
          <p:cNvSpPr/>
          <p:nvPr/>
        </p:nvSpPr>
        <p:spPr>
          <a:xfrm>
            <a:off x="1918861" y="3764949"/>
            <a:ext cx="1341120" cy="775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smtClean="0"/>
              <a:t>Agile Scrum</a:t>
            </a:r>
            <a:endParaRPr lang="en-US" sz="1200" dirty="0"/>
          </a:p>
        </p:txBody>
      </p:sp>
      <p:grpSp>
        <p:nvGrpSpPr>
          <p:cNvPr id="10" name="Group 9"/>
          <p:cNvGrpSpPr/>
          <p:nvPr/>
        </p:nvGrpSpPr>
        <p:grpSpPr>
          <a:xfrm>
            <a:off x="1640882" y="2716115"/>
            <a:ext cx="1897078" cy="1436366"/>
            <a:chOff x="1675065" y="3587786"/>
            <a:chExt cx="1897078" cy="1436366"/>
          </a:xfrm>
        </p:grpSpPr>
        <p:sp>
          <p:nvSpPr>
            <p:cNvPr id="7" name="Rectangle 6"/>
            <p:cNvSpPr/>
            <p:nvPr/>
          </p:nvSpPr>
          <p:spPr>
            <a:xfrm>
              <a:off x="1675065" y="3587786"/>
              <a:ext cx="1897078" cy="143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Scrum</a:t>
              </a:r>
              <a:endParaRPr lang="en-US" sz="1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541" y="3725966"/>
              <a:ext cx="948880" cy="948880"/>
            </a:xfrm>
            <a:prstGeom prst="rect">
              <a:avLst/>
            </a:prstGeom>
          </p:spPr>
        </p:pic>
      </p:grpSp>
      <p:sp>
        <p:nvSpPr>
          <p:cNvPr id="21" name="Oval 20"/>
          <p:cNvSpPr/>
          <p:nvPr/>
        </p:nvSpPr>
        <p:spPr>
          <a:xfrm>
            <a:off x="5179834" y="3764949"/>
            <a:ext cx="1539691" cy="775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smtClean="0"/>
              <a:t>General Agile</a:t>
            </a:r>
            <a:endParaRPr lang="en-US" sz="1200" dirty="0"/>
          </a:p>
        </p:txBody>
      </p:sp>
      <p:grpSp>
        <p:nvGrpSpPr>
          <p:cNvPr id="15" name="Group 14"/>
          <p:cNvGrpSpPr/>
          <p:nvPr/>
        </p:nvGrpSpPr>
        <p:grpSpPr>
          <a:xfrm>
            <a:off x="5001141" y="2716115"/>
            <a:ext cx="1897078" cy="1436366"/>
            <a:chOff x="5146419" y="2758844"/>
            <a:chExt cx="1897078" cy="1436366"/>
          </a:xfrm>
        </p:grpSpPr>
        <p:sp>
          <p:nvSpPr>
            <p:cNvPr id="12" name="Rectangle 11"/>
            <p:cNvSpPr/>
            <p:nvPr/>
          </p:nvSpPr>
          <p:spPr>
            <a:xfrm>
              <a:off x="5146419" y="2758844"/>
              <a:ext cx="1897078" cy="143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Agile</a:t>
              </a:r>
              <a:endParaRPr lang="en-US" sz="14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2209" y="2897024"/>
              <a:ext cx="948880" cy="948880"/>
            </a:xfrm>
            <a:prstGeom prst="rect">
              <a:avLst/>
            </a:prstGeom>
          </p:spPr>
        </p:pic>
      </p:grpSp>
      <p:sp>
        <p:nvSpPr>
          <p:cNvPr id="22" name="Oval 21"/>
          <p:cNvSpPr/>
          <p:nvPr/>
        </p:nvSpPr>
        <p:spPr>
          <a:xfrm>
            <a:off x="8361399" y="3764948"/>
            <a:ext cx="1900310" cy="775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smtClean="0"/>
              <a:t>A Waterfall </a:t>
            </a:r>
            <a:r>
              <a:rPr lang="en-US" sz="1200" dirty="0" smtClean="0"/>
              <a:t>Model</a:t>
            </a:r>
            <a:endParaRPr lang="en-US" sz="1200" dirty="0"/>
          </a:p>
        </p:txBody>
      </p:sp>
      <p:grpSp>
        <p:nvGrpSpPr>
          <p:cNvPr id="23" name="Group 22"/>
          <p:cNvGrpSpPr/>
          <p:nvPr/>
        </p:nvGrpSpPr>
        <p:grpSpPr>
          <a:xfrm>
            <a:off x="8364631" y="2716115"/>
            <a:ext cx="1897078" cy="1436366"/>
            <a:chOff x="8364631" y="2716115"/>
            <a:chExt cx="1897078" cy="1436366"/>
          </a:xfrm>
        </p:grpSpPr>
        <p:sp>
          <p:nvSpPr>
            <p:cNvPr id="17" name="Rectangle 16"/>
            <p:cNvSpPr/>
            <p:nvPr/>
          </p:nvSpPr>
          <p:spPr>
            <a:xfrm>
              <a:off x="8364631" y="2716115"/>
              <a:ext cx="1897078" cy="143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CMMI</a:t>
              </a:r>
              <a:endParaRPr lang="en-US" sz="1400"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6307" y="3050849"/>
              <a:ext cx="1101675" cy="546931"/>
            </a:xfrm>
            <a:prstGeom prst="rect">
              <a:avLst/>
            </a:prstGeom>
          </p:spPr>
        </p:pic>
      </p:grpSp>
    </p:spTree>
    <p:extLst>
      <p:ext uri="{BB962C8B-B14F-4D97-AF65-F5344CB8AC3E}">
        <p14:creationId xmlns:p14="http://schemas.microsoft.com/office/powerpoint/2010/main" val="380485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10"/>
                                        </p:tgtEl>
                                      </p:cBhvr>
                                    </p:animEffect>
                                    <p:animScale>
                                      <p:cBhvr>
                                        <p:cTn id="35"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should avoid waterfall?</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84592489"/>
              </p:ext>
            </p:extLst>
          </p:nvPr>
        </p:nvGraphicFramePr>
        <p:xfrm>
          <a:off x="374651" y="2049463"/>
          <a:ext cx="5035550" cy="420687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3631592" y="6400800"/>
            <a:ext cx="4926733" cy="276999"/>
          </a:xfrm>
          <a:prstGeom prst="rect">
            <a:avLst/>
          </a:prstGeom>
          <a:noFill/>
        </p:spPr>
        <p:txBody>
          <a:bodyPr wrap="none" rtlCol="0">
            <a:spAutoFit/>
          </a:bodyPr>
          <a:lstStyle/>
          <a:p>
            <a:r>
              <a:rPr lang="en-US" sz="1200" dirty="0" smtClean="0"/>
              <a:t>Source: Forrester/Dr</a:t>
            </a:r>
            <a:r>
              <a:rPr lang="en-US" sz="1200" dirty="0"/>
              <a:t>. Dobb's Global Developer </a:t>
            </a:r>
            <a:r>
              <a:rPr lang="en-US" sz="1200" dirty="0" err="1"/>
              <a:t>Technographics</a:t>
            </a:r>
            <a:r>
              <a:rPr lang="en-US" sz="1200" dirty="0"/>
              <a:t> Survey 2009</a:t>
            </a:r>
          </a:p>
        </p:txBody>
      </p:sp>
      <p:graphicFrame>
        <p:nvGraphicFramePr>
          <p:cNvPr id="6" name="Chart 5"/>
          <p:cNvGraphicFramePr/>
          <p:nvPr>
            <p:extLst>
              <p:ext uri="{D42A27DB-BD31-4B8C-83A1-F6EECF244321}">
                <p14:modId xmlns:p14="http://schemas.microsoft.com/office/powerpoint/2010/main" val="2735388640"/>
              </p:ext>
            </p:extLst>
          </p:nvPr>
        </p:nvGraphicFramePr>
        <p:xfrm>
          <a:off x="5255581" y="1997476"/>
          <a:ext cx="6148669" cy="42612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5542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waterfall 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3835528"/>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U-Turn Arrow 2"/>
          <p:cNvSpPr/>
          <p:nvPr/>
        </p:nvSpPr>
        <p:spPr>
          <a:xfrm rot="10800000">
            <a:off x="3796936" y="4946468"/>
            <a:ext cx="2403566" cy="975360"/>
          </a:xfrm>
          <a:prstGeom prst="uturnArrow">
            <a:avLst>
              <a:gd name="adj1" fmla="val 25000"/>
              <a:gd name="adj2" fmla="val 25000"/>
              <a:gd name="adj3" fmla="val 25000"/>
              <a:gd name="adj4" fmla="val 43750"/>
              <a:gd name="adj5" fmla="val 98214"/>
            </a:avLst>
          </a:prstGeom>
          <a:solidFill>
            <a:srgbClr val="F24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ultiply 4"/>
          <p:cNvSpPr/>
          <p:nvPr/>
        </p:nvSpPr>
        <p:spPr>
          <a:xfrm>
            <a:off x="4502331" y="5155475"/>
            <a:ext cx="1184366" cy="1271451"/>
          </a:xfrm>
          <a:prstGeom prst="mathMultiply">
            <a:avLst>
              <a:gd name="adj1" fmla="val 32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2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p:cNvSpPr/>
          <p:nvPr/>
        </p:nvSpPr>
        <p:spPr>
          <a:xfrm>
            <a:off x="167254" y="5777174"/>
            <a:ext cx="11951594" cy="450284"/>
          </a:xfrm>
          <a:prstGeom prst="parallelogram">
            <a:avLst>
              <a:gd name="adj" fmla="val 235177"/>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hevron 68"/>
          <p:cNvSpPr/>
          <p:nvPr/>
        </p:nvSpPr>
        <p:spPr>
          <a:xfrm>
            <a:off x="6402677" y="5696162"/>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Chevron 69"/>
          <p:cNvSpPr/>
          <p:nvPr/>
        </p:nvSpPr>
        <p:spPr>
          <a:xfrm>
            <a:off x="4565173" y="5696162"/>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Chevron 70"/>
          <p:cNvSpPr/>
          <p:nvPr/>
        </p:nvSpPr>
        <p:spPr>
          <a:xfrm>
            <a:off x="2727669" y="5696162"/>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Chevron 71"/>
          <p:cNvSpPr/>
          <p:nvPr/>
        </p:nvSpPr>
        <p:spPr>
          <a:xfrm>
            <a:off x="890165" y="5696162"/>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Chevron 72"/>
          <p:cNvSpPr/>
          <p:nvPr/>
        </p:nvSpPr>
        <p:spPr>
          <a:xfrm>
            <a:off x="8240181" y="5696162"/>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Chevron 73"/>
          <p:cNvSpPr/>
          <p:nvPr/>
        </p:nvSpPr>
        <p:spPr>
          <a:xfrm>
            <a:off x="10077685" y="5696162"/>
            <a:ext cx="494806" cy="658044"/>
          </a:xfrm>
          <a:prstGeom prst="chevron">
            <a:avLst/>
          </a:prstGeom>
          <a:solidFill>
            <a:schemeClr val="bg1"/>
          </a:solidFill>
          <a:ln w="38100">
            <a:solidFill>
              <a:schemeClr val="accent1">
                <a:lumMod val="50000"/>
              </a:schemeClr>
            </a:solidFill>
          </a:ln>
          <a:scene3d>
            <a:camera prst="orthographicFront">
              <a:rot lat="17999970" lon="0" rev="2159998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426120" y="293918"/>
            <a:ext cx="9784080" cy="1427792"/>
          </a:xfrm>
        </p:spPr>
        <p:txBody>
          <a:bodyPr vert="horz" lIns="91440" tIns="45720" rIns="91440" bIns="45720" rtlCol="0" anchor="ctr">
            <a:normAutofit/>
          </a:bodyPr>
          <a:lstStyle/>
          <a:p>
            <a:r>
              <a:rPr lang="en-US" dirty="0" smtClean="0"/>
              <a:t>HOW AGILE Scrum WORKs</a:t>
            </a:r>
            <a:endParaRPr lang="en-US" dirty="0"/>
          </a:p>
        </p:txBody>
      </p:sp>
      <p:sp>
        <p:nvSpPr>
          <p:cNvPr id="5" name="Slide Number Placeholder 4"/>
          <p:cNvSpPr>
            <a:spLocks noGrp="1"/>
          </p:cNvSpPr>
          <p:nvPr>
            <p:ph type="sldNum" sz="quarter" idx="12"/>
          </p:nvPr>
        </p:nvSpPr>
        <p:spPr/>
        <p:txBody>
          <a:bodyPr/>
          <a:lstStyle/>
          <a:p>
            <a:fld id="{3645A620-3313-4DB8-8940-D30E97B24924}" type="slidenum">
              <a:rPr lang="en-US" smtClean="0"/>
              <a:t>8</a:t>
            </a:fld>
            <a:endParaRPr lang="en-US" dirty="0"/>
          </a:p>
        </p:txBody>
      </p:sp>
      <p:sp>
        <p:nvSpPr>
          <p:cNvPr id="7" name="Oval 6"/>
          <p:cNvSpPr/>
          <p:nvPr/>
        </p:nvSpPr>
        <p:spPr>
          <a:xfrm>
            <a:off x="6913210" y="5212690"/>
            <a:ext cx="347730" cy="347730"/>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6745" y="4756100"/>
            <a:ext cx="397776" cy="397776"/>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227838" y="3963277"/>
            <a:ext cx="489164" cy="489164"/>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759121" y="3316763"/>
            <a:ext cx="477624" cy="477624"/>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67487" y="2964748"/>
            <a:ext cx="543150" cy="543150"/>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50703" y="3083653"/>
            <a:ext cx="684540" cy="684540"/>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67284" y="3831553"/>
            <a:ext cx="752612" cy="752612"/>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477115" y="5560420"/>
            <a:ext cx="282006" cy="282006"/>
          </a:xfrm>
          <a:prstGeom prst="ellipse">
            <a:avLst/>
          </a:prstGeom>
          <a:solidFill>
            <a:schemeClr val="accent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rved Up Arrow 14"/>
          <p:cNvSpPr/>
          <p:nvPr/>
        </p:nvSpPr>
        <p:spPr>
          <a:xfrm rot="10800000">
            <a:off x="5190807" y="3600041"/>
            <a:ext cx="2008075" cy="1131498"/>
          </a:xfrm>
          <a:prstGeom prst="curvedUpArrow">
            <a:avLst>
              <a:gd name="adj1" fmla="val 16025"/>
              <a:gd name="adj2" fmla="val 36179"/>
              <a:gd name="adj3" fmla="val 330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4362348" y="3230226"/>
            <a:ext cx="225662" cy="225662"/>
          </a:xfrm>
          <a:prstGeom prst="ellipse">
            <a:avLst/>
          </a:prstGeom>
          <a:solidFill>
            <a:schemeClr val="accent5">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032930" y="2877037"/>
            <a:ext cx="260772" cy="260772"/>
          </a:xfrm>
          <a:prstGeom prst="ellipse">
            <a:avLst/>
          </a:prstGeom>
          <a:solidFill>
            <a:schemeClr val="accent5">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91556" y="2330771"/>
            <a:ext cx="320161" cy="320161"/>
          </a:xfrm>
          <a:prstGeom prst="ellipse">
            <a:avLst/>
          </a:prstGeom>
          <a:solidFill>
            <a:schemeClr val="accent5">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120120" y="1832873"/>
            <a:ext cx="347164" cy="347164"/>
          </a:xfrm>
          <a:prstGeom prst="ellipse">
            <a:avLst/>
          </a:prstGeom>
          <a:solidFill>
            <a:schemeClr val="accent5">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668199" y="1505829"/>
            <a:ext cx="407179" cy="407179"/>
          </a:xfrm>
          <a:prstGeom prst="ellipse">
            <a:avLst/>
          </a:prstGeom>
          <a:solidFill>
            <a:schemeClr val="accent5">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318160" y="1641353"/>
            <a:ext cx="488661" cy="488661"/>
          </a:xfrm>
          <a:prstGeom prst="ellipse">
            <a:avLst/>
          </a:prstGeom>
          <a:solidFill>
            <a:schemeClr val="accent5">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671921" y="2165742"/>
            <a:ext cx="546235" cy="546235"/>
          </a:xfrm>
          <a:prstGeom prst="ellipse">
            <a:avLst/>
          </a:prstGeom>
          <a:solidFill>
            <a:schemeClr val="accent5">
              <a:lumMod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rved Up Arrow 23"/>
          <p:cNvSpPr/>
          <p:nvPr/>
        </p:nvSpPr>
        <p:spPr>
          <a:xfrm rot="9354441" flipH="1">
            <a:off x="4202621" y="2036118"/>
            <a:ext cx="1318901" cy="685661"/>
          </a:xfrm>
          <a:prstGeom prst="curvedUpArrow">
            <a:avLst>
              <a:gd name="adj1" fmla="val 16743"/>
              <a:gd name="adj2" fmla="val 37123"/>
              <a:gd name="adj3" fmla="val 377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Wave 24"/>
          <p:cNvSpPr/>
          <p:nvPr/>
        </p:nvSpPr>
        <p:spPr>
          <a:xfrm>
            <a:off x="5403098" y="5085354"/>
            <a:ext cx="1188221" cy="584587"/>
          </a:xfrm>
          <a:prstGeom prst="wave">
            <a:avLst/>
          </a:prstGeom>
          <a:solidFill>
            <a:schemeClr val="tx1">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rPr>
              <a:t>Sprint Planning</a:t>
            </a:r>
          </a:p>
        </p:txBody>
      </p:sp>
      <p:sp>
        <p:nvSpPr>
          <p:cNvPr id="26" name="Wave 25"/>
          <p:cNvSpPr/>
          <p:nvPr/>
        </p:nvSpPr>
        <p:spPr>
          <a:xfrm>
            <a:off x="4504024" y="3598232"/>
            <a:ext cx="1035446" cy="550855"/>
          </a:xfrm>
          <a:prstGeom prst="wave">
            <a:avLst/>
          </a:prstGeom>
          <a:solidFill>
            <a:schemeClr val="tx1">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rPr>
              <a:t>Sprint Review</a:t>
            </a:r>
          </a:p>
        </p:txBody>
      </p:sp>
      <p:sp>
        <p:nvSpPr>
          <p:cNvPr id="27" name="Wave 26"/>
          <p:cNvSpPr/>
          <p:nvPr/>
        </p:nvSpPr>
        <p:spPr>
          <a:xfrm>
            <a:off x="3718842" y="2911604"/>
            <a:ext cx="723524" cy="555097"/>
          </a:xfrm>
          <a:prstGeom prst="wave">
            <a:avLst/>
          </a:prstGeom>
          <a:solidFill>
            <a:schemeClr val="accent6">
              <a:lumMod val="20000"/>
              <a:lumOff val="80000"/>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rPr>
              <a:t>Scrum</a:t>
            </a:r>
          </a:p>
        </p:txBody>
      </p:sp>
      <p:sp>
        <p:nvSpPr>
          <p:cNvPr id="28" name="Wave 27"/>
          <p:cNvSpPr/>
          <p:nvPr/>
        </p:nvSpPr>
        <p:spPr>
          <a:xfrm>
            <a:off x="5942922" y="2260912"/>
            <a:ext cx="1048392" cy="591032"/>
          </a:xfrm>
          <a:prstGeom prst="wave">
            <a:avLst/>
          </a:prstGeom>
          <a:solidFill>
            <a:schemeClr val="accent6">
              <a:lumMod val="20000"/>
              <a:lumOff val="80000"/>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rPr>
              <a:t>Update </a:t>
            </a:r>
            <a:r>
              <a:rPr lang="en-US" sz="1100" dirty="0" smtClean="0">
                <a:solidFill>
                  <a:srgbClr val="C00000"/>
                </a:solidFill>
              </a:rPr>
              <a:t>the Task</a:t>
            </a:r>
            <a:endParaRPr lang="en-US" sz="1100" dirty="0">
              <a:solidFill>
                <a:srgbClr val="C00000"/>
              </a:solidFill>
            </a:endParaRPr>
          </a:p>
        </p:txBody>
      </p:sp>
      <p:sp>
        <p:nvSpPr>
          <p:cNvPr id="29" name="Wave 28"/>
          <p:cNvSpPr/>
          <p:nvPr/>
        </p:nvSpPr>
        <p:spPr>
          <a:xfrm>
            <a:off x="3505167" y="1911647"/>
            <a:ext cx="723524" cy="555097"/>
          </a:xfrm>
          <a:prstGeom prst="wave">
            <a:avLst/>
          </a:prstGeom>
          <a:solidFill>
            <a:schemeClr val="accent6">
              <a:lumMod val="20000"/>
              <a:lumOff val="80000"/>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rPr>
              <a:t>Code</a:t>
            </a:r>
          </a:p>
        </p:txBody>
      </p:sp>
      <p:sp>
        <p:nvSpPr>
          <p:cNvPr id="30" name="Wave 29"/>
          <p:cNvSpPr/>
          <p:nvPr/>
        </p:nvSpPr>
        <p:spPr>
          <a:xfrm>
            <a:off x="5731375" y="1478214"/>
            <a:ext cx="723524" cy="555097"/>
          </a:xfrm>
          <a:prstGeom prst="wave">
            <a:avLst/>
          </a:prstGeom>
          <a:solidFill>
            <a:schemeClr val="accent6">
              <a:lumMod val="20000"/>
              <a:lumOff val="80000"/>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rPr>
              <a:t>Check-in</a:t>
            </a:r>
          </a:p>
        </p:txBody>
      </p:sp>
      <p:grpSp>
        <p:nvGrpSpPr>
          <p:cNvPr id="61" name="Group 60"/>
          <p:cNvGrpSpPr/>
          <p:nvPr/>
        </p:nvGrpSpPr>
        <p:grpSpPr>
          <a:xfrm>
            <a:off x="3053662" y="5482013"/>
            <a:ext cx="979268" cy="722199"/>
            <a:chOff x="2976560" y="4993853"/>
            <a:chExt cx="979268" cy="722199"/>
          </a:xfrm>
        </p:grpSpPr>
        <p:sp>
          <p:nvSpPr>
            <p:cNvPr id="34" name="Cube 33"/>
            <p:cNvSpPr/>
            <p:nvPr/>
          </p:nvSpPr>
          <p:spPr>
            <a:xfrm>
              <a:off x="2976561" y="5455983"/>
              <a:ext cx="979267" cy="260069"/>
            </a:xfrm>
            <a:prstGeom prst="cube">
              <a:avLst>
                <a:gd name="adj" fmla="val 42488"/>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ube 34"/>
            <p:cNvSpPr/>
            <p:nvPr/>
          </p:nvSpPr>
          <p:spPr>
            <a:xfrm>
              <a:off x="2976561" y="5303773"/>
              <a:ext cx="979267" cy="260069"/>
            </a:xfrm>
            <a:prstGeom prst="cube">
              <a:avLst>
                <a:gd name="adj" fmla="val 42488"/>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be 35"/>
            <p:cNvSpPr/>
            <p:nvPr/>
          </p:nvSpPr>
          <p:spPr>
            <a:xfrm>
              <a:off x="2976560" y="5150570"/>
              <a:ext cx="979267" cy="260069"/>
            </a:xfrm>
            <a:prstGeom prst="cube">
              <a:avLst>
                <a:gd name="adj" fmla="val 42488"/>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2976560" y="4993853"/>
              <a:ext cx="979267" cy="260069"/>
            </a:xfrm>
            <a:prstGeom prst="cube">
              <a:avLst>
                <a:gd name="adj" fmla="val 42488"/>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1608044" y="3650163"/>
            <a:ext cx="986887" cy="2554049"/>
            <a:chOff x="1424310" y="3147734"/>
            <a:chExt cx="986887" cy="2554049"/>
          </a:xfrm>
        </p:grpSpPr>
        <p:sp>
          <p:nvSpPr>
            <p:cNvPr id="38" name="Cube 37"/>
            <p:cNvSpPr/>
            <p:nvPr/>
          </p:nvSpPr>
          <p:spPr>
            <a:xfrm>
              <a:off x="1424312" y="544171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ube 38"/>
            <p:cNvSpPr/>
            <p:nvPr/>
          </p:nvSpPr>
          <p:spPr>
            <a:xfrm>
              <a:off x="1424312" y="528950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1424311" y="5136301"/>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424311" y="497958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ube 41"/>
            <p:cNvSpPr/>
            <p:nvPr/>
          </p:nvSpPr>
          <p:spPr>
            <a:xfrm>
              <a:off x="1424311" y="4833188"/>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be 42"/>
            <p:cNvSpPr/>
            <p:nvPr/>
          </p:nvSpPr>
          <p:spPr>
            <a:xfrm>
              <a:off x="1424311" y="4680978"/>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be 43"/>
            <p:cNvSpPr/>
            <p:nvPr/>
          </p:nvSpPr>
          <p:spPr>
            <a:xfrm>
              <a:off x="1424310" y="4527775"/>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p:cNvSpPr/>
            <p:nvPr/>
          </p:nvSpPr>
          <p:spPr>
            <a:xfrm>
              <a:off x="1424310" y="4371058"/>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be 45"/>
            <p:cNvSpPr/>
            <p:nvPr/>
          </p:nvSpPr>
          <p:spPr>
            <a:xfrm>
              <a:off x="1431930" y="4218390"/>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p:cNvSpPr/>
            <p:nvPr/>
          </p:nvSpPr>
          <p:spPr>
            <a:xfrm>
              <a:off x="1431930" y="4066180"/>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ube 47"/>
            <p:cNvSpPr/>
            <p:nvPr/>
          </p:nvSpPr>
          <p:spPr>
            <a:xfrm>
              <a:off x="1431929" y="3912977"/>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ube 48"/>
            <p:cNvSpPr/>
            <p:nvPr/>
          </p:nvSpPr>
          <p:spPr>
            <a:xfrm>
              <a:off x="1431929" y="3756260"/>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ube 49"/>
            <p:cNvSpPr/>
            <p:nvPr/>
          </p:nvSpPr>
          <p:spPr>
            <a:xfrm>
              <a:off x="1431929" y="360986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be 50"/>
            <p:cNvSpPr/>
            <p:nvPr/>
          </p:nvSpPr>
          <p:spPr>
            <a:xfrm>
              <a:off x="1431929" y="345765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e 51"/>
            <p:cNvSpPr/>
            <p:nvPr/>
          </p:nvSpPr>
          <p:spPr>
            <a:xfrm>
              <a:off x="1431928" y="3304451"/>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ube 52"/>
            <p:cNvSpPr/>
            <p:nvPr/>
          </p:nvSpPr>
          <p:spPr>
            <a:xfrm>
              <a:off x="1431928" y="3147734"/>
              <a:ext cx="979267" cy="260069"/>
            </a:xfrm>
            <a:prstGeom prst="cube">
              <a:avLst>
                <a:gd name="adj" fmla="val 42488"/>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Cube 54"/>
          <p:cNvSpPr/>
          <p:nvPr/>
        </p:nvSpPr>
        <p:spPr>
          <a:xfrm>
            <a:off x="269551" y="3619990"/>
            <a:ext cx="940158" cy="2590512"/>
          </a:xfrm>
          <a:prstGeom prst="cube">
            <a:avLst>
              <a:gd name="adj" fmla="val 12671"/>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Wave 57"/>
          <p:cNvSpPr/>
          <p:nvPr/>
        </p:nvSpPr>
        <p:spPr>
          <a:xfrm>
            <a:off x="307622" y="3178339"/>
            <a:ext cx="723524" cy="555097"/>
          </a:xfrm>
          <a:prstGeom prst="wave">
            <a:avLst/>
          </a:prstGeom>
          <a:solidFill>
            <a:schemeClr val="tx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Product Vision</a:t>
            </a:r>
          </a:p>
        </p:txBody>
      </p:sp>
      <p:sp>
        <p:nvSpPr>
          <p:cNvPr id="59" name="Wave 58"/>
          <p:cNvSpPr/>
          <p:nvPr/>
        </p:nvSpPr>
        <p:spPr>
          <a:xfrm>
            <a:off x="1707618" y="3214808"/>
            <a:ext cx="723524" cy="555097"/>
          </a:xfrm>
          <a:prstGeom prst="wave">
            <a:avLst/>
          </a:prstGeom>
          <a:solidFill>
            <a:schemeClr val="tx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Product Backlog</a:t>
            </a:r>
          </a:p>
        </p:txBody>
      </p:sp>
      <p:sp>
        <p:nvSpPr>
          <p:cNvPr id="60" name="Wave 59"/>
          <p:cNvSpPr/>
          <p:nvPr/>
        </p:nvSpPr>
        <p:spPr>
          <a:xfrm>
            <a:off x="3181533" y="5058952"/>
            <a:ext cx="723524" cy="555097"/>
          </a:xfrm>
          <a:prstGeom prst="wave">
            <a:avLst/>
          </a:prstGeom>
          <a:solidFill>
            <a:schemeClr val="tx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Sprint Backlog</a:t>
            </a:r>
          </a:p>
        </p:txBody>
      </p:sp>
      <p:sp>
        <p:nvSpPr>
          <p:cNvPr id="62" name="TextBox 61"/>
          <p:cNvSpPr txBox="1"/>
          <p:nvPr/>
        </p:nvSpPr>
        <p:spPr>
          <a:xfrm>
            <a:off x="5729618" y="4195592"/>
            <a:ext cx="952300" cy="646331"/>
          </a:xfrm>
          <a:prstGeom prst="rect">
            <a:avLst/>
          </a:prstGeom>
          <a:noFill/>
        </p:spPr>
        <p:txBody>
          <a:bodyPr wrap="square" rtlCol="0">
            <a:spAutoFit/>
          </a:bodyPr>
          <a:lstStyle/>
          <a:p>
            <a:pPr algn="ctr"/>
            <a:r>
              <a:rPr lang="en-US" dirty="0" smtClean="0">
                <a:latin typeface="Segoe UI Light" panose="020B0502040204020203" pitchFamily="34" charset="0"/>
                <a:cs typeface="Segoe UI Light" panose="020B0502040204020203" pitchFamily="34" charset="0"/>
              </a:rPr>
              <a:t>2 – 4 weeks</a:t>
            </a:r>
            <a:endParaRPr lang="en-US" dirty="0">
              <a:latin typeface="Segoe UI Light" panose="020B0502040204020203" pitchFamily="34" charset="0"/>
              <a:cs typeface="Segoe UI Light" panose="020B0502040204020203" pitchFamily="34" charset="0"/>
            </a:endParaRPr>
          </a:p>
        </p:txBody>
      </p:sp>
      <p:sp>
        <p:nvSpPr>
          <p:cNvPr id="63" name="TextBox 62"/>
          <p:cNvSpPr txBox="1"/>
          <p:nvPr/>
        </p:nvSpPr>
        <p:spPr>
          <a:xfrm>
            <a:off x="4431720" y="2263544"/>
            <a:ext cx="952300" cy="646331"/>
          </a:xfrm>
          <a:prstGeom prst="rect">
            <a:avLst/>
          </a:prstGeom>
          <a:noFill/>
        </p:spPr>
        <p:txBody>
          <a:bodyPr wrap="square" rtlCol="0">
            <a:spAutoFit/>
          </a:bodyPr>
          <a:lstStyle/>
          <a:p>
            <a:pPr algn="ctr"/>
            <a:r>
              <a:rPr lang="en-US" dirty="0" smtClean="0">
                <a:latin typeface="Segoe UI Light" panose="020B0502040204020203" pitchFamily="34" charset="0"/>
                <a:cs typeface="Segoe UI Light" panose="020B0502040204020203" pitchFamily="34" charset="0"/>
              </a:rPr>
              <a:t>24 hours</a:t>
            </a:r>
            <a:endParaRPr lang="en-US" dirty="0">
              <a:latin typeface="Segoe UI Light" panose="020B0502040204020203" pitchFamily="34" charset="0"/>
              <a:cs typeface="Segoe UI Light" panose="020B0502040204020203" pitchFamily="34" charset="0"/>
            </a:endParaRPr>
          </a:p>
        </p:txBody>
      </p:sp>
      <p:sp>
        <p:nvSpPr>
          <p:cNvPr id="64" name="Wave 63"/>
          <p:cNvSpPr/>
          <p:nvPr/>
        </p:nvSpPr>
        <p:spPr>
          <a:xfrm>
            <a:off x="3698840" y="4350691"/>
            <a:ext cx="1633504" cy="584588"/>
          </a:xfrm>
          <a:prstGeom prst="wave">
            <a:avLst/>
          </a:prstGeom>
          <a:solidFill>
            <a:schemeClr val="tx1">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rPr>
              <a:t>Sprint Retrospective</a:t>
            </a:r>
          </a:p>
        </p:txBody>
      </p:sp>
      <p:sp>
        <p:nvSpPr>
          <p:cNvPr id="65" name="Wave 64"/>
          <p:cNvSpPr/>
          <p:nvPr/>
        </p:nvSpPr>
        <p:spPr>
          <a:xfrm>
            <a:off x="4099830" y="1379555"/>
            <a:ext cx="723524" cy="555097"/>
          </a:xfrm>
          <a:prstGeom prst="wave">
            <a:avLst/>
          </a:prstGeom>
          <a:solidFill>
            <a:schemeClr val="accent6">
              <a:lumMod val="20000"/>
              <a:lumOff val="80000"/>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rPr>
              <a:t>Test</a:t>
            </a:r>
          </a:p>
        </p:txBody>
      </p:sp>
      <p:sp>
        <p:nvSpPr>
          <p:cNvPr id="67" name="Cube 66"/>
          <p:cNvSpPr/>
          <p:nvPr/>
        </p:nvSpPr>
        <p:spPr>
          <a:xfrm>
            <a:off x="8564473" y="5411950"/>
            <a:ext cx="1419421" cy="759965"/>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Wave 67"/>
          <p:cNvSpPr/>
          <p:nvPr/>
        </p:nvSpPr>
        <p:spPr>
          <a:xfrm>
            <a:off x="8319580" y="4886348"/>
            <a:ext cx="2000609" cy="674072"/>
          </a:xfrm>
          <a:prstGeom prst="wave">
            <a:avLst/>
          </a:prstGeom>
          <a:solidFill>
            <a:schemeClr val="accent5">
              <a:lumMod val="40000"/>
              <a:lumOff val="60000"/>
              <a:alpha val="63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Potentially Shippable* Product</a:t>
            </a:r>
            <a:endParaRPr lang="en-US" sz="1100" dirty="0">
              <a:solidFill>
                <a:sysClr val="windowText" lastClr="000000"/>
              </a:solidFill>
            </a:endParaRPr>
          </a:p>
        </p:txBody>
      </p:sp>
      <p:sp>
        <p:nvSpPr>
          <p:cNvPr id="75" name="Wave 74"/>
          <p:cNvSpPr/>
          <p:nvPr/>
        </p:nvSpPr>
        <p:spPr>
          <a:xfrm>
            <a:off x="7717002" y="4300751"/>
            <a:ext cx="1188221" cy="584587"/>
          </a:xfrm>
          <a:prstGeom prst="wave">
            <a:avLst/>
          </a:prstGeom>
          <a:solidFill>
            <a:schemeClr val="tx1">
              <a:alpha val="88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C00000"/>
                </a:solidFill>
              </a:rPr>
              <a:t>Backlog Grooming</a:t>
            </a:r>
            <a:endParaRPr lang="en-US" sz="1100" dirty="0">
              <a:solidFill>
                <a:srgbClr val="C00000"/>
              </a:solidFill>
            </a:endParaRPr>
          </a:p>
        </p:txBody>
      </p:sp>
      <p:sp>
        <p:nvSpPr>
          <p:cNvPr id="77" name="TextBox 76"/>
          <p:cNvSpPr txBox="1"/>
          <p:nvPr/>
        </p:nvSpPr>
        <p:spPr>
          <a:xfrm>
            <a:off x="642119" y="2615395"/>
            <a:ext cx="1574839" cy="369332"/>
          </a:xfrm>
          <a:prstGeom prst="rect">
            <a:avLst/>
          </a:prstGeom>
          <a:noFill/>
        </p:spPr>
        <p:txBody>
          <a:bodyPr wrap="square" rtlCol="0">
            <a:spAutoFit/>
          </a:bodyPr>
          <a:lstStyle/>
          <a:p>
            <a:pPr algn="ctr"/>
            <a:r>
              <a:rPr lang="en-US" dirty="0" smtClean="0">
                <a:latin typeface="Segoe UI Light" panose="020B0502040204020203" pitchFamily="34" charset="0"/>
                <a:cs typeface="Segoe UI Light" panose="020B0502040204020203" pitchFamily="34" charset="0"/>
              </a:rPr>
              <a:t>“Sprint 0”</a:t>
            </a:r>
            <a:endParaRPr lang="en-US" dirty="0">
              <a:latin typeface="Segoe UI Light" panose="020B0502040204020203" pitchFamily="34" charset="0"/>
              <a:cs typeface="Segoe UI Light" panose="020B0502040204020203" pitchFamily="34" charset="0"/>
            </a:endParaRPr>
          </a:p>
        </p:txBody>
      </p:sp>
      <p:sp>
        <p:nvSpPr>
          <p:cNvPr id="3" name="Right Arrow 2"/>
          <p:cNvSpPr/>
          <p:nvPr/>
        </p:nvSpPr>
        <p:spPr>
          <a:xfrm>
            <a:off x="1991198" y="2701112"/>
            <a:ext cx="325847" cy="197898"/>
          </a:xfrm>
          <a:prstGeom prst="right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Arrow 77"/>
          <p:cNvSpPr/>
          <p:nvPr/>
        </p:nvSpPr>
        <p:spPr>
          <a:xfrm rot="10800000">
            <a:off x="542032" y="2701112"/>
            <a:ext cx="325847" cy="197898"/>
          </a:xfrm>
          <a:prstGeom prst="right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831617" y="6251697"/>
            <a:ext cx="1582484" cy="246221"/>
          </a:xfrm>
          <a:prstGeom prst="rect">
            <a:avLst/>
          </a:prstGeom>
          <a:noFill/>
        </p:spPr>
        <p:txBody>
          <a:bodyPr wrap="none" rtlCol="0">
            <a:spAutoFit/>
          </a:bodyPr>
          <a:lstStyle/>
          <a:p>
            <a:r>
              <a:rPr lang="en-US" sz="1000" dirty="0" smtClean="0"/>
              <a:t>from: http</a:t>
            </a:r>
            <a:r>
              <a:rPr lang="en-US" sz="1000" dirty="0"/>
              <a:t>://goo.gl/NPhsf7</a:t>
            </a:r>
          </a:p>
        </p:txBody>
      </p:sp>
    </p:spTree>
    <p:extLst>
      <p:ext uri="{BB962C8B-B14F-4D97-AF65-F5344CB8AC3E}">
        <p14:creationId xmlns:p14="http://schemas.microsoft.com/office/powerpoint/2010/main" val="222576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5"/>
                                        </p:tgtEl>
                                        <p:attrNameLst>
                                          <p:attrName>style.visibility</p:attrName>
                                        </p:attrNameLst>
                                      </p:cBhvr>
                                      <p:to>
                                        <p:strVal val="visible"/>
                                      </p:to>
                                    </p:set>
                                    <p:animEffect transition="in" filter="fade">
                                      <p:cBhvr>
                                        <p:cTn id="78" dur="500"/>
                                        <p:tgtEl>
                                          <p:spTgt spid="7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fade">
                                      <p:cBhvr>
                                        <p:cTn id="101" dur="500"/>
                                        <p:tgtEl>
                                          <p:spTgt spid="2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fade">
                                      <p:cBhvr>
                                        <p:cTn id="104" dur="500"/>
                                        <p:tgtEl>
                                          <p:spTgt spid="2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500"/>
                                        <p:tgtEl>
                                          <p:spTgt spid="29"/>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500"/>
                                        <p:tgtEl>
                                          <p:spTgt spid="3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fade">
                                      <p:cBhvr>
                                        <p:cTn id="122" dur="500"/>
                                        <p:tgtEl>
                                          <p:spTgt spid="28"/>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fade">
                                      <p:cBhvr>
                                        <p:cTn id="127" dur="500"/>
                                        <p:tgtEl>
                                          <p:spTgt spid="2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4"/>
                                        </p:tgtEl>
                                        <p:attrNameLst>
                                          <p:attrName>style.visibility</p:attrName>
                                        </p:attrNameLst>
                                      </p:cBhvr>
                                      <p:to>
                                        <p:strVal val="visible"/>
                                      </p:to>
                                    </p:set>
                                    <p:animEffect transition="in" filter="fade">
                                      <p:cBhvr>
                                        <p:cTn id="130" dur="500"/>
                                        <p:tgtEl>
                                          <p:spTgt spid="64"/>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67"/>
                                        </p:tgtEl>
                                        <p:attrNameLst>
                                          <p:attrName>style.visibility</p:attrName>
                                        </p:attrNameLst>
                                      </p:cBhvr>
                                      <p:to>
                                        <p:strVal val="visible"/>
                                      </p:to>
                                    </p:set>
                                    <p:animEffect transition="in" filter="fade">
                                      <p:cBhvr>
                                        <p:cTn id="135" dur="500"/>
                                        <p:tgtEl>
                                          <p:spTgt spid="6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8"/>
                                        </p:tgtEl>
                                        <p:attrNameLst>
                                          <p:attrName>style.visibility</p:attrName>
                                        </p:attrNameLst>
                                      </p:cBhvr>
                                      <p:to>
                                        <p:strVal val="visible"/>
                                      </p:to>
                                    </p:set>
                                    <p:animEffect transition="in" filter="fade">
                                      <p:cBhvr>
                                        <p:cTn id="13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55" grpId="0" animBg="1"/>
      <p:bldP spid="58" grpId="0" animBg="1"/>
      <p:bldP spid="59" grpId="0" animBg="1"/>
      <p:bldP spid="60" grpId="0" animBg="1"/>
      <p:bldP spid="62" grpId="0"/>
      <p:bldP spid="63" grpId="0"/>
      <p:bldP spid="64" grpId="0" animBg="1"/>
      <p:bldP spid="65" grpId="0" animBg="1"/>
      <p:bldP spid="67" grpId="0" animBg="1"/>
      <p:bldP spid="68" grpId="0" animBg="1"/>
      <p:bldP spid="75" grpId="0" animBg="1"/>
      <p:bldP spid="77" grpId="0"/>
      <p:bldP spid="3" grpId="0" animBg="1"/>
      <p:bldP spid="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err="1" smtClean="0"/>
              <a:t>tFS</a:t>
            </a:r>
            <a:r>
              <a:rPr lang="en-US" dirty="0" smtClean="0"/>
              <a:t> offers for project management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Working Item tracking (tracking tasks, processes, bugs, feedbacks, …).</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0" indent="0">
              <a:buNone/>
            </a:pPr>
            <a:endParaRPr lang="en-US" dirty="0" smtClean="0"/>
          </a:p>
          <a:p>
            <a:pPr marL="0" indent="0">
              <a:buNone/>
            </a:pPr>
            <a:r>
              <a:rPr lang="en-US" b="1" dirty="0" smtClean="0"/>
              <a:t>Feature:</a:t>
            </a:r>
            <a:r>
              <a:rPr lang="en-US" dirty="0" smtClean="0"/>
              <a:t> is a top level entity in scrum hierarchy and defines a very big goal which consists of some product backlog items, tasks, bug and ….</a:t>
            </a:r>
            <a:endParaRPr lang="en-US" b="1" dirty="0" smtClean="0"/>
          </a:p>
        </p:txBody>
      </p:sp>
      <p:pic>
        <p:nvPicPr>
          <p:cNvPr id="1028" name="Picture 4" descr="Scrum 3.0 work item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713" y="2498832"/>
            <a:ext cx="4632633" cy="178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000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docProps/app.xml><?xml version="1.0" encoding="utf-8"?>
<Properties xmlns="http://schemas.openxmlformats.org/officeDocument/2006/extended-properties" xmlns:vt="http://schemas.openxmlformats.org/officeDocument/2006/docPropsVTypes">
  <Template/>
  <TotalTime>533</TotalTime>
  <Words>913</Words>
  <Application>Microsoft Office PowerPoint</Application>
  <PresentationFormat>Widescreen</PresentationFormat>
  <Paragraphs>153</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Corbel</vt:lpstr>
      <vt:lpstr>Segoe UI Light</vt:lpstr>
      <vt:lpstr>Tahoma</vt:lpstr>
      <vt:lpstr>Wingdings</vt:lpstr>
      <vt:lpstr>Banded</vt:lpstr>
      <vt:lpstr>Project Management with TFS 2013</vt:lpstr>
      <vt:lpstr>Where is the problem?</vt:lpstr>
      <vt:lpstr>Offered solution:</vt:lpstr>
      <vt:lpstr>PowerPoint Presentation</vt:lpstr>
      <vt:lpstr>Project management options</vt:lpstr>
      <vt:lpstr>Why we should avoid waterfall?</vt:lpstr>
      <vt:lpstr>How waterfall works</vt:lpstr>
      <vt:lpstr>HOW AGILE Scrum WORKs</vt:lpstr>
      <vt:lpstr>What tFS offers for project management</vt:lpstr>
      <vt:lpstr>Feature fields </vt:lpstr>
      <vt:lpstr>Product Backlog Item</vt:lpstr>
      <vt:lpstr>PBI fields </vt:lpstr>
      <vt:lpstr>PBI Kanban board</vt:lpstr>
      <vt:lpstr>Assigning tasks to PBI</vt:lpstr>
      <vt:lpstr>Task fields</vt:lpstr>
      <vt:lpstr>Backlog items to tasks</vt:lpstr>
      <vt:lpstr>Sprint in scrum</vt:lpstr>
      <vt:lpstr>Sprint in TFS</vt:lpstr>
      <vt:lpstr>Sprint Kanban board</vt:lpstr>
      <vt:lpstr>Managing sprint members</vt:lpstr>
      <vt:lpstr>Tracking an item</vt:lpstr>
      <vt:lpstr>Assign storyboard to PBI</vt:lpstr>
      <vt:lpstr>PowerPoint Presentation</vt:lpstr>
      <vt:lpstr>PowerPoint Presentation</vt:lpstr>
      <vt:lpstr>Reporting - charts</vt:lpstr>
      <vt:lpstr>Backlog Overview:</vt:lpstr>
      <vt:lpstr>Release Burndown:</vt:lpstr>
      <vt:lpstr>Sprint Burndown:</vt:lpstr>
      <vt:lpstr>Velocity:</vt:lpstr>
      <vt:lpstr>Integration with MPS</vt:lpstr>
      <vt:lpstr>Integration with MPS</vt:lpstr>
      <vt:lpstr>Managing feedbacks</vt:lpstr>
      <vt:lpstr>Make the feedback</vt:lpstr>
      <vt:lpstr>Attach it to tfs</vt:lpstr>
      <vt:lpstr>Communications and interactions</vt:lpstr>
      <vt:lpstr>Communications and interactions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projects  with TFS 2013</dc:title>
  <dc:creator>sarshar</dc:creator>
  <cp:lastModifiedBy>sarshar</cp:lastModifiedBy>
  <cp:revision>439</cp:revision>
  <dcterms:created xsi:type="dcterms:W3CDTF">2014-05-03T06:10:53Z</dcterms:created>
  <dcterms:modified xsi:type="dcterms:W3CDTF">2014-05-11T10:10:31Z</dcterms:modified>
</cp:coreProperties>
</file>