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4" r:id="rId2"/>
  </p:sldMasterIdLst>
  <p:notesMasterIdLst>
    <p:notesMasterId r:id="rId33"/>
  </p:notesMasterIdLst>
  <p:handoutMasterIdLst>
    <p:handoutMasterId r:id="rId34"/>
  </p:handoutMasterIdLst>
  <p:sldIdLst>
    <p:sldId id="268" r:id="rId3"/>
    <p:sldId id="267" r:id="rId4"/>
    <p:sldId id="293" r:id="rId5"/>
    <p:sldId id="274" r:id="rId6"/>
    <p:sldId id="294" r:id="rId7"/>
    <p:sldId id="275" r:id="rId8"/>
    <p:sldId id="276" r:id="rId9"/>
    <p:sldId id="280" r:id="rId10"/>
    <p:sldId id="279" r:id="rId11"/>
    <p:sldId id="295" r:id="rId12"/>
    <p:sldId id="277" r:id="rId13"/>
    <p:sldId id="278" r:id="rId14"/>
    <p:sldId id="281" r:id="rId15"/>
    <p:sldId id="287" r:id="rId16"/>
    <p:sldId id="298" r:id="rId17"/>
    <p:sldId id="299" r:id="rId18"/>
    <p:sldId id="284" r:id="rId19"/>
    <p:sldId id="282" r:id="rId20"/>
    <p:sldId id="297" r:id="rId21"/>
    <p:sldId id="296" r:id="rId22"/>
    <p:sldId id="283" r:id="rId23"/>
    <p:sldId id="285" r:id="rId24"/>
    <p:sldId id="288" r:id="rId25"/>
    <p:sldId id="289" r:id="rId26"/>
    <p:sldId id="290" r:id="rId27"/>
    <p:sldId id="291" r:id="rId28"/>
    <p:sldId id="300" r:id="rId29"/>
    <p:sldId id="301" r:id="rId30"/>
    <p:sldId id="272" r:id="rId31"/>
    <p:sldId id="27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6A84"/>
    <a:srgbClr val="29486D"/>
    <a:srgbClr val="EEEEEE"/>
    <a:srgbClr val="F0F0F0"/>
    <a:srgbClr val="EFEFEF"/>
    <a:srgbClr val="00BDE3"/>
    <a:srgbClr val="ECECEC"/>
    <a:srgbClr val="CD2548"/>
    <a:srgbClr val="60BB0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4" autoAdjust="0"/>
    <p:restoredTop sz="82163" autoAdjust="0"/>
  </p:normalViewPr>
  <p:slideViewPr>
    <p:cSldViewPr>
      <p:cViewPr varScale="1">
        <p:scale>
          <a:sx n="61" d="100"/>
          <a:sy n="61" d="100"/>
        </p:scale>
        <p:origin x="1704" y="72"/>
      </p:cViewPr>
      <p:guideLst>
        <p:guide orient="horz" pos="2160"/>
        <p:guide pos="2880"/>
      </p:guideLst>
    </p:cSldViewPr>
  </p:slideViewPr>
  <p:outlineViewPr>
    <p:cViewPr>
      <p:scale>
        <a:sx n="33" d="100"/>
        <a:sy n="33" d="100"/>
      </p:scale>
      <p:origin x="0" y="-24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27A8E-6C56-4C23-8DD9-631648CA4B95}" type="datetimeFigureOut">
              <a:rPr lang="en-GB" smtClean="0"/>
              <a:t>17/01/2014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252AD6-CB2E-4557-AD24-108591E0123B}" type="slidenum">
              <a:rPr lang="en-GB" smtClean="0"/>
              <a:t>‹#›</a:t>
            </a:fld>
            <a:endParaRPr lang="en-GB"/>
          </a:p>
        </p:txBody>
      </p:sp>
    </p:spTree>
    <p:extLst>
      <p:ext uri="{BB962C8B-B14F-4D97-AF65-F5344CB8AC3E}">
        <p14:creationId xmlns:p14="http://schemas.microsoft.com/office/powerpoint/2010/main" val="3528165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61301-18C9-4CA0-A0BF-791B6E0DDD4D}" type="datetimeFigureOut">
              <a:rPr lang="en-GB" smtClean="0"/>
              <a:t>17/01/2014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2</a:t>
            </a:fld>
            <a:endParaRPr lang="en-GB" dirty="0"/>
          </a:p>
        </p:txBody>
      </p:sp>
    </p:spTree>
    <p:extLst>
      <p:ext uri="{BB962C8B-B14F-4D97-AF65-F5344CB8AC3E}">
        <p14:creationId xmlns:p14="http://schemas.microsoft.com/office/powerpoint/2010/main" val="211022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30DD690-6CB8-4549-BE7E-DD1B9C0B04A0}" type="datetime1">
              <a:rPr lang="en-US" smtClean="0">
                <a:solidFill>
                  <a:prstClr val="black"/>
                </a:solidFill>
              </a:rPr>
              <a:pPr/>
              <a:t>1/17/2014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779933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BF20BA8-12AF-476D-99B2-894C09A4EE62}" type="slidenum">
              <a:rPr lang="en-GB" smtClean="0"/>
              <a:t>5</a:t>
            </a:fld>
            <a:endParaRPr lang="en-GB"/>
          </a:p>
        </p:txBody>
      </p:sp>
    </p:spTree>
    <p:extLst>
      <p:ext uri="{BB962C8B-B14F-4D97-AF65-F5344CB8AC3E}">
        <p14:creationId xmlns:p14="http://schemas.microsoft.com/office/powerpoint/2010/main" val="1252774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Rettangolo 7"/>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userDrawn="1"/>
        </p:nvSpPr>
        <p:spPr>
          <a:xfrm>
            <a:off x="0" y="-2907704"/>
            <a:ext cx="9144000" cy="11079956"/>
          </a:xfrm>
          <a:prstGeom prst="rect">
            <a:avLst/>
          </a:prstGeom>
          <a:noFill/>
        </p:spPr>
        <p:txBody>
          <a:bodyPr wrap="square" rtlCol="0">
            <a:spAutoFit/>
          </a:bodyPr>
          <a:lstStyle/>
          <a:p>
            <a:pPr algn="ctr"/>
            <a:r>
              <a:rPr lang="it-IT" sz="71400" dirty="0" smtClean="0">
                <a:solidFill>
                  <a:srgbClr val="EEEEEE"/>
                </a:solidFill>
                <a:latin typeface="Arial Black" pitchFamily="34" charset="0"/>
              </a:rPr>
              <a:t>@</a:t>
            </a:r>
            <a:endParaRPr lang="it-IT" sz="71400" dirty="0">
              <a:solidFill>
                <a:srgbClr val="EEEEEE"/>
              </a:solidFill>
              <a:latin typeface="Arial Black" pitchFamily="34" charset="0"/>
            </a:endParaRPr>
          </a:p>
        </p:txBody>
      </p:sp>
      <p:sp>
        <p:nvSpPr>
          <p:cNvPr id="9" name="Title 8"/>
          <p:cNvSpPr>
            <a:spLocks noGrp="1"/>
          </p:cNvSpPr>
          <p:nvPr>
            <p:ph type="title"/>
          </p:nvPr>
        </p:nvSpPr>
        <p:spPr>
          <a:xfrm>
            <a:off x="0" y="1340768"/>
            <a:ext cx="9144000" cy="809476"/>
          </a:xfrm>
          <a:prstGeom prst="rect">
            <a:avLst/>
          </a:prstGeom>
        </p:spPr>
        <p:txBody>
          <a:bodyPr/>
          <a:lstStyle>
            <a:lvl1pPr algn="ctr">
              <a:defRPr sz="4400">
                <a:solidFill>
                  <a:schemeClr val="tx2"/>
                </a:solidFill>
                <a:latin typeface="Segoe UI Light" pitchFamily="34" charset="0"/>
              </a:defRPr>
            </a:lvl1pPr>
          </a:lstStyle>
          <a:p>
            <a:r>
              <a:rPr lang="en-US" dirty="0" smtClean="0"/>
              <a:t>Click to edit Master title style</a:t>
            </a:r>
            <a:endParaRPr lang="en-GB" dirty="0"/>
          </a:p>
        </p:txBody>
      </p:sp>
      <p:sp>
        <p:nvSpPr>
          <p:cNvPr id="12" name="Text Placeholder 11"/>
          <p:cNvSpPr>
            <a:spLocks noGrp="1"/>
          </p:cNvSpPr>
          <p:nvPr>
            <p:ph type="body" sz="quarter" idx="10" hasCustomPrompt="1"/>
          </p:nvPr>
        </p:nvSpPr>
        <p:spPr>
          <a:xfrm>
            <a:off x="0" y="2492896"/>
            <a:ext cx="9144000" cy="2232248"/>
          </a:xfrm>
          <a:prstGeom prst="rect">
            <a:avLst/>
          </a:prstGeom>
        </p:spPr>
        <p:txBody>
          <a:bodyPr/>
          <a:lstStyle>
            <a:lvl1pPr marL="0" indent="0" algn="ctr">
              <a:spcBef>
                <a:spcPts val="0"/>
              </a:spcBef>
              <a:buNone/>
              <a:defRPr>
                <a:solidFill>
                  <a:schemeClr val="tx2"/>
                </a:solidFill>
                <a:latin typeface="Segoe UI Light" pitchFamily="34" charset="0"/>
              </a:defRPr>
            </a:lvl1pPr>
          </a:lstStyle>
          <a:p>
            <a:pPr lvl="0"/>
            <a:r>
              <a:rPr lang="en-US" dirty="0" smtClean="0"/>
              <a:t>Click to edit Master text styles</a:t>
            </a:r>
          </a:p>
        </p:txBody>
      </p:sp>
      <p:pic>
        <p:nvPicPr>
          <p:cNvPr id="11" name="Picture 4" descr="D:\m.bonanni\Documents\Personale\Documenti\Tecnici\DomusDotNet\Loghi\Logo DomusDotNet su fondo chiaro (800 x 18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474" y="200443"/>
            <a:ext cx="3462289" cy="7920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uppo 12"/>
          <p:cNvGrpSpPr/>
          <p:nvPr userDrawn="1"/>
        </p:nvGrpSpPr>
        <p:grpSpPr>
          <a:xfrm>
            <a:off x="1763689" y="4798703"/>
            <a:ext cx="5688633" cy="1890000"/>
            <a:chOff x="4890259" y="2182274"/>
            <a:chExt cx="2644925" cy="900000"/>
          </a:xfrm>
        </p:grpSpPr>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92080" y="2182274"/>
              <a:ext cx="1792208" cy="900000"/>
            </a:xfrm>
            <a:prstGeom prst="rect">
              <a:avLst/>
            </a:prstGeom>
          </p:spPr>
        </p:pic>
        <p:sp>
          <p:nvSpPr>
            <p:cNvPr id="15" name="Rettangolo 14"/>
            <p:cNvSpPr/>
            <p:nvPr userDrawn="1"/>
          </p:nvSpPr>
          <p:spPr>
            <a:xfrm>
              <a:off x="4890259" y="2434418"/>
              <a:ext cx="2644925" cy="395713"/>
            </a:xfrm>
            <a:prstGeom prst="rect">
              <a:avLst/>
            </a:prstGeom>
            <a:noFill/>
          </p:spPr>
          <p:txBody>
            <a:bodyPr wrap="square" lIns="91440" tIns="45720" rIns="91440" bIns="45720" anchor="ctr">
              <a:spAutoFit/>
            </a:bodyPr>
            <a:lstStyle/>
            <a:p>
              <a:pPr algn="ctr"/>
              <a:r>
                <a:rPr lang="it-IT" sz="4800" b="0" cap="none" spc="0" dirty="0" err="1" smtClean="0">
                  <a:ln w="0">
                    <a:noFill/>
                  </a:ln>
                  <a:solidFill>
                    <a:schemeClr val="tx2"/>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ALM@Work</a:t>
              </a:r>
              <a:r>
                <a:rPr lang="it-IT" sz="4800" b="0" cap="none" spc="0" dirty="0" smtClean="0">
                  <a:ln w="0">
                    <a:noFill/>
                  </a:ln>
                  <a:solidFill>
                    <a:schemeClr val="tx2"/>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 2014</a:t>
              </a:r>
              <a:endParaRPr lang="it-IT" sz="4800" b="0" cap="none" spc="0" dirty="0">
                <a:ln w="0">
                  <a:noFill/>
                </a:ln>
                <a:solidFill>
                  <a:schemeClr val="tx2"/>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endParaRPr>
            </a:p>
          </p:txBody>
        </p:sp>
      </p:grpSp>
      <p:pic>
        <p:nvPicPr>
          <p:cNvPr id="2" name="Immagin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02579" y="223989"/>
            <a:ext cx="2263750" cy="720000"/>
          </a:xfrm>
          <a:prstGeom prst="rect">
            <a:avLst/>
          </a:prstGeom>
        </p:spPr>
      </p:pic>
      <p:pic>
        <p:nvPicPr>
          <p:cNvPr id="4" name="Immagin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46907" y="43989"/>
            <a:ext cx="1585533" cy="1080000"/>
          </a:xfrm>
          <a:prstGeom prst="rect">
            <a:avLst/>
          </a:prstGeom>
        </p:spPr>
      </p:pic>
    </p:spTree>
    <p:extLst>
      <p:ext uri="{BB962C8B-B14F-4D97-AF65-F5344CB8AC3E}">
        <p14:creationId xmlns:p14="http://schemas.microsoft.com/office/powerpoint/2010/main" val="2389159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3187137"/>
            <a:ext cx="5373499"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514475"/>
            <a:ext cx="5373499"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586586"/>
            <a:ext cx="4163389" cy="1378644"/>
          </a:xfrm>
        </p:spPr>
        <p:txBody>
          <a:bodyPr anchor="ctr" anchorCtr="0">
            <a:noAutofit/>
            <a:scene3d>
              <a:camera prst="orthographicFront"/>
              <a:lightRig rig="flat" dir="t"/>
            </a:scene3d>
            <a:sp3d>
              <a:contourClr>
                <a:schemeClr val="tx2"/>
              </a:contourClr>
            </a:sp3d>
          </a:bodyPr>
          <a:lstStyle>
            <a:lvl1pPr marL="0" indent="0" algn="l" defTabSz="685955" rtl="0" eaLnBrk="1" latinLnBrk="0" hangingPunct="1">
              <a:lnSpc>
                <a:spcPct val="90000"/>
              </a:lnSpc>
              <a:spcBef>
                <a:spcPct val="0"/>
              </a:spcBef>
              <a:buFont typeface="Arial" pitchFamily="34" charset="0"/>
              <a:buNone/>
              <a:defRPr lang="en-US" sz="4051"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3008302"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5181601"/>
            <a:ext cx="4959201" cy="461665"/>
          </a:xfrm>
        </p:spPr>
        <p:txBody>
          <a:bodyPr>
            <a:noAutofit/>
          </a:bodyPr>
          <a:lstStyle>
            <a:lvl1pPr marL="0" indent="0" algn="l" defTabSz="68595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358021" y="1978146"/>
            <a:ext cx="841375"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98" tIns="34299" rIns="68598" bIns="34299" numCol="1" anchor="t" anchorCtr="0" compatLnSpc="1">
            <a:prstTxWarp prst="textNoShape">
              <a:avLst/>
            </a:prstTxWarp>
          </a:bodyPr>
          <a:lstStyle/>
          <a:p>
            <a:pPr defTabSz="685955"/>
            <a:endParaRPr lang="en-US" sz="1350">
              <a:solidFill>
                <a:srgbClr val="FFFFFF"/>
              </a:solidFill>
            </a:endParaRPr>
          </a:p>
        </p:txBody>
      </p:sp>
      <p:sp>
        <p:nvSpPr>
          <p:cNvPr id="11" name="TechEd Tile"/>
          <p:cNvSpPr/>
          <p:nvPr userDrawn="1"/>
        </p:nvSpPr>
        <p:spPr bwMode="auto">
          <a:xfrm>
            <a:off x="766754" y="1514475"/>
            <a:ext cx="2119674"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051262" y="1742493"/>
            <a:ext cx="1550658"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630804"/>
            <a:ext cx="762198"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3187884"/>
            <a:ext cx="2120991"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sp>
        <p:nvSpPr>
          <p:cNvPr id="2" name="Title 1"/>
          <p:cNvSpPr>
            <a:spLocks noGrp="1"/>
          </p:cNvSpPr>
          <p:nvPr>
            <p:ph type="ctrTitle"/>
          </p:nvPr>
        </p:nvSpPr>
        <p:spPr>
          <a:xfrm>
            <a:off x="3135105" y="3187136"/>
            <a:ext cx="4959201" cy="1523494"/>
          </a:xfrm>
        </p:spPr>
        <p:txBody>
          <a:bodyPr anchor="ctr" anchorCtr="0">
            <a:noAutofit/>
          </a:bodyPr>
          <a:lstStyle>
            <a:lvl1pPr algn="l" defTabSz="685955" rtl="0" eaLnBrk="1" latinLnBrk="0" hangingPunct="1">
              <a:lnSpc>
                <a:spcPct val="90000"/>
              </a:lnSpc>
              <a:spcBef>
                <a:spcPct val="0"/>
              </a:spcBef>
              <a:buNone/>
              <a:defRPr lang="en-US" sz="3001"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6010276"/>
            <a:ext cx="6135697"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360180188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3187137"/>
            <a:ext cx="5373499"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514475"/>
            <a:ext cx="5373499"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586586"/>
            <a:ext cx="4163389" cy="1378644"/>
          </a:xfrm>
        </p:spPr>
        <p:txBody>
          <a:bodyPr anchor="ctr" anchorCtr="0">
            <a:noAutofit/>
            <a:scene3d>
              <a:camera prst="orthographicFront"/>
              <a:lightRig rig="flat" dir="t"/>
            </a:scene3d>
            <a:sp3d>
              <a:contourClr>
                <a:schemeClr val="tx2"/>
              </a:contourClr>
            </a:sp3d>
          </a:bodyPr>
          <a:lstStyle>
            <a:lvl1pPr marL="0" indent="0" algn="l" defTabSz="685955" rtl="0" eaLnBrk="1" latinLnBrk="0" hangingPunct="1">
              <a:lnSpc>
                <a:spcPct val="90000"/>
              </a:lnSpc>
              <a:spcBef>
                <a:spcPct val="0"/>
              </a:spcBef>
              <a:buFont typeface="Arial" pitchFamily="34" charset="0"/>
              <a:buNone/>
              <a:defRPr lang="en-US" sz="4051"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3008302"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5181601"/>
            <a:ext cx="4959201" cy="461665"/>
          </a:xfrm>
        </p:spPr>
        <p:txBody>
          <a:bodyPr>
            <a:noAutofit/>
          </a:bodyPr>
          <a:lstStyle>
            <a:lvl1pPr marL="0" indent="0" algn="l" defTabSz="68595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358021" y="1978146"/>
            <a:ext cx="841375"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98" tIns="34299" rIns="68598" bIns="34299" numCol="1" anchor="t" anchorCtr="0" compatLnSpc="1">
            <a:prstTxWarp prst="textNoShape">
              <a:avLst/>
            </a:prstTxWarp>
          </a:bodyPr>
          <a:lstStyle/>
          <a:p>
            <a:pPr defTabSz="685955"/>
            <a:endParaRPr lang="en-US" sz="1350">
              <a:solidFill>
                <a:srgbClr val="FFFFFF"/>
              </a:solidFill>
            </a:endParaRPr>
          </a:p>
        </p:txBody>
      </p:sp>
      <p:sp>
        <p:nvSpPr>
          <p:cNvPr id="11" name="TechEd Tile"/>
          <p:cNvSpPr/>
          <p:nvPr userDrawn="1"/>
        </p:nvSpPr>
        <p:spPr bwMode="auto">
          <a:xfrm>
            <a:off x="766754" y="1514475"/>
            <a:ext cx="2119674"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051262" y="1742493"/>
            <a:ext cx="1550658"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630804"/>
            <a:ext cx="762198"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3187136"/>
            <a:ext cx="4959201" cy="1523494"/>
          </a:xfrm>
        </p:spPr>
        <p:txBody>
          <a:bodyPr anchor="ctr" anchorCtr="0">
            <a:noAutofit/>
          </a:bodyPr>
          <a:lstStyle>
            <a:lvl1pPr algn="l" defTabSz="685955" rtl="0" eaLnBrk="1" latinLnBrk="0" hangingPunct="1">
              <a:lnSpc>
                <a:spcPct val="90000"/>
              </a:lnSpc>
              <a:spcBef>
                <a:spcPct val="0"/>
              </a:spcBef>
              <a:buNone/>
              <a:defRPr lang="en-US" sz="3001"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6010276"/>
            <a:ext cx="6135697"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3187136"/>
            <a:ext cx="2120991"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spTree>
    <p:extLst>
      <p:ext uri="{BB962C8B-B14F-4D97-AF65-F5344CB8AC3E}">
        <p14:creationId xmlns:p14="http://schemas.microsoft.com/office/powerpoint/2010/main" val="164823696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3187137"/>
            <a:ext cx="5373499"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514475"/>
            <a:ext cx="5373499"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586586"/>
            <a:ext cx="4163389" cy="1378644"/>
          </a:xfrm>
        </p:spPr>
        <p:txBody>
          <a:bodyPr anchor="ctr" anchorCtr="0">
            <a:noAutofit/>
            <a:scene3d>
              <a:camera prst="orthographicFront"/>
              <a:lightRig rig="flat" dir="t"/>
            </a:scene3d>
            <a:sp3d>
              <a:contourClr>
                <a:schemeClr val="tx2"/>
              </a:contourClr>
            </a:sp3d>
          </a:bodyPr>
          <a:lstStyle>
            <a:lvl1pPr marL="0" indent="0" algn="l" defTabSz="685955" rtl="0" eaLnBrk="1" latinLnBrk="0" hangingPunct="1">
              <a:lnSpc>
                <a:spcPct val="90000"/>
              </a:lnSpc>
              <a:spcBef>
                <a:spcPct val="0"/>
              </a:spcBef>
              <a:buFont typeface="Arial" pitchFamily="34" charset="0"/>
              <a:buNone/>
              <a:defRPr lang="en-US" sz="4051"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3008302"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5181601"/>
            <a:ext cx="4959201" cy="461665"/>
          </a:xfrm>
        </p:spPr>
        <p:txBody>
          <a:bodyPr>
            <a:noAutofit/>
          </a:bodyPr>
          <a:lstStyle>
            <a:lvl1pPr marL="0" indent="0" algn="l" defTabSz="68595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358021" y="1978146"/>
            <a:ext cx="841375"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98" tIns="34299" rIns="68598" bIns="34299" numCol="1" anchor="t" anchorCtr="0" compatLnSpc="1">
            <a:prstTxWarp prst="textNoShape">
              <a:avLst/>
            </a:prstTxWarp>
          </a:bodyPr>
          <a:lstStyle/>
          <a:p>
            <a:pPr defTabSz="685955"/>
            <a:endParaRPr lang="en-US" sz="1350">
              <a:solidFill>
                <a:srgbClr val="FFFFFF"/>
              </a:solidFill>
            </a:endParaRPr>
          </a:p>
        </p:txBody>
      </p:sp>
      <p:sp>
        <p:nvSpPr>
          <p:cNvPr id="11" name="TechEd Tile"/>
          <p:cNvSpPr/>
          <p:nvPr userDrawn="1"/>
        </p:nvSpPr>
        <p:spPr bwMode="auto">
          <a:xfrm>
            <a:off x="766754" y="1514475"/>
            <a:ext cx="2119674"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051262" y="1742493"/>
            <a:ext cx="1550658"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630804"/>
            <a:ext cx="762198"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3187136"/>
            <a:ext cx="4959201" cy="1523494"/>
          </a:xfrm>
        </p:spPr>
        <p:txBody>
          <a:bodyPr anchor="ctr" anchorCtr="0">
            <a:noAutofit/>
          </a:bodyPr>
          <a:lstStyle>
            <a:lvl1pPr algn="l" defTabSz="685955" rtl="0" eaLnBrk="1" latinLnBrk="0" hangingPunct="1">
              <a:lnSpc>
                <a:spcPct val="90000"/>
              </a:lnSpc>
              <a:spcBef>
                <a:spcPct val="0"/>
              </a:spcBef>
              <a:buNone/>
              <a:defRPr lang="en-US" sz="3001"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6010276"/>
            <a:ext cx="6135697"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3189726"/>
            <a:ext cx="2120991"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spTree>
    <p:extLst>
      <p:ext uri="{BB962C8B-B14F-4D97-AF65-F5344CB8AC3E}">
        <p14:creationId xmlns:p14="http://schemas.microsoft.com/office/powerpoint/2010/main" val="78131885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3187137"/>
            <a:ext cx="5373499"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514475"/>
            <a:ext cx="5373499"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586586"/>
            <a:ext cx="4163389" cy="1378644"/>
          </a:xfrm>
        </p:spPr>
        <p:txBody>
          <a:bodyPr anchor="ctr" anchorCtr="0">
            <a:noAutofit/>
            <a:scene3d>
              <a:camera prst="orthographicFront"/>
              <a:lightRig rig="flat" dir="t"/>
            </a:scene3d>
            <a:sp3d>
              <a:contourClr>
                <a:schemeClr val="tx2"/>
              </a:contourClr>
            </a:sp3d>
          </a:bodyPr>
          <a:lstStyle>
            <a:lvl1pPr marL="0" indent="0" algn="l" defTabSz="685955" rtl="0" eaLnBrk="1" latinLnBrk="0" hangingPunct="1">
              <a:lnSpc>
                <a:spcPct val="90000"/>
              </a:lnSpc>
              <a:spcBef>
                <a:spcPct val="0"/>
              </a:spcBef>
              <a:buFont typeface="Arial" pitchFamily="34" charset="0"/>
              <a:buNone/>
              <a:defRPr lang="en-US" sz="4051"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3008302"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5181601"/>
            <a:ext cx="4959201" cy="461665"/>
          </a:xfrm>
        </p:spPr>
        <p:txBody>
          <a:bodyPr>
            <a:noAutofit/>
          </a:bodyPr>
          <a:lstStyle>
            <a:lvl1pPr marL="0" indent="0" algn="l" defTabSz="68595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358021" y="1978146"/>
            <a:ext cx="841375"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98" tIns="34299" rIns="68598" bIns="34299" numCol="1" anchor="t" anchorCtr="0" compatLnSpc="1">
            <a:prstTxWarp prst="textNoShape">
              <a:avLst/>
            </a:prstTxWarp>
          </a:bodyPr>
          <a:lstStyle/>
          <a:p>
            <a:pPr defTabSz="685955"/>
            <a:endParaRPr lang="en-US" sz="1350">
              <a:solidFill>
                <a:srgbClr val="FFFFFF"/>
              </a:solidFill>
            </a:endParaRPr>
          </a:p>
        </p:txBody>
      </p:sp>
      <p:sp>
        <p:nvSpPr>
          <p:cNvPr id="11" name="TechEd Tile"/>
          <p:cNvSpPr/>
          <p:nvPr userDrawn="1"/>
        </p:nvSpPr>
        <p:spPr bwMode="auto">
          <a:xfrm>
            <a:off x="766754" y="1514475"/>
            <a:ext cx="2119674"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051262" y="1742493"/>
            <a:ext cx="1550658"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630804"/>
            <a:ext cx="762198"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3187136"/>
            <a:ext cx="4959201" cy="1523494"/>
          </a:xfrm>
        </p:spPr>
        <p:txBody>
          <a:bodyPr anchor="ctr" anchorCtr="0">
            <a:noAutofit/>
          </a:bodyPr>
          <a:lstStyle>
            <a:lvl1pPr algn="l" defTabSz="685955" rtl="0" eaLnBrk="1" latinLnBrk="0" hangingPunct="1">
              <a:lnSpc>
                <a:spcPct val="90000"/>
              </a:lnSpc>
              <a:spcBef>
                <a:spcPct val="0"/>
              </a:spcBef>
              <a:buNone/>
              <a:defRPr lang="en-US" sz="3001"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6010276"/>
            <a:ext cx="6135697"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3187136"/>
            <a:ext cx="2120991"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spTree>
    <p:extLst>
      <p:ext uri="{BB962C8B-B14F-4D97-AF65-F5344CB8AC3E}">
        <p14:creationId xmlns:p14="http://schemas.microsoft.com/office/powerpoint/2010/main" val="2277698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3187137"/>
            <a:ext cx="5373499"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514475"/>
            <a:ext cx="5373499"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586586"/>
            <a:ext cx="4163389" cy="1378644"/>
          </a:xfrm>
        </p:spPr>
        <p:txBody>
          <a:bodyPr anchor="ctr" anchorCtr="0">
            <a:noAutofit/>
            <a:scene3d>
              <a:camera prst="orthographicFront"/>
              <a:lightRig rig="flat" dir="t"/>
            </a:scene3d>
            <a:sp3d>
              <a:contourClr>
                <a:schemeClr val="tx2"/>
              </a:contourClr>
            </a:sp3d>
          </a:bodyPr>
          <a:lstStyle>
            <a:lvl1pPr marL="0" indent="0" algn="l" defTabSz="685955" rtl="0" eaLnBrk="1" latinLnBrk="0" hangingPunct="1">
              <a:lnSpc>
                <a:spcPct val="90000"/>
              </a:lnSpc>
              <a:spcBef>
                <a:spcPct val="0"/>
              </a:spcBef>
              <a:buFont typeface="Arial" pitchFamily="34" charset="0"/>
              <a:buNone/>
              <a:defRPr lang="en-US" sz="4051"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3008302"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5181601"/>
            <a:ext cx="4959201" cy="461665"/>
          </a:xfrm>
        </p:spPr>
        <p:txBody>
          <a:bodyPr>
            <a:noAutofit/>
          </a:bodyPr>
          <a:lstStyle>
            <a:lvl1pPr marL="0" indent="0" algn="l" defTabSz="68595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358021" y="1978146"/>
            <a:ext cx="841375"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98" tIns="34299" rIns="68598" bIns="34299" numCol="1" anchor="t" anchorCtr="0" compatLnSpc="1">
            <a:prstTxWarp prst="textNoShape">
              <a:avLst/>
            </a:prstTxWarp>
          </a:bodyPr>
          <a:lstStyle/>
          <a:p>
            <a:pPr defTabSz="685955"/>
            <a:endParaRPr lang="en-US" sz="1350">
              <a:solidFill>
                <a:srgbClr val="FFFFFF"/>
              </a:solidFill>
            </a:endParaRPr>
          </a:p>
        </p:txBody>
      </p:sp>
      <p:sp>
        <p:nvSpPr>
          <p:cNvPr id="11" name="TechEd Tile"/>
          <p:cNvSpPr/>
          <p:nvPr userDrawn="1"/>
        </p:nvSpPr>
        <p:spPr bwMode="auto">
          <a:xfrm>
            <a:off x="766754" y="1514475"/>
            <a:ext cx="2119674"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051262" y="1742493"/>
            <a:ext cx="1550658"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630804"/>
            <a:ext cx="762198"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3187136"/>
            <a:ext cx="4959201" cy="1523494"/>
          </a:xfrm>
        </p:spPr>
        <p:txBody>
          <a:bodyPr anchor="ctr" anchorCtr="0">
            <a:noAutofit/>
          </a:bodyPr>
          <a:lstStyle>
            <a:lvl1pPr algn="l" defTabSz="685955" rtl="0" eaLnBrk="1" latinLnBrk="0" hangingPunct="1">
              <a:lnSpc>
                <a:spcPct val="90000"/>
              </a:lnSpc>
              <a:spcBef>
                <a:spcPct val="0"/>
              </a:spcBef>
              <a:buNone/>
              <a:defRPr lang="en-US" sz="3001"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6010276"/>
            <a:ext cx="6135697"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3187483"/>
            <a:ext cx="2120991"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spTree>
    <p:extLst>
      <p:ext uri="{BB962C8B-B14F-4D97-AF65-F5344CB8AC3E}">
        <p14:creationId xmlns:p14="http://schemas.microsoft.com/office/powerpoint/2010/main" val="115212374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3187137"/>
            <a:ext cx="5373499"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514475"/>
            <a:ext cx="5373499"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586586"/>
            <a:ext cx="4163389" cy="1378644"/>
          </a:xfrm>
        </p:spPr>
        <p:txBody>
          <a:bodyPr anchor="ctr" anchorCtr="0">
            <a:noAutofit/>
            <a:scene3d>
              <a:camera prst="orthographicFront"/>
              <a:lightRig rig="flat" dir="t"/>
            </a:scene3d>
            <a:sp3d>
              <a:contourClr>
                <a:schemeClr val="tx2"/>
              </a:contourClr>
            </a:sp3d>
          </a:bodyPr>
          <a:lstStyle>
            <a:lvl1pPr marL="0" indent="0" algn="l" defTabSz="685955" rtl="0" eaLnBrk="1" latinLnBrk="0" hangingPunct="1">
              <a:lnSpc>
                <a:spcPct val="90000"/>
              </a:lnSpc>
              <a:spcBef>
                <a:spcPct val="0"/>
              </a:spcBef>
              <a:buFont typeface="Arial" pitchFamily="34" charset="0"/>
              <a:buNone/>
              <a:defRPr lang="en-US" sz="4051"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3008302"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5181601"/>
            <a:ext cx="4959201" cy="461665"/>
          </a:xfrm>
        </p:spPr>
        <p:txBody>
          <a:bodyPr>
            <a:noAutofit/>
          </a:bodyPr>
          <a:lstStyle>
            <a:lvl1pPr marL="0" indent="0" algn="l" defTabSz="68595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358021" y="1978146"/>
            <a:ext cx="841375"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98" tIns="34299" rIns="68598" bIns="34299" numCol="1" anchor="t" anchorCtr="0" compatLnSpc="1">
            <a:prstTxWarp prst="textNoShape">
              <a:avLst/>
            </a:prstTxWarp>
          </a:bodyPr>
          <a:lstStyle/>
          <a:p>
            <a:pPr defTabSz="685955"/>
            <a:endParaRPr lang="en-US" sz="1350">
              <a:solidFill>
                <a:srgbClr val="FFFFFF"/>
              </a:solidFill>
            </a:endParaRPr>
          </a:p>
        </p:txBody>
      </p:sp>
      <p:sp>
        <p:nvSpPr>
          <p:cNvPr id="11" name="TechEd Tile"/>
          <p:cNvSpPr/>
          <p:nvPr userDrawn="1"/>
        </p:nvSpPr>
        <p:spPr bwMode="auto">
          <a:xfrm>
            <a:off x="766754" y="1514475"/>
            <a:ext cx="2119674"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051262" y="1742493"/>
            <a:ext cx="1550658"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1"/>
            <a:ext cx="9144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630804"/>
            <a:ext cx="762198"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3187136"/>
            <a:ext cx="4959201" cy="1523494"/>
          </a:xfrm>
        </p:spPr>
        <p:txBody>
          <a:bodyPr anchor="ctr" anchorCtr="0">
            <a:noAutofit/>
          </a:bodyPr>
          <a:lstStyle>
            <a:lvl1pPr algn="l" defTabSz="685955" rtl="0" eaLnBrk="1" latinLnBrk="0" hangingPunct="1">
              <a:lnSpc>
                <a:spcPct val="90000"/>
              </a:lnSpc>
              <a:spcBef>
                <a:spcPct val="0"/>
              </a:spcBef>
              <a:buNone/>
              <a:defRPr lang="en-US" sz="3001"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6010276"/>
            <a:ext cx="6135697"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3187136"/>
            <a:ext cx="2120991"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spTree>
    <p:extLst>
      <p:ext uri="{BB962C8B-B14F-4D97-AF65-F5344CB8AC3E}">
        <p14:creationId xmlns:p14="http://schemas.microsoft.com/office/powerpoint/2010/main" val="206387024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457176"/>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15006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81796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800"/>
            <a:ext cx="8363938" cy="150066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260000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306640"/>
          </a:xfrm>
        </p:spPr>
        <p:txBody>
          <a:bodyPr/>
          <a:lstStyle>
            <a:lvl1pPr marL="255050" indent="-255050">
              <a:lnSpc>
                <a:spcPct val="90000"/>
              </a:lnSpc>
              <a:defRPr sz="2101"/>
            </a:lvl1pPr>
            <a:lvl2pPr marL="505138" indent="-244133">
              <a:lnSpc>
                <a:spcPct val="90000"/>
              </a:lnSpc>
              <a:defRPr sz="1800"/>
            </a:lvl2pPr>
            <a:lvl3pPr marL="715530" indent="-216346">
              <a:lnSpc>
                <a:spcPct val="90000"/>
              </a:lnSpc>
              <a:defRPr sz="1500"/>
            </a:lvl3pPr>
            <a:lvl4pPr marL="920959" indent="-205430">
              <a:lnSpc>
                <a:spcPct val="90000"/>
              </a:lnSpc>
              <a:defRPr sz="1350"/>
            </a:lvl4pPr>
            <a:lvl5pPr marL="1137305" indent="-210391">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0"/>
            <a:ext cx="4115872" cy="1306640"/>
          </a:xfrm>
        </p:spPr>
        <p:txBody>
          <a:bodyPr/>
          <a:lstStyle>
            <a:lvl1pPr marL="261005" indent="-261005">
              <a:lnSpc>
                <a:spcPct val="90000"/>
              </a:lnSpc>
              <a:defRPr sz="2101"/>
            </a:lvl1pPr>
            <a:lvl2pPr marL="505138" indent="-255050">
              <a:lnSpc>
                <a:spcPct val="90000"/>
              </a:lnSpc>
              <a:defRPr sz="1800"/>
            </a:lvl2pPr>
            <a:lvl3pPr marL="721484" indent="-227263">
              <a:lnSpc>
                <a:spcPct val="90000"/>
              </a:lnSpc>
              <a:defRPr sz="1500"/>
            </a:lvl3pPr>
            <a:lvl4pPr marL="920959" indent="-199475">
              <a:lnSpc>
                <a:spcPct val="90000"/>
              </a:lnSpc>
              <a:defRPr sz="1350"/>
            </a:lvl4pPr>
            <a:lvl5pPr marL="1137305" indent="-205430">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73129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497987"/>
            <a:ext cx="4115872" cy="259815"/>
          </a:xfrm>
        </p:spPr>
        <p:txBody>
          <a:bodyPr anchor="b"/>
          <a:lstStyle>
            <a:lvl1pPr marL="0" indent="0">
              <a:lnSpc>
                <a:spcPct val="90000"/>
              </a:lnSpc>
              <a:spcBef>
                <a:spcPts val="0"/>
              </a:spcBef>
              <a:buNone/>
              <a:defRPr sz="1876" b="1"/>
            </a:lvl1pPr>
            <a:lvl2pPr marL="342978" indent="0">
              <a:buNone/>
              <a:defRPr sz="1500" b="1"/>
            </a:lvl2pPr>
            <a:lvl3pPr marL="685955" indent="0">
              <a:buNone/>
              <a:defRPr sz="1350" b="1"/>
            </a:lvl3pPr>
            <a:lvl4pPr marL="1028933" indent="0">
              <a:buNone/>
              <a:defRPr sz="1200" b="1"/>
            </a:lvl4pPr>
            <a:lvl5pPr marL="1371911" indent="0">
              <a:buNone/>
              <a:defRPr sz="1200" b="1"/>
            </a:lvl5pPr>
            <a:lvl6pPr marL="1714889" indent="0">
              <a:buNone/>
              <a:defRPr sz="1200" b="1"/>
            </a:lvl6pPr>
            <a:lvl7pPr marL="2057866" indent="0">
              <a:buNone/>
              <a:defRPr sz="1200" b="1"/>
            </a:lvl7pPr>
            <a:lvl8pPr marL="2400844" indent="0">
              <a:buNone/>
              <a:defRPr sz="1200" b="1"/>
            </a:lvl8pPr>
            <a:lvl9pPr marL="274382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153008"/>
          </a:xfrm>
        </p:spPr>
        <p:txBody>
          <a:bodyPr/>
          <a:lstStyle>
            <a:lvl1pPr marL="211384" indent="-211384">
              <a:defRPr sz="1725"/>
            </a:lvl1pPr>
            <a:lvl2pPr marL="421776" indent="-199475">
              <a:defRPr sz="1500"/>
            </a:lvl2pPr>
            <a:lvl3pPr marL="610334" indent="-182604">
              <a:defRPr sz="1350"/>
            </a:lvl3pPr>
            <a:lvl4pPr marL="787976" indent="-171688">
              <a:defRPr sz="1275"/>
            </a:lvl4pPr>
            <a:lvl5pPr marL="959663" indent="-154817">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497987"/>
            <a:ext cx="4115872" cy="259815"/>
          </a:xfrm>
        </p:spPr>
        <p:txBody>
          <a:bodyPr anchor="b"/>
          <a:lstStyle>
            <a:lvl1pPr marL="0" indent="0">
              <a:lnSpc>
                <a:spcPct val="90000"/>
              </a:lnSpc>
              <a:spcBef>
                <a:spcPts val="0"/>
              </a:spcBef>
              <a:buNone/>
              <a:defRPr sz="1876" b="1"/>
            </a:lvl1pPr>
            <a:lvl2pPr marL="342978" indent="0">
              <a:buNone/>
              <a:defRPr sz="1500" b="1"/>
            </a:lvl2pPr>
            <a:lvl3pPr marL="685955" indent="0">
              <a:buNone/>
              <a:defRPr sz="1350" b="1"/>
            </a:lvl3pPr>
            <a:lvl4pPr marL="1028933" indent="0">
              <a:buNone/>
              <a:defRPr sz="1200" b="1"/>
            </a:lvl4pPr>
            <a:lvl5pPr marL="1371911" indent="0">
              <a:buNone/>
              <a:defRPr sz="1200" b="1"/>
            </a:lvl5pPr>
            <a:lvl6pPr marL="1714889" indent="0">
              <a:buNone/>
              <a:defRPr sz="1200" b="1"/>
            </a:lvl6pPr>
            <a:lvl7pPr marL="2057866" indent="0">
              <a:buNone/>
              <a:defRPr sz="1200" b="1"/>
            </a:lvl7pPr>
            <a:lvl8pPr marL="2400844" indent="0">
              <a:buNone/>
              <a:defRPr sz="1200" b="1"/>
            </a:lvl8pPr>
            <a:lvl9pPr marL="274382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153008"/>
          </a:xfrm>
        </p:spPr>
        <p:txBody>
          <a:bodyPr/>
          <a:lstStyle>
            <a:lvl1pPr marL="222300" indent="-222300">
              <a:defRPr sz="1725"/>
            </a:lvl1pPr>
            <a:lvl2pPr marL="427730" indent="-205430">
              <a:defRPr sz="1500"/>
            </a:lvl2pPr>
            <a:lvl3pPr marL="616289" indent="-183596">
              <a:defRPr sz="1350"/>
            </a:lvl3pPr>
            <a:lvl4pPr marL="787976" indent="-177642">
              <a:defRPr sz="1275"/>
            </a:lvl4pPr>
            <a:lvl5pPr marL="959663" indent="-165733">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632037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19" name="Picture 3" descr="D:\m.bonanni\Documents\Personale\Documenti\Tecnici\DomusDotNet\Eventi\WeWantWeb\immagini\telerikLogo-web-450x180p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4248" y="1340768"/>
            <a:ext cx="360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5"/>
          <p:cNvSpPr/>
          <p:nvPr userDrawn="1"/>
        </p:nvSpPr>
        <p:spPr>
          <a:xfrm>
            <a:off x="0" y="260648"/>
            <a:ext cx="179512"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
        <p:nvSpPr>
          <p:cNvPr id="24" name="Title 1"/>
          <p:cNvSpPr>
            <a:spLocks noGrp="1"/>
          </p:cNvSpPr>
          <p:nvPr>
            <p:ph type="title" hasCustomPrompt="1"/>
          </p:nvPr>
        </p:nvSpPr>
        <p:spPr>
          <a:xfrm>
            <a:off x="323528" y="260648"/>
            <a:ext cx="6480720" cy="778098"/>
          </a:xfrm>
          <a:prstGeom prst="rect">
            <a:avLst/>
          </a:prstGeom>
        </p:spPr>
        <p:txBody>
          <a:bodyPr anchor="ctr"/>
          <a:lstStyle>
            <a:lvl1pPr>
              <a:defRPr>
                <a:solidFill>
                  <a:schemeClr val="tx2"/>
                </a:solidFill>
                <a:latin typeface="Segoe UI Light" pitchFamily="34" charset="0"/>
              </a:defRPr>
            </a:lvl1pPr>
          </a:lstStyle>
          <a:p>
            <a:r>
              <a:rPr lang="en-US" dirty="0" smtClean="0"/>
              <a:t>Sponsors</a:t>
            </a:r>
            <a:endParaRPr lang="en-GB"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5536" y="1603568"/>
            <a:ext cx="4272903" cy="914400"/>
          </a:xfrm>
          <a:prstGeom prst="rect">
            <a:avLst/>
          </a:prstGeom>
        </p:spPr>
      </p:pic>
      <p:pic>
        <p:nvPicPr>
          <p:cNvPr id="3" name="Immagin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98334" y="3112630"/>
            <a:ext cx="5540210" cy="864000"/>
          </a:xfrm>
          <a:prstGeom prst="rect">
            <a:avLst/>
          </a:prstGeom>
        </p:spPr>
      </p:pic>
      <p:pic>
        <p:nvPicPr>
          <p:cNvPr id="6" name="Immagin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842475" y="4509120"/>
            <a:ext cx="3923546" cy="1080000"/>
          </a:xfrm>
          <a:prstGeom prst="rect">
            <a:avLst/>
          </a:prstGeom>
        </p:spPr>
      </p:pic>
      <p:pic>
        <p:nvPicPr>
          <p:cNvPr id="8" name="Immagine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23528" y="4329240"/>
            <a:ext cx="3991180" cy="1440000"/>
          </a:xfrm>
          <a:prstGeom prst="rect">
            <a:avLst/>
          </a:prstGeom>
        </p:spPr>
      </p:pic>
    </p:spTree>
    <p:extLst>
      <p:ext uri="{BB962C8B-B14F-4D97-AF65-F5344CB8AC3E}">
        <p14:creationId xmlns:p14="http://schemas.microsoft.com/office/powerpoint/2010/main" val="4081978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2361 0.00625 L 3.05556E-6 0.00625 " pathEditMode="relative" rAng="0" ptsTypes="AA">
                                      <p:cBhvr>
                                        <p:cTn id="6" dur="1700" fill="hold"/>
                                        <p:tgtEl>
                                          <p:spTgt spid="24"/>
                                        </p:tgtEl>
                                        <p:attrNameLst>
                                          <p:attrName>ppt_x</p:attrName>
                                          <p:attrName>ppt_y</p:attrName>
                                        </p:attrNameLst>
                                      </p:cBhvr>
                                      <p:rCtr x="-1181" y="0"/>
                                    </p:animMotion>
                                  </p:childTnLst>
                                </p:cTn>
                              </p:par>
                              <p:par>
                                <p:cTn id="7" presetID="10"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900"/>
                                        <p:tgtEl>
                                          <p:spTgt spid="24"/>
                                        </p:tgtEl>
                                      </p:cBhvr>
                                    </p:animEffect>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3447184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9838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47041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25234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150066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089577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150066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536611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525963"/>
          </a:xfrm>
          <a:prstGeom prst="rect">
            <a:avLst/>
          </a:prstGeom>
        </p:spPr>
        <p:txBody>
          <a:bodyPr/>
          <a:lstStyle>
            <a:lvl1pPr marL="0" indent="0">
              <a:buClr>
                <a:schemeClr val="tx1"/>
              </a:buClr>
              <a:buFontTx/>
              <a:buNone/>
              <a:defRPr>
                <a:solidFill>
                  <a:schemeClr val="tx2"/>
                </a:solidFill>
                <a:latin typeface="Segoe UI Light" pitchFamily="34" charset="0"/>
              </a:defRPr>
            </a:lvl1pPr>
            <a:lvl2pPr marL="254250" indent="0">
              <a:buClr>
                <a:schemeClr val="tx1"/>
              </a:buClr>
              <a:buFontTx/>
              <a:buNone/>
              <a:defRPr>
                <a:solidFill>
                  <a:schemeClr val="accent1"/>
                </a:solidFill>
                <a:latin typeface="Segoe UI Light" pitchFamily="34" charset="0"/>
              </a:defRPr>
            </a:lvl2pPr>
            <a:lvl3pPr marL="491400" indent="0">
              <a:buClr>
                <a:schemeClr val="tx1"/>
              </a:buClr>
              <a:buFontTx/>
              <a:buNone/>
              <a:defRPr>
                <a:solidFill>
                  <a:srgbClr val="7030A0"/>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Rectangle 5"/>
          <p:cNvSpPr/>
          <p:nvPr userDrawn="1"/>
        </p:nvSpPr>
        <p:spPr>
          <a:xfrm>
            <a:off x="0" y="260648"/>
            <a:ext cx="179512"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
        <p:nvSpPr>
          <p:cNvPr id="7" name="Title 1"/>
          <p:cNvSpPr>
            <a:spLocks noGrp="1"/>
          </p:cNvSpPr>
          <p:nvPr>
            <p:ph type="title"/>
          </p:nvPr>
        </p:nvSpPr>
        <p:spPr>
          <a:xfrm>
            <a:off x="323528" y="260648"/>
            <a:ext cx="6480720" cy="778098"/>
          </a:xfrm>
          <a:prstGeom prst="rect">
            <a:avLst/>
          </a:prstGeom>
        </p:spPr>
        <p:txBody>
          <a:bodyPr anchor="ctr"/>
          <a:lstStyle>
            <a:lvl1pPr>
              <a:defRPr>
                <a:solidFill>
                  <a:schemeClr val="tx2"/>
                </a:solidFill>
                <a:latin typeface="Segoe UI Light"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805544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480720" cy="778098"/>
          </a:xfrm>
          <a:prstGeom prst="rect">
            <a:avLst/>
          </a:prstGeom>
        </p:spPr>
        <p:txBody>
          <a:bodyPr anchor="ctr"/>
          <a:lstStyle>
            <a:lvl1pPr>
              <a:defRPr>
                <a:solidFill>
                  <a:schemeClr val="tx2"/>
                </a:solidFill>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6228184" y="1268760"/>
            <a:ext cx="2664296"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8" name="Content Placeholder 2"/>
          <p:cNvSpPr>
            <a:spLocks noGrp="1"/>
          </p:cNvSpPr>
          <p:nvPr>
            <p:ph idx="1"/>
          </p:nvPr>
        </p:nvSpPr>
        <p:spPr>
          <a:xfrm>
            <a:off x="467544" y="1268760"/>
            <a:ext cx="5472608" cy="4525963"/>
          </a:xfrm>
          <a:prstGeom prst="rect">
            <a:avLst/>
          </a:prstGeom>
        </p:spPr>
        <p:txBody>
          <a:bodyPr/>
          <a:lstStyle>
            <a:lvl1pPr marL="0" indent="0">
              <a:buClr>
                <a:schemeClr val="tx1"/>
              </a:buClr>
              <a:buFontTx/>
              <a:buNone/>
              <a:defRPr>
                <a:solidFill>
                  <a:schemeClr val="tx2"/>
                </a:solidFill>
                <a:latin typeface="Segoe UI Light" pitchFamily="34" charset="0"/>
              </a:defRPr>
            </a:lvl1pPr>
            <a:lvl2pPr marL="254250" indent="0">
              <a:buClr>
                <a:schemeClr val="tx1"/>
              </a:buClr>
              <a:buFontTx/>
              <a:buNone/>
              <a:defRPr>
                <a:solidFill>
                  <a:schemeClr val="accent1"/>
                </a:solidFill>
                <a:latin typeface="Segoe UI Light" pitchFamily="34" charset="0"/>
              </a:defRPr>
            </a:lvl2pPr>
            <a:lvl3pPr marL="491400" indent="0">
              <a:buClr>
                <a:schemeClr val="tx1"/>
              </a:buClr>
              <a:buFontTx/>
              <a:buNone/>
              <a:defRPr>
                <a:solidFill>
                  <a:srgbClr val="7030A0"/>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2"/>
          <p:cNvSpPr>
            <a:spLocks noGrp="1"/>
          </p:cNvSpPr>
          <p:nvPr>
            <p:ph idx="11"/>
          </p:nvPr>
        </p:nvSpPr>
        <p:spPr>
          <a:xfrm flipH="1">
            <a:off x="6228184" y="3573016"/>
            <a:ext cx="2664296"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11" name="Rectangle 10"/>
          <p:cNvSpPr/>
          <p:nvPr userDrawn="1"/>
        </p:nvSpPr>
        <p:spPr>
          <a:xfrm>
            <a:off x="0" y="260648"/>
            <a:ext cx="179512"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Tree>
    <p:extLst>
      <p:ext uri="{BB962C8B-B14F-4D97-AF65-F5344CB8AC3E}">
        <p14:creationId xmlns:p14="http://schemas.microsoft.com/office/powerpoint/2010/main" val="331961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2361 0.00625 L 3.05556E-6 0.00625 " pathEditMode="relative" rAng="0" ptsTypes="AA">
                                      <p:cBhvr>
                                        <p:cTn id="6" dur="1700" fill="hold"/>
                                        <p:tgtEl>
                                          <p:spTgt spid="2"/>
                                        </p:tgtEl>
                                        <p:attrNameLst>
                                          <p:attrName>ppt_x</p:attrName>
                                          <p:attrName>ppt_y</p:attrName>
                                        </p:attrNameLst>
                                      </p:cBhvr>
                                      <p:rCtr x="-1181" y="0"/>
                                    </p:animMotion>
                                  </p:childTnLst>
                                </p:cTn>
                              </p:par>
                              <p:par>
                                <p:cTn id="7" presetID="10"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900"/>
                                        <p:tgtEl>
                                          <p:spTgt spid="2"/>
                                        </p:tgtEl>
                                      </p:cBhvr>
                                    </p:animEffect>
                                  </p:childTnLst>
                                </p:cTn>
                              </p:par>
                              <p:par>
                                <p:cTn id="10" presetID="10" presetClass="entr" presetSubtype="0" fill="hold" grpId="0" nodeType="withEffect">
                                  <p:stCondLst>
                                    <p:cond delay="60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700"/>
                                        <p:tgtEl>
                                          <p:spTgt spid="8">
                                            <p:txEl>
                                              <p:pRg st="0" end="0"/>
                                            </p:txEl>
                                          </p:spTgt>
                                        </p:tgtEl>
                                      </p:cBhvr>
                                    </p:animEffect>
                                  </p:childTnLst>
                                </p:cTn>
                              </p:par>
                              <p:par>
                                <p:cTn id="13" presetID="10" presetClass="entr" presetSubtype="0" fill="hold" grpId="0" nodeType="withEffect">
                                  <p:stCondLst>
                                    <p:cond delay="90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1700"/>
                                        <p:tgtEl>
                                          <p:spTgt spid="8">
                                            <p:txEl>
                                              <p:pRg st="1" end="1"/>
                                            </p:txEl>
                                          </p:spTgt>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1600"/>
                                        <p:tgtEl>
                                          <p:spTgt spid="8">
                                            <p:txEl>
                                              <p:pRg st="2" end="2"/>
                                            </p:txEl>
                                          </p:spTgt>
                                        </p:tgtEl>
                                      </p:cBhvr>
                                    </p:animEffect>
                                  </p:childTnLst>
                                </p:cTn>
                              </p:par>
                              <p:par>
                                <p:cTn id="19" presetID="42" presetClass="path" presetSubtype="0" accel="50000" decel="50000" fill="hold" grpId="1" nodeType="withEffect">
                                  <p:stCondLst>
                                    <p:cond delay="500"/>
                                  </p:stCondLst>
                                  <p:childTnLst>
                                    <p:animMotion origin="layout" path="M 4.16667E-6 -3.33333E-6 L -0.02362 -3.33333E-6 " pathEditMode="relative" rAng="0" ptsTypes="AA">
                                      <p:cBhvr>
                                        <p:cTn id="20" dur="1200" fill="hold"/>
                                        <p:tgtEl>
                                          <p:spTgt spid="8">
                                            <p:txEl>
                                              <p:pRg st="0" end="0"/>
                                            </p:txEl>
                                          </p:spTgt>
                                        </p:tgtEl>
                                        <p:attrNameLst>
                                          <p:attrName>ppt_x</p:attrName>
                                          <p:attrName>ppt_y</p:attrName>
                                        </p:attrNameLst>
                                      </p:cBhvr>
                                      <p:rCtr x="-1181" y="0"/>
                                    </p:animMotion>
                                  </p:childTnLst>
                                </p:cTn>
                              </p:par>
                              <p:par>
                                <p:cTn id="21" presetID="42" presetClass="path" presetSubtype="0" accel="50000" decel="50000" fill="hold" grpId="1" nodeType="withEffect">
                                  <p:stCondLst>
                                    <p:cond delay="700"/>
                                  </p:stCondLst>
                                  <p:childTnLst>
                                    <p:animMotion origin="layout" path="M 0.02362 5.55112E-17 L -4.16667E-6 5.55112E-17 " pathEditMode="relative" rAng="0" ptsTypes="AA">
                                      <p:cBhvr>
                                        <p:cTn id="22" dur="1100" fill="hold"/>
                                        <p:tgtEl>
                                          <p:spTgt spid="8">
                                            <p:txEl>
                                              <p:pRg st="1" end="1"/>
                                            </p:txEl>
                                          </p:spTgt>
                                        </p:tgtEl>
                                        <p:attrNameLst>
                                          <p:attrName>ppt_x</p:attrName>
                                          <p:attrName>ppt_y</p:attrName>
                                        </p:attrNameLst>
                                      </p:cBhvr>
                                      <p:rCtr x="-1181" y="0"/>
                                    </p:animMotion>
                                  </p:childTnLst>
                                </p:cTn>
                              </p:par>
                              <p:par>
                                <p:cTn id="23" presetID="42" presetClass="path" presetSubtype="0" accel="50000" decel="50000" fill="hold" grpId="1" nodeType="withEffect">
                                  <p:stCondLst>
                                    <p:cond delay="1000"/>
                                  </p:stCondLst>
                                  <p:childTnLst>
                                    <p:animMotion origin="layout" path="M 0.0448 0.00857 L 0.029 0.00857 " pathEditMode="relative" rAng="0" ptsTypes="AA">
                                      <p:cBhvr>
                                        <p:cTn id="24" dur="900" fill="hold"/>
                                        <p:tgtEl>
                                          <p:spTgt spid="8">
                                            <p:txEl>
                                              <p:pRg st="2" end="2"/>
                                            </p:txEl>
                                          </p:spTgt>
                                        </p:tgtEl>
                                        <p:attrNameLst>
                                          <p:attrName>ppt_x</p:attrName>
                                          <p:attrName>ppt_y</p:attrName>
                                        </p:attrNameLst>
                                      </p:cBhvr>
                                      <p:rCtr x="-799" y="0"/>
                                    </p:animMotion>
                                  </p:childTnLst>
                                </p:cTn>
                              </p:par>
                              <p:par>
                                <p:cTn id="25" presetID="10" presetClass="entr" presetSubtype="0" fill="hold" grpId="0" nodeType="withEffect">
                                  <p:stCondLst>
                                    <p:cond delay="1000"/>
                                  </p:stCondLst>
                                  <p:childTnLst>
                                    <p:set>
                                      <p:cBhvr>
                                        <p:cTn id="26" dur="1" fill="hold">
                                          <p:stCondLst>
                                            <p:cond delay="0"/>
                                          </p:stCondLst>
                                        </p:cTn>
                                        <p:tgtEl>
                                          <p:spTgt spid="6">
                                            <p:bg/>
                                          </p:spTgt>
                                        </p:tgtEl>
                                        <p:attrNameLst>
                                          <p:attrName>style.visibility</p:attrName>
                                        </p:attrNameLst>
                                      </p:cBhvr>
                                      <p:to>
                                        <p:strVal val="visible"/>
                                      </p:to>
                                    </p:set>
                                    <p:animEffect transition="in" filter="fade">
                                      <p:cBhvr>
                                        <p:cTn id="27" dur="500"/>
                                        <p:tgtEl>
                                          <p:spTgt spid="6">
                                            <p:bg/>
                                          </p:spTgt>
                                        </p:tgtEl>
                                      </p:cBhvr>
                                    </p:animEffect>
                                  </p:childTnLst>
                                </p:cTn>
                              </p:par>
                              <p:par>
                                <p:cTn id="28" presetID="10" presetClass="entr" presetSubtype="0" fill="hold" grpId="0" nodeType="withEffect" nodePh="1">
                                  <p:stCondLst>
                                    <p:cond delay="1000"/>
                                  </p:stCondLst>
                                  <p:endCondLst>
                                    <p:cond evt="begin" delay="0">
                                      <p:tn val="28"/>
                                    </p:cond>
                                  </p:end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par>
                                <p:cTn id="31" presetID="10" presetClass="entr" presetSubtype="0" fill="hold" grpId="0" nodeType="withEffect">
                                  <p:stCondLst>
                                    <p:cond delay="1300"/>
                                  </p:stCondLst>
                                  <p:childTnLst>
                                    <p:set>
                                      <p:cBhvr>
                                        <p:cTn id="32" dur="1" fill="hold">
                                          <p:stCondLst>
                                            <p:cond delay="0"/>
                                          </p:stCondLst>
                                        </p:cTn>
                                        <p:tgtEl>
                                          <p:spTgt spid="10">
                                            <p:bg/>
                                          </p:spTgt>
                                        </p:tgtEl>
                                        <p:attrNameLst>
                                          <p:attrName>style.visibility</p:attrName>
                                        </p:attrNameLst>
                                      </p:cBhvr>
                                      <p:to>
                                        <p:strVal val="visible"/>
                                      </p:to>
                                    </p:set>
                                    <p:animEffect transition="in" filter="fade">
                                      <p:cBhvr>
                                        <p:cTn id="33" dur="500"/>
                                        <p:tgtEl>
                                          <p:spTgt spid="10">
                                            <p:bg/>
                                          </p:spTgt>
                                        </p:tgtEl>
                                      </p:cBhvr>
                                    </p:animEffect>
                                  </p:childTnLst>
                                </p:cTn>
                              </p:par>
                              <p:par>
                                <p:cTn id="34" presetID="10" presetClass="entr" presetSubtype="0" fill="hold" grpId="0" nodeType="withEffect" nodePh="1">
                                  <p:stCondLst>
                                    <p:cond delay="1000"/>
                                  </p:stCondLst>
                                  <p:endCondLst>
                                    <p:cond evt="begin" delay="0">
                                      <p:tn val="34"/>
                                    </p:cond>
                                  </p:end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fade">
                                      <p:cBhvr>
                                        <p:cTn id="3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16667E-6 -3.33333E-6 L -0.02362 -3.33333E-6 " pathEditMode="relative" rAng="0" ptsTypes="AA">
                      <p:cBhvr>
                        <p:cTn dur="1200" fill="hold"/>
                        <p:tgtEl>
                          <p:spTgt spid="8"/>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2 5.55112E-17 L -4.16667E-6 5.55112E-17 " pathEditMode="relative" rAng="0" ptsTypes="AA">
                      <p:cBhvr>
                        <p:cTn dur="1100" fill="hold"/>
                        <p:tgtEl>
                          <p:spTgt spid="8"/>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8 0.00857 L 0.029 0.00857 " pathEditMode="relative" rAng="0" ptsTypes="AA">
                      <p:cBhvr>
                        <p:cTn dur="900" fill="hold"/>
                        <p:tgtEl>
                          <p:spTgt spid="8"/>
                        </p:tgtEl>
                        <p:attrNameLst>
                          <p:attrName>ppt_x</p:attrName>
                          <p:attrName>ppt_y</p:attrName>
                        </p:attrNameLst>
                      </p:cBhvr>
                      <p:rCtr x="-799" y="0"/>
                    </p:animMotion>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3 Objects">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480720" cy="778098"/>
          </a:xfrm>
          <a:prstGeom prst="rect">
            <a:avLst/>
          </a:prstGeom>
        </p:spPr>
        <p:txBody>
          <a:bodyPr anchor="ctr"/>
          <a:lstStyle>
            <a:lvl1pPr>
              <a:defRPr>
                <a:solidFill>
                  <a:schemeClr val="tx2"/>
                </a:solidFill>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6588224" y="1556792"/>
            <a:ext cx="1728192"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8" name="Content Placeholder 2"/>
          <p:cNvSpPr>
            <a:spLocks noGrp="1"/>
          </p:cNvSpPr>
          <p:nvPr>
            <p:ph idx="1"/>
          </p:nvPr>
        </p:nvSpPr>
        <p:spPr>
          <a:xfrm>
            <a:off x="467544" y="1268760"/>
            <a:ext cx="5472608" cy="4525963"/>
          </a:xfrm>
          <a:prstGeom prst="rect">
            <a:avLst/>
          </a:prstGeom>
        </p:spPr>
        <p:txBody>
          <a:bodyPr/>
          <a:lstStyle>
            <a:lvl1pPr marL="0" indent="0">
              <a:buClr>
                <a:schemeClr val="tx1"/>
              </a:buClr>
              <a:buFontTx/>
              <a:buNone/>
              <a:defRPr>
                <a:solidFill>
                  <a:schemeClr val="tx2"/>
                </a:solidFill>
                <a:latin typeface="Segoe UI Light" pitchFamily="34" charset="0"/>
              </a:defRPr>
            </a:lvl1pPr>
            <a:lvl2pPr marL="254250" indent="0">
              <a:buClr>
                <a:schemeClr val="tx1"/>
              </a:buClr>
              <a:buFontTx/>
              <a:buNone/>
              <a:defRPr>
                <a:solidFill>
                  <a:schemeClr val="accent1"/>
                </a:solidFill>
                <a:latin typeface="Segoe UI Light" pitchFamily="34" charset="0"/>
              </a:defRPr>
            </a:lvl2pPr>
            <a:lvl3pPr marL="491400" indent="0">
              <a:buClr>
                <a:schemeClr val="tx1"/>
              </a:buClr>
              <a:buFontTx/>
              <a:buNone/>
              <a:defRPr>
                <a:solidFill>
                  <a:srgbClr val="7030A0"/>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1"/>
          </p:nvPr>
        </p:nvSpPr>
        <p:spPr>
          <a:xfrm flipH="1">
            <a:off x="6588224" y="2924944"/>
            <a:ext cx="1728192"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9" name="Content Placeholder 2"/>
          <p:cNvSpPr>
            <a:spLocks noGrp="1"/>
          </p:cNvSpPr>
          <p:nvPr>
            <p:ph idx="12"/>
          </p:nvPr>
        </p:nvSpPr>
        <p:spPr>
          <a:xfrm flipH="1">
            <a:off x="6588224" y="4293096"/>
            <a:ext cx="1728192"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11" name="Rectangle 10"/>
          <p:cNvSpPr/>
          <p:nvPr userDrawn="1"/>
        </p:nvSpPr>
        <p:spPr>
          <a:xfrm>
            <a:off x="0" y="260648"/>
            <a:ext cx="179512"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Tree>
    <p:extLst>
      <p:ext uri="{BB962C8B-B14F-4D97-AF65-F5344CB8AC3E}">
        <p14:creationId xmlns:p14="http://schemas.microsoft.com/office/powerpoint/2010/main" val="3266528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2361 0.00625 L 3.05556E-6 0.00625 " pathEditMode="relative" rAng="0" ptsTypes="AA">
                                      <p:cBhvr>
                                        <p:cTn id="6" dur="1700" fill="hold"/>
                                        <p:tgtEl>
                                          <p:spTgt spid="2"/>
                                        </p:tgtEl>
                                        <p:attrNameLst>
                                          <p:attrName>ppt_x</p:attrName>
                                          <p:attrName>ppt_y</p:attrName>
                                        </p:attrNameLst>
                                      </p:cBhvr>
                                      <p:rCtr x="-1181" y="0"/>
                                    </p:animMotion>
                                  </p:childTnLst>
                                </p:cTn>
                              </p:par>
                              <p:par>
                                <p:cTn id="7" presetID="10"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900"/>
                                        <p:tgtEl>
                                          <p:spTgt spid="2"/>
                                        </p:tgtEl>
                                      </p:cBhvr>
                                    </p:animEffect>
                                  </p:childTnLst>
                                </p:cTn>
                              </p:par>
                              <p:par>
                                <p:cTn id="10" presetID="10" presetClass="entr" presetSubtype="0" fill="hold" grpId="0" nodeType="withEffect">
                                  <p:stCondLst>
                                    <p:cond delay="60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700"/>
                                        <p:tgtEl>
                                          <p:spTgt spid="8">
                                            <p:txEl>
                                              <p:pRg st="0" end="0"/>
                                            </p:txEl>
                                          </p:spTgt>
                                        </p:tgtEl>
                                      </p:cBhvr>
                                    </p:animEffect>
                                  </p:childTnLst>
                                </p:cTn>
                              </p:par>
                              <p:par>
                                <p:cTn id="13" presetID="10" presetClass="entr" presetSubtype="0" fill="hold" grpId="0" nodeType="withEffect">
                                  <p:stCondLst>
                                    <p:cond delay="90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1700"/>
                                        <p:tgtEl>
                                          <p:spTgt spid="8">
                                            <p:txEl>
                                              <p:pRg st="1" end="1"/>
                                            </p:txEl>
                                          </p:spTgt>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1600"/>
                                        <p:tgtEl>
                                          <p:spTgt spid="8">
                                            <p:txEl>
                                              <p:pRg st="2" end="2"/>
                                            </p:txEl>
                                          </p:spTgt>
                                        </p:tgtEl>
                                      </p:cBhvr>
                                    </p:animEffect>
                                  </p:childTnLst>
                                </p:cTn>
                              </p:par>
                              <p:par>
                                <p:cTn id="19" presetID="42" presetClass="path" presetSubtype="0" accel="50000" decel="50000" fill="hold" grpId="1" nodeType="withEffect">
                                  <p:stCondLst>
                                    <p:cond delay="500"/>
                                  </p:stCondLst>
                                  <p:childTnLst>
                                    <p:animMotion origin="layout" path="M 4.16667E-6 -3.33333E-6 L -0.02362 -3.33333E-6 " pathEditMode="relative" rAng="0" ptsTypes="AA">
                                      <p:cBhvr>
                                        <p:cTn id="20" dur="1200" fill="hold"/>
                                        <p:tgtEl>
                                          <p:spTgt spid="8">
                                            <p:txEl>
                                              <p:pRg st="0" end="0"/>
                                            </p:txEl>
                                          </p:spTgt>
                                        </p:tgtEl>
                                        <p:attrNameLst>
                                          <p:attrName>ppt_x</p:attrName>
                                          <p:attrName>ppt_y</p:attrName>
                                        </p:attrNameLst>
                                      </p:cBhvr>
                                      <p:rCtr x="-1181" y="0"/>
                                    </p:animMotion>
                                  </p:childTnLst>
                                </p:cTn>
                              </p:par>
                              <p:par>
                                <p:cTn id="21" presetID="42" presetClass="path" presetSubtype="0" accel="50000" decel="50000" fill="hold" grpId="1" nodeType="withEffect">
                                  <p:stCondLst>
                                    <p:cond delay="700"/>
                                  </p:stCondLst>
                                  <p:childTnLst>
                                    <p:animMotion origin="layout" path="M 0.02362 5.55112E-17 L -4.16667E-6 5.55112E-17 " pathEditMode="relative" rAng="0" ptsTypes="AA">
                                      <p:cBhvr>
                                        <p:cTn id="22" dur="1100" fill="hold"/>
                                        <p:tgtEl>
                                          <p:spTgt spid="8">
                                            <p:txEl>
                                              <p:pRg st="1" end="1"/>
                                            </p:txEl>
                                          </p:spTgt>
                                        </p:tgtEl>
                                        <p:attrNameLst>
                                          <p:attrName>ppt_x</p:attrName>
                                          <p:attrName>ppt_y</p:attrName>
                                        </p:attrNameLst>
                                      </p:cBhvr>
                                      <p:rCtr x="-1181" y="0"/>
                                    </p:animMotion>
                                  </p:childTnLst>
                                </p:cTn>
                              </p:par>
                              <p:par>
                                <p:cTn id="23" presetID="42" presetClass="path" presetSubtype="0" accel="50000" decel="50000" fill="hold" grpId="1" nodeType="withEffect">
                                  <p:stCondLst>
                                    <p:cond delay="1000"/>
                                  </p:stCondLst>
                                  <p:childTnLst>
                                    <p:animMotion origin="layout" path="M 0.0448 0.00857 L 0.029 0.00857 " pathEditMode="relative" rAng="0" ptsTypes="AA">
                                      <p:cBhvr>
                                        <p:cTn id="24" dur="900" fill="hold"/>
                                        <p:tgtEl>
                                          <p:spTgt spid="8">
                                            <p:txEl>
                                              <p:pRg st="2" end="2"/>
                                            </p:txEl>
                                          </p:spTgt>
                                        </p:tgtEl>
                                        <p:attrNameLst>
                                          <p:attrName>ppt_x</p:attrName>
                                          <p:attrName>ppt_y</p:attrName>
                                        </p:attrNameLst>
                                      </p:cBhvr>
                                      <p:rCtr x="-799" y="0"/>
                                    </p:animMotion>
                                  </p:childTnLst>
                                </p:cTn>
                              </p:par>
                              <p:par>
                                <p:cTn id="25" presetID="10" presetClass="entr" presetSubtype="0" fill="hold" grpId="0" nodeType="withEffect">
                                  <p:stCondLst>
                                    <p:cond delay="1000"/>
                                  </p:stCondLst>
                                  <p:childTnLst>
                                    <p:set>
                                      <p:cBhvr>
                                        <p:cTn id="26" dur="1" fill="hold">
                                          <p:stCondLst>
                                            <p:cond delay="0"/>
                                          </p:stCondLst>
                                        </p:cTn>
                                        <p:tgtEl>
                                          <p:spTgt spid="6">
                                            <p:bg/>
                                          </p:spTgt>
                                        </p:tgtEl>
                                        <p:attrNameLst>
                                          <p:attrName>style.visibility</p:attrName>
                                        </p:attrNameLst>
                                      </p:cBhvr>
                                      <p:to>
                                        <p:strVal val="visible"/>
                                      </p:to>
                                    </p:set>
                                    <p:animEffect transition="in" filter="fade">
                                      <p:cBhvr>
                                        <p:cTn id="27" dur="500"/>
                                        <p:tgtEl>
                                          <p:spTgt spid="6">
                                            <p:bg/>
                                          </p:spTgt>
                                        </p:tgtEl>
                                      </p:cBhvr>
                                    </p:animEffect>
                                  </p:childTnLst>
                                </p:cTn>
                              </p:par>
                              <p:par>
                                <p:cTn id="28" presetID="10" presetClass="entr" presetSubtype="0" fill="hold" grpId="0" nodeType="withEffect" nodePh="1">
                                  <p:stCondLst>
                                    <p:cond delay="1000"/>
                                  </p:stCondLst>
                                  <p:endCondLst>
                                    <p:cond evt="begin" delay="0">
                                      <p:tn val="28"/>
                                    </p:cond>
                                  </p:end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par>
                                <p:cTn id="31" presetID="10" presetClass="entr" presetSubtype="0" fill="hold" grpId="0" nodeType="withEffect">
                                  <p:stCondLst>
                                    <p:cond delay="1200"/>
                                  </p:stCondLst>
                                  <p:childTnLst>
                                    <p:set>
                                      <p:cBhvr>
                                        <p:cTn id="32" dur="1" fill="hold">
                                          <p:stCondLst>
                                            <p:cond delay="0"/>
                                          </p:stCondLst>
                                        </p:cTn>
                                        <p:tgtEl>
                                          <p:spTgt spid="7">
                                            <p:bg/>
                                          </p:spTgt>
                                        </p:tgtEl>
                                        <p:attrNameLst>
                                          <p:attrName>style.visibility</p:attrName>
                                        </p:attrNameLst>
                                      </p:cBhvr>
                                      <p:to>
                                        <p:strVal val="visible"/>
                                      </p:to>
                                    </p:set>
                                    <p:animEffect transition="in" filter="fade">
                                      <p:cBhvr>
                                        <p:cTn id="33" dur="500"/>
                                        <p:tgtEl>
                                          <p:spTgt spid="7">
                                            <p:bg/>
                                          </p:spTgt>
                                        </p:tgtEl>
                                      </p:cBhvr>
                                    </p:animEffect>
                                  </p:childTnLst>
                                </p:cTn>
                              </p:par>
                              <p:par>
                                <p:cTn id="34" presetID="10" presetClass="entr" presetSubtype="0" fill="hold" grpId="0" nodeType="withEffect" nodePh="1">
                                  <p:stCondLst>
                                    <p:cond delay="1000"/>
                                  </p:stCondLst>
                                  <p:endCondLst>
                                    <p:cond evt="begin" delay="0">
                                      <p:tn val="34"/>
                                    </p:cond>
                                  </p:end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grpId="0" nodeType="withEffect">
                                  <p:stCondLst>
                                    <p:cond delay="1400"/>
                                  </p:stCondLst>
                                  <p:childTnLst>
                                    <p:set>
                                      <p:cBhvr>
                                        <p:cTn id="38" dur="1" fill="hold">
                                          <p:stCondLst>
                                            <p:cond delay="0"/>
                                          </p:stCondLst>
                                        </p:cTn>
                                        <p:tgtEl>
                                          <p:spTgt spid="9">
                                            <p:bg/>
                                          </p:spTgt>
                                        </p:tgtEl>
                                        <p:attrNameLst>
                                          <p:attrName>style.visibility</p:attrName>
                                        </p:attrNameLst>
                                      </p:cBhvr>
                                      <p:to>
                                        <p:strVal val="visible"/>
                                      </p:to>
                                    </p:set>
                                    <p:animEffect transition="in" filter="fade">
                                      <p:cBhvr>
                                        <p:cTn id="39" dur="500"/>
                                        <p:tgtEl>
                                          <p:spTgt spid="9">
                                            <p:bg/>
                                          </p:spTgt>
                                        </p:tgtEl>
                                      </p:cBhvr>
                                    </p:animEffect>
                                  </p:childTnLst>
                                </p:cTn>
                              </p:par>
                              <p:par>
                                <p:cTn id="40" presetID="10" presetClass="entr" presetSubtype="0" fill="hold" grpId="0" nodeType="withEffect" nodePh="1">
                                  <p:stCondLst>
                                    <p:cond delay="1000"/>
                                  </p:stCondLst>
                                  <p:endCondLst>
                                    <p:cond evt="begin" delay="0">
                                      <p:tn val="40"/>
                                    </p:cond>
                                  </p:end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16667E-6 -3.33333E-6 L -0.02362 -3.33333E-6 " pathEditMode="relative" rAng="0" ptsTypes="AA">
                      <p:cBhvr>
                        <p:cTn dur="1200" fill="hold"/>
                        <p:tgtEl>
                          <p:spTgt spid="8"/>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2 5.55112E-17 L -4.16667E-6 5.55112E-17 " pathEditMode="relative" rAng="0" ptsTypes="AA">
                      <p:cBhvr>
                        <p:cTn dur="1100" fill="hold"/>
                        <p:tgtEl>
                          <p:spTgt spid="8"/>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8 0.00857 L 0.029 0.00857 " pathEditMode="relative" rAng="0" ptsTypes="AA">
                      <p:cBhvr>
                        <p:cTn dur="900" fill="hold"/>
                        <p:tgtEl>
                          <p:spTgt spid="8"/>
                        </p:tgtEl>
                        <p:attrNameLst>
                          <p:attrName>ppt_x</p:attrName>
                          <p:attrName>ppt_y</p:attrName>
                        </p:attrNameLst>
                      </p:cBhvr>
                      <p:rCtr x="-799" y="0"/>
                    </p:animMotion>
                  </p:childTnLst>
                </p:cTn>
              </p:par>
            </p:tnLst>
          </p:tmpl>
        </p:tmplLst>
      </p:bldP>
      <p:bldP spid="7" grpId="0" build="p" animBg="1">
        <p:tmplLst>
          <p:tmpl>
            <p:tnLst>
              <p:par>
                <p:cTn presetID="10" presetClass="entr" presetSubtype="0" fill="hold" nodeType="withEffect">
                  <p:stCondLst>
                    <p:cond delay="1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animBg="1">
        <p:tmplLst>
          <p:tmpl>
            <p:tnLst>
              <p:par>
                <p:cTn presetID="10" presetClass="entr" presetSubtype="0" fill="hold" nodeType="withEffect">
                  <p:stCondLst>
                    <p:cond delay="14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eedback Form">
    <p:spTree>
      <p:nvGrpSpPr>
        <p:cNvPr id="1" name=""/>
        <p:cNvGrpSpPr/>
        <p:nvPr/>
      </p:nvGrpSpPr>
      <p:grpSpPr>
        <a:xfrm>
          <a:off x="0" y="0"/>
          <a:ext cx="0" cy="0"/>
          <a:chOff x="0" y="0"/>
          <a:chExt cx="0" cy="0"/>
        </a:xfrm>
      </p:grpSpPr>
      <p:pic>
        <p:nvPicPr>
          <p:cNvPr id="9" name="Immagin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2344" y="3340414"/>
            <a:ext cx="2520000" cy="2520000"/>
          </a:xfrm>
          <a:prstGeom prst="rect">
            <a:avLst/>
          </a:prstGeom>
        </p:spPr>
      </p:pic>
      <p:sp>
        <p:nvSpPr>
          <p:cNvPr id="6" name="Rectangle 5"/>
          <p:cNvSpPr/>
          <p:nvPr userDrawn="1"/>
        </p:nvSpPr>
        <p:spPr>
          <a:xfrm>
            <a:off x="0" y="260648"/>
            <a:ext cx="179512"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
        <p:nvSpPr>
          <p:cNvPr id="7" name="Title 1"/>
          <p:cNvSpPr>
            <a:spLocks noGrp="1"/>
          </p:cNvSpPr>
          <p:nvPr>
            <p:ph type="title" hasCustomPrompt="1"/>
          </p:nvPr>
        </p:nvSpPr>
        <p:spPr>
          <a:xfrm>
            <a:off x="323528" y="260648"/>
            <a:ext cx="6480720" cy="778098"/>
          </a:xfrm>
          <a:prstGeom prst="rect">
            <a:avLst/>
          </a:prstGeom>
        </p:spPr>
        <p:txBody>
          <a:bodyPr anchor="ctr"/>
          <a:lstStyle>
            <a:lvl1pPr>
              <a:defRPr>
                <a:solidFill>
                  <a:schemeClr val="tx2"/>
                </a:solidFill>
                <a:latin typeface="Segoe UI Light" pitchFamily="34" charset="0"/>
              </a:defRPr>
            </a:lvl1pPr>
          </a:lstStyle>
          <a:p>
            <a:r>
              <a:rPr lang="en-US" dirty="0" smtClean="0"/>
              <a:t>Feedback Form</a:t>
            </a:r>
            <a:endParaRPr lang="en-GB" dirty="0"/>
          </a:p>
        </p:txBody>
      </p:sp>
      <p:sp>
        <p:nvSpPr>
          <p:cNvPr id="8" name="Rectangle 6"/>
          <p:cNvSpPr/>
          <p:nvPr userDrawn="1"/>
        </p:nvSpPr>
        <p:spPr>
          <a:xfrm>
            <a:off x="467544" y="2420888"/>
            <a:ext cx="8229600" cy="769441"/>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4400" b="0" cap="none" spc="0" dirty="0" smtClean="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http://tinyurl.com/ALMAW14</a:t>
            </a:r>
            <a:endParaRPr lang="it-IT" sz="4400" b="0" cap="none" spc="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4" name="Rettangolo 3"/>
          <p:cNvSpPr/>
          <p:nvPr userDrawn="1"/>
        </p:nvSpPr>
        <p:spPr>
          <a:xfrm>
            <a:off x="467544" y="1125024"/>
            <a:ext cx="8229600" cy="1077218"/>
          </a:xfrm>
          <a:prstGeom prst="rect">
            <a:avLst/>
          </a:prstGeom>
        </p:spPr>
        <p:txBody>
          <a:bodyPr wrap="square">
            <a:spAutoFit/>
          </a:bodyPr>
          <a:lstStyle/>
          <a:p>
            <a:pPr lvl="0" algn="ctr"/>
            <a:r>
              <a:rPr lang="it-IT" sz="3200" b="1" kern="1200" dirty="0" smtClean="0">
                <a:solidFill>
                  <a:schemeClr val="tx2"/>
                </a:solidFill>
                <a:effectLst>
                  <a:outerShdw blurRad="38100" dist="38100" dir="2700000" algn="tl">
                    <a:srgbClr val="000000">
                      <a:alpha val="43137"/>
                    </a:srgbClr>
                  </a:outerShdw>
                </a:effectLst>
                <a:latin typeface="Segoe UI Light" pitchFamily="34" charset="0"/>
                <a:ea typeface="Segoe UI" pitchFamily="34" charset="0"/>
                <a:cs typeface="Segoe UI" pitchFamily="34" charset="0"/>
              </a:rPr>
              <a:t>Per voi sono solo 10 minuti persi, per noi è utilissimo per poter crescere e migliorare!</a:t>
            </a:r>
          </a:p>
        </p:txBody>
      </p:sp>
    </p:spTree>
    <p:extLst>
      <p:ext uri="{BB962C8B-B14F-4D97-AF65-F5344CB8AC3E}">
        <p14:creationId xmlns:p14="http://schemas.microsoft.com/office/powerpoint/2010/main" val="46246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2361 0.00625 L 3.05556E-6 0.00625 " pathEditMode="relative" rAng="0" ptsTypes="AA">
                                      <p:cBhvr>
                                        <p:cTn id="6" dur="1700" fill="hold"/>
                                        <p:tgtEl>
                                          <p:spTgt spid="7"/>
                                        </p:tgtEl>
                                        <p:attrNameLst>
                                          <p:attrName>ppt_x</p:attrName>
                                          <p:attrName>ppt_y</p:attrName>
                                        </p:attrNameLst>
                                      </p:cBhvr>
                                      <p:rCtr x="-1181" y="0"/>
                                    </p:animMotion>
                                  </p:childTnLst>
                                </p:cTn>
                              </p:par>
                              <p:par>
                                <p:cTn id="7" presetID="10" presetClass="entr"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900"/>
                                        <p:tgtEl>
                                          <p:spTgt spid="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4"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932" y="289514"/>
            <a:ext cx="8741880"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74118764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3008303" y="3187137"/>
            <a:ext cx="5373499"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514475"/>
            <a:ext cx="5373499"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3008302"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358021" y="1978146"/>
            <a:ext cx="841375"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98" tIns="34299" rIns="68598" bIns="34299" numCol="1" anchor="t" anchorCtr="0" compatLnSpc="1">
            <a:prstTxWarp prst="textNoShape">
              <a:avLst/>
            </a:prstTxWarp>
          </a:bodyPr>
          <a:lstStyle/>
          <a:p>
            <a:pPr defTabSz="685955"/>
            <a:endParaRPr lang="en-US" sz="1350">
              <a:solidFill>
                <a:srgbClr val="FFFFFF"/>
              </a:solidFill>
            </a:endParaRPr>
          </a:p>
        </p:txBody>
      </p:sp>
      <p:sp>
        <p:nvSpPr>
          <p:cNvPr id="29" name="TechEd Tile"/>
          <p:cNvSpPr/>
          <p:nvPr userDrawn="1"/>
        </p:nvSpPr>
        <p:spPr bwMode="auto">
          <a:xfrm>
            <a:off x="766754" y="1514475"/>
            <a:ext cx="2119674"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051262" y="1742493"/>
            <a:ext cx="1550658"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762579" y="3185266"/>
            <a:ext cx="994669"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grpSp>
        <p:nvGrpSpPr>
          <p:cNvPr id="34" name="Orange Tile"/>
          <p:cNvGrpSpPr/>
          <p:nvPr userDrawn="1"/>
        </p:nvGrpSpPr>
        <p:grpSpPr>
          <a:xfrm>
            <a:off x="1886043" y="3185266"/>
            <a:ext cx="994669"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grpSp>
        <p:nvGrpSpPr>
          <p:cNvPr id="37" name="Teal Tile"/>
          <p:cNvGrpSpPr/>
          <p:nvPr userDrawn="1"/>
        </p:nvGrpSpPr>
        <p:grpSpPr>
          <a:xfrm>
            <a:off x="762579" y="4682828"/>
            <a:ext cx="994669"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grpSp>
        <p:nvGrpSpPr>
          <p:cNvPr id="5" name="Green Tile"/>
          <p:cNvGrpSpPr/>
          <p:nvPr userDrawn="1"/>
        </p:nvGrpSpPr>
        <p:grpSpPr>
          <a:xfrm>
            <a:off x="1886043" y="4682828"/>
            <a:ext cx="994669"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955"/>
              <a:endParaRPr lang="en-US" sz="1350">
                <a:solidFill>
                  <a:srgbClr val="FFFFFF"/>
                </a:solidFill>
              </a:endParaRPr>
            </a:p>
          </p:txBody>
        </p:sp>
      </p:grpSp>
      <p:sp useBgFill="1">
        <p:nvSpPr>
          <p:cNvPr id="43" name="Top Mask"/>
          <p:cNvSpPr/>
          <p:nvPr userDrawn="1"/>
        </p:nvSpPr>
        <p:spPr bwMode="auto">
          <a:xfrm>
            <a:off x="0" y="1"/>
            <a:ext cx="9144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2" y="1630804"/>
            <a:ext cx="762198"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3231974"/>
            <a:ext cx="5040038" cy="1232464"/>
          </a:xfrm>
        </p:spPr>
        <p:txBody>
          <a:bodyPr anchor="ctr">
            <a:noAutofit/>
          </a:bodyPr>
          <a:lstStyle>
            <a:lvl1pPr algn="l" defTabSz="685955" rtl="0" eaLnBrk="1" latinLnBrk="0" hangingPunct="1">
              <a:lnSpc>
                <a:spcPct val="90000"/>
              </a:lnSpc>
              <a:spcBef>
                <a:spcPct val="0"/>
              </a:spcBef>
              <a:buNone/>
              <a:defRPr lang="en-US" sz="3001"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136906" y="5029201"/>
            <a:ext cx="5154369" cy="463255"/>
          </a:xfrm>
        </p:spPr>
        <p:txBody>
          <a:bodyPr>
            <a:noAutofit/>
          </a:bodyPr>
          <a:lstStyle>
            <a:lvl1pPr marL="0" indent="0" algn="l" defTabSz="68595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6"/>
            <a:ext cx="9144001"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96864185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3008303" y="3187137"/>
            <a:ext cx="5373499"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514475"/>
            <a:ext cx="5373499"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3008302"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358021" y="1978146"/>
            <a:ext cx="841375"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98" tIns="34299" rIns="68598" bIns="34299" numCol="1" anchor="t" anchorCtr="0" compatLnSpc="1">
            <a:prstTxWarp prst="textNoShape">
              <a:avLst/>
            </a:prstTxWarp>
          </a:bodyPr>
          <a:lstStyle/>
          <a:p>
            <a:pPr defTabSz="685955"/>
            <a:endParaRPr lang="en-US" sz="1350">
              <a:solidFill>
                <a:srgbClr val="FFFFFF"/>
              </a:solidFill>
            </a:endParaRPr>
          </a:p>
        </p:txBody>
      </p:sp>
      <p:sp>
        <p:nvSpPr>
          <p:cNvPr id="29" name="TechEd Tile"/>
          <p:cNvSpPr/>
          <p:nvPr userDrawn="1"/>
        </p:nvSpPr>
        <p:spPr bwMode="auto">
          <a:xfrm>
            <a:off x="766754" y="1514475"/>
            <a:ext cx="2119674"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051262" y="1742493"/>
            <a:ext cx="1550658" cy="104358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userDrawn="1"/>
        </p:nvSpPr>
        <p:spPr bwMode="auto">
          <a:xfrm>
            <a:off x="1886043" y="4684395"/>
            <a:ext cx="994669"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5" name="Rectangle 34"/>
          <p:cNvSpPr/>
          <p:nvPr/>
        </p:nvSpPr>
        <p:spPr bwMode="auto">
          <a:xfrm>
            <a:off x="766754" y="4684395"/>
            <a:ext cx="994669"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38" name="Rectangle 37"/>
          <p:cNvSpPr/>
          <p:nvPr/>
        </p:nvSpPr>
        <p:spPr bwMode="auto">
          <a:xfrm>
            <a:off x="1891759" y="3187136"/>
            <a:ext cx="994669"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41" name="Rectangle 40"/>
          <p:cNvSpPr/>
          <p:nvPr/>
        </p:nvSpPr>
        <p:spPr bwMode="auto">
          <a:xfrm>
            <a:off x="762579" y="3185266"/>
            <a:ext cx="994669"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3" name="Top Mask"/>
          <p:cNvSpPr/>
          <p:nvPr userDrawn="1"/>
        </p:nvSpPr>
        <p:spPr bwMode="auto">
          <a:xfrm>
            <a:off x="0" y="1"/>
            <a:ext cx="9144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2" y="1630804"/>
            <a:ext cx="762198"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userDrawn="1">
            <p:ph type="ctrTitle"/>
          </p:nvPr>
        </p:nvSpPr>
        <p:spPr>
          <a:xfrm>
            <a:off x="3136906" y="3231974"/>
            <a:ext cx="5040038" cy="1232464"/>
          </a:xfrm>
        </p:spPr>
        <p:txBody>
          <a:bodyPr anchor="ctr">
            <a:noAutofit/>
          </a:bodyPr>
          <a:lstStyle>
            <a:lvl1pPr algn="l" defTabSz="685955" rtl="0" eaLnBrk="1" latinLnBrk="0" hangingPunct="1">
              <a:lnSpc>
                <a:spcPct val="90000"/>
              </a:lnSpc>
              <a:spcBef>
                <a:spcPct val="0"/>
              </a:spcBef>
              <a:buNone/>
              <a:defRPr lang="en-US" sz="3001"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3136906" y="5029201"/>
            <a:ext cx="5154369" cy="463255"/>
          </a:xfrm>
        </p:spPr>
        <p:txBody>
          <a:bodyPr>
            <a:noAutofit/>
          </a:bodyPr>
          <a:lstStyle>
            <a:lvl1pPr marL="0" indent="0" algn="l" defTabSz="685955"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6"/>
            <a:ext cx="9144001"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95" tIns="34297" rIns="68595" bIns="34297" numCol="1" spcCol="0" rtlCol="0" fromWordArt="0" anchor="ctr" anchorCtr="0" forceAA="0" compatLnSpc="1">
            <a:prstTxWarp prst="textNoShape">
              <a:avLst/>
            </a:prstTxWarp>
            <a:noAutofit/>
          </a:bodyPr>
          <a:lstStyle/>
          <a:p>
            <a:pPr algn="ctr" defTabSz="685757"/>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49046424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Rettangolo 1"/>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asellaDiTesto 2"/>
          <p:cNvSpPr txBox="1"/>
          <p:nvPr userDrawn="1"/>
        </p:nvSpPr>
        <p:spPr>
          <a:xfrm>
            <a:off x="0" y="-2907704"/>
            <a:ext cx="9144000" cy="11079956"/>
          </a:xfrm>
          <a:prstGeom prst="rect">
            <a:avLst/>
          </a:prstGeom>
          <a:noFill/>
        </p:spPr>
        <p:txBody>
          <a:bodyPr wrap="square" rtlCol="0">
            <a:spAutoFit/>
          </a:bodyPr>
          <a:lstStyle/>
          <a:p>
            <a:pPr algn="ctr"/>
            <a:r>
              <a:rPr lang="it-IT" sz="71400" dirty="0" smtClean="0">
                <a:solidFill>
                  <a:srgbClr val="EEEEEE"/>
                </a:solidFill>
                <a:latin typeface="Arial Black" pitchFamily="34" charset="0"/>
              </a:rPr>
              <a:t>@</a:t>
            </a:r>
            <a:endParaRPr lang="it-IT" sz="71400" dirty="0">
              <a:solidFill>
                <a:srgbClr val="EEEEEE"/>
              </a:solidFill>
              <a:latin typeface="Arial Black" pitchFamily="34" charset="0"/>
            </a:endParaRPr>
          </a:p>
        </p:txBody>
      </p:sp>
      <p:pic>
        <p:nvPicPr>
          <p:cNvPr id="7" name="Picture 4" descr="D:\m.bonanni\Documents\Personale\Documenti\Tecnici\DomusDotNet\Loghi\Logo DomusDotNet su fondo chiaro (800 x 183).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543868" y="6140861"/>
            <a:ext cx="2304255" cy="52709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o 5"/>
          <p:cNvGrpSpPr/>
          <p:nvPr userDrawn="1"/>
        </p:nvGrpSpPr>
        <p:grpSpPr>
          <a:xfrm>
            <a:off x="6948264" y="133409"/>
            <a:ext cx="2008232" cy="900000"/>
            <a:chOff x="5184068" y="2182274"/>
            <a:chExt cx="2008232" cy="900000"/>
          </a:xfrm>
        </p:grpSpPr>
        <p:pic>
          <p:nvPicPr>
            <p:cNvPr id="4" name="Immagine 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292080" y="2182274"/>
              <a:ext cx="1792208" cy="900000"/>
            </a:xfrm>
            <a:prstGeom prst="rect">
              <a:avLst/>
            </a:prstGeom>
          </p:spPr>
        </p:pic>
        <p:sp>
          <p:nvSpPr>
            <p:cNvPr id="5" name="Rettangolo 4"/>
            <p:cNvSpPr/>
            <p:nvPr userDrawn="1"/>
          </p:nvSpPr>
          <p:spPr>
            <a:xfrm>
              <a:off x="5184068" y="2447608"/>
              <a:ext cx="2008232" cy="369332"/>
            </a:xfrm>
            <a:prstGeom prst="rect">
              <a:avLst/>
            </a:prstGeom>
            <a:noFill/>
          </p:spPr>
          <p:txBody>
            <a:bodyPr wrap="square" lIns="91440" tIns="45720" rIns="91440" bIns="45720">
              <a:spAutoFit/>
            </a:bodyPr>
            <a:lstStyle/>
            <a:p>
              <a:pPr algn="ctr"/>
              <a:r>
                <a:rPr lang="it-IT" sz="1800" b="0" cap="none" spc="0" dirty="0" err="1" smtClean="0">
                  <a:ln w="0">
                    <a:noFill/>
                  </a:ln>
                  <a:solidFill>
                    <a:schemeClr val="tx2"/>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ALM@Work</a:t>
              </a:r>
              <a:r>
                <a:rPr lang="it-IT" sz="1800" b="0" cap="none" spc="0" dirty="0" smtClean="0">
                  <a:ln w="0">
                    <a:noFill/>
                  </a:ln>
                  <a:solidFill>
                    <a:schemeClr val="tx2"/>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rPr>
                <a:t> 2014</a:t>
              </a:r>
              <a:endParaRPr lang="it-IT" sz="1800" b="0" cap="none" spc="0" dirty="0">
                <a:ln w="0">
                  <a:noFill/>
                </a:ln>
                <a:solidFill>
                  <a:schemeClr val="tx2"/>
                </a:solidFill>
                <a:effectLst>
                  <a:outerShdw blurRad="38100" dist="19050" dir="2700000" algn="tl" rotWithShape="0">
                    <a:schemeClr val="dk1">
                      <a:alpha val="40000"/>
                    </a:schemeClr>
                  </a:outerShdw>
                </a:effectLst>
                <a:latin typeface="Segoe UI Semibold" panose="020B0702040204020203" pitchFamily="34" charset="0"/>
                <a:cs typeface="Segoe UI Semibold" panose="020B0702040204020203" pitchFamily="34" charset="0"/>
              </a:endParaRPr>
            </a:p>
          </p:txBody>
        </p:sp>
      </p:grpSp>
      <p:pic>
        <p:nvPicPr>
          <p:cNvPr id="10" name="Immagine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3118" y="6152410"/>
            <a:ext cx="1584625" cy="504000"/>
          </a:xfrm>
          <a:prstGeom prst="rect">
            <a:avLst/>
          </a:prstGeom>
        </p:spPr>
      </p:pic>
      <p:pic>
        <p:nvPicPr>
          <p:cNvPr id="11" name="Immagin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804248" y="6044410"/>
            <a:ext cx="1057023" cy="720000"/>
          </a:xfrm>
          <a:prstGeom prst="rect">
            <a:avLst/>
          </a:prstGeom>
        </p:spPr>
      </p:pic>
    </p:spTree>
    <p:extLst>
      <p:ext uri="{BB962C8B-B14F-4D97-AF65-F5344CB8AC3E}">
        <p14:creationId xmlns:p14="http://schemas.microsoft.com/office/powerpoint/2010/main" val="297076823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83"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457176"/>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66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510826"/>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301"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373" indent="-345373" algn="l" defTabSz="685955" rtl="0" eaLnBrk="1" latinLnBrk="0" hangingPunct="1">
        <a:lnSpc>
          <a:spcPct val="90000"/>
        </a:lnSpc>
        <a:spcBef>
          <a:spcPct val="20000"/>
        </a:spcBef>
        <a:buSzPct val="90000"/>
        <a:buFontTx/>
        <a:buBlip>
          <a:blip r:embed="rId20"/>
        </a:buBlip>
        <a:defRPr sz="2401" kern="1200">
          <a:gradFill>
            <a:gsLst>
              <a:gs pos="0">
                <a:schemeClr val="tx1"/>
              </a:gs>
              <a:gs pos="86000">
                <a:schemeClr val="tx1"/>
              </a:gs>
            </a:gsLst>
            <a:lin ang="5400000" scaled="0"/>
          </a:gradFill>
          <a:latin typeface="+mn-lt"/>
          <a:ea typeface="+mn-ea"/>
          <a:cs typeface="+mn-cs"/>
        </a:defRPr>
      </a:lvl1pPr>
      <a:lvl2pPr marL="641918" indent="-296545" algn="l" defTabSz="685955" rtl="0" eaLnBrk="1" latinLnBrk="0" hangingPunct="1">
        <a:lnSpc>
          <a:spcPct val="90000"/>
        </a:lnSpc>
        <a:spcBef>
          <a:spcPct val="20000"/>
        </a:spcBef>
        <a:buSzPct val="90000"/>
        <a:buFontTx/>
        <a:buBlip>
          <a:blip r:embed="rId20"/>
        </a:buBlip>
        <a:defRPr sz="2101" kern="1200">
          <a:gradFill>
            <a:gsLst>
              <a:gs pos="0">
                <a:schemeClr val="tx1"/>
              </a:gs>
              <a:gs pos="86000">
                <a:schemeClr val="tx1"/>
              </a:gs>
            </a:gsLst>
            <a:lin ang="5400000" scaled="0"/>
          </a:gradFill>
          <a:latin typeface="+mn-lt"/>
          <a:ea typeface="+mn-ea"/>
          <a:cs typeface="+mn-cs"/>
        </a:defRPr>
      </a:lvl2pPr>
      <a:lvl3pPr marL="944418" indent="-302499" algn="l" defTabSz="685955" rtl="0" eaLnBrk="1" latinLnBrk="0" hangingPunct="1">
        <a:lnSpc>
          <a:spcPct val="90000"/>
        </a:lnSpc>
        <a:spcBef>
          <a:spcPct val="20000"/>
        </a:spcBef>
        <a:buSzPct val="90000"/>
        <a:buFontTx/>
        <a:buBlip>
          <a:blip r:embed="rId20"/>
        </a:buBlip>
        <a:defRPr sz="1800" kern="1200">
          <a:gradFill>
            <a:gsLst>
              <a:gs pos="0">
                <a:schemeClr val="tx1"/>
              </a:gs>
              <a:gs pos="86000">
                <a:schemeClr val="tx1"/>
              </a:gs>
            </a:gsLst>
            <a:lin ang="5400000" scaled="0"/>
          </a:gradFill>
          <a:latin typeface="+mn-lt"/>
          <a:ea typeface="+mn-ea"/>
          <a:cs typeface="+mn-cs"/>
        </a:defRPr>
      </a:lvl3pPr>
      <a:lvl4pPr marL="1204043" indent="-259625" algn="l" defTabSz="685955" rtl="0" eaLnBrk="1" latinLnBrk="0" hangingPunct="1">
        <a:lnSpc>
          <a:spcPct val="90000"/>
        </a:lnSpc>
        <a:spcBef>
          <a:spcPct val="20000"/>
        </a:spcBef>
        <a:buSzPct val="90000"/>
        <a:buFontTx/>
        <a:buBlip>
          <a:blip r:embed="rId20"/>
        </a:buBlip>
        <a:defRPr sz="1500" kern="1200">
          <a:gradFill>
            <a:gsLst>
              <a:gs pos="0">
                <a:schemeClr val="tx1"/>
              </a:gs>
              <a:gs pos="86000">
                <a:schemeClr val="tx1"/>
              </a:gs>
            </a:gsLst>
            <a:lin ang="5400000" scaled="0"/>
          </a:gradFill>
          <a:latin typeface="+mn-lt"/>
          <a:ea typeface="+mn-ea"/>
          <a:cs typeface="+mn-cs"/>
        </a:defRPr>
      </a:lvl4pPr>
      <a:lvl5pPr marL="1456523" indent="-252480" algn="l" defTabSz="685955" rtl="0" eaLnBrk="1" latinLnBrk="0" hangingPunct="1">
        <a:lnSpc>
          <a:spcPct val="90000"/>
        </a:lnSpc>
        <a:spcBef>
          <a:spcPct val="20000"/>
        </a:spcBef>
        <a:buSzPct val="90000"/>
        <a:buFontTx/>
        <a:buBlip>
          <a:blip r:embed="rId20"/>
        </a:buBlip>
        <a:defRPr sz="1500" kern="1200">
          <a:gradFill>
            <a:gsLst>
              <a:gs pos="0">
                <a:schemeClr val="tx1"/>
              </a:gs>
              <a:gs pos="86000">
                <a:schemeClr val="tx1"/>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library/ms253116.aspx"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tfsadmin.codeplex.co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visualstudiogallery.msdn.microsoft.com/f017b10c-02b4-4d6d-9845-58a06545627f"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msdn.microsoft.com/en-us/library/aa337607(v=vs.90).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msmvps.com/blogs/vstsblog/archive/2011/02/01/change-notification-delay-setting-in-tfs-2010.asp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msdn.microsoft.com/en-us/library/ms252450.aspx"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blogs.msdn.com/b/granth/archive/2013/02/13/tfs2012-what-are-all-the-different-jobs-built-in-to-tfs.aspx"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emf"/><Relationship Id="rId9"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blogs.msdn.com/b/willy-peter_schaub/archive/2013/05/16/visual-studio-alm-ranger-solutions-catalog.aspx" TargetMode="External"/><Relationship Id="rId2" Type="http://schemas.openxmlformats.org/officeDocument/2006/relationships/hyperlink" Target="http://blogs.msdn.com/b/willy-peter_schaub/archive/2012/03/31/understanding-the-visual-studio-alm-rangers.aspx"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a:t>Administration, Operation and Troubleshooting with Team Foundation Server 2013</a:t>
            </a:r>
            <a:br>
              <a:rPr lang="en-US" sz="3500" b="1" dirty="0"/>
            </a:br>
            <a:r>
              <a:rPr lang="it-IT" b="1" dirty="0"/>
              <a:t/>
            </a:r>
            <a:br>
              <a:rPr lang="it-IT" b="1" dirty="0"/>
            </a:br>
            <a:endParaRPr lang="en-GB" b="1" dirty="0"/>
          </a:p>
        </p:txBody>
      </p:sp>
      <p:sp>
        <p:nvSpPr>
          <p:cNvPr id="3" name="Text Placeholder 2"/>
          <p:cNvSpPr>
            <a:spLocks noGrp="1"/>
          </p:cNvSpPr>
          <p:nvPr>
            <p:ph type="body" sz="quarter" idx="10"/>
          </p:nvPr>
        </p:nvSpPr>
        <p:spPr>
          <a:xfrm>
            <a:off x="30431" y="2996952"/>
            <a:ext cx="9144000" cy="2232248"/>
          </a:xfrm>
        </p:spPr>
        <p:txBody>
          <a:bodyPr/>
          <a:lstStyle/>
          <a:p>
            <a:r>
              <a:rPr lang="it-IT" dirty="0" smtClean="0"/>
              <a:t>Matteo Emili</a:t>
            </a:r>
          </a:p>
          <a:p>
            <a:r>
              <a:rPr lang="it-IT" sz="2400" dirty="0" smtClean="0">
                <a:solidFill>
                  <a:schemeClr val="accent1"/>
                </a:solidFill>
              </a:rPr>
              <a:t>http://mattvsts.blogspot.com</a:t>
            </a:r>
          </a:p>
          <a:p>
            <a:r>
              <a:rPr lang="it-IT" sz="2400" dirty="0" smtClean="0">
                <a:solidFill>
                  <a:schemeClr val="accent1"/>
                </a:solidFill>
              </a:rPr>
              <a:t>matteo.emili@live.com</a:t>
            </a:r>
          </a:p>
          <a:p>
            <a:r>
              <a:rPr lang="en-GB" sz="2400" dirty="0" smtClean="0">
                <a:solidFill>
                  <a:schemeClr val="accent1"/>
                </a:solidFill>
              </a:rPr>
              <a:t>http://twitter.com/MattVSTS</a:t>
            </a:r>
          </a:p>
        </p:txBody>
      </p:sp>
    </p:spTree>
    <p:extLst>
      <p:ext uri="{BB962C8B-B14F-4D97-AF65-F5344CB8AC3E}">
        <p14:creationId xmlns:p14="http://schemas.microsoft.com/office/powerpoint/2010/main" val="3708521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most powerful tool for TFS Management</a:t>
            </a:r>
          </a:p>
          <a:p>
            <a:r>
              <a:rPr lang="en-GB" dirty="0" smtClean="0"/>
              <a:t>It can set and modify every property in TFS</a:t>
            </a:r>
          </a:p>
          <a:p>
            <a:endParaRPr lang="en-GB" dirty="0"/>
          </a:p>
          <a:p>
            <a:r>
              <a:rPr lang="en-GB" b="1" dirty="0" smtClean="0"/>
              <a:t>Handle with care!</a:t>
            </a:r>
          </a:p>
          <a:p>
            <a:r>
              <a:rPr lang="en-GB" dirty="0" smtClean="0"/>
              <a:t>Very handy for scripting purposes</a:t>
            </a:r>
          </a:p>
          <a:p>
            <a:endParaRPr lang="en-GB" b="1" dirty="0"/>
          </a:p>
          <a:p>
            <a:r>
              <a:rPr lang="en-GB" dirty="0">
                <a:hlinkClick r:id="rId2"/>
              </a:rPr>
              <a:t>http://</a:t>
            </a:r>
            <a:r>
              <a:rPr lang="en-GB" dirty="0" smtClean="0">
                <a:hlinkClick r:id="rId2"/>
              </a:rPr>
              <a:t>msdn.microsoft.com/en-us/library/ms253116.aspx</a:t>
            </a:r>
            <a:endParaRPr lang="en-GB" dirty="0" smtClean="0"/>
          </a:p>
          <a:p>
            <a:endParaRPr lang="en-GB" dirty="0"/>
          </a:p>
        </p:txBody>
      </p:sp>
      <p:sp>
        <p:nvSpPr>
          <p:cNvPr id="3" name="Title 2"/>
          <p:cNvSpPr>
            <a:spLocks noGrp="1"/>
          </p:cNvSpPr>
          <p:nvPr>
            <p:ph type="title"/>
          </p:nvPr>
        </p:nvSpPr>
        <p:spPr/>
        <p:txBody>
          <a:bodyPr/>
          <a:lstStyle/>
          <a:p>
            <a:r>
              <a:rPr lang="en-GB" dirty="0" smtClean="0"/>
              <a:t>TFSConfig.exe</a:t>
            </a:r>
            <a:endParaRPr lang="en-GB" dirty="0"/>
          </a:p>
        </p:txBody>
      </p:sp>
    </p:spTree>
    <p:extLst>
      <p:ext uri="{BB962C8B-B14F-4D97-AF65-F5344CB8AC3E}">
        <p14:creationId xmlns:p14="http://schemas.microsoft.com/office/powerpoint/2010/main" val="53714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Scenario</a:t>
            </a:r>
            <a:r>
              <a:rPr lang="en-US" dirty="0" smtClean="0"/>
              <a:t>: adding a new user to TFS</a:t>
            </a:r>
          </a:p>
          <a:p>
            <a:endParaRPr lang="en-US" dirty="0"/>
          </a:p>
          <a:p>
            <a:r>
              <a:rPr lang="en-US" b="1" dirty="0" smtClean="0"/>
              <a:t>Answer</a:t>
            </a:r>
            <a:r>
              <a:rPr lang="en-US" dirty="0" smtClean="0"/>
              <a:t>: you must add the required users/group to TFS, SSRS and SharePoint</a:t>
            </a:r>
          </a:p>
          <a:p>
            <a:endParaRPr lang="en-US" dirty="0"/>
          </a:p>
          <a:p>
            <a:r>
              <a:rPr lang="en-US" b="1" dirty="0" smtClean="0"/>
              <a:t>How</a:t>
            </a:r>
            <a:r>
              <a:rPr lang="en-US" dirty="0" smtClean="0"/>
              <a:t>: </a:t>
            </a:r>
            <a:r>
              <a:rPr lang="en-US" dirty="0"/>
              <a:t>TFS Administration Tool (</a:t>
            </a:r>
            <a:r>
              <a:rPr lang="en-US" dirty="0">
                <a:hlinkClick r:id="rId2"/>
              </a:rPr>
              <a:t>http://tfsadmin.codeplex.com</a:t>
            </a:r>
            <a:r>
              <a:rPr lang="en-US" dirty="0" smtClean="0">
                <a:hlinkClick r:id="rId2"/>
              </a:rPr>
              <a:t>/</a:t>
            </a:r>
            <a:r>
              <a:rPr lang="en-US" dirty="0" smtClean="0"/>
              <a:t>)</a:t>
            </a:r>
            <a:endParaRPr lang="en-US" dirty="0"/>
          </a:p>
        </p:txBody>
      </p:sp>
      <p:sp>
        <p:nvSpPr>
          <p:cNvPr id="3" name="Title 2"/>
          <p:cNvSpPr>
            <a:spLocks noGrp="1"/>
          </p:cNvSpPr>
          <p:nvPr>
            <p:ph type="title"/>
          </p:nvPr>
        </p:nvSpPr>
        <p:spPr/>
        <p:txBody>
          <a:bodyPr/>
          <a:lstStyle/>
          <a:p>
            <a:r>
              <a:rPr lang="en-US" dirty="0" smtClean="0"/>
              <a:t>Tip 1 – no common ACL</a:t>
            </a:r>
            <a:endParaRPr lang="en-US" dirty="0"/>
          </a:p>
        </p:txBody>
      </p:sp>
    </p:spTree>
    <p:extLst>
      <p:ext uri="{BB962C8B-B14F-4D97-AF65-F5344CB8AC3E}">
        <p14:creationId xmlns:p14="http://schemas.microsoft.com/office/powerpoint/2010/main" val="1215448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Scenario</a:t>
            </a:r>
            <a:r>
              <a:rPr lang="en-US" dirty="0"/>
              <a:t>: </a:t>
            </a:r>
            <a:r>
              <a:rPr lang="en-US" dirty="0" smtClean="0"/>
              <a:t>Test Cases attachments make the DB extremely big and full of binaries</a:t>
            </a:r>
            <a:endParaRPr lang="en-US" dirty="0"/>
          </a:p>
          <a:p>
            <a:endParaRPr lang="en-US" dirty="0"/>
          </a:p>
          <a:p>
            <a:r>
              <a:rPr lang="en-US" b="1" dirty="0"/>
              <a:t>Answer</a:t>
            </a:r>
            <a:r>
              <a:rPr lang="en-US" dirty="0"/>
              <a:t>: you must </a:t>
            </a:r>
            <a:r>
              <a:rPr lang="en-US" dirty="0" smtClean="0"/>
              <a:t>run the Test Attachment Cleaner, included in the TFS Power Tools</a:t>
            </a:r>
            <a:endParaRPr lang="en-US" dirty="0"/>
          </a:p>
          <a:p>
            <a:endParaRPr lang="en-US" dirty="0"/>
          </a:p>
          <a:p>
            <a:r>
              <a:rPr lang="en-US" b="1" dirty="0"/>
              <a:t>How</a:t>
            </a:r>
            <a:r>
              <a:rPr lang="en-US" dirty="0"/>
              <a:t>: TFS </a:t>
            </a:r>
            <a:r>
              <a:rPr lang="en-US" dirty="0" smtClean="0"/>
              <a:t>Power </a:t>
            </a:r>
            <a:r>
              <a:rPr lang="en-US" dirty="0"/>
              <a:t>Tools (</a:t>
            </a:r>
            <a:r>
              <a:rPr lang="en-US" dirty="0">
                <a:hlinkClick r:id="rId2"/>
              </a:rPr>
              <a:t>http://</a:t>
            </a:r>
            <a:r>
              <a:rPr lang="en-US" dirty="0" smtClean="0">
                <a:hlinkClick r:id="rId2"/>
              </a:rPr>
              <a:t>visualstudiogallery.msdn.microsoft.com/f017b10c-02b4-4d6d-9845-58a06545627f</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smtClean="0"/>
              <a:t>Tip 2 – Test Attachments Cleaning</a:t>
            </a:r>
            <a:endParaRPr lang="en-US" dirty="0"/>
          </a:p>
        </p:txBody>
      </p:sp>
    </p:spTree>
    <p:extLst>
      <p:ext uri="{BB962C8B-B14F-4D97-AF65-F5344CB8AC3E}">
        <p14:creationId xmlns:p14="http://schemas.microsoft.com/office/powerpoint/2010/main" val="1634896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Best </a:t>
            </a:r>
            <a:r>
              <a:rPr lang="en-AU" dirty="0"/>
              <a:t>Practices </a:t>
            </a:r>
            <a:r>
              <a:rPr lang="en-AU" dirty="0" err="1"/>
              <a:t>Analyzer</a:t>
            </a:r>
            <a:endParaRPr lang="en-AU" dirty="0"/>
          </a:p>
          <a:p>
            <a:r>
              <a:rPr lang="en-AU" dirty="0"/>
              <a:t>Team Explorer Enhancements (Work item templates not included)</a:t>
            </a:r>
          </a:p>
          <a:p>
            <a:r>
              <a:rPr lang="en-AU" dirty="0"/>
              <a:t>Tfpt.exe command line interface</a:t>
            </a:r>
          </a:p>
          <a:p>
            <a:r>
              <a:rPr lang="en-AU" dirty="0"/>
              <a:t>Check-in Policy Pack</a:t>
            </a:r>
          </a:p>
          <a:p>
            <a:r>
              <a:rPr lang="en-AU" dirty="0"/>
              <a:t>Process </a:t>
            </a:r>
            <a:r>
              <a:rPr lang="en-AU" dirty="0" smtClean="0"/>
              <a:t>Template Editor</a:t>
            </a:r>
            <a:endParaRPr lang="en-AU" dirty="0"/>
          </a:p>
          <a:p>
            <a:r>
              <a:rPr lang="en-AU" dirty="0"/>
              <a:t>Windows Shell Extension</a:t>
            </a:r>
          </a:p>
          <a:p>
            <a:r>
              <a:rPr lang="en-AU" dirty="0"/>
              <a:t>Test Attachment Cleaner</a:t>
            </a:r>
          </a:p>
          <a:p>
            <a:endParaRPr lang="en-US" dirty="0"/>
          </a:p>
        </p:txBody>
      </p:sp>
      <p:sp>
        <p:nvSpPr>
          <p:cNvPr id="3" name="Title 2"/>
          <p:cNvSpPr>
            <a:spLocks noGrp="1"/>
          </p:cNvSpPr>
          <p:nvPr>
            <p:ph type="title"/>
          </p:nvPr>
        </p:nvSpPr>
        <p:spPr/>
        <p:txBody>
          <a:bodyPr/>
          <a:lstStyle/>
          <a:p>
            <a:r>
              <a:rPr lang="en-US" dirty="0" smtClean="0"/>
              <a:t>What’s inside?</a:t>
            </a:r>
            <a:endParaRPr lang="en-US" dirty="0"/>
          </a:p>
        </p:txBody>
      </p:sp>
      <p:pic>
        <p:nvPicPr>
          <p:cNvPr id="4" name="Picture 3"/>
          <p:cNvPicPr>
            <a:picLocks noChangeAspect="1"/>
          </p:cNvPicPr>
          <p:nvPr/>
        </p:nvPicPr>
        <p:blipFill>
          <a:blip r:embed="rId2"/>
          <a:stretch>
            <a:fillRect/>
          </a:stretch>
        </p:blipFill>
        <p:spPr>
          <a:xfrm>
            <a:off x="4788024" y="3410441"/>
            <a:ext cx="3725763" cy="2614296"/>
          </a:xfrm>
          <a:prstGeom prst="rect">
            <a:avLst/>
          </a:prstGeom>
        </p:spPr>
      </p:pic>
    </p:spTree>
    <p:extLst>
      <p:ext uri="{BB962C8B-B14F-4D97-AF65-F5344CB8AC3E}">
        <p14:creationId xmlns:p14="http://schemas.microsoft.com/office/powerpoint/2010/main" val="3634489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Regardless of your role (fulltime Admin or consultant or whatever) the first thing you should do upon a TFS is running the BPA</a:t>
            </a:r>
          </a:p>
          <a:p>
            <a:r>
              <a:rPr lang="en-US" dirty="0" smtClean="0"/>
              <a:t>It provides you a scan of the entire TFS infrastructure with all the related issues</a:t>
            </a:r>
          </a:p>
          <a:p>
            <a:r>
              <a:rPr lang="en-US" dirty="0" smtClean="0"/>
              <a:t>Specific scans are available as well</a:t>
            </a:r>
          </a:p>
          <a:p>
            <a:r>
              <a:rPr lang="en-US" dirty="0" smtClean="0"/>
              <a:t>Very useful report to carry on</a:t>
            </a:r>
            <a:endParaRPr lang="en-US" dirty="0"/>
          </a:p>
        </p:txBody>
      </p:sp>
      <p:sp>
        <p:nvSpPr>
          <p:cNvPr id="3" name="Title 2"/>
          <p:cNvSpPr>
            <a:spLocks noGrp="1"/>
          </p:cNvSpPr>
          <p:nvPr>
            <p:ph type="title"/>
          </p:nvPr>
        </p:nvSpPr>
        <p:spPr/>
        <p:txBody>
          <a:bodyPr/>
          <a:lstStyle/>
          <a:p>
            <a:r>
              <a:rPr lang="en-US" dirty="0" smtClean="0"/>
              <a:t>The Best Practice Analyzer</a:t>
            </a:r>
            <a:endParaRPr lang="en-US" dirty="0"/>
          </a:p>
        </p:txBody>
      </p:sp>
      <p:pic>
        <p:nvPicPr>
          <p:cNvPr id="1026" name="Picture 2" descr="http://blogs.technet.com/cfs-file.ashx/__key/communityserver-blogs-components-weblogfiles/00-00-00-79-57-metablogapi/2626.clip_5F00_image006_5F00_7E8D51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50" y="280924"/>
            <a:ext cx="8207590" cy="615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366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GB" dirty="0" smtClean="0"/>
              <a:t>Team Foundation Server stores its configuration registry in several </a:t>
            </a:r>
            <a:r>
              <a:rPr lang="en-GB" b="1" dirty="0" smtClean="0"/>
              <a:t>non-contiguous</a:t>
            </a:r>
            <a:r>
              <a:rPr lang="en-GB" dirty="0" smtClean="0"/>
              <a:t> keys in the Windows Registry</a:t>
            </a:r>
          </a:p>
          <a:p>
            <a:pPr marL="457200" indent="-457200">
              <a:buFont typeface="Arial" panose="020B0604020202020204" pitchFamily="34" charset="0"/>
              <a:buChar char="•"/>
            </a:pPr>
            <a:r>
              <a:rPr lang="en-GB" dirty="0" err="1" smtClean="0"/>
              <a:t>Schemaless</a:t>
            </a:r>
            <a:r>
              <a:rPr lang="en-GB" dirty="0"/>
              <a:t>, </a:t>
            </a:r>
            <a:r>
              <a:rPr lang="en-GB" dirty="0" smtClean="0"/>
              <a:t>hierarchical key/value</a:t>
            </a:r>
          </a:p>
          <a:p>
            <a:pPr marL="457200" indent="-457200">
              <a:buFont typeface="Arial" panose="020B0604020202020204" pitchFamily="34" charset="0"/>
              <a:buChar char="•"/>
            </a:pPr>
            <a:r>
              <a:rPr lang="en-GB" b="1" dirty="0" smtClean="0"/>
              <a:t>Privilege Segregation </a:t>
            </a:r>
            <a:r>
              <a:rPr lang="en-GB" dirty="0" smtClean="0"/>
              <a:t>is applied</a:t>
            </a:r>
          </a:p>
          <a:p>
            <a:pPr marL="457200" indent="-457200">
              <a:buFont typeface="Arial" panose="020B0604020202020204" pitchFamily="34" charset="0"/>
              <a:buChar char="•"/>
            </a:pPr>
            <a:r>
              <a:rPr lang="en-GB" dirty="0" smtClean="0"/>
              <a:t>Almost undocumented, can be hard to query even with the Object Model</a:t>
            </a:r>
          </a:p>
          <a:p>
            <a:pPr marL="457200" indent="-457200">
              <a:buFont typeface="Arial" panose="020B0604020202020204" pitchFamily="34" charset="0"/>
              <a:buChar char="•"/>
            </a:pPr>
            <a:r>
              <a:rPr lang="en-GB" dirty="0">
                <a:hlinkClick r:id="rId2"/>
              </a:rPr>
              <a:t>http://msdn.microsoft.com/en-us/library/aa337607(v=vs.90).</a:t>
            </a:r>
            <a:r>
              <a:rPr lang="en-GB" dirty="0" smtClean="0">
                <a:hlinkClick r:id="rId2"/>
              </a:rPr>
              <a:t>aspx</a:t>
            </a:r>
            <a:endParaRPr lang="en-GB" dirty="0" smtClean="0"/>
          </a:p>
          <a:p>
            <a:pPr marL="457200" indent="-457200">
              <a:buFont typeface="Arial" panose="020B0604020202020204" pitchFamily="34" charset="0"/>
              <a:buChar char="•"/>
            </a:pPr>
            <a:endParaRPr lang="en-GB" dirty="0"/>
          </a:p>
        </p:txBody>
      </p:sp>
      <p:sp>
        <p:nvSpPr>
          <p:cNvPr id="3" name="Title 2"/>
          <p:cNvSpPr>
            <a:spLocks noGrp="1"/>
          </p:cNvSpPr>
          <p:nvPr>
            <p:ph type="title"/>
          </p:nvPr>
        </p:nvSpPr>
        <p:spPr/>
        <p:txBody>
          <a:bodyPr/>
          <a:lstStyle/>
          <a:p>
            <a:r>
              <a:rPr lang="en-GB" dirty="0" smtClean="0"/>
              <a:t>TFS Registry</a:t>
            </a:r>
            <a:endParaRPr lang="en-GB" dirty="0"/>
          </a:p>
        </p:txBody>
      </p:sp>
    </p:spTree>
    <p:extLst>
      <p:ext uri="{BB962C8B-B14F-4D97-AF65-F5344CB8AC3E}">
        <p14:creationId xmlns:p14="http://schemas.microsoft.com/office/powerpoint/2010/main" val="69848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hlinkClick r:id="rId2"/>
              </a:rPr>
              <a:t>http://</a:t>
            </a:r>
            <a:r>
              <a:rPr lang="en-GB" dirty="0" smtClean="0">
                <a:hlinkClick r:id="rId2"/>
              </a:rPr>
              <a:t>msmvps.com/blogs/vstsblog/archive/2011/02/01/change-notification-delay-setting-in-tfs-2010.aspx</a:t>
            </a:r>
            <a:endParaRPr lang="en-GB" dirty="0" smtClean="0"/>
          </a:p>
          <a:p>
            <a:endParaRPr lang="en-GB" dirty="0"/>
          </a:p>
          <a:p>
            <a:r>
              <a:rPr lang="en-GB" dirty="0" smtClean="0"/>
              <a:t>Command-line tool for interacting with the TFS Registry, built using the OM so it won’t do </a:t>
            </a:r>
            <a:r>
              <a:rPr lang="en-GB" b="1" smtClean="0"/>
              <a:t>anything unsupported…</a:t>
            </a:r>
            <a:endParaRPr lang="en-GB" b="1" dirty="0"/>
          </a:p>
        </p:txBody>
      </p:sp>
      <p:sp>
        <p:nvSpPr>
          <p:cNvPr id="3" name="Title 2"/>
          <p:cNvSpPr>
            <a:spLocks noGrp="1"/>
          </p:cNvSpPr>
          <p:nvPr>
            <p:ph type="title"/>
          </p:nvPr>
        </p:nvSpPr>
        <p:spPr/>
        <p:txBody>
          <a:bodyPr/>
          <a:lstStyle/>
          <a:p>
            <a:r>
              <a:rPr lang="en-GB" dirty="0" err="1" smtClean="0"/>
              <a:t>Neno</a:t>
            </a:r>
            <a:r>
              <a:rPr lang="en-GB" dirty="0" smtClean="0"/>
              <a:t> </a:t>
            </a:r>
            <a:r>
              <a:rPr lang="en-GB" dirty="0" err="1" smtClean="0"/>
              <a:t>Loje’s</a:t>
            </a:r>
            <a:r>
              <a:rPr lang="en-GB" dirty="0" smtClean="0"/>
              <a:t> TFS Registry utility</a:t>
            </a:r>
            <a:endParaRPr lang="en-GB" dirty="0"/>
          </a:p>
        </p:txBody>
      </p:sp>
    </p:spTree>
    <p:extLst>
      <p:ext uri="{BB962C8B-B14F-4D97-AF65-F5344CB8AC3E}">
        <p14:creationId xmlns:p14="http://schemas.microsoft.com/office/powerpoint/2010/main" val="1867062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Tools</a:t>
            </a:r>
            <a:endParaRPr lang="en-US" dirty="0"/>
          </a:p>
        </p:txBody>
      </p:sp>
    </p:spTree>
    <p:extLst>
      <p:ext uri="{BB962C8B-B14F-4D97-AF65-F5344CB8AC3E}">
        <p14:creationId xmlns:p14="http://schemas.microsoft.com/office/powerpoint/2010/main" val="1406468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smtClean="0"/>
              <a:t>For small to mid-sized environments, use the Backup tool included in the OOB installation</a:t>
            </a:r>
          </a:p>
          <a:p>
            <a:pPr marL="457200" indent="-457200">
              <a:buFont typeface="Arial" panose="020B0604020202020204" pitchFamily="34" charset="0"/>
              <a:buChar char="•"/>
            </a:pPr>
            <a:r>
              <a:rPr lang="en-US" dirty="0" smtClean="0"/>
              <a:t>Big environments require other backup strategies and tools</a:t>
            </a:r>
          </a:p>
          <a:p>
            <a:pPr marL="457200" indent="-457200">
              <a:buFont typeface="Arial" panose="020B0604020202020204" pitchFamily="34" charset="0"/>
              <a:buChar char="•"/>
            </a:pPr>
            <a:r>
              <a:rPr lang="en-US" b="1" dirty="0" smtClean="0"/>
              <a:t>REMEMBER </a:t>
            </a:r>
            <a:r>
              <a:rPr lang="en-US" dirty="0" smtClean="0"/>
              <a:t>– SSRS Encryption Key</a:t>
            </a:r>
          </a:p>
          <a:p>
            <a:pPr marL="457200" indent="-457200">
              <a:buFont typeface="Arial" panose="020B0604020202020204" pitchFamily="34" charset="0"/>
              <a:buChar char="•"/>
            </a:pPr>
            <a:r>
              <a:rPr lang="en-US" b="1" dirty="0"/>
              <a:t>REMEMBER </a:t>
            </a:r>
            <a:r>
              <a:rPr lang="en-US" dirty="0"/>
              <a:t>– </a:t>
            </a:r>
            <a:r>
              <a:rPr lang="en-US" dirty="0" smtClean="0"/>
              <a:t>SQL Transaction Logs</a:t>
            </a:r>
            <a:endParaRPr lang="en-US" b="1" dirty="0"/>
          </a:p>
          <a:p>
            <a:pPr marL="457200" indent="-457200">
              <a:buFont typeface="Arial" panose="020B0604020202020204" pitchFamily="34" charset="0"/>
              <a:buChar char="•"/>
            </a:pPr>
            <a:endParaRPr lang="en-US" b="1" dirty="0"/>
          </a:p>
        </p:txBody>
      </p:sp>
      <p:sp>
        <p:nvSpPr>
          <p:cNvPr id="3" name="Title 2"/>
          <p:cNvSpPr>
            <a:spLocks noGrp="1"/>
          </p:cNvSpPr>
          <p:nvPr>
            <p:ph type="title"/>
          </p:nvPr>
        </p:nvSpPr>
        <p:spPr/>
        <p:txBody>
          <a:bodyPr/>
          <a:lstStyle/>
          <a:p>
            <a:r>
              <a:rPr lang="en-US" dirty="0" smtClean="0"/>
              <a:t>Tip 3 - backups</a:t>
            </a:r>
            <a:endParaRPr lang="en-US" dirty="0"/>
          </a:p>
        </p:txBody>
      </p:sp>
    </p:spTree>
    <p:extLst>
      <p:ext uri="{BB962C8B-B14F-4D97-AF65-F5344CB8AC3E}">
        <p14:creationId xmlns:p14="http://schemas.microsoft.com/office/powerpoint/2010/main" val="2163283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GB" dirty="0" smtClean="0"/>
              <a:t>TFS has a built-in scheduler and agent</a:t>
            </a:r>
          </a:p>
          <a:p>
            <a:pPr marL="457200" indent="-457200">
              <a:buFont typeface="Arial" panose="020B0604020202020204" pitchFamily="34" charset="0"/>
              <a:buChar char="•"/>
            </a:pPr>
            <a:r>
              <a:rPr lang="en-GB" dirty="0" smtClean="0"/>
              <a:t>The Job Agent runs on the tiers ensuring all the required conditions are met for an unattended run of a certain job</a:t>
            </a:r>
          </a:p>
          <a:p>
            <a:pPr marL="457200" indent="-457200">
              <a:buFont typeface="Arial" panose="020B0604020202020204" pitchFamily="34" charset="0"/>
              <a:buChar char="•"/>
            </a:pPr>
            <a:r>
              <a:rPr lang="en-GB" dirty="0" smtClean="0"/>
              <a:t>It uses the </a:t>
            </a:r>
            <a:r>
              <a:rPr lang="en-GB" b="1" dirty="0" smtClean="0"/>
              <a:t>Service Account</a:t>
            </a:r>
          </a:p>
          <a:p>
            <a:pPr marL="457200" indent="-457200">
              <a:buFont typeface="Arial" panose="020B0604020202020204" pitchFamily="34" charset="0"/>
              <a:buChar char="•"/>
            </a:pPr>
            <a:endParaRPr lang="en-GB" b="1" dirty="0"/>
          </a:p>
          <a:p>
            <a:pPr marL="457200" indent="-457200">
              <a:buFont typeface="Arial" panose="020B0604020202020204" pitchFamily="34" charset="0"/>
              <a:buChar char="•"/>
            </a:pPr>
            <a:r>
              <a:rPr lang="en-GB" dirty="0"/>
              <a:t>More: </a:t>
            </a:r>
            <a:r>
              <a:rPr lang="en-GB" dirty="0">
                <a:hlinkClick r:id="rId2"/>
              </a:rPr>
              <a:t>http://</a:t>
            </a:r>
            <a:r>
              <a:rPr lang="en-GB" dirty="0" smtClean="0">
                <a:hlinkClick r:id="rId2"/>
              </a:rPr>
              <a:t>msdn.microsoft.com/en-us/library/ms252450.aspx</a:t>
            </a:r>
            <a:r>
              <a:rPr lang="en-GB" dirty="0" smtClean="0"/>
              <a:t>	</a:t>
            </a:r>
            <a:endParaRPr lang="en-GB" dirty="0"/>
          </a:p>
        </p:txBody>
      </p:sp>
      <p:sp>
        <p:nvSpPr>
          <p:cNvPr id="3" name="Title 2"/>
          <p:cNvSpPr>
            <a:spLocks noGrp="1"/>
          </p:cNvSpPr>
          <p:nvPr>
            <p:ph type="title"/>
          </p:nvPr>
        </p:nvSpPr>
        <p:spPr/>
        <p:txBody>
          <a:bodyPr/>
          <a:lstStyle/>
          <a:p>
            <a:r>
              <a:rPr lang="en-GB" dirty="0" smtClean="0"/>
              <a:t>Back to basics: the TFS Job Agent</a:t>
            </a:r>
            <a:endParaRPr lang="en-GB" dirty="0"/>
          </a:p>
        </p:txBody>
      </p:sp>
    </p:spTree>
    <p:extLst>
      <p:ext uri="{BB962C8B-B14F-4D97-AF65-F5344CB8AC3E}">
        <p14:creationId xmlns:p14="http://schemas.microsoft.com/office/powerpoint/2010/main" val="424551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da-DK" dirty="0" smtClean="0"/>
              <a:t>Visual Studio ALM MVP</a:t>
            </a:r>
          </a:p>
          <a:p>
            <a:pPr lvl="1"/>
            <a:r>
              <a:rPr lang="en-GB" dirty="0" smtClean="0"/>
              <a:t>Since 2010</a:t>
            </a:r>
            <a:endParaRPr lang="en-GB" dirty="0"/>
          </a:p>
          <a:p>
            <a:r>
              <a:rPr lang="pt-BR" dirty="0" smtClean="0"/>
              <a:t>Microsoft </a:t>
            </a:r>
            <a:r>
              <a:rPr lang="en-US" dirty="0" smtClean="0"/>
              <a:t>Certified Technology Specialist </a:t>
            </a:r>
            <a:endParaRPr lang="pt-BR" dirty="0" smtClean="0"/>
          </a:p>
          <a:p>
            <a:pPr lvl="1"/>
            <a:r>
              <a:rPr lang="fr-FR" dirty="0" smtClean="0"/>
              <a:t>Team </a:t>
            </a:r>
            <a:r>
              <a:rPr lang="en-US" dirty="0" smtClean="0"/>
              <a:t>Foundation Server</a:t>
            </a:r>
            <a:endParaRPr lang="fr-FR" dirty="0" smtClean="0"/>
          </a:p>
          <a:p>
            <a:r>
              <a:rPr lang="en-US" dirty="0" smtClean="0"/>
              <a:t>Professional Scrum Master I </a:t>
            </a:r>
            <a:endParaRPr lang="en-GB" dirty="0" smtClean="0"/>
          </a:p>
          <a:p>
            <a:r>
              <a:rPr lang="en-GB" dirty="0" smtClean="0"/>
              <a:t>Systems Engineering Advisor</a:t>
            </a:r>
          </a:p>
          <a:p>
            <a:pPr lvl="1"/>
            <a:r>
              <a:rPr lang="it-IT" dirty="0" smtClean="0"/>
              <a:t>Dell Software UK</a:t>
            </a:r>
            <a:endParaRPr lang="en-GB" dirty="0" smtClean="0"/>
          </a:p>
          <a:p>
            <a:pPr lvl="1"/>
            <a:endParaRPr lang="en-GB" dirty="0" smtClean="0"/>
          </a:p>
          <a:p>
            <a:endParaRPr lang="en-GB" dirty="0" smtClean="0"/>
          </a:p>
        </p:txBody>
      </p:sp>
      <p:sp>
        <p:nvSpPr>
          <p:cNvPr id="2" name="Title 1"/>
          <p:cNvSpPr>
            <a:spLocks noGrp="1"/>
          </p:cNvSpPr>
          <p:nvPr>
            <p:ph type="title"/>
          </p:nvPr>
        </p:nvSpPr>
        <p:spPr/>
        <p:txBody>
          <a:bodyPr/>
          <a:lstStyle/>
          <a:p>
            <a:r>
              <a:rPr lang="en-GB" dirty="0" smtClean="0"/>
              <a:t>Who am I?</a:t>
            </a:r>
            <a:endParaRPr lang="en-GB" dirty="0"/>
          </a:p>
        </p:txBody>
      </p:sp>
    </p:spTree>
    <p:extLst>
      <p:ext uri="{BB962C8B-B14F-4D97-AF65-F5344CB8AC3E}">
        <p14:creationId xmlns:p14="http://schemas.microsoft.com/office/powerpoint/2010/main" val="4056809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Grant Holliday sums them up here</a:t>
            </a:r>
          </a:p>
          <a:p>
            <a:r>
              <a:rPr lang="en-GB" dirty="0">
                <a:hlinkClick r:id="rId2"/>
              </a:rPr>
              <a:t>http://</a:t>
            </a:r>
            <a:r>
              <a:rPr lang="en-GB" dirty="0" smtClean="0">
                <a:hlinkClick r:id="rId2"/>
              </a:rPr>
              <a:t>blogs.msdn.com/b/granth/archive/2013/02/13/tfs2012-what-are-all-the-different-jobs-built-in-to-tfs.aspx</a:t>
            </a:r>
            <a:endParaRPr lang="en-GB" dirty="0" smtClean="0"/>
          </a:p>
          <a:p>
            <a:endParaRPr lang="en-GB" dirty="0"/>
          </a:p>
          <a:p>
            <a:r>
              <a:rPr lang="en-GB" dirty="0" smtClean="0"/>
              <a:t>Every job has a different impact on TFS. Some of them are very heavy.</a:t>
            </a:r>
            <a:endParaRPr lang="en-GB" dirty="0"/>
          </a:p>
        </p:txBody>
      </p:sp>
      <p:sp>
        <p:nvSpPr>
          <p:cNvPr id="3" name="Title 2"/>
          <p:cNvSpPr>
            <a:spLocks noGrp="1"/>
          </p:cNvSpPr>
          <p:nvPr>
            <p:ph type="title"/>
          </p:nvPr>
        </p:nvSpPr>
        <p:spPr/>
        <p:txBody>
          <a:bodyPr/>
          <a:lstStyle/>
          <a:p>
            <a:r>
              <a:rPr lang="en-GB" dirty="0" smtClean="0"/>
              <a:t>Knowing your jobs…</a:t>
            </a:r>
            <a:endParaRPr lang="en-GB" dirty="0"/>
          </a:p>
        </p:txBody>
      </p:sp>
    </p:spTree>
    <p:extLst>
      <p:ext uri="{BB962C8B-B14F-4D97-AF65-F5344CB8AC3E}">
        <p14:creationId xmlns:p14="http://schemas.microsoft.com/office/powerpoint/2010/main" val="313363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smtClean="0"/>
              <a:t>It is a ‘Service Dashboard’ for every aspect of Team Foundation Server</a:t>
            </a:r>
          </a:p>
          <a:p>
            <a:pPr marL="457200" indent="-457200">
              <a:buFont typeface="Arial" panose="020B0604020202020204" pitchFamily="34" charset="0"/>
              <a:buChar char="•"/>
            </a:pPr>
            <a:r>
              <a:rPr lang="en-US" dirty="0" smtClean="0"/>
              <a:t>Do not expect simple warning</a:t>
            </a:r>
          </a:p>
          <a:p>
            <a:pPr marL="457200" indent="-457200">
              <a:buFont typeface="Arial" panose="020B0604020202020204" pitchFamily="34" charset="0"/>
              <a:buChar char="•"/>
            </a:pPr>
            <a:r>
              <a:rPr lang="en-US" dirty="0" smtClean="0"/>
              <a:t>It was born as an experimental product, and left in the system. It’s not something hidden, MSFT is well aware of it</a:t>
            </a:r>
            <a:endParaRPr lang="en-US" dirty="0"/>
          </a:p>
        </p:txBody>
      </p:sp>
      <p:sp>
        <p:nvSpPr>
          <p:cNvPr id="3" name="Title 2"/>
          <p:cNvSpPr>
            <a:spLocks noGrp="1"/>
          </p:cNvSpPr>
          <p:nvPr>
            <p:ph type="title"/>
          </p:nvPr>
        </p:nvSpPr>
        <p:spPr/>
        <p:txBody>
          <a:bodyPr/>
          <a:lstStyle/>
          <a:p>
            <a:r>
              <a:rPr lang="en-US" dirty="0" smtClean="0"/>
              <a:t>TFS Operational Intelligence</a:t>
            </a:r>
            <a:endParaRPr lang="en-US" dirty="0"/>
          </a:p>
        </p:txBody>
      </p:sp>
    </p:spTree>
    <p:extLst>
      <p:ext uri="{BB962C8B-B14F-4D97-AF65-F5344CB8AC3E}">
        <p14:creationId xmlns:p14="http://schemas.microsoft.com/office/powerpoint/2010/main" val="88589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TFS Operational Intelligence</a:t>
            </a:r>
            <a:endParaRPr lang="en-US" dirty="0"/>
          </a:p>
        </p:txBody>
      </p:sp>
    </p:spTree>
    <p:extLst>
      <p:ext uri="{BB962C8B-B14F-4D97-AF65-F5344CB8AC3E}">
        <p14:creationId xmlns:p14="http://schemas.microsoft.com/office/powerpoint/2010/main" val="74906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457200" indent="-457200">
              <a:buFont typeface="Arial" panose="020B0604020202020204" pitchFamily="34" charset="0"/>
              <a:buChar char="•"/>
            </a:pPr>
            <a:r>
              <a:rPr lang="en-US" dirty="0" smtClean="0"/>
              <a:t>We try to run the latest update or the latest version in production</a:t>
            </a:r>
          </a:p>
          <a:p>
            <a:pPr marL="457200" indent="-457200">
              <a:buFont typeface="Arial" panose="020B0604020202020204" pitchFamily="34" charset="0"/>
              <a:buChar char="•"/>
            </a:pPr>
            <a:r>
              <a:rPr lang="en-US" dirty="0" smtClean="0"/>
              <a:t>TFS 2012.3 just came out</a:t>
            </a:r>
            <a:endParaRPr lang="en-US" dirty="0"/>
          </a:p>
        </p:txBody>
      </p:sp>
      <p:sp>
        <p:nvSpPr>
          <p:cNvPr id="3" name="Title 2"/>
          <p:cNvSpPr>
            <a:spLocks noGrp="1"/>
          </p:cNvSpPr>
          <p:nvPr>
            <p:ph type="title"/>
          </p:nvPr>
        </p:nvSpPr>
        <p:spPr/>
        <p:txBody>
          <a:bodyPr/>
          <a:lstStyle/>
          <a:p>
            <a:r>
              <a:rPr lang="en-US" sz="2800" dirty="0" smtClean="0"/>
              <a:t>Troubleshooting story</a:t>
            </a:r>
            <a:endParaRPr lang="en-US" sz="2800" dirty="0"/>
          </a:p>
        </p:txBody>
      </p:sp>
      <p:pic>
        <p:nvPicPr>
          <p:cNvPr id="5" name="Picture 4"/>
          <p:cNvPicPr>
            <a:picLocks noChangeAspect="1"/>
          </p:cNvPicPr>
          <p:nvPr/>
        </p:nvPicPr>
        <p:blipFill>
          <a:blip r:embed="rId2"/>
          <a:stretch>
            <a:fillRect/>
          </a:stretch>
        </p:blipFill>
        <p:spPr>
          <a:xfrm>
            <a:off x="-31289" y="3717032"/>
            <a:ext cx="9175289" cy="1338063"/>
          </a:xfrm>
          <a:prstGeom prst="rect">
            <a:avLst/>
          </a:prstGeom>
        </p:spPr>
      </p:pic>
    </p:spTree>
    <p:extLst>
      <p:ext uri="{BB962C8B-B14F-4D97-AF65-F5344CB8AC3E}">
        <p14:creationId xmlns:p14="http://schemas.microsoft.com/office/powerpoint/2010/main" val="333159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smtClean="0"/>
              <a:t>TF237165 – what is that?</a:t>
            </a:r>
          </a:p>
          <a:p>
            <a:pPr marL="711450" lvl="1" indent="-457200">
              <a:buFont typeface="Arial" panose="020B0604020202020204" pitchFamily="34" charset="0"/>
              <a:buChar char="•"/>
            </a:pPr>
            <a:r>
              <a:rPr lang="en-US" dirty="0" smtClean="0"/>
              <a:t>Nothing relevant came out at the time…</a:t>
            </a:r>
          </a:p>
          <a:p>
            <a:pPr marL="457200" indent="-457200">
              <a:buFont typeface="Arial" panose="020B0604020202020204" pitchFamily="34" charset="0"/>
              <a:buChar char="•"/>
            </a:pPr>
            <a:r>
              <a:rPr lang="en-US" dirty="0" smtClean="0"/>
              <a:t>Check the Process Template’s transitions</a:t>
            </a:r>
          </a:p>
          <a:p>
            <a:pPr marL="711450" lvl="1" indent="-457200">
              <a:buFont typeface="Arial" panose="020B0604020202020204" pitchFamily="34" charset="0"/>
              <a:buChar char="•"/>
            </a:pPr>
            <a:r>
              <a:rPr lang="en-US" dirty="0" smtClean="0"/>
              <a:t>A wrong transition can lead to that error</a:t>
            </a:r>
          </a:p>
          <a:p>
            <a:pPr marL="711450" lvl="1" indent="-457200">
              <a:buFont typeface="Arial" panose="020B0604020202020204" pitchFamily="34" charset="0"/>
              <a:buChar char="•"/>
            </a:pPr>
            <a:r>
              <a:rPr lang="en-US" dirty="0" smtClean="0"/>
              <a:t>The PT was a OOB one</a:t>
            </a:r>
          </a:p>
          <a:p>
            <a:pPr marL="457200" indent="-457200">
              <a:buFont typeface="Arial" panose="020B0604020202020204" pitchFamily="34" charset="0"/>
              <a:buChar char="•"/>
            </a:pPr>
            <a:r>
              <a:rPr lang="en-US" dirty="0" smtClean="0"/>
              <a:t>TFS BPA to see if there was something wrong with the web services…</a:t>
            </a:r>
          </a:p>
          <a:p>
            <a:pPr marL="711450" lvl="1" indent="-457200">
              <a:buFont typeface="Arial" panose="020B0604020202020204" pitchFamily="34" charset="0"/>
              <a:buChar char="•"/>
            </a:pPr>
            <a:r>
              <a:rPr lang="en-US" dirty="0" smtClean="0"/>
              <a:t>Nothing.</a:t>
            </a:r>
            <a:endParaRPr lang="en-US" dirty="0"/>
          </a:p>
        </p:txBody>
      </p:sp>
      <p:sp>
        <p:nvSpPr>
          <p:cNvPr id="3" name="Title 2"/>
          <p:cNvSpPr>
            <a:spLocks noGrp="1"/>
          </p:cNvSpPr>
          <p:nvPr>
            <p:ph type="title"/>
          </p:nvPr>
        </p:nvSpPr>
        <p:spPr/>
        <p:txBody>
          <a:bodyPr/>
          <a:lstStyle/>
          <a:p>
            <a:r>
              <a:rPr lang="en-US" dirty="0" smtClean="0"/>
              <a:t>Steps – part 1</a:t>
            </a:r>
            <a:endParaRPr lang="en-US" dirty="0"/>
          </a:p>
        </p:txBody>
      </p:sp>
    </p:spTree>
    <p:extLst>
      <p:ext uri="{BB962C8B-B14F-4D97-AF65-F5344CB8AC3E}">
        <p14:creationId xmlns:p14="http://schemas.microsoft.com/office/powerpoint/2010/main" val="3775838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smtClean="0"/>
              <a:t>Check the TFS Operational Intelligence</a:t>
            </a:r>
          </a:p>
          <a:p>
            <a:pPr marL="711450" lvl="1" indent="-457200">
              <a:buFont typeface="Arial" panose="020B0604020202020204" pitchFamily="34" charset="0"/>
              <a:buChar char="•"/>
            </a:pPr>
            <a:r>
              <a:rPr lang="en-US" dirty="0" smtClean="0"/>
              <a:t>Several -1 results came out, with full </a:t>
            </a:r>
            <a:r>
              <a:rPr lang="en-US" dirty="0" err="1" smtClean="0"/>
              <a:t>stacktrace</a:t>
            </a:r>
            <a:r>
              <a:rPr lang="en-US" dirty="0" smtClean="0"/>
              <a:t> and tons of useful informations</a:t>
            </a:r>
          </a:p>
          <a:p>
            <a:pPr marL="457200" indent="-457200">
              <a:buFont typeface="Arial" panose="020B0604020202020204" pitchFamily="34" charset="0"/>
              <a:buChar char="•"/>
            </a:pPr>
            <a:r>
              <a:rPr lang="en-US" dirty="0" smtClean="0"/>
              <a:t>It turned out a problem with a Global List</a:t>
            </a:r>
          </a:p>
          <a:p>
            <a:pPr marL="711450" lvl="1" indent="-457200">
              <a:buFont typeface="Arial" panose="020B0604020202020204" pitchFamily="34" charset="0"/>
              <a:buChar char="•"/>
            </a:pPr>
            <a:r>
              <a:rPr lang="en-US" dirty="0" smtClean="0"/>
              <a:t>Global lists are above the single PT rules evaluation, and a Project Server Global Workflow rule was breaching the validation</a:t>
            </a:r>
          </a:p>
          <a:p>
            <a:pPr marL="457200" indent="-457200">
              <a:buFont typeface="Arial" panose="020B0604020202020204" pitchFamily="34" charset="0"/>
              <a:buChar char="•"/>
            </a:pPr>
            <a:r>
              <a:rPr lang="en-US" dirty="0" smtClean="0"/>
              <a:t>Remove the Project Server integration</a:t>
            </a:r>
          </a:p>
          <a:p>
            <a:pPr marL="711450" lvl="1" indent="-457200">
              <a:buFont typeface="Arial" panose="020B0604020202020204" pitchFamily="34" charset="0"/>
              <a:buChar char="•"/>
            </a:pPr>
            <a:r>
              <a:rPr lang="en-US" dirty="0" err="1" smtClean="0"/>
              <a:t>tfsadmin</a:t>
            </a:r>
            <a:r>
              <a:rPr lang="en-US" dirty="0" smtClean="0"/>
              <a:t> </a:t>
            </a:r>
            <a:r>
              <a:rPr lang="en-US" dirty="0" err="1" smtClean="0"/>
              <a:t>projectserver</a:t>
            </a:r>
            <a:r>
              <a:rPr lang="en-US" dirty="0" smtClean="0"/>
              <a:t> …</a:t>
            </a:r>
          </a:p>
        </p:txBody>
      </p:sp>
      <p:sp>
        <p:nvSpPr>
          <p:cNvPr id="3" name="Title 2"/>
          <p:cNvSpPr>
            <a:spLocks noGrp="1"/>
          </p:cNvSpPr>
          <p:nvPr>
            <p:ph type="title"/>
          </p:nvPr>
        </p:nvSpPr>
        <p:spPr/>
        <p:txBody>
          <a:bodyPr/>
          <a:lstStyle/>
          <a:p>
            <a:r>
              <a:rPr lang="en-US" dirty="0" smtClean="0"/>
              <a:t>Steps – part 2</a:t>
            </a:r>
            <a:endParaRPr lang="en-US" dirty="0"/>
          </a:p>
        </p:txBody>
      </p:sp>
    </p:spTree>
    <p:extLst>
      <p:ext uri="{BB962C8B-B14F-4D97-AF65-F5344CB8AC3E}">
        <p14:creationId xmlns:p14="http://schemas.microsoft.com/office/powerpoint/2010/main" val="105795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sz="2600" dirty="0"/>
              <a:t>Contact MSFT CSS</a:t>
            </a:r>
          </a:p>
          <a:p>
            <a:pPr marL="711450" lvl="1" indent="-457200">
              <a:buFont typeface="Arial" panose="020B0604020202020204" pitchFamily="34" charset="0"/>
              <a:buChar char="•"/>
            </a:pPr>
            <a:r>
              <a:rPr lang="en-US" sz="2600" dirty="0"/>
              <a:t>After further investigations we got a targeted fix and a timeframe for full resolution (TFS 2012.4)</a:t>
            </a:r>
          </a:p>
          <a:p>
            <a:pPr marL="457200" indent="-457200">
              <a:buFont typeface="Arial" panose="020B0604020202020204" pitchFamily="34" charset="0"/>
              <a:buChar char="•"/>
            </a:pPr>
            <a:r>
              <a:rPr lang="en-US" sz="2600" dirty="0" smtClean="0"/>
              <a:t>TFS 2012.4 </a:t>
            </a:r>
            <a:r>
              <a:rPr lang="en-US" sz="2600" dirty="0"/>
              <a:t>contained the fix</a:t>
            </a:r>
            <a:br>
              <a:rPr lang="en-US" sz="2600" dirty="0"/>
            </a:br>
            <a:r>
              <a:rPr lang="en-US" sz="2600" dirty="0"/>
              <a:t>(http://</a:t>
            </a:r>
            <a:r>
              <a:rPr lang="en-US" sz="2600" dirty="0" smtClean="0"/>
              <a:t>support.microsoft.com/kb/2872520)</a:t>
            </a:r>
            <a:br>
              <a:rPr lang="en-US" sz="2600" dirty="0" smtClean="0"/>
            </a:br>
            <a:r>
              <a:rPr lang="en-US" sz="2600" i="1" dirty="0" smtClean="0"/>
              <a:t>“Assume </a:t>
            </a:r>
            <a:r>
              <a:rPr lang="en-US" sz="2600" i="1" dirty="0"/>
              <a:t>that you have a TFS 2012 server that is configured for synchronizing with Project Server. When you try to save a copied work item in TFS web access, you may receive the following error message: TF237165: Team Foundation could </a:t>
            </a:r>
            <a:r>
              <a:rPr lang="en-US" sz="2600" i="1" dirty="0" smtClean="0"/>
              <a:t>not…”</a:t>
            </a:r>
            <a:endParaRPr lang="en-US" sz="2600" i="1" dirty="0"/>
          </a:p>
          <a:p>
            <a:pPr marL="457200" indent="-457200">
              <a:buFont typeface="Arial" panose="020B0604020202020204" pitchFamily="34" charset="0"/>
              <a:buChar char="•"/>
            </a:pPr>
            <a:endParaRPr lang="en-US" sz="2600" dirty="0"/>
          </a:p>
        </p:txBody>
      </p:sp>
      <p:sp>
        <p:nvSpPr>
          <p:cNvPr id="3" name="Title 2"/>
          <p:cNvSpPr>
            <a:spLocks noGrp="1"/>
          </p:cNvSpPr>
          <p:nvPr>
            <p:ph type="title"/>
          </p:nvPr>
        </p:nvSpPr>
        <p:spPr/>
        <p:txBody>
          <a:bodyPr/>
          <a:lstStyle/>
          <a:p>
            <a:r>
              <a:rPr lang="en-US" dirty="0" smtClean="0"/>
              <a:t>Outcome</a:t>
            </a:r>
            <a:endParaRPr lang="en-US" dirty="0"/>
          </a:p>
        </p:txBody>
      </p:sp>
    </p:spTree>
    <p:extLst>
      <p:ext uri="{BB962C8B-B14F-4D97-AF65-F5344CB8AC3E}">
        <p14:creationId xmlns:p14="http://schemas.microsoft.com/office/powerpoint/2010/main" val="4195639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smtClean="0"/>
              <a:t>TFS Integration Tools</a:t>
            </a:r>
          </a:p>
          <a:p>
            <a:pPr marL="711450" lvl="1" indent="-457200">
              <a:buFont typeface="Arial" panose="020B0604020202020204" pitchFamily="34" charset="0"/>
              <a:buChar char="•"/>
            </a:pPr>
            <a:r>
              <a:rPr lang="en-US" dirty="0"/>
              <a:t>http://visualstudiogallery.msdn.microsoft.com/eb77e739-c98c-4e36-9ead-fa115b27fefe</a:t>
            </a:r>
            <a:endParaRPr lang="en-US" dirty="0" smtClean="0"/>
          </a:p>
          <a:p>
            <a:pPr marL="457200" indent="-457200">
              <a:buFont typeface="Arial" panose="020B0604020202020204" pitchFamily="34" charset="0"/>
              <a:buChar char="•"/>
            </a:pPr>
            <a:r>
              <a:rPr lang="en-US" dirty="0" smtClean="0"/>
              <a:t>VSS Upgrade Tool for TFS</a:t>
            </a:r>
          </a:p>
          <a:p>
            <a:pPr marL="711450" lvl="1" indent="-457200">
              <a:buFont typeface="Arial" panose="020B0604020202020204" pitchFamily="34" charset="0"/>
              <a:buChar char="•"/>
            </a:pPr>
            <a:r>
              <a:rPr lang="en-US" dirty="0"/>
              <a:t>http://visualstudiogallery.msdn.microsoft.com/867f310a-db30-4228-bbad-7b9af0089282</a:t>
            </a:r>
            <a:endParaRPr lang="en-US" dirty="0" smtClean="0"/>
          </a:p>
          <a:p>
            <a:pPr marL="457200" indent="-457200">
              <a:buFont typeface="Arial" panose="020B0604020202020204" pitchFamily="34" charset="0"/>
              <a:buChar char="•"/>
            </a:pPr>
            <a:r>
              <a:rPr lang="en-US" dirty="0" smtClean="0"/>
              <a:t>Using </a:t>
            </a:r>
            <a:r>
              <a:rPr lang="en-US" dirty="0" err="1" smtClean="0"/>
              <a:t>Git</a:t>
            </a:r>
            <a:r>
              <a:rPr lang="en-US" dirty="0" smtClean="0"/>
              <a:t> is an option for migrations (Hg, SVN, </a:t>
            </a:r>
            <a:r>
              <a:rPr lang="en-US" dirty="0" err="1" smtClean="0"/>
              <a:t>etc</a:t>
            </a:r>
            <a:r>
              <a:rPr lang="en-US" dirty="0" smtClean="0"/>
              <a:t>)</a:t>
            </a:r>
          </a:p>
          <a:p>
            <a:pPr marL="457200"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Migrations, consolidations</a:t>
            </a:r>
            <a:endParaRPr lang="en-US" dirty="0"/>
          </a:p>
        </p:txBody>
      </p:sp>
    </p:spTree>
    <p:extLst>
      <p:ext uri="{BB962C8B-B14F-4D97-AF65-F5344CB8AC3E}">
        <p14:creationId xmlns:p14="http://schemas.microsoft.com/office/powerpoint/2010/main" val="1078889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219793"/>
            <a:ext cx="6552728" cy="4674279"/>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25335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G</a:t>
            </a:r>
            <a:r>
              <a:rPr lang="it-IT" dirty="0" smtClean="0"/>
              <a:t>razie agli sponsor</a:t>
            </a:r>
            <a:endParaRPr lang="it-IT" dirty="0"/>
          </a:p>
        </p:txBody>
      </p:sp>
    </p:spTree>
    <p:extLst>
      <p:ext uri="{BB962C8B-B14F-4D97-AF65-F5344CB8AC3E}">
        <p14:creationId xmlns:p14="http://schemas.microsoft.com/office/powerpoint/2010/main" val="567507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78" y="1993307"/>
            <a:ext cx="7043093" cy="5657318"/>
          </a:xfrm>
          <a:prstGeom prst="rect">
            <a:avLst/>
          </a:prstGeom>
        </p:spPr>
      </p:pic>
      <p:sp useBgFill="1">
        <p:nvSpPr>
          <p:cNvPr id="20" name="Rectangle 19"/>
          <p:cNvSpPr/>
          <p:nvPr/>
        </p:nvSpPr>
        <p:spPr bwMode="auto">
          <a:xfrm>
            <a:off x="1" y="4918419"/>
            <a:ext cx="9148778" cy="155010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42"/>
          <p:cNvPicPr>
            <a:picLocks noChangeAspect="1"/>
          </p:cNvPicPr>
          <p:nvPr/>
        </p:nvPicPr>
        <p:blipFill>
          <a:blip r:embed="rId4"/>
          <a:stretch>
            <a:fillRect/>
          </a:stretch>
        </p:blipFill>
        <p:spPr>
          <a:xfrm>
            <a:off x="2283614" y="3275858"/>
            <a:ext cx="4552674" cy="4773462"/>
          </a:xfrm>
          <a:prstGeom prst="rect">
            <a:avLst/>
          </a:prstGeom>
        </p:spPr>
      </p:pic>
      <p:sp>
        <p:nvSpPr>
          <p:cNvPr id="42" name="Rectangle 41"/>
          <p:cNvSpPr/>
          <p:nvPr/>
        </p:nvSpPr>
        <p:spPr bwMode="auto">
          <a:xfrm>
            <a:off x="2297518" y="3994428"/>
            <a:ext cx="1472378" cy="6790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59"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3F3F3F"/>
                    </a:gs>
                    <a:gs pos="100000">
                      <a:srgbClr val="3F3F3F"/>
                    </a:gs>
                  </a:gsLst>
                  <a:lin ang="5400000" scaled="0"/>
                </a:gradFill>
                <a:ea typeface="Segoe UI" pitchFamily="34" charset="0"/>
                <a:cs typeface="Segoe UI" pitchFamily="34" charset="0"/>
              </a:rPr>
              <a:t>Source </a:t>
            </a:r>
            <a:br>
              <a:rPr lang="en-US" sz="1176" dirty="0">
                <a:gradFill>
                  <a:gsLst>
                    <a:gs pos="0">
                      <a:srgbClr val="3F3F3F"/>
                    </a:gs>
                    <a:gs pos="100000">
                      <a:srgbClr val="3F3F3F"/>
                    </a:gs>
                  </a:gsLst>
                  <a:lin ang="5400000" scaled="0"/>
                </a:gradFill>
                <a:ea typeface="Segoe UI" pitchFamily="34" charset="0"/>
                <a:cs typeface="Segoe UI" pitchFamily="34" charset="0"/>
              </a:rPr>
            </a:br>
            <a:r>
              <a:rPr lang="en-US" sz="1176"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2297518" y="4705180"/>
            <a:ext cx="1472378" cy="7126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59"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3806457" y="4705180"/>
            <a:ext cx="1472378" cy="7126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5316389" y="4705180"/>
            <a:ext cx="1505994" cy="7126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268927"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3806457" y="3993964"/>
            <a:ext cx="1472378" cy="6790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3F3F3F"/>
                    </a:gs>
                    <a:gs pos="100000">
                      <a:srgbClr val="3F3F3F"/>
                    </a:gs>
                  </a:gsLst>
                  <a:lin ang="5400000" scaled="0"/>
                </a:gradFill>
                <a:ea typeface="Segoe UI" pitchFamily="34" charset="0"/>
                <a:cs typeface="Segoe UI" pitchFamily="34" charset="0"/>
              </a:rPr>
              <a:t>Agile </a:t>
            </a:r>
            <a:br>
              <a:rPr lang="en-US" sz="1176" dirty="0">
                <a:gradFill>
                  <a:gsLst>
                    <a:gs pos="0">
                      <a:srgbClr val="3F3F3F"/>
                    </a:gs>
                    <a:gs pos="100000">
                      <a:srgbClr val="3F3F3F"/>
                    </a:gs>
                  </a:gsLst>
                  <a:lin ang="5400000" scaled="0"/>
                </a:gradFill>
                <a:ea typeface="Segoe UI" pitchFamily="34" charset="0"/>
                <a:cs typeface="Segoe UI" pitchFamily="34" charset="0"/>
              </a:rPr>
            </a:br>
            <a:r>
              <a:rPr lang="en-US" sz="1176"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5316389" y="3993964"/>
            <a:ext cx="1505994" cy="6790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268927"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3F3F3F"/>
                    </a:gs>
                    <a:gs pos="100000">
                      <a:srgbClr val="3F3F3F"/>
                    </a:gs>
                  </a:gsLst>
                  <a:lin ang="5400000" scaled="0"/>
                </a:gradFill>
                <a:ea typeface="Segoe UI" pitchFamily="34" charset="0"/>
                <a:cs typeface="Segoe UI" pitchFamily="34" charset="0"/>
              </a:rPr>
              <a:t>Team </a:t>
            </a:r>
            <a:br>
              <a:rPr lang="en-US" sz="1176" dirty="0">
                <a:gradFill>
                  <a:gsLst>
                    <a:gs pos="0">
                      <a:srgbClr val="3F3F3F"/>
                    </a:gs>
                    <a:gs pos="100000">
                      <a:srgbClr val="3F3F3F"/>
                    </a:gs>
                  </a:gsLst>
                  <a:lin ang="5400000" scaled="0"/>
                </a:gradFill>
                <a:ea typeface="Segoe UI" pitchFamily="34" charset="0"/>
                <a:cs typeface="Segoe UI" pitchFamily="34" charset="0"/>
              </a:rPr>
            </a:br>
            <a:r>
              <a:rPr lang="en-US" sz="1176"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0500" y="2826937"/>
            <a:ext cx="5363000" cy="2596484"/>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2726" y="2826938"/>
            <a:ext cx="5378549" cy="2601983"/>
          </a:xfrm>
          <a:prstGeom prst="rect">
            <a:avLst/>
          </a:prstGeom>
        </p:spPr>
      </p:pic>
      <p:sp useBgFill="1">
        <p:nvSpPr>
          <p:cNvPr id="25" name="Rectangle 24"/>
          <p:cNvSpPr/>
          <p:nvPr/>
        </p:nvSpPr>
        <p:spPr bwMode="auto">
          <a:xfrm>
            <a:off x="-34926" y="5413705"/>
            <a:ext cx="9368804" cy="276700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5449084"/>
            <a:ext cx="9150850" cy="55130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9172" tIns="107571" rIns="134464" bIns="107571" numCol="1" spcCol="0" rtlCol="0" fromWordArt="0" anchor="ctr" anchorCtr="0" forceAA="0" compatLnSpc="1">
            <a:prstTxWarp prst="textNoShape">
              <a:avLst/>
            </a:prstTxWarp>
            <a:noAutofit/>
          </a:bodyPr>
          <a:lstStyle/>
          <a:p>
            <a:pPr defTabSz="68564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grpSp>
        <p:nvGrpSpPr>
          <p:cNvPr id="6" name="Group 5"/>
          <p:cNvGrpSpPr/>
          <p:nvPr/>
        </p:nvGrpSpPr>
        <p:grpSpPr>
          <a:xfrm>
            <a:off x="-163410" y="4961560"/>
            <a:ext cx="2470894" cy="452552"/>
            <a:chOff x="-222250" y="4552950"/>
            <a:chExt cx="3360588" cy="615502"/>
          </a:xfrm>
        </p:grpSpPr>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6808479" y="4961153"/>
            <a:ext cx="2470894" cy="452552"/>
            <a:chOff x="-222250" y="4552950"/>
            <a:chExt cx="3360588" cy="615502"/>
          </a:xfrm>
        </p:grpSpPr>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endParaRPr lang="en-US" dirty="0"/>
          </a:p>
        </p:txBody>
      </p:sp>
      <p:sp>
        <p:nvSpPr>
          <p:cNvPr id="60" name="Rectangle 59"/>
          <p:cNvSpPr/>
          <p:nvPr/>
        </p:nvSpPr>
        <p:spPr bwMode="auto">
          <a:xfrm>
            <a:off x="9151933" y="5449084"/>
            <a:ext cx="4565058" cy="5513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550" tIns="107571" rIns="806782" bIns="107571" numCol="1" spcCol="0" rtlCol="0" fromWordArt="0" anchor="ctr" anchorCtr="0" forceAA="0" compatLnSpc="1">
            <a:prstTxWarp prst="textNoShape">
              <a:avLst/>
            </a:prstTxWarp>
            <a:noAutofit/>
          </a:bodyPr>
          <a:lstStyle/>
          <a:p>
            <a:pPr defTabSz="68564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sp>
        <p:nvSpPr>
          <p:cNvPr id="22" name="Rectangle 21"/>
          <p:cNvSpPr/>
          <p:nvPr/>
        </p:nvSpPr>
        <p:spPr>
          <a:xfrm>
            <a:off x="2206638" y="3100980"/>
            <a:ext cx="4724010" cy="3903569"/>
          </a:xfrm>
          <a:prstGeom prst="rect">
            <a:avLst/>
          </a:prstGeom>
          <a:noFill/>
        </p:spPr>
        <p:txBody>
          <a:bodyPr spcFirstLastPara="1" wrap="none" lIns="67232" tIns="33616" rIns="67232" bIns="33616" numCol="1">
            <a:prstTxWarp prst="textArchUp">
              <a:avLst>
                <a:gd name="adj" fmla="val 11256926"/>
              </a:avLst>
            </a:prstTxWarp>
            <a:spAutoFit/>
          </a:bodyPr>
          <a:lstStyle/>
          <a:p>
            <a:pPr algn="ctr"/>
            <a:r>
              <a:rPr lang="en-US" sz="1324" dirty="0">
                <a:ln w="0"/>
                <a:gradFill>
                  <a:gsLst>
                    <a:gs pos="0">
                      <a:srgbClr val="FFFFFF"/>
                    </a:gs>
                    <a:gs pos="100000">
                      <a:srgbClr val="FFFFFF"/>
                    </a:gs>
                  </a:gsLst>
                  <a:lin ang="5400000" scaled="0"/>
                </a:gradFill>
              </a:rPr>
              <a:t>Lab Management | Release Management | Load Testing | SharePoint | Project Server | System Center</a:t>
            </a:r>
          </a:p>
        </p:txBody>
      </p:sp>
      <p:sp>
        <p:nvSpPr>
          <p:cNvPr id="48" name="Rectangle 47"/>
          <p:cNvSpPr/>
          <p:nvPr/>
        </p:nvSpPr>
        <p:spPr>
          <a:xfrm>
            <a:off x="1318888" y="2304425"/>
            <a:ext cx="6499509" cy="6065850"/>
          </a:xfrm>
          <a:prstGeom prst="rect">
            <a:avLst/>
          </a:prstGeom>
          <a:noFill/>
        </p:spPr>
        <p:txBody>
          <a:bodyPr spcFirstLastPara="1" wrap="none" lIns="67232" tIns="33616" rIns="67232" bIns="33616" numCol="1">
            <a:prstTxWarp prst="textArchUp">
              <a:avLst>
                <a:gd name="adj" fmla="val 12000805"/>
              </a:avLst>
            </a:prstTxWarp>
            <a:spAutoFit/>
          </a:bodyPr>
          <a:lstStyle/>
          <a:p>
            <a:pPr algn="ctr"/>
            <a:r>
              <a:rPr lang="en-US" sz="1324" dirty="0">
                <a:ln w="0"/>
                <a:gradFill>
                  <a:gsLst>
                    <a:gs pos="0">
                      <a:srgbClr val="FFFFFF"/>
                    </a:gs>
                    <a:gs pos="100000">
                      <a:srgbClr val="FFFFFF"/>
                    </a:gs>
                  </a:gsLst>
                  <a:lin ang="5400000" scaled="0"/>
                </a:gradFill>
              </a:rPr>
              <a:t>Build Service | Load Testing Service | Continuous Deployment to Azure | Application Insights | Code Editing</a:t>
            </a: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73345" y="4410361"/>
            <a:ext cx="1853901" cy="514377"/>
          </a:xfrm>
          <a:prstGeom prst="rect">
            <a:avLst/>
          </a:prstGeom>
        </p:spPr>
      </p:pic>
      <p:sp>
        <p:nvSpPr>
          <p:cNvPr id="56" name="Rectangle 55"/>
          <p:cNvSpPr/>
          <p:nvPr/>
        </p:nvSpPr>
        <p:spPr bwMode="auto">
          <a:xfrm>
            <a:off x="9150850" y="3794586"/>
            <a:ext cx="766679" cy="2606709"/>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61090" y="4404515"/>
            <a:ext cx="1820733" cy="514377"/>
          </a:xfrm>
          <a:prstGeom prst="rect">
            <a:avLst/>
          </a:prstGeom>
        </p:spPr>
      </p:pic>
      <p:sp>
        <p:nvSpPr>
          <p:cNvPr id="21" name="Rectangle 20"/>
          <p:cNvSpPr/>
          <p:nvPr/>
        </p:nvSpPr>
        <p:spPr bwMode="auto">
          <a:xfrm>
            <a:off x="-766678" y="3794586"/>
            <a:ext cx="766679" cy="2606709"/>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p:nvGrpSpPr>
        <p:grpSpPr>
          <a:xfrm>
            <a:off x="132852" y="4444639"/>
            <a:ext cx="1349655" cy="1349655"/>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137" fontAlgn="base">
                  <a:lnSpc>
                    <a:spcPct val="90000"/>
                  </a:lnSpc>
                  <a:spcBef>
                    <a:spcPct val="0"/>
                  </a:spcBef>
                  <a:spcAft>
                    <a:spcPct val="0"/>
                  </a:spcAft>
                  <a:defRPr/>
                </a:pPr>
                <a:endParaRPr lang="en-US" sz="1471" kern="0" spc="-37" dirty="0">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0"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grpSp>
        <p:nvGrpSpPr>
          <p:cNvPr id="85" name="Group 84"/>
          <p:cNvGrpSpPr/>
          <p:nvPr/>
        </p:nvGrpSpPr>
        <p:grpSpPr>
          <a:xfrm>
            <a:off x="7675081" y="4444639"/>
            <a:ext cx="1349655" cy="1349655"/>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137" fontAlgn="base">
                <a:lnSpc>
                  <a:spcPct val="90000"/>
                </a:lnSpc>
                <a:spcBef>
                  <a:spcPct val="0"/>
                </a:spcBef>
                <a:spcAft>
                  <a:spcPct val="0"/>
                </a:spcAft>
                <a:defRPr/>
              </a:pPr>
              <a:endParaRPr lang="en-US" sz="1471" kern="0" spc="-37" dirty="0">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1"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spTree>
    <p:extLst>
      <p:ext uri="{BB962C8B-B14F-4D97-AF65-F5344CB8AC3E}">
        <p14:creationId xmlns:p14="http://schemas.microsoft.com/office/powerpoint/2010/main" val="190881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right)">
                                      <p:cBhvr>
                                        <p:cTn id="67" dur="500"/>
                                        <p:tgtEl>
                                          <p:spTgt spid="13"/>
                                        </p:tgtEl>
                                      </p:cBhvr>
                                    </p:animEffect>
                                  </p:childTnLst>
                                </p:cTn>
                              </p:par>
                            </p:childTnLst>
                          </p:cTn>
                        </p:par>
                        <p:par>
                          <p:cTn id="68" fill="hold">
                            <p:stCondLst>
                              <p:cond delay="1100"/>
                            </p:stCondLst>
                            <p:childTnLst>
                              <p:par>
                                <p:cTn id="69" presetID="22" presetClass="entr" presetSubtype="2"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right)">
                                      <p:cBhvr>
                                        <p:cTn id="71" dur="500"/>
                                        <p:tgtEl>
                                          <p:spTgt spid="14"/>
                                        </p:tgtEl>
                                      </p:cBhvr>
                                    </p:animEffect>
                                  </p:childTnLst>
                                </p:cTn>
                              </p:par>
                            </p:childTnLst>
                          </p:cTn>
                        </p:par>
                        <p:par>
                          <p:cTn id="72" fill="hold">
                            <p:stCondLst>
                              <p:cond delay="1600"/>
                            </p:stCondLst>
                            <p:childTnLst>
                              <p:par>
                                <p:cTn id="73" presetID="22" presetClass="entr" presetSubtype="2"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right)">
                                      <p:cBhvr>
                                        <p:cTn id="7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endParaRPr lang="it-IT" dirty="0"/>
          </a:p>
        </p:txBody>
      </p:sp>
    </p:spTree>
    <p:extLst>
      <p:ext uri="{BB962C8B-B14F-4D97-AF65-F5344CB8AC3E}">
        <p14:creationId xmlns:p14="http://schemas.microsoft.com/office/powerpoint/2010/main" val="3562611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John installs a TFS as a trial installation for his team…</a:t>
            </a:r>
          </a:p>
          <a:p>
            <a:r>
              <a:rPr lang="en-US" dirty="0" smtClean="0"/>
              <a:t>…the team gets used to it, it works and it gets adopted by the company…</a:t>
            </a:r>
          </a:p>
          <a:p>
            <a:r>
              <a:rPr lang="en-US" dirty="0" smtClean="0"/>
              <a:t>…John receives a communication about being the de-facto TFS Administrator of the company Team Foundation Server!</a:t>
            </a:r>
            <a:endParaRPr lang="en-US" dirty="0"/>
          </a:p>
        </p:txBody>
      </p:sp>
      <p:sp>
        <p:nvSpPr>
          <p:cNvPr id="3" name="Title 2"/>
          <p:cNvSpPr>
            <a:spLocks noGrp="1"/>
          </p:cNvSpPr>
          <p:nvPr>
            <p:ph type="title"/>
          </p:nvPr>
        </p:nvSpPr>
        <p:spPr/>
        <p:txBody>
          <a:bodyPr/>
          <a:lstStyle/>
          <a:p>
            <a:r>
              <a:rPr lang="en-US" dirty="0" smtClean="0"/>
              <a:t>Usual stories…</a:t>
            </a:r>
            <a:endParaRPr lang="en-US" dirty="0"/>
          </a:p>
        </p:txBody>
      </p:sp>
    </p:spTree>
    <p:extLst>
      <p:ext uri="{BB962C8B-B14F-4D97-AF65-F5344CB8AC3E}">
        <p14:creationId xmlns:p14="http://schemas.microsoft.com/office/powerpoint/2010/main" val="2996231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endParaRPr lang="en-GB" dirty="0"/>
          </a:p>
        </p:txBody>
      </p:sp>
      <p:pic>
        <p:nvPicPr>
          <p:cNvPr id="1040" name="Picture 16" descr="Server architectur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648"/>
            <a:ext cx="9123162" cy="56612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dditional servers used in TF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132" y="289791"/>
            <a:ext cx="8388424" cy="56996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lient architecture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0220" y="260648"/>
            <a:ext cx="6762722" cy="572866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orts and communications complex diagram par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7" y="836712"/>
            <a:ext cx="63912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orts and communications complex diagram par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1720" y="886569"/>
            <a:ext cx="640080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349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0"/>
                                        </p:tgtEl>
                                        <p:attrNameLst>
                                          <p:attrName>style.visibility</p:attrName>
                                        </p:attrNameLst>
                                      </p:cBhvr>
                                      <p:to>
                                        <p:strVal val="visible"/>
                                      </p:to>
                                    </p:set>
                                    <p:animEffect transition="in" filter="fade">
                                      <p:cBhvr>
                                        <p:cTn id="7" dur="500"/>
                                        <p:tgtEl>
                                          <p:spTgt spid="10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1040"/>
                                        </p:tgtEl>
                                        <p:attrNameLst>
                                          <p:attrName>ppt_x</p:attrName>
                                        </p:attrNameLst>
                                      </p:cBhvr>
                                      <p:tavLst>
                                        <p:tav tm="0">
                                          <p:val>
                                            <p:strVal val="ppt_x"/>
                                          </p:val>
                                        </p:tav>
                                        <p:tav tm="100000">
                                          <p:val>
                                            <p:strVal val="ppt_x"/>
                                          </p:val>
                                        </p:tav>
                                      </p:tavLst>
                                    </p:anim>
                                    <p:anim calcmode="lin" valueType="num">
                                      <p:cBhvr additive="base">
                                        <p:cTn id="12" dur="500"/>
                                        <p:tgtEl>
                                          <p:spTgt spid="1040"/>
                                        </p:tgtEl>
                                        <p:attrNameLst>
                                          <p:attrName>ppt_y</p:attrName>
                                        </p:attrNameLst>
                                      </p:cBhvr>
                                      <p:tavLst>
                                        <p:tav tm="0">
                                          <p:val>
                                            <p:strVal val="ppt_y"/>
                                          </p:val>
                                        </p:tav>
                                        <p:tav tm="100000">
                                          <p:val>
                                            <p:strVal val="1+ppt_h/2"/>
                                          </p:val>
                                        </p:tav>
                                      </p:tavLst>
                                    </p:anim>
                                    <p:set>
                                      <p:cBhvr>
                                        <p:cTn id="13" dur="1" fill="hold">
                                          <p:stCondLst>
                                            <p:cond delay="499"/>
                                          </p:stCondLst>
                                        </p:cTn>
                                        <p:tgtEl>
                                          <p:spTgt spid="104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42"/>
                                        </p:tgtEl>
                                        <p:attrNameLst>
                                          <p:attrName>style.visibility</p:attrName>
                                        </p:attrNameLst>
                                      </p:cBhvr>
                                      <p:to>
                                        <p:strVal val="visible"/>
                                      </p:to>
                                    </p:set>
                                    <p:animEffect transition="in" filter="fade">
                                      <p:cBhvr>
                                        <p:cTn id="18" dur="500"/>
                                        <p:tgtEl>
                                          <p:spTgt spid="104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42"/>
                                        </p:tgtEl>
                                        <p:attrNameLst>
                                          <p:attrName>ppt_x</p:attrName>
                                        </p:attrNameLst>
                                      </p:cBhvr>
                                      <p:tavLst>
                                        <p:tav tm="0">
                                          <p:val>
                                            <p:strVal val="ppt_x"/>
                                          </p:val>
                                        </p:tav>
                                        <p:tav tm="100000">
                                          <p:val>
                                            <p:strVal val="ppt_x"/>
                                          </p:val>
                                        </p:tav>
                                      </p:tavLst>
                                    </p:anim>
                                    <p:anim calcmode="lin" valueType="num">
                                      <p:cBhvr additive="base">
                                        <p:cTn id="23" dur="500"/>
                                        <p:tgtEl>
                                          <p:spTgt spid="1042"/>
                                        </p:tgtEl>
                                        <p:attrNameLst>
                                          <p:attrName>ppt_y</p:attrName>
                                        </p:attrNameLst>
                                      </p:cBhvr>
                                      <p:tavLst>
                                        <p:tav tm="0">
                                          <p:val>
                                            <p:strVal val="ppt_y"/>
                                          </p:val>
                                        </p:tav>
                                        <p:tav tm="100000">
                                          <p:val>
                                            <p:strVal val="1+ppt_h/2"/>
                                          </p:val>
                                        </p:tav>
                                      </p:tavLst>
                                    </p:anim>
                                    <p:set>
                                      <p:cBhvr>
                                        <p:cTn id="24" dur="1" fill="hold">
                                          <p:stCondLst>
                                            <p:cond delay="499"/>
                                          </p:stCondLst>
                                        </p:cTn>
                                        <p:tgtEl>
                                          <p:spTgt spid="104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44"/>
                                        </p:tgtEl>
                                        <p:attrNameLst>
                                          <p:attrName>style.visibility</p:attrName>
                                        </p:attrNameLst>
                                      </p:cBhvr>
                                      <p:to>
                                        <p:strVal val="visible"/>
                                      </p:to>
                                    </p:set>
                                    <p:animEffect transition="in" filter="fade">
                                      <p:cBhvr>
                                        <p:cTn id="29" dur="500"/>
                                        <p:tgtEl>
                                          <p:spTgt spid="104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1044"/>
                                        </p:tgtEl>
                                        <p:attrNameLst>
                                          <p:attrName>ppt_x</p:attrName>
                                        </p:attrNameLst>
                                      </p:cBhvr>
                                      <p:tavLst>
                                        <p:tav tm="0">
                                          <p:val>
                                            <p:strVal val="ppt_x"/>
                                          </p:val>
                                        </p:tav>
                                        <p:tav tm="100000">
                                          <p:val>
                                            <p:strVal val="ppt_x"/>
                                          </p:val>
                                        </p:tav>
                                      </p:tavLst>
                                    </p:anim>
                                    <p:anim calcmode="lin" valueType="num">
                                      <p:cBhvr additive="base">
                                        <p:cTn id="34" dur="500"/>
                                        <p:tgtEl>
                                          <p:spTgt spid="1044"/>
                                        </p:tgtEl>
                                        <p:attrNameLst>
                                          <p:attrName>ppt_y</p:attrName>
                                        </p:attrNameLst>
                                      </p:cBhvr>
                                      <p:tavLst>
                                        <p:tav tm="0">
                                          <p:val>
                                            <p:strVal val="ppt_y"/>
                                          </p:val>
                                        </p:tav>
                                        <p:tav tm="100000">
                                          <p:val>
                                            <p:strVal val="1+ppt_h/2"/>
                                          </p:val>
                                        </p:tav>
                                      </p:tavLst>
                                    </p:anim>
                                    <p:set>
                                      <p:cBhvr>
                                        <p:cTn id="35" dur="1" fill="hold">
                                          <p:stCondLst>
                                            <p:cond delay="499"/>
                                          </p:stCondLst>
                                        </p:cTn>
                                        <p:tgtEl>
                                          <p:spTgt spid="104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48"/>
                                        </p:tgtEl>
                                        <p:attrNameLst>
                                          <p:attrName>style.visibility</p:attrName>
                                        </p:attrNameLst>
                                      </p:cBhvr>
                                      <p:to>
                                        <p:strVal val="visible"/>
                                      </p:to>
                                    </p:set>
                                    <p:animEffect transition="in" filter="fade">
                                      <p:cBhvr>
                                        <p:cTn id="40" dur="500"/>
                                        <p:tgtEl>
                                          <p:spTgt spid="1048"/>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2.77778E-7 3.7037E-7 L -0.2875 0.00509 " pathEditMode="relative" rAng="0" ptsTypes="AA">
                                      <p:cBhvr>
                                        <p:cTn id="44" dur="2000" fill="hold"/>
                                        <p:tgtEl>
                                          <p:spTgt spid="1048"/>
                                        </p:tgtEl>
                                        <p:attrNameLst>
                                          <p:attrName>ppt_x</p:attrName>
                                          <p:attrName>ppt_y</p:attrName>
                                        </p:attrNameLst>
                                      </p:cBhvr>
                                      <p:rCtr x="-14375" y="255"/>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52"/>
                                        </p:tgtEl>
                                        <p:attrNameLst>
                                          <p:attrName>style.visibility</p:attrName>
                                        </p:attrNameLst>
                                      </p:cBhvr>
                                      <p:to>
                                        <p:strVal val="visible"/>
                                      </p:to>
                                    </p:set>
                                    <p:anim calcmode="lin" valueType="num">
                                      <p:cBhvr additive="base">
                                        <p:cTn id="49" dur="500" fill="hold"/>
                                        <p:tgtEl>
                                          <p:spTgt spid="1052"/>
                                        </p:tgtEl>
                                        <p:attrNameLst>
                                          <p:attrName>ppt_x</p:attrName>
                                        </p:attrNameLst>
                                      </p:cBhvr>
                                      <p:tavLst>
                                        <p:tav tm="0">
                                          <p:val>
                                            <p:strVal val="#ppt_x"/>
                                          </p:val>
                                        </p:tav>
                                        <p:tav tm="100000">
                                          <p:val>
                                            <p:strVal val="#ppt_x"/>
                                          </p:val>
                                        </p:tav>
                                      </p:tavLst>
                                    </p:anim>
                                    <p:anim calcmode="lin" valueType="num">
                                      <p:cBhvr additive="base">
                                        <p:cTn id="50" dur="500" fill="hold"/>
                                        <p:tgtEl>
                                          <p:spTgt spid="1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3024336" cy="4525963"/>
          </a:xfrm>
        </p:spPr>
        <p:txBody>
          <a:bodyPr/>
          <a:lstStyle/>
          <a:p>
            <a:r>
              <a:rPr lang="en-US" dirty="0" smtClean="0"/>
              <a:t>Windows</a:t>
            </a:r>
          </a:p>
          <a:p>
            <a:r>
              <a:rPr lang="en-US" dirty="0" smtClean="0"/>
              <a:t>Active Directory</a:t>
            </a:r>
          </a:p>
          <a:p>
            <a:r>
              <a:rPr lang="en-US" dirty="0" smtClean="0"/>
              <a:t>IIS</a:t>
            </a:r>
          </a:p>
          <a:p>
            <a:r>
              <a:rPr lang="en-US" dirty="0" smtClean="0"/>
              <a:t>Networking</a:t>
            </a:r>
          </a:p>
          <a:p>
            <a:r>
              <a:rPr lang="en-US" dirty="0" smtClean="0"/>
              <a:t>SQL Server</a:t>
            </a:r>
          </a:p>
          <a:p>
            <a:r>
              <a:rPr lang="en-US" dirty="0" smtClean="0"/>
              <a:t>SharePoint</a:t>
            </a:r>
          </a:p>
          <a:p>
            <a:r>
              <a:rPr lang="en-US" dirty="0" smtClean="0"/>
              <a:t>Project Server</a:t>
            </a:r>
          </a:p>
          <a:p>
            <a:endParaRPr lang="en-US" dirty="0"/>
          </a:p>
        </p:txBody>
      </p:sp>
      <p:sp>
        <p:nvSpPr>
          <p:cNvPr id="3" name="Title 2"/>
          <p:cNvSpPr>
            <a:spLocks noGrp="1"/>
          </p:cNvSpPr>
          <p:nvPr>
            <p:ph type="title"/>
          </p:nvPr>
        </p:nvSpPr>
        <p:spPr/>
        <p:txBody>
          <a:bodyPr/>
          <a:lstStyle/>
          <a:p>
            <a:r>
              <a:rPr lang="en-US" dirty="0" smtClean="0"/>
              <a:t>TFS Administrator skills</a:t>
            </a:r>
            <a:endParaRPr lang="en-US" dirty="0"/>
          </a:p>
        </p:txBody>
      </p:sp>
      <p:sp>
        <p:nvSpPr>
          <p:cNvPr id="4" name="Content Placeholder 1"/>
          <p:cNvSpPr txBox="1">
            <a:spLocks/>
          </p:cNvSpPr>
          <p:nvPr/>
        </p:nvSpPr>
        <p:spPr>
          <a:xfrm>
            <a:off x="3491880" y="1268760"/>
            <a:ext cx="5112568" cy="4525963"/>
          </a:xfrm>
          <a:prstGeom prst="rect">
            <a:avLst/>
          </a:prstGeom>
        </p:spPr>
        <p:txBody>
          <a:bodyPr/>
          <a:lstStyle>
            <a:lvl1pPr marL="0" indent="0" algn="l" defTabSz="914400" rtl="0" eaLnBrk="1" latinLnBrk="0" hangingPunct="1">
              <a:spcBef>
                <a:spcPct val="20000"/>
              </a:spcBef>
              <a:buClr>
                <a:schemeClr val="tx1"/>
              </a:buClr>
              <a:buFontTx/>
              <a:buNone/>
              <a:defRPr sz="3200" kern="1200">
                <a:solidFill>
                  <a:schemeClr val="tx2"/>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accent1"/>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rgbClr val="7030A0"/>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SCOM</a:t>
            </a:r>
          </a:p>
          <a:p>
            <a:r>
              <a:rPr lang="en-US" dirty="0" smtClean="0"/>
              <a:t>Hyper-V</a:t>
            </a:r>
          </a:p>
          <a:p>
            <a:r>
              <a:rPr lang="en-US" dirty="0" smtClean="0"/>
              <a:t>SCVMM</a:t>
            </a:r>
          </a:p>
          <a:p>
            <a:r>
              <a:rPr lang="en-US" dirty="0" smtClean="0"/>
              <a:t>Update Management</a:t>
            </a:r>
          </a:p>
          <a:p>
            <a:r>
              <a:rPr lang="en-US" dirty="0" smtClean="0"/>
              <a:t>Migrations, consolidations</a:t>
            </a:r>
          </a:p>
          <a:p>
            <a:r>
              <a:rPr lang="en-US" dirty="0" smtClean="0"/>
              <a:t>3</a:t>
            </a:r>
            <a:r>
              <a:rPr lang="en-US" baseline="30000" dirty="0" smtClean="0"/>
              <a:t>rd</a:t>
            </a:r>
            <a:r>
              <a:rPr lang="en-US" dirty="0" smtClean="0"/>
              <a:t> party tools</a:t>
            </a:r>
          </a:p>
          <a:p>
            <a:r>
              <a:rPr lang="en-US" dirty="0" smtClean="0"/>
              <a:t>…plus the development side!</a:t>
            </a:r>
          </a:p>
          <a:p>
            <a:endParaRPr lang="en-US" dirty="0"/>
          </a:p>
        </p:txBody>
      </p:sp>
    </p:spTree>
    <p:extLst>
      <p:ext uri="{BB962C8B-B14F-4D97-AF65-F5344CB8AC3E}">
        <p14:creationId xmlns:p14="http://schemas.microsoft.com/office/powerpoint/2010/main" val="4226915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smtClean="0"/>
              <a:t>You do not need to be a master of all of them</a:t>
            </a:r>
          </a:p>
          <a:p>
            <a:pPr marL="457200" indent="-457200">
              <a:buFont typeface="Arial" panose="020B0604020202020204" pitchFamily="34" charset="0"/>
              <a:buChar char="•"/>
            </a:pPr>
            <a:r>
              <a:rPr lang="en-US" dirty="0" smtClean="0"/>
              <a:t>A basic know-how is enough for the daily management</a:t>
            </a:r>
          </a:p>
          <a:p>
            <a:pPr marL="457200" indent="-457200">
              <a:buFont typeface="Arial" panose="020B0604020202020204" pitchFamily="34" charset="0"/>
              <a:buChar char="•"/>
            </a:pPr>
            <a:r>
              <a:rPr lang="en-US" dirty="0" smtClean="0"/>
              <a:t>SQL Server and SharePoint are the main areas</a:t>
            </a:r>
            <a:endParaRPr lang="en-US" dirty="0"/>
          </a:p>
        </p:txBody>
      </p:sp>
      <p:sp>
        <p:nvSpPr>
          <p:cNvPr id="3" name="Title 2"/>
          <p:cNvSpPr>
            <a:spLocks noGrp="1"/>
          </p:cNvSpPr>
          <p:nvPr>
            <p:ph type="title"/>
          </p:nvPr>
        </p:nvSpPr>
        <p:spPr/>
        <p:txBody>
          <a:bodyPr/>
          <a:lstStyle/>
          <a:p>
            <a:r>
              <a:rPr lang="en-US" dirty="0" smtClean="0"/>
              <a:t>Not really…</a:t>
            </a:r>
            <a:endParaRPr lang="en-US" dirty="0"/>
          </a:p>
        </p:txBody>
      </p:sp>
    </p:spTree>
    <p:extLst>
      <p:ext uri="{BB962C8B-B14F-4D97-AF65-F5344CB8AC3E}">
        <p14:creationId xmlns:p14="http://schemas.microsoft.com/office/powerpoint/2010/main" val="59831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b="1" dirty="0" smtClean="0">
                <a:solidFill>
                  <a:srgbClr val="002060"/>
                </a:solidFill>
              </a:rPr>
              <a:t>Administration Console</a:t>
            </a:r>
          </a:p>
          <a:p>
            <a:pPr marL="457200" indent="-457200">
              <a:buFont typeface="Arial" panose="020B0604020202020204" pitchFamily="34" charset="0"/>
              <a:buChar char="•"/>
            </a:pPr>
            <a:r>
              <a:rPr lang="en-US" b="1" dirty="0" smtClean="0">
                <a:solidFill>
                  <a:srgbClr val="002060"/>
                </a:solidFill>
              </a:rPr>
              <a:t>TFSConfig.exe</a:t>
            </a:r>
          </a:p>
          <a:p>
            <a:pPr marL="457200" indent="-457200">
              <a:buFont typeface="Arial" panose="020B0604020202020204" pitchFamily="34" charset="0"/>
              <a:buChar char="•"/>
            </a:pPr>
            <a:r>
              <a:rPr lang="en-US" b="1" dirty="0" smtClean="0">
                <a:solidFill>
                  <a:srgbClr val="002060"/>
                </a:solidFill>
              </a:rPr>
              <a:t>Web Access</a:t>
            </a:r>
          </a:p>
          <a:p>
            <a:pPr marL="457200" indent="-457200">
              <a:buFont typeface="Arial" panose="020B0604020202020204" pitchFamily="34" charset="0"/>
              <a:buChar char="•"/>
            </a:pPr>
            <a:r>
              <a:rPr lang="en-US" b="1" dirty="0">
                <a:solidFill>
                  <a:srgbClr val="002060"/>
                </a:solidFill>
              </a:rPr>
              <a:t>Operational </a:t>
            </a:r>
            <a:r>
              <a:rPr lang="en-US" b="1" dirty="0" smtClean="0">
                <a:solidFill>
                  <a:srgbClr val="002060"/>
                </a:solidFill>
              </a:rPr>
              <a:t>Intelligence</a:t>
            </a:r>
          </a:p>
          <a:p>
            <a:pPr marL="457200" indent="-457200">
              <a:buFont typeface="Arial" panose="020B0604020202020204" pitchFamily="34" charset="0"/>
              <a:buChar char="•"/>
            </a:pPr>
            <a:r>
              <a:rPr lang="en-US" dirty="0" smtClean="0"/>
              <a:t>Power Tools</a:t>
            </a:r>
          </a:p>
          <a:p>
            <a:pPr marL="457200" indent="-457200">
              <a:buFont typeface="Arial" panose="020B0604020202020204" pitchFamily="34" charset="0"/>
              <a:buChar char="•"/>
            </a:pPr>
            <a:r>
              <a:rPr lang="en-US" dirty="0" err="1" smtClean="0"/>
              <a:t>Attrice</a:t>
            </a:r>
            <a:r>
              <a:rPr lang="en-US" dirty="0" smtClean="0"/>
              <a:t> TFS Sidekicks</a:t>
            </a:r>
          </a:p>
          <a:p>
            <a:pPr marL="457200" indent="-457200">
              <a:buFont typeface="Arial" panose="020B0604020202020204" pitchFamily="34" charset="0"/>
              <a:buChar char="•"/>
            </a:pPr>
            <a:r>
              <a:rPr lang="en-US" dirty="0" smtClean="0"/>
              <a:t>Select OSS and </a:t>
            </a:r>
            <a:r>
              <a:rPr lang="en-US" dirty="0" err="1" smtClean="0"/>
              <a:t>Codeplex</a:t>
            </a:r>
            <a:r>
              <a:rPr lang="en-US" dirty="0" smtClean="0"/>
              <a:t> projects</a:t>
            </a:r>
            <a:endParaRPr lang="en-US" dirty="0"/>
          </a:p>
          <a:p>
            <a:pPr marL="457200"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Your tools of choice</a:t>
            </a:r>
            <a:endParaRPr lang="en-US" dirty="0"/>
          </a:p>
        </p:txBody>
      </p:sp>
    </p:spTree>
    <p:extLst>
      <p:ext uri="{BB962C8B-B14F-4D97-AF65-F5344CB8AC3E}">
        <p14:creationId xmlns:p14="http://schemas.microsoft.com/office/powerpoint/2010/main" val="3725276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Checkout, print, spread around as the Bible – the Visual Studio ALM Rangers’ </a:t>
            </a:r>
            <a:r>
              <a:rPr lang="en-US" dirty="0" err="1" smtClean="0"/>
              <a:t>guidances</a:t>
            </a:r>
            <a:r>
              <a:rPr lang="en-US" dirty="0" smtClean="0"/>
              <a:t> and tools are the best possible material for whoever has to do with Team Foundation Server</a:t>
            </a:r>
          </a:p>
          <a:p>
            <a:r>
              <a:rPr lang="en-US" sz="2400" dirty="0">
                <a:hlinkClick r:id="rId2"/>
              </a:rPr>
              <a:t>http://</a:t>
            </a:r>
            <a:r>
              <a:rPr lang="en-US" sz="2400" dirty="0" smtClean="0">
                <a:hlinkClick r:id="rId2"/>
              </a:rPr>
              <a:t>blogs.msdn.com/b/willy-peter_schaub/archive/2012/03/31/understanding-the-visual-studio-alm-rangers.aspx</a:t>
            </a:r>
            <a:endParaRPr lang="en-US" sz="2400" dirty="0" smtClean="0"/>
          </a:p>
          <a:p>
            <a:r>
              <a:rPr lang="en-US" sz="2400" dirty="0">
                <a:hlinkClick r:id="rId3"/>
              </a:rPr>
              <a:t>http://</a:t>
            </a:r>
            <a:r>
              <a:rPr lang="en-US" sz="2400" dirty="0" smtClean="0">
                <a:hlinkClick r:id="rId3"/>
              </a:rPr>
              <a:t>blogs.msdn.com/b/willy-peter_schaub/archive/2013/05/16/visual-studio-alm-ranger-solutions-catalog.aspx</a:t>
            </a:r>
            <a:endParaRPr lang="en-US" sz="2400" dirty="0" smtClean="0"/>
          </a:p>
          <a:p>
            <a:endParaRPr lang="en-US" dirty="0"/>
          </a:p>
          <a:p>
            <a:endParaRPr lang="en-US" dirty="0"/>
          </a:p>
        </p:txBody>
      </p:sp>
      <p:sp>
        <p:nvSpPr>
          <p:cNvPr id="3" name="Title 2"/>
          <p:cNvSpPr>
            <a:spLocks noGrp="1"/>
          </p:cNvSpPr>
          <p:nvPr>
            <p:ph type="title"/>
          </p:nvPr>
        </p:nvSpPr>
        <p:spPr/>
        <p:txBody>
          <a:bodyPr/>
          <a:lstStyle/>
          <a:p>
            <a:r>
              <a:rPr lang="en-US" dirty="0" smtClean="0"/>
              <a:t>Tip 0 – Visual Studio ALM Rangers</a:t>
            </a:r>
            <a:endParaRPr lang="en-US" dirty="0"/>
          </a:p>
        </p:txBody>
      </p:sp>
    </p:spTree>
    <p:extLst>
      <p:ext uri="{BB962C8B-B14F-4D97-AF65-F5344CB8AC3E}">
        <p14:creationId xmlns:p14="http://schemas.microsoft.com/office/powerpoint/2010/main" val="3186727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14393</TotalTime>
  <Words>1035</Words>
  <Application>Microsoft Office PowerPoint</Application>
  <PresentationFormat>On-screen Show (4:3)</PresentationFormat>
  <Paragraphs>161</Paragraphs>
  <Slides>30</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Arial Black</vt:lpstr>
      <vt:lpstr>Calibri</vt:lpstr>
      <vt:lpstr>Segoe UI</vt:lpstr>
      <vt:lpstr>Segoe UI Light</vt:lpstr>
      <vt:lpstr>Segoe UI Semibold</vt:lpstr>
      <vt:lpstr>Segoe WP</vt:lpstr>
      <vt:lpstr>Wingdings</vt:lpstr>
      <vt:lpstr>1_Office Theme</vt:lpstr>
      <vt:lpstr>TechEd_2012_Template_16x9</vt:lpstr>
      <vt:lpstr>Administration, Operation and Troubleshooting with Team Foundation Server 2013  </vt:lpstr>
      <vt:lpstr>Who am I?</vt:lpstr>
      <vt:lpstr>PowerPoint Presentation</vt:lpstr>
      <vt:lpstr>Usual stories…</vt:lpstr>
      <vt:lpstr>PowerPoint Presentation</vt:lpstr>
      <vt:lpstr>TFS Administrator skills</vt:lpstr>
      <vt:lpstr>Not really…</vt:lpstr>
      <vt:lpstr>Your tools of choice</vt:lpstr>
      <vt:lpstr>Tip 0 – Visual Studio ALM Rangers</vt:lpstr>
      <vt:lpstr>TFSConfig.exe</vt:lpstr>
      <vt:lpstr>Tip 1 – no common ACL</vt:lpstr>
      <vt:lpstr>Tip 2 – Test Attachments Cleaning</vt:lpstr>
      <vt:lpstr>What’s inside?</vt:lpstr>
      <vt:lpstr>The Best Practice Analyzer</vt:lpstr>
      <vt:lpstr>TFS Registry</vt:lpstr>
      <vt:lpstr>Neno Loje’s TFS Registry utility</vt:lpstr>
      <vt:lpstr>DEMO</vt:lpstr>
      <vt:lpstr>Tip 3 - backups</vt:lpstr>
      <vt:lpstr>Back to basics: the TFS Job Agent</vt:lpstr>
      <vt:lpstr>Knowing your jobs…</vt:lpstr>
      <vt:lpstr>TFS Operational Intelligence</vt:lpstr>
      <vt:lpstr>DEMO</vt:lpstr>
      <vt:lpstr>Troubleshooting story</vt:lpstr>
      <vt:lpstr>Steps – part 1</vt:lpstr>
      <vt:lpstr>Steps – part 2</vt:lpstr>
      <vt:lpstr>Outcome</vt:lpstr>
      <vt:lpstr>Migrations, consolidations</vt:lpstr>
      <vt:lpstr>PowerPoint Presentation</vt:lpstr>
      <vt:lpstr>Grazie agli sponsor</vt:lpstr>
      <vt:lpstr>PowerPoint Presentation</vt:lpstr>
    </vt:vector>
  </TitlesOfParts>
  <Company>Scott Logic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Eberhardt;Nicolò Carandini</dc:creator>
  <cp:lastModifiedBy>Matteo Emili</cp:lastModifiedBy>
  <cp:revision>156</cp:revision>
  <dcterms:created xsi:type="dcterms:W3CDTF">2011-06-17T08:37:44Z</dcterms:created>
  <dcterms:modified xsi:type="dcterms:W3CDTF">2014-01-17T16:08:36Z</dcterms:modified>
</cp:coreProperties>
</file>