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256" r:id="rId5"/>
    <p:sldId id="296" r:id="rId6"/>
    <p:sldId id="306" r:id="rId7"/>
    <p:sldId id="308" r:id="rId8"/>
    <p:sldId id="307" r:id="rId9"/>
    <p:sldId id="316" r:id="rId10"/>
    <p:sldId id="309" r:id="rId11"/>
    <p:sldId id="310" r:id="rId12"/>
    <p:sldId id="311" r:id="rId13"/>
    <p:sldId id="314" r:id="rId14"/>
    <p:sldId id="313" r:id="rId15"/>
    <p:sldId id="315" r:id="rId16"/>
    <p:sldId id="31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68" y="196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11/17/2022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Dropped some rows that were highly correlated or important features through random forest </a:t>
            </a:r>
            <a:br>
              <a:rPr lang="en-US" dirty="0"/>
            </a:br>
            <a:r>
              <a:rPr lang="en-US" dirty="0"/>
              <a:t> so there is 36 features instead of 57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SmartArt graphic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061/dryad.bzkh189b6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5114" y="2867899"/>
            <a:ext cx="4941771" cy="1122202"/>
          </a:xfrm>
        </p:spPr>
        <p:txBody>
          <a:bodyPr/>
          <a:lstStyle/>
          <a:p>
            <a:r>
              <a:rPr lang="en-US" dirty="0"/>
              <a:t>Psychedelics Capstone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9466" y="6461340"/>
            <a:ext cx="4941770" cy="396660"/>
          </a:xfrm>
        </p:spPr>
        <p:txBody>
          <a:bodyPr/>
          <a:lstStyle/>
          <a:p>
            <a:r>
              <a:rPr lang="en-US" dirty="0"/>
              <a:t>Stephen Jones 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D90B7A5-AD81-4B2D-8AF3-FFEEF98891F0}"/>
              </a:ext>
            </a:extLst>
          </p:cNvPr>
          <p:cNvSpPr txBox="1"/>
          <p:nvPr/>
        </p:nvSpPr>
        <p:spPr>
          <a:xfrm>
            <a:off x="2694992" y="223934"/>
            <a:ext cx="6802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Modeling Metrics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FCFCE1-014F-9891-D0C1-BCA040E94802}"/>
              </a:ext>
            </a:extLst>
          </p:cNvPr>
          <p:cNvSpPr txBox="1"/>
          <p:nvPr/>
        </p:nvSpPr>
        <p:spPr>
          <a:xfrm>
            <a:off x="2384322" y="2605549"/>
            <a:ext cx="74233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Recall- Want to reduce false negatives to not leave patients untreated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MCC – a more balanced matric that takes the whole confusion matrix into account </a:t>
            </a:r>
          </a:p>
        </p:txBody>
      </p:sp>
    </p:spTree>
    <p:extLst>
      <p:ext uri="{BB962C8B-B14F-4D97-AF65-F5344CB8AC3E}">
        <p14:creationId xmlns:p14="http://schemas.microsoft.com/office/powerpoint/2010/main" val="1159432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D90B7A5-AD81-4B2D-8AF3-FFEEF98891F0}"/>
              </a:ext>
            </a:extLst>
          </p:cNvPr>
          <p:cNvSpPr txBox="1"/>
          <p:nvPr/>
        </p:nvSpPr>
        <p:spPr>
          <a:xfrm>
            <a:off x="2694992" y="223934"/>
            <a:ext cx="6802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Modeling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571D4355-FE12-F3FB-4A51-7FC5F553E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837" y="2232811"/>
            <a:ext cx="2432309" cy="2560325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66A884D0-553A-440C-7374-5E9D506FD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097" y="2232812"/>
            <a:ext cx="2322581" cy="2560325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0AEFA89-6A06-48D8-0F6B-2674ACA2E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717" y="2232811"/>
            <a:ext cx="2322581" cy="2560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B70621-15CE-3244-57E2-C658482801D9}"/>
              </a:ext>
            </a:extLst>
          </p:cNvPr>
          <p:cNvSpPr txBox="1"/>
          <p:nvPr/>
        </p:nvSpPr>
        <p:spPr>
          <a:xfrm>
            <a:off x="1543665" y="4857135"/>
            <a:ext cx="2367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Recall: .749</a:t>
            </a:r>
          </a:p>
          <a:p>
            <a:r>
              <a:rPr lang="en-US" dirty="0"/>
              <a:t>MCC: .518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B0E8AF-7C64-A90D-85CA-C43A5D7C0D78}"/>
              </a:ext>
            </a:extLst>
          </p:cNvPr>
          <p:cNvSpPr txBox="1"/>
          <p:nvPr/>
        </p:nvSpPr>
        <p:spPr>
          <a:xfrm>
            <a:off x="4748097" y="4857134"/>
            <a:ext cx="2367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Recall: .771</a:t>
            </a:r>
          </a:p>
          <a:p>
            <a:r>
              <a:rPr lang="en-US" dirty="0"/>
              <a:t>MCC: .516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A1353-6DE1-B0B9-9342-714978C90D1A}"/>
              </a:ext>
            </a:extLst>
          </p:cNvPr>
          <p:cNvSpPr txBox="1"/>
          <p:nvPr/>
        </p:nvSpPr>
        <p:spPr>
          <a:xfrm>
            <a:off x="8335717" y="4793136"/>
            <a:ext cx="2322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Recall: .670</a:t>
            </a:r>
          </a:p>
          <a:p>
            <a:r>
              <a:rPr lang="en-US" dirty="0"/>
              <a:t>MCC: .428</a:t>
            </a:r>
          </a:p>
        </p:txBody>
      </p:sp>
    </p:spTree>
    <p:extLst>
      <p:ext uri="{BB962C8B-B14F-4D97-AF65-F5344CB8AC3E}">
        <p14:creationId xmlns:p14="http://schemas.microsoft.com/office/powerpoint/2010/main" val="3070478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D90B7A5-AD81-4B2D-8AF3-FFEEF98891F0}"/>
              </a:ext>
            </a:extLst>
          </p:cNvPr>
          <p:cNvSpPr txBox="1"/>
          <p:nvPr/>
        </p:nvSpPr>
        <p:spPr>
          <a:xfrm>
            <a:off x="2694992" y="223934"/>
            <a:ext cx="6802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Modeling</a:t>
            </a:r>
          </a:p>
        </p:txBody>
      </p:sp>
      <p:pic>
        <p:nvPicPr>
          <p:cNvPr id="3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4FC0D23E-6393-DEAF-C79A-0433B4ABC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502" y="2148834"/>
            <a:ext cx="2523749" cy="2560325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F4F6377-35D4-63E2-5393-2E2A9BAD6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051" y="2148834"/>
            <a:ext cx="2587757" cy="25603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49B7B1-227B-67C0-8D3D-A7E95A565707}"/>
              </a:ext>
            </a:extLst>
          </p:cNvPr>
          <p:cNvSpPr txBox="1"/>
          <p:nvPr/>
        </p:nvSpPr>
        <p:spPr>
          <a:xfrm>
            <a:off x="4385502" y="4706069"/>
            <a:ext cx="252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Recall: .753</a:t>
            </a:r>
          </a:p>
          <a:p>
            <a:r>
              <a:rPr lang="en-US" dirty="0"/>
              <a:t>MCC: .522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A7165A-DCBF-90FB-37F4-BE70DCE22873}"/>
              </a:ext>
            </a:extLst>
          </p:cNvPr>
          <p:cNvSpPr txBox="1"/>
          <p:nvPr/>
        </p:nvSpPr>
        <p:spPr>
          <a:xfrm>
            <a:off x="8738050" y="4709160"/>
            <a:ext cx="2587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Recall: .724</a:t>
            </a:r>
          </a:p>
          <a:p>
            <a:r>
              <a:rPr lang="en-US" dirty="0"/>
              <a:t>MCC: .516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3C024FA0-C0AB-6C8E-E1E7-84B0D8D45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63" y="2148835"/>
            <a:ext cx="2560325" cy="2560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BF4223-2564-AA6B-0ED5-6544F612343F}"/>
              </a:ext>
            </a:extLst>
          </p:cNvPr>
          <p:cNvSpPr txBox="1"/>
          <p:nvPr/>
        </p:nvSpPr>
        <p:spPr>
          <a:xfrm>
            <a:off x="617463" y="4779811"/>
            <a:ext cx="252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Recall: .669</a:t>
            </a:r>
          </a:p>
          <a:p>
            <a:r>
              <a:rPr lang="en-US" dirty="0"/>
              <a:t>MCC: .429</a:t>
            </a:r>
          </a:p>
        </p:txBody>
      </p:sp>
    </p:spTree>
    <p:extLst>
      <p:ext uri="{BB962C8B-B14F-4D97-AF65-F5344CB8AC3E}">
        <p14:creationId xmlns:p14="http://schemas.microsoft.com/office/powerpoint/2010/main" val="1141038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D90B7A5-AD81-4B2D-8AF3-FFEEF98891F0}"/>
              </a:ext>
            </a:extLst>
          </p:cNvPr>
          <p:cNvSpPr txBox="1"/>
          <p:nvPr/>
        </p:nvSpPr>
        <p:spPr>
          <a:xfrm>
            <a:off x="2694992" y="194437"/>
            <a:ext cx="6802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Future Research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1C493-89E6-9C4F-A512-7A734447FC7A}"/>
              </a:ext>
            </a:extLst>
          </p:cNvPr>
          <p:cNvSpPr txBox="1"/>
          <p:nvPr/>
        </p:nvSpPr>
        <p:spPr>
          <a:xfrm>
            <a:off x="1258530" y="2664541"/>
            <a:ext cx="10471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Explore voice analysis, social media pictures, video, etc. to be used to classify those that are depressed in need of therapy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86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46;p1">
            <a:extLst>
              <a:ext uri="{FF2B5EF4-FFF2-40B4-BE49-F238E27FC236}">
                <a16:creationId xmlns:a16="http://schemas.microsoft.com/office/drawing/2014/main" id="{2E5EF781-AE79-9EED-BF80-F01593767ABC}"/>
              </a:ext>
            </a:extLst>
          </p:cNvPr>
          <p:cNvSpPr txBox="1">
            <a:spLocks/>
          </p:cNvSpPr>
          <p:nvPr/>
        </p:nvSpPr>
        <p:spPr>
          <a:xfrm>
            <a:off x="1708139" y="189591"/>
            <a:ext cx="9124701" cy="93008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</a:t>
            </a:r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46E6B0-D24A-87F1-AE7D-38C4F0AB98ED}"/>
              </a:ext>
            </a:extLst>
          </p:cNvPr>
          <p:cNvSpPr txBox="1"/>
          <p:nvPr/>
        </p:nvSpPr>
        <p:spPr>
          <a:xfrm>
            <a:off x="2192694" y="2239347"/>
            <a:ext cx="80243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Increasing Depression both pre and post COVID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 a tool to aid in treatment Psychedelics have seen a resurgence due to clinical trials and breakthrough studies.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052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46;p1">
            <a:extLst>
              <a:ext uri="{FF2B5EF4-FFF2-40B4-BE49-F238E27FC236}">
                <a16:creationId xmlns:a16="http://schemas.microsoft.com/office/drawing/2014/main" id="{2E5EF781-AE79-9EED-BF80-F01593767ABC}"/>
              </a:ext>
            </a:extLst>
          </p:cNvPr>
          <p:cNvSpPr txBox="1">
            <a:spLocks/>
          </p:cNvSpPr>
          <p:nvPr/>
        </p:nvSpPr>
        <p:spPr>
          <a:xfrm>
            <a:off x="1708139" y="142938"/>
            <a:ext cx="9124701" cy="93008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</a:t>
            </a:r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46E6B0-D24A-87F1-AE7D-38C4F0AB98ED}"/>
              </a:ext>
            </a:extLst>
          </p:cNvPr>
          <p:cNvSpPr txBox="1"/>
          <p:nvPr/>
        </p:nvSpPr>
        <p:spPr>
          <a:xfrm>
            <a:off x="2258326" y="2202025"/>
            <a:ext cx="8024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Morlock, Robert. (2021). Data from: Psychedelic mushrooms in the USA: knowledge, patterns of use, and association with health outcomes [Data set]. </a:t>
            </a:r>
            <a:r>
              <a:rPr lang="en-US" sz="2400" dirty="0">
                <a:hlinkClick r:id="rId2"/>
              </a:rPr>
              <a:t>https://doi.org/10.5061/dryad.bzkh189b6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097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46;p1">
            <a:extLst>
              <a:ext uri="{FF2B5EF4-FFF2-40B4-BE49-F238E27FC236}">
                <a16:creationId xmlns:a16="http://schemas.microsoft.com/office/drawing/2014/main" id="{2E5EF781-AE79-9EED-BF80-F01593767ABC}"/>
              </a:ext>
            </a:extLst>
          </p:cNvPr>
          <p:cNvSpPr txBox="1">
            <a:spLocks/>
          </p:cNvSpPr>
          <p:nvPr/>
        </p:nvSpPr>
        <p:spPr>
          <a:xfrm>
            <a:off x="1708139" y="142938"/>
            <a:ext cx="9124701" cy="93008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</a:t>
            </a:r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FD24F9-8513-7B4F-15D5-E038229AF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649" y="918992"/>
            <a:ext cx="4441371" cy="565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6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46;p1">
            <a:extLst>
              <a:ext uri="{FF2B5EF4-FFF2-40B4-BE49-F238E27FC236}">
                <a16:creationId xmlns:a16="http://schemas.microsoft.com/office/drawing/2014/main" id="{2E5EF781-AE79-9EED-BF80-F01593767ABC}"/>
              </a:ext>
            </a:extLst>
          </p:cNvPr>
          <p:cNvSpPr txBox="1">
            <a:spLocks/>
          </p:cNvSpPr>
          <p:nvPr/>
        </p:nvSpPr>
        <p:spPr>
          <a:xfrm>
            <a:off x="1708139" y="142938"/>
            <a:ext cx="9124701" cy="93008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Question</a:t>
            </a:r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46E6B0-D24A-87F1-AE7D-38C4F0AB98ED}"/>
              </a:ext>
            </a:extLst>
          </p:cNvPr>
          <p:cNvSpPr txBox="1"/>
          <p:nvPr/>
        </p:nvSpPr>
        <p:spPr>
          <a:xfrm>
            <a:off x="2258326" y="2202025"/>
            <a:ext cx="8024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patient features and psychedelic drug use, can we create a model to predict depression to support clinical improvement?</a:t>
            </a:r>
          </a:p>
        </p:txBody>
      </p:sp>
    </p:spTree>
    <p:extLst>
      <p:ext uri="{BB962C8B-B14F-4D97-AF65-F5344CB8AC3E}">
        <p14:creationId xmlns:p14="http://schemas.microsoft.com/office/powerpoint/2010/main" val="43656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D90B7A5-AD81-4B2D-8AF3-FFEEF98891F0}"/>
              </a:ext>
            </a:extLst>
          </p:cNvPr>
          <p:cNvSpPr txBox="1"/>
          <p:nvPr/>
        </p:nvSpPr>
        <p:spPr>
          <a:xfrm>
            <a:off x="2694992" y="194437"/>
            <a:ext cx="6802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Conclusions &amp; Recommendations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1C493-89E6-9C4F-A512-7A734447FC7A}"/>
              </a:ext>
            </a:extLst>
          </p:cNvPr>
          <p:cNvSpPr txBox="1"/>
          <p:nvPr/>
        </p:nvSpPr>
        <p:spPr>
          <a:xfrm>
            <a:off x="707923" y="2261419"/>
            <a:ext cx="53880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SVC model has the best performance on the recall(because we want to reduce false negatives) and MCC score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Test Recall: 0.771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MCC: .516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41462D-2908-EDC2-7BCC-60585C4754DB}"/>
              </a:ext>
            </a:extLst>
          </p:cNvPr>
          <p:cNvSpPr txBox="1"/>
          <p:nvPr/>
        </p:nvSpPr>
        <p:spPr>
          <a:xfrm>
            <a:off x="6263148" y="2222090"/>
            <a:ext cx="56535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Recommend: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Trying more ensemble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dropping more unimportant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Expand parameter space used for model tuning </a:t>
            </a:r>
          </a:p>
        </p:txBody>
      </p:sp>
    </p:spTree>
    <p:extLst>
      <p:ext uri="{BB962C8B-B14F-4D97-AF65-F5344CB8AC3E}">
        <p14:creationId xmlns:p14="http://schemas.microsoft.com/office/powerpoint/2010/main" val="284692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D90B7A5-AD81-4B2D-8AF3-FFEEF98891F0}"/>
              </a:ext>
            </a:extLst>
          </p:cNvPr>
          <p:cNvSpPr txBox="1"/>
          <p:nvPr/>
        </p:nvSpPr>
        <p:spPr>
          <a:xfrm>
            <a:off x="2694992" y="223934"/>
            <a:ext cx="6802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Exploratory Data Analysis</a:t>
            </a:r>
            <a:endParaRPr lang="en-US" sz="2400" b="1" dirty="0"/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408FBDF3-2C80-5238-5B34-56AACCE71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992" y="1281728"/>
            <a:ext cx="6689672" cy="5249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49B14A-B549-1A6C-6961-270477CEEB40}"/>
              </a:ext>
            </a:extLst>
          </p:cNvPr>
          <p:cNvSpPr txBox="1"/>
          <p:nvPr/>
        </p:nvSpPr>
        <p:spPr>
          <a:xfrm>
            <a:off x="998376" y="494522"/>
            <a:ext cx="1696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Took </a:t>
            </a:r>
          </a:p>
        </p:txBody>
      </p:sp>
    </p:spTree>
    <p:extLst>
      <p:ext uri="{BB962C8B-B14F-4D97-AF65-F5344CB8AC3E}">
        <p14:creationId xmlns:p14="http://schemas.microsoft.com/office/powerpoint/2010/main" val="2404421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D90B7A5-AD81-4B2D-8AF3-FFEEF98891F0}"/>
              </a:ext>
            </a:extLst>
          </p:cNvPr>
          <p:cNvSpPr txBox="1"/>
          <p:nvPr/>
        </p:nvSpPr>
        <p:spPr>
          <a:xfrm>
            <a:off x="2694992" y="223934"/>
            <a:ext cx="6802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Exploratory Data Analysis</a:t>
            </a:r>
            <a:endParaRPr lang="en-US" sz="2400" b="1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FDFE2905-A04A-F386-02A7-600D72D24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440" y="662474"/>
            <a:ext cx="6163921" cy="597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60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D90B7A5-AD81-4B2D-8AF3-FFEEF98891F0}"/>
              </a:ext>
            </a:extLst>
          </p:cNvPr>
          <p:cNvSpPr txBox="1"/>
          <p:nvPr/>
        </p:nvSpPr>
        <p:spPr>
          <a:xfrm>
            <a:off x="2694992" y="223934"/>
            <a:ext cx="6802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Exploratory Data Analysis</a:t>
            </a:r>
            <a:endParaRPr lang="en-US" sz="2400" b="1" dirty="0"/>
          </a:p>
        </p:txBody>
      </p:sp>
      <p:pic>
        <p:nvPicPr>
          <p:cNvPr id="3" name="Picture 2" descr="A picture containing text, keyboard, electronics&#10;&#10;Description automatically generated">
            <a:extLst>
              <a:ext uri="{FF2B5EF4-FFF2-40B4-BE49-F238E27FC236}">
                <a16:creationId xmlns:a16="http://schemas.microsoft.com/office/drawing/2014/main" id="{46F1DA34-C7F0-A391-A94A-47AE9D2FE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482" y="905070"/>
            <a:ext cx="5766318" cy="5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2759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1819</TotalTime>
  <Words>293</Words>
  <Application>Microsoft Office PowerPoint</Application>
  <PresentationFormat>Widescreen</PresentationFormat>
  <Paragraphs>52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Quattrocento Sans</vt:lpstr>
      <vt:lpstr>Tenorite</vt:lpstr>
      <vt:lpstr>Monoline</vt:lpstr>
      <vt:lpstr>Psychedelics Capstone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Recommendations</dc:title>
  <dc:creator>steve jones</dc:creator>
  <cp:lastModifiedBy>steve jones</cp:lastModifiedBy>
  <cp:revision>17</cp:revision>
  <dcterms:created xsi:type="dcterms:W3CDTF">2022-05-23T20:46:09Z</dcterms:created>
  <dcterms:modified xsi:type="dcterms:W3CDTF">2022-11-19T02:45:20Z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