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5" r:id="rId4"/>
    <p:sldId id="260" r:id="rId5"/>
    <p:sldId id="261" r:id="rId6"/>
    <p:sldId id="266" r:id="rId7"/>
    <p:sldId id="267" r:id="rId8"/>
    <p:sldId id="268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97B5FA-0921-464F-AAE1-844C04324D75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52203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240197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74344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81732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fontAlgn="auto" latinLnBrk="0" hangingPunct="1">
              <a:lnSpc>
                <a:spcPct val="100000"/>
              </a:lnSpc>
              <a:buFont typeface="Wingdings" panose="05000000000000000000" charset="0"/>
              <a:buChar char="l"/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marL="800100" indent="-342900" eaLnBrk="1" fontAlgn="auto" latinLnBrk="0" hangingPunct="1">
              <a:lnSpc>
                <a:spcPct val="100000"/>
              </a:lnSpc>
              <a:buFont typeface="Wingdings" panose="05000000000000000000" charset="0"/>
              <a:buChar char="l"/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marL="1257300" indent="-342900" eaLnBrk="1" fontAlgn="auto" latinLnBrk="0" hangingPunct="1">
              <a:lnSpc>
                <a:spcPct val="100000"/>
              </a:lnSpc>
              <a:buFont typeface="Wingdings" panose="05000000000000000000" charset="0"/>
              <a:buChar char="l"/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marL="1657350" indent="-285750" eaLnBrk="1" fontAlgn="auto" latinLnBrk="0" hangingPunct="1">
              <a:lnSpc>
                <a:spcPct val="100000"/>
              </a:lnSpc>
              <a:buFont typeface="Wingdings" panose="05000000000000000000" charset="0"/>
              <a:buChar char="l"/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marL="2114550" indent="-285750" eaLnBrk="1" fontAlgn="auto" latinLnBrk="0" hangingPunct="1">
              <a:lnSpc>
                <a:spcPct val="100000"/>
              </a:lnSpc>
              <a:buFont typeface="Wingdings" panose="05000000000000000000" charset="0"/>
              <a:buChar char="l"/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97B5FA-0921-464F-AAE1-844C04324D75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81914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85735" y="159385"/>
            <a:ext cx="4421505" cy="436245"/>
          </a:xfrm>
        </p:spPr>
        <p:txBody>
          <a:bodyPr>
            <a:no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35660"/>
            <a:ext cx="10515600" cy="5341620"/>
          </a:xfrm>
        </p:spPr>
        <p:txBody>
          <a:bodyPr/>
          <a:lstStyle>
            <a:lvl1pPr eaLnBrk="1" fontAlgn="auto" latinLnBrk="0" hangingPunct="1">
              <a:lnSpc>
                <a:spcPct val="100000"/>
              </a:lnSpc>
              <a:buFont typeface="Wingdings" panose="05000000000000000000" charset="0"/>
              <a:buChar char="l"/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marL="800100" indent="-342900" eaLnBrk="1" fontAlgn="auto" latinLnBrk="0" hangingPunct="1">
              <a:lnSpc>
                <a:spcPct val="100000"/>
              </a:lnSpc>
              <a:buFont typeface="Wingdings" panose="05000000000000000000" charset="0"/>
              <a:buChar char="l"/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marL="1257300" indent="-342900" eaLnBrk="1" fontAlgn="auto" latinLnBrk="0" hangingPunct="1">
              <a:lnSpc>
                <a:spcPct val="100000"/>
              </a:lnSpc>
              <a:buFont typeface="Wingdings" panose="05000000000000000000" charset="0"/>
              <a:buChar char="l"/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marL="1657350" indent="-285750" eaLnBrk="1" fontAlgn="auto" latinLnBrk="0" hangingPunct="1">
              <a:lnSpc>
                <a:spcPct val="100000"/>
              </a:lnSpc>
              <a:buFont typeface="Wingdings" panose="05000000000000000000" charset="0"/>
              <a:buChar char="l"/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marL="2114550" indent="-285750" eaLnBrk="1" fontAlgn="auto" latinLnBrk="0" hangingPunct="1">
              <a:lnSpc>
                <a:spcPct val="100000"/>
              </a:lnSpc>
              <a:buFont typeface="Wingdings" panose="05000000000000000000" charset="0"/>
              <a:buChar char="l"/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97B5FA-0921-464F-AAE1-844C04324D75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773863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992395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405680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039264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166646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35018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824199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922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5715"/>
            <a:ext cx="12199620" cy="796925"/>
          </a:xfrm>
          <a:prstGeom prst="rect">
            <a:avLst/>
          </a:prstGeom>
          <a:solidFill>
            <a:srgbClr val="437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logo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985" y="-5715"/>
            <a:ext cx="3844290" cy="796925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371590"/>
            <a:ext cx="12198985" cy="492760"/>
          </a:xfrm>
          <a:prstGeom prst="rect">
            <a:avLst/>
          </a:prstGeom>
          <a:solidFill>
            <a:srgbClr val="437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30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A810A2F-9D09-4E77-BD9D-2E72A1F8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B0223F2-BBAD-4A22-A78B-E608C8CA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sz="5400" dirty="0"/>
              <a:t>四元数</a:t>
            </a:r>
            <a:endParaRPr lang="en-US" altLang="zh-CN" sz="5400" dirty="0"/>
          </a:p>
          <a:p>
            <a:pPr marL="0" indent="0" algn="ctr">
              <a:buNone/>
            </a:pPr>
            <a:r>
              <a:rPr lang="en-US" altLang="zh-CN" sz="1800" dirty="0"/>
              <a:t>                                                                                                           </a:t>
            </a:r>
          </a:p>
          <a:p>
            <a:pPr marL="0" indent="0" algn="ctr">
              <a:buNone/>
            </a:pPr>
            <a:endParaRPr lang="en-US" altLang="zh-CN" sz="1800" dirty="0"/>
          </a:p>
          <a:p>
            <a:pPr marL="0" indent="0" algn="ctr">
              <a:buNone/>
            </a:pPr>
            <a:r>
              <a:rPr lang="en-US" altLang="zh-CN" sz="1800" dirty="0"/>
              <a:t>							  ——</a:t>
            </a:r>
            <a:r>
              <a:rPr lang="zh-CN" altLang="en-US" sz="1800" dirty="0"/>
              <a:t>吴云柯</a:t>
            </a:r>
          </a:p>
        </p:txBody>
      </p:sp>
    </p:spTree>
    <p:extLst>
      <p:ext uri="{BB962C8B-B14F-4D97-AF65-F5344CB8AC3E}">
        <p14:creationId xmlns:p14="http://schemas.microsoft.com/office/powerpoint/2010/main" val="2499066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A4E9B-1F9B-4888-91E2-E057DC20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27374-B625-4A86-9549-5B3646205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Task6</a:t>
            </a:r>
            <a:r>
              <a:rPr lang="zh-CN" altLang="en-US" dirty="0"/>
              <a:t>：实现四元数更新姿态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E719E-4C7D-4B8F-B7E0-74938888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4D1E4B-7186-46DE-A3B5-8F1D08C4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06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56D2B-B5CC-46FC-A7FB-449E0450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74557D-D179-4828-80DE-A0E218851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为什么要用四元数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一方面是因为欧拉角微分方程中包含了大量的三角运算，这给实时解算带</a:t>
            </a:r>
            <a:br>
              <a:rPr lang="zh-CN" altLang="en-US" sz="2000" dirty="0"/>
            </a:br>
            <a:r>
              <a:rPr lang="zh-CN" altLang="en-US" sz="2000" dirty="0"/>
              <a:t>来了一定的困难。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而且当俯仰角为</a:t>
            </a:r>
            <a:r>
              <a:rPr lang="en-US" altLang="zh-CN" sz="2000" dirty="0"/>
              <a:t>90</a:t>
            </a:r>
            <a:r>
              <a:rPr lang="zh-CN" altLang="en-US" sz="2000" dirty="0"/>
              <a:t>度时方程式会出现神奇的“</a:t>
            </a:r>
            <a:r>
              <a:rPr lang="en-US" altLang="zh-CN" sz="2000" dirty="0"/>
              <a:t>Gimbal Lock”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br>
              <a:rPr lang="zh-CN" altLang="en-US" sz="2000" dirty="0"/>
            </a:br>
            <a:r>
              <a:rPr lang="zh-CN" altLang="en-US" sz="2000" dirty="0"/>
              <a:t>所以欧拉角方法只适用于水平姿态变化不大的情况，而不适用于全姿态飞行器的姿态确定。</a:t>
            </a:r>
            <a:br>
              <a:rPr lang="zh-CN" altLang="en-US" sz="2000" dirty="0"/>
            </a:br>
            <a:r>
              <a:rPr lang="zh-CN" altLang="en-US" sz="2000" dirty="0"/>
              <a:t>四元数法只求解四个未知量的线性微分方程组，计算量小，易于操作，是比较实用的工程方法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484BC-603B-4188-8127-41AEA59E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A7E1A2-3526-4845-BD33-599249AD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9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BE794-FCCF-41E7-8A6A-3DEAF829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FDB7E-9712-45F4-BFA2-5A6D7469E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四元数的相关概念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4B599-6A04-4F64-ACCC-AC92B2A0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0EDAA0-4B26-4C8F-B92C-9F030C93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311478-DF30-4AC5-9329-817B12C6B39B}"/>
              </a:ext>
            </a:extLst>
          </p:cNvPr>
          <p:cNvSpPr txBox="1"/>
          <p:nvPr/>
        </p:nvSpPr>
        <p:spPr>
          <a:xfrm>
            <a:off x="1478652" y="2660382"/>
            <a:ext cx="85178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四元数是简单的超复数。 复数是由实数加上虚数单位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组成，其中</a:t>
            </a:r>
            <a:r>
              <a:rPr lang="en-US" altLang="zh-CN" sz="2000" dirty="0"/>
              <a:t>i^2 = -1</a:t>
            </a:r>
            <a:r>
              <a:rPr lang="zh-CN" altLang="en-US" sz="2000" dirty="0"/>
              <a:t>。 相似地，四元数都是由实数加上三个虚数单位 </a:t>
            </a:r>
            <a:r>
              <a:rPr lang="en-US" altLang="zh-CN" sz="2000" dirty="0" err="1"/>
              <a:t>i</a:t>
            </a:r>
            <a:r>
              <a:rPr lang="zh-CN" altLang="en-US" sz="2000" dirty="0"/>
              <a:t>、</a:t>
            </a:r>
            <a:r>
              <a:rPr lang="en-US" altLang="zh-CN" sz="2000" dirty="0"/>
              <a:t>j</a:t>
            </a:r>
            <a:r>
              <a:rPr lang="zh-CN" altLang="en-US" sz="2000" dirty="0"/>
              <a:t>、</a:t>
            </a:r>
            <a:r>
              <a:rPr lang="en-US" altLang="zh-CN" sz="2000" dirty="0"/>
              <a:t>k </a:t>
            </a:r>
            <a:r>
              <a:rPr lang="zh-CN" altLang="en-US" sz="2000" dirty="0"/>
              <a:t>组成，而且它们有如下的关系： </a:t>
            </a:r>
            <a:r>
              <a:rPr lang="en-US" altLang="zh-CN" sz="2000" dirty="0"/>
              <a:t>i^2 = j^2 = k^2 = -1</a:t>
            </a:r>
            <a:r>
              <a:rPr lang="zh-CN" altLang="en-US" sz="2000" dirty="0"/>
              <a:t>， </a:t>
            </a:r>
            <a:r>
              <a:rPr lang="en-US" altLang="zh-CN" sz="2000" dirty="0"/>
              <a:t>i^0 = j^0 = k^0 = 1 , </a:t>
            </a:r>
            <a:r>
              <a:rPr lang="zh-CN" altLang="en-US" sz="2000" dirty="0"/>
              <a:t>每个四元数都是 </a:t>
            </a: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i</a:t>
            </a:r>
            <a:r>
              <a:rPr lang="zh-CN" altLang="en-US" sz="2000" dirty="0"/>
              <a:t>、</a:t>
            </a:r>
            <a:r>
              <a:rPr lang="en-US" altLang="zh-CN" sz="2000" dirty="0"/>
              <a:t>j </a:t>
            </a:r>
            <a:r>
              <a:rPr lang="zh-CN" altLang="en-US" sz="2000" dirty="0"/>
              <a:t>和 </a:t>
            </a:r>
            <a:r>
              <a:rPr lang="en-US" altLang="zh-CN" sz="2000" dirty="0"/>
              <a:t>k </a:t>
            </a:r>
            <a:r>
              <a:rPr lang="zh-CN" altLang="en-US" sz="2000" dirty="0"/>
              <a:t>的线性组合，即是四元数一般可表示为</a:t>
            </a:r>
            <a:r>
              <a:rPr lang="en-US" altLang="zh-CN" sz="2000" dirty="0"/>
              <a:t>a + bi+ </a:t>
            </a:r>
            <a:r>
              <a:rPr lang="en-US" altLang="zh-CN" sz="2000" dirty="0" err="1"/>
              <a:t>cj</a:t>
            </a:r>
            <a:r>
              <a:rPr lang="en-US" altLang="zh-CN" sz="2000" dirty="0"/>
              <a:t>+ </a:t>
            </a:r>
            <a:r>
              <a:rPr lang="en-US" altLang="zh-CN" sz="2000" dirty="0" err="1"/>
              <a:t>dk</a:t>
            </a:r>
            <a:r>
              <a:rPr lang="zh-CN" altLang="en-US" sz="2000" dirty="0"/>
              <a:t>，其中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 </a:t>
            </a:r>
            <a:r>
              <a:rPr lang="zh-CN" altLang="en-US" sz="2000" dirty="0"/>
              <a:t>、</a:t>
            </a:r>
            <a:r>
              <a:rPr lang="en-US" altLang="zh-CN" sz="2000" dirty="0"/>
              <a:t>d</a:t>
            </a:r>
            <a:r>
              <a:rPr lang="zh-CN" altLang="en-US" sz="2000" dirty="0"/>
              <a:t>是实数。</a:t>
            </a:r>
          </a:p>
        </p:txBody>
      </p:sp>
    </p:spTree>
    <p:extLst>
      <p:ext uri="{BB962C8B-B14F-4D97-AF65-F5344CB8AC3E}">
        <p14:creationId xmlns:p14="http://schemas.microsoft.com/office/powerpoint/2010/main" val="155477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BE794-FCCF-41E7-8A6A-3DEAF829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FDB7E-9712-45F4-BFA2-5A6D7469E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四元数的相关概念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4B599-6A04-4F64-ACCC-AC92B2A0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0EDAA0-4B26-4C8F-B92C-9F030C93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311478-DF30-4AC5-9329-817B12C6B39B}"/>
              </a:ext>
            </a:extLst>
          </p:cNvPr>
          <p:cNvSpPr txBox="1"/>
          <p:nvPr/>
        </p:nvSpPr>
        <p:spPr>
          <a:xfrm>
            <a:off x="983974" y="1973332"/>
            <a:ext cx="38398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对于</a:t>
            </a:r>
            <a:r>
              <a:rPr lang="en-US" altLang="zh-CN" sz="2000" dirty="0" err="1"/>
              <a:t>i</a:t>
            </a:r>
            <a:r>
              <a:rPr lang="zh-CN" altLang="en-US" sz="2000" dirty="0"/>
              <a:t>、</a:t>
            </a:r>
            <a:r>
              <a:rPr lang="en-US" altLang="zh-CN" sz="2000" dirty="0"/>
              <a:t>j</a:t>
            </a:r>
            <a:r>
              <a:rPr lang="zh-CN" altLang="en-US" sz="2000" dirty="0"/>
              <a:t>、</a:t>
            </a:r>
            <a:r>
              <a:rPr lang="en-US" altLang="zh-CN" sz="2000" dirty="0"/>
              <a:t>k</a:t>
            </a:r>
            <a:r>
              <a:rPr lang="zh-CN" altLang="en-US" sz="2000" dirty="0"/>
              <a:t>本身的几何意义可以理解为一种旋转，其中</a:t>
            </a:r>
            <a:r>
              <a:rPr lang="en-US" altLang="zh-CN" sz="2000" dirty="0" err="1"/>
              <a:t>i</a:t>
            </a:r>
            <a:r>
              <a:rPr lang="zh-CN" altLang="en-US" sz="2000" dirty="0"/>
              <a:t>旋转代表</a:t>
            </a:r>
            <a:r>
              <a:rPr lang="en-US" altLang="zh-CN" sz="2000" dirty="0"/>
              <a:t>X</a:t>
            </a:r>
            <a:r>
              <a:rPr lang="zh-CN" altLang="en-US" sz="2000" dirty="0"/>
              <a:t>轴与</a:t>
            </a:r>
            <a:r>
              <a:rPr lang="en-US" altLang="zh-CN" sz="2000" dirty="0"/>
              <a:t>Y</a:t>
            </a:r>
            <a:r>
              <a:rPr lang="zh-CN" altLang="en-US" sz="2000" dirty="0"/>
              <a:t>轴相交平面中</a:t>
            </a:r>
            <a:r>
              <a:rPr lang="en-US" altLang="zh-CN" sz="2000" dirty="0"/>
              <a:t>X</a:t>
            </a:r>
            <a:r>
              <a:rPr lang="zh-CN" altLang="en-US" sz="2000" dirty="0"/>
              <a:t>轴正向向</a:t>
            </a:r>
            <a:r>
              <a:rPr lang="en-US" altLang="zh-CN" sz="2000" dirty="0"/>
              <a:t>Y</a:t>
            </a:r>
            <a:r>
              <a:rPr lang="zh-CN" altLang="en-US" sz="2000" dirty="0"/>
              <a:t>轴正向的旋转，</a:t>
            </a:r>
            <a:r>
              <a:rPr lang="en-US" altLang="zh-CN" sz="2000" dirty="0"/>
              <a:t>j</a:t>
            </a:r>
            <a:r>
              <a:rPr lang="zh-CN" altLang="en-US" sz="2000" dirty="0"/>
              <a:t>旋转代表</a:t>
            </a:r>
            <a:r>
              <a:rPr lang="en-US" altLang="zh-CN" sz="2000" dirty="0"/>
              <a:t>Z</a:t>
            </a:r>
            <a:r>
              <a:rPr lang="zh-CN" altLang="en-US" sz="2000" dirty="0"/>
              <a:t>轴与</a:t>
            </a:r>
            <a:r>
              <a:rPr lang="en-US" altLang="zh-CN" sz="2000" dirty="0"/>
              <a:t>X</a:t>
            </a:r>
            <a:r>
              <a:rPr lang="zh-CN" altLang="en-US" sz="2000" dirty="0"/>
              <a:t>轴相交平面中</a:t>
            </a:r>
            <a:r>
              <a:rPr lang="en-US" altLang="zh-CN" sz="2000" dirty="0"/>
              <a:t>Z</a:t>
            </a:r>
            <a:r>
              <a:rPr lang="zh-CN" altLang="en-US" sz="2000" dirty="0"/>
              <a:t>轴正向向</a:t>
            </a:r>
            <a:r>
              <a:rPr lang="en-US" altLang="zh-CN" sz="2000" dirty="0"/>
              <a:t>X</a:t>
            </a:r>
            <a:r>
              <a:rPr lang="zh-CN" altLang="en-US" sz="2000" dirty="0"/>
              <a:t>轴正向的旋转，</a:t>
            </a:r>
            <a:r>
              <a:rPr lang="en-US" altLang="zh-CN" sz="2000" dirty="0"/>
              <a:t>k</a:t>
            </a:r>
            <a:r>
              <a:rPr lang="zh-CN" altLang="en-US" sz="2000" dirty="0"/>
              <a:t>旋转代表</a:t>
            </a:r>
            <a:r>
              <a:rPr lang="en-US" altLang="zh-CN" sz="2000" dirty="0"/>
              <a:t>Y</a:t>
            </a:r>
            <a:r>
              <a:rPr lang="zh-CN" altLang="en-US" sz="2000" dirty="0"/>
              <a:t>轴与</a:t>
            </a:r>
            <a:r>
              <a:rPr lang="en-US" altLang="zh-CN" sz="2000" dirty="0"/>
              <a:t>Z</a:t>
            </a:r>
            <a:r>
              <a:rPr lang="zh-CN" altLang="en-US" sz="2000" dirty="0"/>
              <a:t>轴相交平面中</a:t>
            </a:r>
            <a:r>
              <a:rPr lang="en-US" altLang="zh-CN" sz="2000" dirty="0"/>
              <a:t>Y</a:t>
            </a:r>
            <a:r>
              <a:rPr lang="zh-CN" altLang="en-US" sz="2000" dirty="0"/>
              <a:t>轴正向向</a:t>
            </a:r>
            <a:r>
              <a:rPr lang="en-US" altLang="zh-CN" sz="2000" dirty="0"/>
              <a:t>Z</a:t>
            </a:r>
            <a:r>
              <a:rPr lang="zh-CN" altLang="en-US" sz="2000" dirty="0"/>
              <a:t>轴正向的旋转，</a:t>
            </a:r>
            <a:r>
              <a:rPr lang="en-US" altLang="zh-CN" sz="2000" dirty="0"/>
              <a:t>-</a:t>
            </a:r>
            <a:r>
              <a:rPr lang="en-US" altLang="zh-CN" sz="2000" dirty="0" err="1"/>
              <a:t>i</a:t>
            </a:r>
            <a:r>
              <a:rPr lang="zh-CN" altLang="en-US" sz="2000" dirty="0"/>
              <a:t>、</a:t>
            </a:r>
            <a:r>
              <a:rPr lang="en-US" altLang="zh-CN" sz="2000" dirty="0"/>
              <a:t>-j</a:t>
            </a:r>
            <a:r>
              <a:rPr lang="zh-CN" altLang="en-US" sz="2000" dirty="0"/>
              <a:t>、</a:t>
            </a:r>
            <a:r>
              <a:rPr lang="en-US" altLang="zh-CN" sz="2000" dirty="0"/>
              <a:t>-k</a:t>
            </a:r>
            <a:r>
              <a:rPr lang="zh-CN" altLang="en-US" sz="2000" dirty="0"/>
              <a:t>分别代表</a:t>
            </a:r>
            <a:r>
              <a:rPr lang="en-US" altLang="zh-CN" sz="2000" dirty="0" err="1"/>
              <a:t>i</a:t>
            </a:r>
            <a:r>
              <a:rPr lang="zh-CN" altLang="en-US" sz="2000" dirty="0"/>
              <a:t>、</a:t>
            </a:r>
            <a:r>
              <a:rPr lang="en-US" altLang="zh-CN" sz="2000" dirty="0"/>
              <a:t>j</a:t>
            </a:r>
            <a:r>
              <a:rPr lang="zh-CN" altLang="en-US" sz="2000" dirty="0"/>
              <a:t>、</a:t>
            </a:r>
            <a:r>
              <a:rPr lang="en-US" altLang="zh-CN" sz="2000" dirty="0"/>
              <a:t>k</a:t>
            </a:r>
            <a:r>
              <a:rPr lang="zh-CN" altLang="en-US" sz="2000" dirty="0"/>
              <a:t>旋转的反向旋转。</a:t>
            </a:r>
          </a:p>
        </p:txBody>
      </p:sp>
      <p:pic>
        <p:nvPicPr>
          <p:cNvPr id="1026" name="Picture 2" descr="https://gss1.bdstatic.com/9vo3dSag_xI4khGkpoWK1HF6hhy/baike/c0%3Dbaike80%2C5%2C5%2C80%2C26/sign=96a3ffd674cf3bc7fc0dc5beb069d1c4/10dfa9ec8a136327937ac1e8958fa0ec09fac752.jpg">
            <a:extLst>
              <a:ext uri="{FF2B5EF4-FFF2-40B4-BE49-F238E27FC236}">
                <a16:creationId xmlns:a16="http://schemas.microsoft.com/office/drawing/2014/main" id="{0A4F3F7B-728F-4AC7-8D07-FB71C379F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305" y="1251088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95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5A49E-4D7A-40C3-A7DD-CFA06726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E1C86-0ECB-447C-9D03-D191D3E41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四元数与欧拉角的相互转换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278A19-202C-422E-A96B-F0A45B18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DFBF83-10C9-424F-AD43-0DE62A7B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6EE406-93B3-4145-A079-93C7B0BD3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38"/>
          <a:stretch/>
        </p:blipFill>
        <p:spPr>
          <a:xfrm>
            <a:off x="1527367" y="4320209"/>
            <a:ext cx="6874252" cy="145116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005BBF4-D8C4-468C-BE88-794482DE0442}"/>
              </a:ext>
            </a:extLst>
          </p:cNvPr>
          <p:cNvSpPr txBox="1"/>
          <p:nvPr/>
        </p:nvSpPr>
        <p:spPr>
          <a:xfrm>
            <a:off x="1527367" y="1643115"/>
            <a:ext cx="2169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四元数转欧拉角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60D8C2-A52F-4F86-BC8D-BFDBDB2DA4F6}"/>
              </a:ext>
            </a:extLst>
          </p:cNvPr>
          <p:cNvSpPr txBox="1"/>
          <p:nvPr/>
        </p:nvSpPr>
        <p:spPr>
          <a:xfrm>
            <a:off x="1527367" y="3690447"/>
            <a:ext cx="2169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欧拉角转四元数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D13F18D-B0BC-41C6-922A-1C78EA0A4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96" y="2086693"/>
            <a:ext cx="2952381" cy="144761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F04FE50-D095-4237-9532-A1C5CFB8C1C5}"/>
              </a:ext>
            </a:extLst>
          </p:cNvPr>
          <p:cNvSpPr/>
          <p:nvPr/>
        </p:nvSpPr>
        <p:spPr>
          <a:xfrm>
            <a:off x="5175082" y="2625836"/>
            <a:ext cx="5753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http://blog.csdn.net/u012763833/article/details/52583350</a:t>
            </a:r>
          </a:p>
        </p:txBody>
      </p:sp>
    </p:spTree>
    <p:extLst>
      <p:ext uri="{BB962C8B-B14F-4D97-AF65-F5344CB8AC3E}">
        <p14:creationId xmlns:p14="http://schemas.microsoft.com/office/powerpoint/2010/main" val="127553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5A49E-4D7A-40C3-A7DD-CFA06726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278A19-202C-422E-A96B-F0A45B18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DFBF83-10C9-424F-AD43-0DE62A7B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1014C88-ACC9-4DF1-B04D-3D363428D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91" y="1102824"/>
            <a:ext cx="9715674" cy="45823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453A63A-E550-4664-AF25-30417F97B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514" y="2843448"/>
            <a:ext cx="5714286" cy="23333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C09B56D-D36C-4E91-9452-B25B83373B35}"/>
              </a:ext>
            </a:extLst>
          </p:cNvPr>
          <p:cNvSpPr txBox="1"/>
          <p:nvPr/>
        </p:nvSpPr>
        <p:spPr>
          <a:xfrm>
            <a:off x="7038975" y="1969264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P1=q*p*q</a:t>
            </a:r>
            <a:r>
              <a:rPr lang="en-US" altLang="zh-CN" sz="1050" dirty="0"/>
              <a:t>-1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0700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78F2B-AA60-401E-98D8-2843DB00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E13D1-0ED7-419B-A771-7DFC3012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1A4980-7FDE-4521-8A68-2997026D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FEA37B-5706-4223-BFE0-9E17645A0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25" y="1410464"/>
            <a:ext cx="10213562" cy="34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5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78F2B-AA60-401E-98D8-2843DB00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E13D1-0ED7-419B-A771-7DFC3012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1A4980-7FDE-4521-8A68-2997026D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C7839A-4352-4490-B18D-7F4D57861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12" y="1873220"/>
            <a:ext cx="9607007" cy="287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25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7A945-B4D5-46C8-989E-47674789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3E83F-8115-472A-884C-E4CD8B546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如何实现四元数更新姿态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59F394-3152-4888-9D52-8E5B0FAD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38461B-0641-44CA-AD75-541F915D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4878E5-793C-44E4-82D5-FCB2BC6D426F}"/>
              </a:ext>
            </a:extLst>
          </p:cNvPr>
          <p:cNvSpPr txBox="1"/>
          <p:nvPr/>
        </p:nvSpPr>
        <p:spPr>
          <a:xfrm>
            <a:off x="2398644" y="1760233"/>
            <a:ext cx="561892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重力加速度归一化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提取四元数的等效余弦矩阵中的重力分量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向量叉积得出姿态误差并积分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4.</a:t>
            </a:r>
            <a:r>
              <a:rPr lang="zh-CN" altLang="en-US" sz="2000" dirty="0"/>
              <a:t>修正误差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5.</a:t>
            </a:r>
            <a:r>
              <a:rPr lang="zh-CN" altLang="en-US" sz="2000" dirty="0"/>
              <a:t>更新四元数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6.</a:t>
            </a:r>
            <a:r>
              <a:rPr lang="zh-CN" altLang="en-US" sz="2000" dirty="0"/>
              <a:t>四元数归一化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7.</a:t>
            </a:r>
            <a:r>
              <a:rPr lang="zh-CN" altLang="en-US" sz="2000" dirty="0"/>
              <a:t>四元数转欧拉角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72989259"/>
      </p:ext>
    </p:extLst>
  </p:cSld>
  <p:clrMapOvr>
    <a:masterClrMapping/>
  </p:clrMapOvr>
</p:sld>
</file>

<file path=ppt/theme/theme1.xml><?xml version="1.0" encoding="utf-8"?>
<a:theme xmlns:a="http://schemas.openxmlformats.org/drawingml/2006/main" name="学院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358</Words>
  <Application>Microsoft Office PowerPoint</Application>
  <PresentationFormat>宽屏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Wingdings</vt:lpstr>
      <vt:lpstr>学院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有关读研的分享</dc:title>
  <dc:creator>dkx</dc:creator>
  <cp:lastModifiedBy>吴云柯</cp:lastModifiedBy>
  <cp:revision>36</cp:revision>
  <dcterms:created xsi:type="dcterms:W3CDTF">2015-05-05T08:02:14Z</dcterms:created>
  <dcterms:modified xsi:type="dcterms:W3CDTF">2017-07-11T16:10:24Z</dcterms:modified>
</cp:coreProperties>
</file>