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71" r:id="rId7"/>
    <p:sldId id="270" r:id="rId8"/>
    <p:sldId id="272" r:id="rId9"/>
    <p:sldId id="273" r:id="rId10"/>
    <p:sldId id="274" r:id="rId11"/>
    <p:sldId id="275" r:id="rId12"/>
    <p:sldId id="263" r:id="rId13"/>
    <p:sldId id="277" r:id="rId14"/>
    <p:sldId id="278" r:id="rId15"/>
    <p:sldId id="279" r:id="rId16"/>
    <p:sldId id="280" r:id="rId17"/>
    <p:sldId id="281"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6/20/2016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977347"/>
          </a:xfrm>
        </p:spPr>
        <p:txBody>
          <a:bodyPr/>
          <a:lstStyle/>
          <a:p>
            <a:r>
              <a:rPr lang="en-US" altLang="zh-CN" sz="6600" dirty="0"/>
              <a:t>Numerical Basics</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we defined a general matrix A with m rows and n columns, The matrix A can only multiply a matrix B if the matrix B has n rows and q columns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example, we can multiply the matrices already defined R (3 x 3 matrix) with S (3 x2 matrix) and get</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preceding example also illustrates that when a 3 x 3 matrix multiplies a 3 x 2 matrix, we get a 3x 2 matrix.</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78" y="3470228"/>
            <a:ext cx="2822242" cy="91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220" y="3474236"/>
            <a:ext cx="5112568" cy="91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92" y="4388307"/>
            <a:ext cx="1375607" cy="98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35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We can also multiply a matrix by a scalar. In that case we simply multiply each element of the matrix by the scalar. </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example, if the matrix S is given by</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we want to multiply it by the constant or scalar 10 to get the new matrix T</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897" y="3016450"/>
            <a:ext cx="23431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222" y="5079064"/>
            <a:ext cx="32385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261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After element-by-element multiplication, we obtain</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132" y="2072951"/>
            <a:ext cx="26289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087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identity matrix is simply a square matrix whose diagonal elements are unity and off diagonal elements are zero.</a:t>
            </a:r>
          </a:p>
          <a:p>
            <a:pPr marL="0" indent="0">
              <a:buNone/>
            </a:pPr>
            <a:r>
              <a:rPr lang="en-US" altLang="zh-CN" dirty="0">
                <a:latin typeface="微软雅黑" panose="020B0503020204020204" pitchFamily="34" charset="-122"/>
                <a:ea typeface="微软雅黑" panose="020B0503020204020204" pitchFamily="34" charset="-122"/>
              </a:rPr>
              <a:t>For example, the 2 x 2 identity matrix is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whereas the 3 x3 identity matrix is given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497" y="2661783"/>
            <a:ext cx="1123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072" y="4477704"/>
            <a:ext cx="18288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890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inverse of a square matrix A is denoted </a:t>
                </a:r>
                <a14:m>
                  <m:oMath xmlns:m="http://schemas.openxmlformats.org/officeDocument/2006/math">
                    <m:sSup>
                      <m:sSupPr>
                        <m:ctrlPr>
                          <a:rPr lang="en-US" altLang="zh-CN" i="1" dirty="0" smtClean="0">
                            <a:latin typeface="Cambria Math" panose="02040503050406030204" pitchFamily="18" charset="0"/>
                            <a:ea typeface="微软雅黑" panose="020B0503020204020204" pitchFamily="34" charset="-122"/>
                          </a:rPr>
                        </m:ctrlPr>
                      </m:sSupPr>
                      <m:e>
                        <m:r>
                          <a:rPr lang="en-US" altLang="zh-CN" b="0" i="1" dirty="0" smtClean="0">
                            <a:latin typeface="Cambria Math" panose="02040503050406030204" pitchFamily="18" charset="0"/>
                            <a:ea typeface="微软雅黑" panose="020B0503020204020204" pitchFamily="34" charset="-122"/>
                          </a:rPr>
                          <m:t>𝐴</m:t>
                        </m:r>
                      </m:e>
                      <m:sup>
                        <m:r>
                          <a:rPr lang="en-US" altLang="zh-CN" b="0" i="1" dirty="0" smtClean="0">
                            <a:latin typeface="Cambria Math" panose="02040503050406030204" pitchFamily="18" charset="0"/>
                            <a:ea typeface="微软雅黑" panose="020B0503020204020204" pitchFamily="34" charset="-122"/>
                          </a:rPr>
                          <m:t>−1</m:t>
                        </m:r>
                      </m:sup>
                    </m:sSup>
                  </m:oMath>
                </a14:m>
                <a:r>
                  <a:rPr lang="en-US" altLang="zh-CN" dirty="0">
                    <a:latin typeface="微软雅黑" panose="020B0503020204020204" pitchFamily="34" charset="-122"/>
                    <a:ea typeface="微软雅黑" panose="020B0503020204020204" pitchFamily="34" charset="-122"/>
                  </a:rPr>
                  <a:t>. When a matrix is multiplied by its inverse, we get the identity matrix. In other words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If A is a 2 x 2 matrix denoted by</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inverse of A can be shown to be</a:t>
                </a:r>
              </a:p>
              <a:p>
                <a:pPr marL="0" indent="0">
                  <a:buNone/>
                </a:pPr>
                <a:endParaRPr lang="en-US" altLang="zh-CN"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a:stretch>
              </a:blipFill>
            </p:spPr>
            <p:txBody>
              <a:bodyPr/>
              <a:lstStyle/>
              <a:p>
                <a:r>
                  <a:rPr lang="zh-CN" altLang="en-US">
                    <a:noFill/>
                  </a:rPr>
                  <a:t> </a:t>
                </a:r>
              </a:p>
            </p:txBody>
          </p:sp>
        </mc:Fallback>
      </mc:AlternateContent>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197" y="2247151"/>
            <a:ext cx="1352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559" y="3613447"/>
            <a:ext cx="16478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5942" y="5341693"/>
            <a:ext cx="2965058" cy="88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356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If ad = </a:t>
            </a:r>
            <a:r>
              <a:rPr lang="en-US" altLang="zh-CN" dirty="0" err="1">
                <a:latin typeface="微软雅黑" panose="020B0503020204020204" pitchFamily="34" charset="-122"/>
                <a:ea typeface="微软雅黑" panose="020B0503020204020204" pitchFamily="34" charset="-122"/>
              </a:rPr>
              <a:t>bc</a:t>
            </a:r>
            <a:r>
              <a:rPr lang="en-US" altLang="zh-CN" dirty="0">
                <a:latin typeface="微软雅黑" panose="020B0503020204020204" pitchFamily="34" charset="-122"/>
                <a:ea typeface="微软雅黑" panose="020B0503020204020204" pitchFamily="34" charset="-122"/>
              </a:rPr>
              <a:t> , the matrix does not have an inverse.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If A is a 3 x3 matrix given by</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inverse of this matrix is given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772" y="2691018"/>
            <a:ext cx="20574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844" y="4529550"/>
            <a:ext cx="79914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85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Euler integration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In mathematics and computational science, the Euler method is a numerical procedure for solving ordinary differential equations (ODEs) with a given initial value. It is the most basic explicit method for numerical integration of ordinary differential equations and is the simplest </a:t>
            </a:r>
            <a:r>
              <a:rPr lang="en-US" altLang="zh-CN" dirty="0" err="1">
                <a:latin typeface="微软雅黑" panose="020B0503020204020204" pitchFamily="34" charset="-122"/>
                <a:ea typeface="微软雅黑" panose="020B0503020204020204" pitchFamily="34" charset="-122"/>
              </a:rPr>
              <a:t>Runge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Kutta</a:t>
            </a:r>
            <a:r>
              <a:rPr lang="en-US" altLang="zh-CN" dirty="0">
                <a:latin typeface="微软雅黑" panose="020B0503020204020204" pitchFamily="34" charset="-122"/>
                <a:ea typeface="微软雅黑" panose="020B0503020204020204" pitchFamily="34" charset="-122"/>
              </a:rPr>
              <a:t> method.</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Consider a first-order differential equation of the form</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We know from calculus that the definition of a derivative of a function can be approximated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208" y="4022033"/>
            <a:ext cx="1460748" cy="58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257" y="5529876"/>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37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Euler integration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Rearranging terms yields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We learned in calculus that integrating a function is equivalent to finding the area under the function when it is plotted. Euler integration is the simplest approximation available for computing the area under the curve represented by f(x , t).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222" y="1953763"/>
            <a:ext cx="24765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291" y="4234351"/>
            <a:ext cx="3666362" cy="241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04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second-order </a:t>
            </a:r>
            <a:r>
              <a:rPr lang="en-US" altLang="zh-CN" dirty="0" err="1"/>
              <a:t>Runge</a:t>
            </a:r>
            <a:r>
              <a:rPr lang="en-US" altLang="zh-CN" dirty="0"/>
              <a:t>–</a:t>
            </a:r>
            <a:r>
              <a:rPr lang="en-US" altLang="zh-CN" dirty="0" err="1"/>
              <a:t>Kutta</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However, sometimes Euler integration does not work at all, no matter how small the integration step size. For this reason we will now consider the more accurate second-order </a:t>
            </a:r>
            <a:r>
              <a:rPr lang="en-US" altLang="zh-CN" dirty="0" err="1">
                <a:latin typeface="微软雅黑" panose="020B0503020204020204" pitchFamily="34" charset="-122"/>
                <a:ea typeface="微软雅黑" panose="020B0503020204020204" pitchFamily="34" charset="-122"/>
              </a:rPr>
              <a:t>Runge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Kutta</a:t>
            </a:r>
            <a:r>
              <a:rPr lang="en-US" altLang="zh-CN" dirty="0">
                <a:latin typeface="微软雅黑" panose="020B0503020204020204" pitchFamily="34" charset="-122"/>
                <a:ea typeface="微软雅黑" panose="020B0503020204020204" pitchFamily="34" charset="-122"/>
              </a:rPr>
              <a:t> numerical integration technique.</a:t>
            </a:r>
          </a:p>
          <a:p>
            <a:pPr marL="0" indent="0">
              <a:buNone/>
            </a:pPr>
            <a:r>
              <a:rPr lang="en-US" altLang="zh-CN" dirty="0">
                <a:latin typeface="微软雅黑" panose="020B0503020204020204" pitchFamily="34" charset="-122"/>
                <a:ea typeface="微软雅黑" panose="020B0503020204020204" pitchFamily="34" charset="-122"/>
              </a:rPr>
              <a:t>Given a first-order differential equation of the form</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With the second-order </a:t>
            </a:r>
            <a:r>
              <a:rPr lang="en-US" altLang="zh-CN" dirty="0" err="1">
                <a:latin typeface="微软雅黑" panose="020B0503020204020204" pitchFamily="34" charset="-122"/>
                <a:ea typeface="微软雅黑" panose="020B0503020204020204" pitchFamily="34" charset="-122"/>
              </a:rPr>
              <a:t>Runge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Kutta</a:t>
            </a:r>
            <a:r>
              <a:rPr lang="en-US" altLang="zh-CN" dirty="0">
                <a:latin typeface="微软雅黑" panose="020B0503020204020204" pitchFamily="34" charset="-122"/>
                <a:ea typeface="微软雅黑" panose="020B0503020204020204" pitchFamily="34" charset="-122"/>
              </a:rPr>
              <a:t> numerical technique the value of x at the next integration interval  h  is given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976" y="3387780"/>
            <a:ext cx="1608992" cy="5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912" y="4837663"/>
            <a:ext cx="5925120" cy="70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777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second-order </a:t>
            </a:r>
            <a:r>
              <a:rPr lang="en-US" altLang="zh-CN" dirty="0" err="1"/>
              <a:t>Runge</a:t>
            </a:r>
            <a:r>
              <a:rPr lang="en-US" altLang="zh-CN" dirty="0"/>
              <a:t>–</a:t>
            </a:r>
            <a:r>
              <a:rPr lang="en-US" altLang="zh-CN" dirty="0" err="1"/>
              <a:t>Kutta</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We can see that the area under the curve is better approximated by a trapezoid than by a rectangle. Therefore, the second-order </a:t>
            </a:r>
            <a:r>
              <a:rPr lang="en-US" altLang="zh-CN" dirty="0" err="1">
                <a:latin typeface="微软雅黑" panose="020B0503020204020204" pitchFamily="34" charset="-122"/>
                <a:ea typeface="微软雅黑" panose="020B0503020204020204" pitchFamily="34" charset="-122"/>
              </a:rPr>
              <a:t>Runge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Kutta</a:t>
            </a:r>
            <a:r>
              <a:rPr lang="en-US" altLang="zh-CN" dirty="0">
                <a:latin typeface="微软雅黑" panose="020B0503020204020204" pitchFamily="34" charset="-122"/>
                <a:ea typeface="微软雅黑" panose="020B0503020204020204" pitchFamily="34" charset="-122"/>
              </a:rPr>
              <a:t>  method will be more accurate than Euler integration for a given integration step size.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294" y="2873713"/>
            <a:ext cx="5184576" cy="327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569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Vector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column vector : An array of elements arranged in a column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example, an n-dimensional column vector  x can be expressed as</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185" y="3130066"/>
            <a:ext cx="1980574" cy="264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Vector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Two vectors x and y can be added or subtracted by either adding or subtracting</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2" y="3091896"/>
            <a:ext cx="3528392" cy="167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3111690"/>
            <a:ext cx="3542836" cy="163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9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Vector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row vector : The transpose of a column vector is a row vector</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22" y="2877372"/>
            <a:ext cx="1173178" cy="204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374" y="2897248"/>
            <a:ext cx="3997786" cy="210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94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Matrix : A matrix is an array of elements consisting of m rows and n columns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example, the m x n  A matrix is given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19" y="3170989"/>
            <a:ext cx="61055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301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square matrix :  the number of rows equals the number of columns in a matrix</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An example of a 3x3 square matrix is</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522" y="3182400"/>
            <a:ext cx="3771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215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matrix addition and subtraction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Matrix addition and subtraction are only defined when the matrices involved have the same dimensions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Let us consider the 3 x 2 matrices S and T given by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151" y="3441214"/>
            <a:ext cx="1800200" cy="97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352" y="3441214"/>
            <a:ext cx="1910502" cy="97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151" y="4417322"/>
            <a:ext cx="4888011" cy="119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151" y="5608927"/>
            <a:ext cx="4824535" cy="107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164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When taking the transpose of a matrix, we simply interchange the rows and columns of the matrix</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815" y="3178967"/>
            <a:ext cx="6189314" cy="209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32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Simple Matrix Operations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square matrix A is said to be symmetric if the matrix equals its transpose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In other words, the matrix is symmetric</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452" y="2181449"/>
            <a:ext cx="1220040" cy="56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033" y="3798903"/>
            <a:ext cx="3872878" cy="160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749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1272</TotalTime>
  <Words>671</Words>
  <Application>Microsoft Office PowerPoint</Application>
  <PresentationFormat>宽屏</PresentationFormat>
  <Paragraphs>93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Cambria Math</vt:lpstr>
      <vt:lpstr>Century Gothic</vt:lpstr>
      <vt:lpstr>Wingdings 3</vt:lpstr>
      <vt:lpstr>离子</vt:lpstr>
      <vt:lpstr>Numerical Basics</vt:lpstr>
      <vt:lpstr>Simple Vector Operations</vt:lpstr>
      <vt:lpstr>Simple Vector Operations</vt:lpstr>
      <vt:lpstr>Simple Vector Operations</vt:lpstr>
      <vt:lpstr>Simple Matrix Operations</vt:lpstr>
      <vt:lpstr>Simple Matrix Operations</vt:lpstr>
      <vt:lpstr>Simple Matrix Operations</vt:lpstr>
      <vt:lpstr>Simple Matrix Operations</vt:lpstr>
      <vt:lpstr>Simple Matrix Operations</vt:lpstr>
      <vt:lpstr>Simple Matrix Operations</vt:lpstr>
      <vt:lpstr>Simple Matrix Operations</vt:lpstr>
      <vt:lpstr>Simple Matrix Operations</vt:lpstr>
      <vt:lpstr>Simple Matrix Operations</vt:lpstr>
      <vt:lpstr>Simple Matrix Operations</vt:lpstr>
      <vt:lpstr>Simple Matrix Operations</vt:lpstr>
      <vt:lpstr>Euler integration</vt:lpstr>
      <vt:lpstr>Euler integration</vt:lpstr>
      <vt:lpstr>The second-order Runge–Kutta</vt:lpstr>
      <vt:lpstr>The second-order Runge–Kutta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761</cp:revision>
  <dcterms:created xsi:type="dcterms:W3CDTF">2016-06-17T08:48:09Z</dcterms:created>
  <dcterms:modified xsi:type="dcterms:W3CDTF">2016-06-20T12:25:10Z</dcterms:modified>
</cp:coreProperties>
</file>