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49"/>
            <a:ext cx="8825658" cy="977347"/>
          </a:xfrm>
        </p:spPr>
        <p:txBody>
          <a:bodyPr/>
          <a:lstStyle/>
          <a:p>
            <a:r>
              <a:rPr lang="en-US" altLang="zh-CN" sz="6600" dirty="0"/>
              <a:t>Digital Filter</a:t>
            </a:r>
            <a:endParaRPr lang="zh-CN" altLang="en-US" sz="6600" dirty="0"/>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Complementary Filter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If this filter were running in a loop that executes 100 times per second, the time constant for both the low-pass and the high-pass filter would be:</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For time periods shorter than half a second, the gyroscope integration takes precedence and the noisy horizontal accelerations are filtered out. For time periods longer than half a second, the accelerometer average is given more weighting than the gyroscope, which may have drifted by this point. </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249" y="2485009"/>
            <a:ext cx="3672445" cy="71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607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What is a Digital Filter</a:t>
            </a:r>
            <a:r>
              <a:rPr lang="zh-CN" altLang="en-US" dirty="0"/>
              <a:t>？</a:t>
            </a:r>
            <a:endParaRPr lang="en-US" altLang="zh-CN" dirty="0"/>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In signal processing, a digital filter is a system that performs mathematical operations on a sampled, discrete-time signal to reduce or enhance certain aspects of that signal. It is a computation which takes one sequence of numbers (the input signal) and produces a new sequence of numbers (the filtered output signal). </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5" name="Picture 2" descr="http://atrp.gatech.edu/pt14-1/filter_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200" y="3154693"/>
            <a:ext cx="4190764" cy="340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First-order Low-pass Filter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A low-pass filter is a filter that passes low-frequency signals and attenuates signals with frequencies higher than the cutoff frequency</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788849" y="2411245"/>
            <a:ext cx="5119245" cy="3878216"/>
          </a:xfrm>
          <a:prstGeom prst="rect">
            <a:avLst/>
          </a:prstGeom>
        </p:spPr>
      </p:pic>
    </p:spTree>
    <p:extLst>
      <p:ext uri="{BB962C8B-B14F-4D97-AF65-F5344CB8AC3E}">
        <p14:creationId xmlns:p14="http://schemas.microsoft.com/office/powerpoint/2010/main" val="287526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Discrete-time Realization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From the circuit diagram, according to Kirchhoff's Laws and the definition of capacitance:</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024725" y="2396923"/>
            <a:ext cx="3344562" cy="2949632"/>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350" y="2396923"/>
            <a:ext cx="4570031" cy="294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622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Discrete-time Realization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equation can be discretized. Let the samples of vin be represented by the sequence (x1,x2,…</a:t>
            </a:r>
            <a:r>
              <a:rPr lang="en-US" altLang="zh-CN" dirty="0" err="1">
                <a:latin typeface="微软雅黑" panose="020B0503020204020204" pitchFamily="34" charset="-122"/>
                <a:ea typeface="微软雅黑" panose="020B0503020204020204" pitchFamily="34" charset="-122"/>
              </a:rPr>
              <a:t>xn</a:t>
            </a:r>
            <a:r>
              <a:rPr lang="en-US" altLang="zh-CN" dirty="0">
                <a:latin typeface="微软雅黑" panose="020B0503020204020204" pitchFamily="34" charset="-122"/>
                <a:ea typeface="微软雅黑" panose="020B0503020204020204" pitchFamily="34" charset="-122"/>
              </a:rPr>
              <a:t>) , and let </a:t>
            </a:r>
            <a:r>
              <a:rPr lang="en-US" altLang="zh-CN" dirty="0" err="1">
                <a:latin typeface="微软雅黑" panose="020B0503020204020204" pitchFamily="34" charset="-122"/>
                <a:ea typeface="微软雅黑" panose="020B0503020204020204" pitchFamily="34" charset="-122"/>
              </a:rPr>
              <a:t>vout</a:t>
            </a:r>
            <a:r>
              <a:rPr lang="en-US" altLang="zh-CN" dirty="0">
                <a:latin typeface="微软雅黑" panose="020B0503020204020204" pitchFamily="34" charset="-122"/>
                <a:ea typeface="微软雅黑" panose="020B0503020204020204" pitchFamily="34" charset="-122"/>
              </a:rPr>
              <a:t> be represented by the sequence (y1,y2,…</a:t>
            </a:r>
            <a:r>
              <a:rPr lang="en-US" altLang="zh-CN" dirty="0" err="1">
                <a:latin typeface="微软雅黑" panose="020B0503020204020204" pitchFamily="34" charset="-122"/>
                <a:ea typeface="微软雅黑" panose="020B0503020204020204" pitchFamily="34" charset="-122"/>
              </a:rPr>
              <a:t>yn</a:t>
            </a:r>
            <a:r>
              <a:rPr lang="en-US" altLang="zh-CN" dirty="0">
                <a:latin typeface="微软雅黑" panose="020B0503020204020204" pitchFamily="34" charset="-122"/>
                <a:ea typeface="微软雅黑" panose="020B0503020204020204" pitchFamily="34" charset="-122"/>
              </a:rPr>
              <a:t>), which correspond to the same points in time.</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157996" y="2683188"/>
            <a:ext cx="2380952" cy="590476"/>
          </a:xfrm>
          <a:prstGeom prst="rect">
            <a:avLst/>
          </a:prstGeom>
        </p:spPr>
      </p:pic>
      <p:pic>
        <p:nvPicPr>
          <p:cNvPr id="5" name="图片 4"/>
          <p:cNvPicPr>
            <a:picLocks noChangeAspect="1"/>
          </p:cNvPicPr>
          <p:nvPr/>
        </p:nvPicPr>
        <p:blipFill>
          <a:blip r:embed="rId3"/>
          <a:stretch>
            <a:fillRect/>
          </a:stretch>
        </p:blipFill>
        <p:spPr>
          <a:xfrm>
            <a:off x="2502280" y="3823629"/>
            <a:ext cx="5692383" cy="1236896"/>
          </a:xfrm>
          <a:prstGeom prst="rect">
            <a:avLst/>
          </a:prstGeom>
        </p:spPr>
      </p:pic>
    </p:spTree>
    <p:extLst>
      <p:ext uri="{BB962C8B-B14F-4D97-AF65-F5344CB8AC3E}">
        <p14:creationId xmlns:p14="http://schemas.microsoft.com/office/powerpoint/2010/main" val="3594956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Discrete-time Realization</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That is, this discrete-time implementation of a simple RC low-pass filter is the exponentially-weighted moving average.</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110262" y="2245867"/>
            <a:ext cx="6835103" cy="868394"/>
          </a:xfrm>
          <a:prstGeom prst="rect">
            <a:avLst/>
          </a:prstGeom>
        </p:spPr>
      </p:pic>
      <mc:AlternateContent xmlns:mc="http://schemas.openxmlformats.org/markup-compatibility/2006" xmlns:a14="http://schemas.microsoft.com/office/drawing/2010/main">
        <mc:Choice Requires="a14">
          <p:sp>
            <p:nvSpPr>
              <p:cNvPr id="8" name="TextBox 9"/>
              <p:cNvSpPr txBox="1"/>
              <p:nvPr/>
            </p:nvSpPr>
            <p:spPr>
              <a:xfrm>
                <a:off x="3978797" y="3265636"/>
                <a:ext cx="2739349" cy="10122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a:rPr>
                        <m:t>𝑅𝐶</m:t>
                      </m:r>
                      <m:r>
                        <a:rPr lang="en-US" altLang="zh-CN" sz="3200" b="0" i="1" smtClean="0">
                          <a:latin typeface="Cambria Math"/>
                        </a:rPr>
                        <m:t>=</m:t>
                      </m:r>
                      <m:f>
                        <m:fPr>
                          <m:ctrlPr>
                            <a:rPr lang="en-US" altLang="zh-CN" sz="2400" i="1">
                              <a:latin typeface="Cambria Math" panose="02040503050406030204" pitchFamily="18" charset="0"/>
                            </a:rPr>
                          </m:ctrlPr>
                        </m:fPr>
                        <m:num>
                          <m:r>
                            <a:rPr lang="en-US" altLang="zh-CN" sz="2400" i="1">
                              <a:latin typeface="Cambria Math"/>
                            </a:rPr>
                            <m:t>1</m:t>
                          </m:r>
                        </m:num>
                        <m:den>
                          <m:r>
                            <a:rPr lang="en-US" altLang="zh-CN" sz="2400" i="1">
                              <a:latin typeface="Cambria Math"/>
                            </a:rPr>
                            <m:t>2</m:t>
                          </m:r>
                          <m:r>
                            <a:rPr lang="zh-CN" altLang="en-US" sz="2400" i="1">
                              <a:latin typeface="Cambria Math"/>
                            </a:rPr>
                            <m:t>𝜋</m:t>
                          </m:r>
                          <m:r>
                            <a:rPr lang="en-US" altLang="zh-CN" sz="2400" i="1">
                              <a:latin typeface="Cambria Math"/>
                            </a:rPr>
                            <m:t>𝑓</m:t>
                          </m:r>
                          <m:r>
                            <a:rPr lang="en-US" altLang="zh-CN" sz="2400" i="1" baseline="-25000">
                              <a:latin typeface="Cambria Math"/>
                            </a:rPr>
                            <m:t>𝑐𝑢𝑡</m:t>
                          </m:r>
                          <m:r>
                            <m:rPr>
                              <m:nor/>
                            </m:rPr>
                            <a:rPr lang="zh-CN" altLang="en-US" sz="2400" baseline="-25000"/>
                            <m:t> </m:t>
                          </m:r>
                        </m:den>
                      </m:f>
                    </m:oMath>
                  </m:oMathPara>
                </a14:m>
                <a:endParaRPr lang="zh-CN" altLang="en-US" sz="2400" baseline="-25000" dirty="0"/>
              </a:p>
            </p:txBody>
          </p:sp>
        </mc:Choice>
        <mc:Fallback xmlns="">
          <p:sp>
            <p:nvSpPr>
              <p:cNvPr id="8" name="TextBox 9"/>
              <p:cNvSpPr txBox="1">
                <a:spLocks noRot="1" noChangeAspect="1" noMove="1" noResize="1" noEditPoints="1" noAdjustHandles="1" noChangeArrowheads="1" noChangeShapeType="1" noTextEdit="1"/>
              </p:cNvSpPr>
              <p:nvPr/>
            </p:nvSpPr>
            <p:spPr>
              <a:xfrm>
                <a:off x="3978797" y="3265636"/>
                <a:ext cx="2739349" cy="10122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614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Second-Order Low-pass Filter</a:t>
            </a:r>
          </a:p>
        </p:txBody>
      </p:sp>
      <p:pic>
        <p:nvPicPr>
          <p:cNvPr id="4" name="内容占位符 3"/>
          <p:cNvPicPr>
            <a:picLocks noGrp="1" noChangeAspect="1"/>
          </p:cNvPicPr>
          <p:nvPr>
            <p:ph idx="1"/>
          </p:nvPr>
        </p:nvPicPr>
        <p:blipFill>
          <a:blip r:embed="rId2"/>
          <a:stretch>
            <a:fillRect/>
          </a:stretch>
        </p:blipFill>
        <p:spPr>
          <a:xfrm>
            <a:off x="2166872" y="1205948"/>
            <a:ext cx="6363199" cy="2710358"/>
          </a:xfrm>
          <a:prstGeom prst="rect">
            <a:avLst/>
          </a:prstGeom>
        </p:spPr>
      </p:pic>
      <mc:AlternateContent xmlns:mc="http://schemas.openxmlformats.org/markup-compatibility/2006" xmlns:a14="http://schemas.microsoft.com/office/drawing/2010/main">
        <mc:Choice Requires="a14">
          <p:sp>
            <p:nvSpPr>
              <p:cNvPr id="6" name="TextBox 13"/>
              <p:cNvSpPr txBox="1"/>
              <p:nvPr/>
            </p:nvSpPr>
            <p:spPr>
              <a:xfrm>
                <a:off x="3327244" y="4273338"/>
                <a:ext cx="4047262" cy="7923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𝑮</m:t>
                      </m:r>
                      <m:d>
                        <m:dPr>
                          <m:ctrlPr>
                            <a:rPr lang="en-US" altLang="zh-CN" sz="2400" b="1" i="1" smtClean="0">
                              <a:latin typeface="Cambria Math" panose="02040503050406030204" pitchFamily="18" charset="0"/>
                            </a:rPr>
                          </m:ctrlPr>
                        </m:dPr>
                        <m:e>
                          <m:r>
                            <a:rPr lang="en-US" altLang="zh-CN" sz="2400" b="1" i="1" smtClean="0">
                              <a:latin typeface="Cambria Math"/>
                            </a:rPr>
                            <m:t>𝒔</m:t>
                          </m:r>
                        </m:e>
                      </m:d>
                      <m:r>
                        <a:rPr lang="en-US" altLang="zh-CN" sz="2400" b="1" i="1" smtClean="0">
                          <a:latin typeface="Cambria Math"/>
                        </a:rPr>
                        <m:t>= </m:t>
                      </m:r>
                      <m:f>
                        <m:fPr>
                          <m:ctrlPr>
                            <a:rPr lang="en-US" altLang="zh-CN" sz="2400" b="1" i="1" smtClean="0">
                              <a:latin typeface="Cambria Math" panose="02040503050406030204" pitchFamily="18" charset="0"/>
                            </a:rPr>
                          </m:ctrlPr>
                        </m:fPr>
                        <m:num>
                          <m:r>
                            <a:rPr lang="en-US" altLang="zh-CN" sz="2400" b="1" i="1" smtClean="0">
                              <a:latin typeface="Cambria Math"/>
                            </a:rPr>
                            <m:t>𝟏</m:t>
                          </m:r>
                        </m:num>
                        <m:den>
                          <m:sSup>
                            <m:sSupPr>
                              <m:ctrlPr>
                                <a:rPr lang="en-US" altLang="zh-CN" sz="2400" b="1" i="1" smtClean="0">
                                  <a:latin typeface="Cambria Math" panose="02040503050406030204" pitchFamily="18" charset="0"/>
                                </a:rPr>
                              </m:ctrlPr>
                            </m:sSupPr>
                            <m:e>
                              <m:r>
                                <a:rPr lang="en-US" altLang="zh-CN" sz="2400" b="1" i="1" smtClean="0">
                                  <a:latin typeface="Cambria Math"/>
                                </a:rPr>
                                <m:t>𝑹</m:t>
                              </m:r>
                            </m:e>
                            <m:sup>
                              <m:r>
                                <a:rPr lang="en-US" altLang="zh-CN" sz="2400" b="1" i="1" smtClean="0">
                                  <a:latin typeface="Cambria Math"/>
                                </a:rPr>
                                <m:t>𝟐</m:t>
                              </m:r>
                            </m:sup>
                          </m:sSup>
                          <m:sSup>
                            <m:sSupPr>
                              <m:ctrlPr>
                                <a:rPr lang="en-US" altLang="zh-CN" sz="2400" b="1" i="1" smtClean="0">
                                  <a:latin typeface="Cambria Math" panose="02040503050406030204" pitchFamily="18" charset="0"/>
                                </a:rPr>
                              </m:ctrlPr>
                            </m:sSupPr>
                            <m:e>
                              <m:r>
                                <a:rPr lang="en-US" altLang="zh-CN" sz="2400" b="1" i="1" smtClean="0">
                                  <a:latin typeface="Cambria Math"/>
                                </a:rPr>
                                <m:t>𝑪</m:t>
                              </m:r>
                            </m:e>
                            <m:sup>
                              <m:r>
                                <a:rPr lang="en-US" altLang="zh-CN" sz="2400" b="1" i="1" smtClean="0">
                                  <a:latin typeface="Cambria Math"/>
                                </a:rPr>
                                <m:t>𝟐</m:t>
                              </m:r>
                            </m:sup>
                          </m:sSup>
                          <m:sSup>
                            <m:sSupPr>
                              <m:ctrlPr>
                                <a:rPr lang="en-US" altLang="zh-CN" sz="2400" b="1" i="1" smtClean="0">
                                  <a:latin typeface="Cambria Math" panose="02040503050406030204" pitchFamily="18" charset="0"/>
                                </a:rPr>
                              </m:ctrlPr>
                            </m:sSupPr>
                            <m:e>
                              <m:r>
                                <a:rPr lang="en-US" altLang="zh-CN" sz="2400" b="1" i="1" smtClean="0">
                                  <a:latin typeface="Cambria Math"/>
                                </a:rPr>
                                <m:t>𝑺</m:t>
                              </m:r>
                            </m:e>
                            <m:sup>
                              <m:r>
                                <a:rPr lang="en-US" altLang="zh-CN" sz="2400" b="1" i="1" smtClean="0">
                                  <a:latin typeface="Cambria Math"/>
                                </a:rPr>
                                <m:t>𝟐</m:t>
                              </m:r>
                            </m:sup>
                          </m:sSup>
                          <m:r>
                            <a:rPr lang="en-US" altLang="zh-CN" sz="2400" b="1" i="1" smtClean="0">
                              <a:latin typeface="Cambria Math"/>
                            </a:rPr>
                            <m:t>+</m:t>
                          </m:r>
                          <m:r>
                            <a:rPr lang="en-US" altLang="zh-CN" sz="2400" b="1" i="1">
                              <a:latin typeface="Cambria Math" panose="02040503050406030204" pitchFamily="18" charset="0"/>
                            </a:rPr>
                            <m:t>2</m:t>
                          </m:r>
                          <m:r>
                            <a:rPr lang="en-US" altLang="zh-CN" sz="2400" b="1" i="1" smtClean="0">
                              <a:latin typeface="Cambria Math"/>
                            </a:rPr>
                            <m:t>𝑹𝑪𝑺</m:t>
                          </m:r>
                          <m:r>
                            <a:rPr lang="en-US" altLang="zh-CN" sz="2400" b="1" i="1" smtClean="0">
                              <a:latin typeface="Cambria Math"/>
                            </a:rPr>
                            <m:t>+</m:t>
                          </m:r>
                          <m:r>
                            <a:rPr lang="en-US" altLang="zh-CN" sz="2400" b="1" i="1" smtClean="0">
                              <a:latin typeface="Cambria Math"/>
                            </a:rPr>
                            <m:t>𝟏</m:t>
                          </m:r>
                        </m:den>
                      </m:f>
                    </m:oMath>
                  </m:oMathPara>
                </a14:m>
                <a:endParaRPr lang="zh-CN" altLang="en-US" sz="2400" b="1" dirty="0"/>
              </a:p>
            </p:txBody>
          </p:sp>
        </mc:Choice>
        <mc:Fallback xmlns="">
          <p:sp>
            <p:nvSpPr>
              <p:cNvPr id="6" name="TextBox 13"/>
              <p:cNvSpPr txBox="1">
                <a:spLocks noRot="1" noChangeAspect="1" noMove="1" noResize="1" noEditPoints="1" noAdjustHandles="1" noChangeArrowheads="1" noChangeShapeType="1" noTextEdit="1"/>
              </p:cNvSpPr>
              <p:nvPr/>
            </p:nvSpPr>
            <p:spPr>
              <a:xfrm>
                <a:off x="3327244" y="4273338"/>
                <a:ext cx="4047262" cy="79239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1801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Complementary Filter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Often, there are cases where we have two different measurement sources for estimating one variable and the noise properties of the two measurements are such that one source gives good information only in low frequency region while the other is good only in high frequency region. So, we can use a complementary filter.</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514" y="3141613"/>
            <a:ext cx="8125916" cy="331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75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Complementary Filter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complementary filter gives us a "best of both worlds" kind of deal. On the short term, we use the data from the gyroscope, because it is very precise and not susceptible to external forces. On the long term, we use the data from the accelerometer, as it does not drift. In it's most simple form, the filter looks as follows:</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da-DK" altLang="zh-CN" b="1" dirty="0"/>
              <a:t>		angle = (0.98)*(angle + gyro*dt) + (0.02)*(acc_angle)</a:t>
            </a:r>
            <a:endParaRPr lang="zh-CN" altLang="en-US" b="1" dirty="0"/>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2253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1380</TotalTime>
  <Words>376</Words>
  <Application>Microsoft Office PowerPoint</Application>
  <PresentationFormat>宽屏</PresentationFormat>
  <Paragraphs>25</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宋体</vt:lpstr>
      <vt:lpstr>微软雅黑</vt:lpstr>
      <vt:lpstr>Arial</vt:lpstr>
      <vt:lpstr>Cambria Math</vt:lpstr>
      <vt:lpstr>Century Gothic</vt:lpstr>
      <vt:lpstr>Wingdings 3</vt:lpstr>
      <vt:lpstr>离子</vt:lpstr>
      <vt:lpstr>Digital Filter</vt:lpstr>
      <vt:lpstr>What is a Digital Filter？</vt:lpstr>
      <vt:lpstr>First-order Low-pass Filter</vt:lpstr>
      <vt:lpstr>Discrete-time Realization</vt:lpstr>
      <vt:lpstr>Discrete-time Realization</vt:lpstr>
      <vt:lpstr>Discrete-time Realization</vt:lpstr>
      <vt:lpstr>Second-Order Low-pass Filter</vt:lpstr>
      <vt:lpstr>Complementary Filter</vt:lpstr>
      <vt:lpstr>Complementary Filter</vt:lpstr>
      <vt:lpstr>Complementary Filter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845</cp:revision>
  <dcterms:created xsi:type="dcterms:W3CDTF">2016-06-17T08:48:09Z</dcterms:created>
  <dcterms:modified xsi:type="dcterms:W3CDTF">2017-07-09T15:31:18Z</dcterms:modified>
</cp:coreProperties>
</file>