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6" r:id="rId8"/>
    <p:sldId id="267" r:id="rId9"/>
    <p:sldId id="265"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2050773"/>
          </a:xfrm>
        </p:spPr>
        <p:txBody>
          <a:bodyPr/>
          <a:lstStyle/>
          <a:p>
            <a:r>
              <a:rPr lang="en-US" altLang="zh-CN" sz="6600" dirty="0"/>
              <a:t>DCM</a:t>
            </a:r>
            <a:r>
              <a:rPr lang="zh-CN" altLang="en-US" sz="6600" dirty="0"/>
              <a:t>（</a:t>
            </a:r>
            <a:r>
              <a:rPr lang="en-US" altLang="zh-CN" sz="6600" dirty="0"/>
              <a:t>Direction Cosine Matrix</a:t>
            </a:r>
            <a:r>
              <a:rPr lang="zh-CN" altLang="en-US" sz="6600" dirty="0"/>
              <a:t>）</a:t>
            </a:r>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direction cosine matrix C is given by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308" y="1914052"/>
            <a:ext cx="2482328" cy="5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24" y="3022557"/>
            <a:ext cx="9036496" cy="114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59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Small Angle Approximation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small-angle approximation is a useful simplification of the basic trigonometric functions which is approximately true in the limit where the angle approaches zero. </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With small-angle approximation ,we obtain</a:t>
            </a:r>
          </a:p>
          <a:p>
            <a:pPr marL="0" indent="0">
              <a:buNone/>
            </a:pP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TextBox 6"/>
              <p:cNvSpPr txBox="1"/>
              <p:nvPr/>
            </p:nvSpPr>
            <p:spPr>
              <a:xfrm>
                <a:off x="2536047" y="2547685"/>
                <a:ext cx="1541319" cy="523220"/>
              </a:xfrm>
              <a:prstGeom prst="rect">
                <a:avLst/>
              </a:prstGeom>
              <a:noFill/>
            </p:spPr>
            <p:txBody>
              <a:bodyPr wrap="none" rtlCol="0">
                <a:spAutoFit/>
              </a:bodyPr>
              <a:lstStyle/>
              <a:p>
                <a14:m>
                  <m:oMath xmlns:m="http://schemas.openxmlformats.org/officeDocument/2006/math">
                    <m:func>
                      <m:funcPr>
                        <m:ctrlPr>
                          <a:rPr lang="en-US" altLang="zh-CN" sz="2800" b="1" i="1" smtClean="0">
                            <a:latin typeface="Cambria Math" panose="02040503050406030204" pitchFamily="18" charset="0"/>
                          </a:rPr>
                        </m:ctrlPr>
                      </m:funcPr>
                      <m:fName>
                        <m:r>
                          <a:rPr lang="en-US" altLang="zh-CN" sz="2800" b="1" i="0" smtClean="0">
                            <a:latin typeface="Cambria Math"/>
                          </a:rPr>
                          <m:t>𝐬𝐢𝐧</m:t>
                        </m:r>
                      </m:fName>
                      <m:e>
                        <m:r>
                          <a:rPr lang="zh-CN" altLang="en-US" sz="2800" b="1" i="1" smtClean="0">
                            <a:latin typeface="Cambria Math"/>
                          </a:rPr>
                          <m:t>𝜽</m:t>
                        </m:r>
                        <m:r>
                          <a:rPr lang="en-US" altLang="zh-CN" sz="2800" b="1" i="1" smtClean="0">
                            <a:latin typeface="Cambria Math"/>
                          </a:rPr>
                          <m:t> </m:t>
                        </m:r>
                      </m:e>
                    </m:func>
                  </m:oMath>
                </a14:m>
                <a:r>
                  <a:rPr lang="zh-CN" altLang="en-US" sz="2800" b="1" dirty="0"/>
                  <a:t>≈ </a:t>
                </a:r>
                <a14:m>
                  <m:oMath xmlns:m="http://schemas.openxmlformats.org/officeDocument/2006/math">
                    <m:r>
                      <a:rPr lang="zh-CN" altLang="en-US" sz="2800" b="1" i="1">
                        <a:latin typeface="Cambria Math"/>
                      </a:rPr>
                      <m:t>𝜽</m:t>
                    </m:r>
                  </m:oMath>
                </a14:m>
                <a:endParaRPr lang="zh-CN" altLang="en-US" sz="2800" b="1" dirty="0"/>
              </a:p>
            </p:txBody>
          </p:sp>
        </mc:Choice>
        <mc:Fallback xmlns="">
          <p:sp>
            <p:nvSpPr>
              <p:cNvPr id="8" name="TextBox 6"/>
              <p:cNvSpPr txBox="1">
                <a:spLocks noRot="1" noChangeAspect="1" noMove="1" noResize="1" noEditPoints="1" noAdjustHandles="1" noChangeArrowheads="1" noChangeShapeType="1" noTextEdit="1"/>
              </p:cNvSpPr>
              <p:nvPr/>
            </p:nvSpPr>
            <p:spPr>
              <a:xfrm>
                <a:off x="2536047" y="2547685"/>
                <a:ext cx="1541319" cy="523220"/>
              </a:xfrm>
              <a:prstGeom prst="rect">
                <a:avLst/>
              </a:prstGeom>
              <a:blipFill>
                <a:blip r:embed="rId2"/>
                <a:stretch>
                  <a:fillRect t="-1279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9"/>
              <p:cNvSpPr txBox="1"/>
              <p:nvPr/>
            </p:nvSpPr>
            <p:spPr>
              <a:xfrm>
                <a:off x="5885723" y="2547685"/>
                <a:ext cx="1585114" cy="523220"/>
              </a:xfrm>
              <a:prstGeom prst="rect">
                <a:avLst/>
              </a:prstGeom>
              <a:noFill/>
            </p:spPr>
            <p:txBody>
              <a:bodyPr wrap="none" rtlCol="0">
                <a:spAutoFit/>
              </a:bodyPr>
              <a:lstStyle/>
              <a:p>
                <a14:m>
                  <m:oMath xmlns:m="http://schemas.openxmlformats.org/officeDocument/2006/math">
                    <m:func>
                      <m:funcPr>
                        <m:ctrlPr>
                          <a:rPr lang="en-US" altLang="zh-CN" sz="2800" b="1" i="1" smtClean="0">
                            <a:latin typeface="Cambria Math" panose="02040503050406030204" pitchFamily="18" charset="0"/>
                          </a:rPr>
                        </m:ctrlPr>
                      </m:funcPr>
                      <m:fName>
                        <m:func>
                          <m:funcPr>
                            <m:ctrlPr>
                              <a:rPr lang="en-US" altLang="zh-CN" sz="2800" b="1" i="1" smtClean="0">
                                <a:latin typeface="Cambria Math" panose="02040503050406030204" pitchFamily="18" charset="0"/>
                              </a:rPr>
                            </m:ctrlPr>
                          </m:funcPr>
                          <m:fName>
                            <m:r>
                              <m:rPr>
                                <m:sty m:val="p"/>
                              </m:rPr>
                              <a:rPr lang="en-US" altLang="zh-CN" sz="2800" b="0" i="0" smtClean="0">
                                <a:latin typeface="Cambria Math"/>
                              </a:rPr>
                              <m:t>cos</m:t>
                            </m:r>
                          </m:fName>
                          <m:e>
                            <m:r>
                              <a:rPr lang="zh-CN" altLang="en-US" sz="2800" b="0" i="1" smtClean="0">
                                <a:latin typeface="Cambria Math"/>
                              </a:rPr>
                              <m:t>𝜽</m:t>
                            </m:r>
                          </m:e>
                        </m:func>
                      </m:fName>
                      <m:e>
                        <m:r>
                          <a:rPr lang="en-US" altLang="zh-CN" sz="2800" b="1" i="1" smtClean="0">
                            <a:latin typeface="Cambria Math"/>
                          </a:rPr>
                          <m:t> </m:t>
                        </m:r>
                      </m:e>
                    </m:func>
                  </m:oMath>
                </a14:m>
                <a:r>
                  <a:rPr lang="zh-CN" altLang="en-US" sz="2800" b="1" dirty="0"/>
                  <a:t>≈ </a:t>
                </a:r>
                <a14:m>
                  <m:oMath xmlns:m="http://schemas.openxmlformats.org/officeDocument/2006/math">
                    <m:r>
                      <a:rPr lang="en-US" altLang="zh-CN" sz="2800" b="1" i="1" smtClean="0">
                        <a:latin typeface="Cambria Math"/>
                      </a:rPr>
                      <m:t>𝟏</m:t>
                    </m:r>
                  </m:oMath>
                </a14:m>
                <a:endParaRPr lang="zh-CN" altLang="en-US" sz="2800" b="1" dirty="0"/>
              </a:p>
            </p:txBody>
          </p:sp>
        </mc:Choice>
        <mc:Fallback xmlns="">
          <p:sp>
            <p:nvSpPr>
              <p:cNvPr id="9" name="TextBox 9"/>
              <p:cNvSpPr txBox="1">
                <a:spLocks noRot="1" noChangeAspect="1" noMove="1" noResize="1" noEditPoints="1" noAdjustHandles="1" noChangeArrowheads="1" noChangeShapeType="1" noTextEdit="1"/>
              </p:cNvSpPr>
              <p:nvPr/>
            </p:nvSpPr>
            <p:spPr>
              <a:xfrm>
                <a:off x="5885723" y="2547685"/>
                <a:ext cx="1585114" cy="523220"/>
              </a:xfrm>
              <a:prstGeom prst="rect">
                <a:avLst/>
              </a:prstGeom>
              <a:blipFill>
                <a:blip r:embed="rId3"/>
                <a:stretch>
                  <a:fillRect t="-12791" b="-31395"/>
                </a:stretch>
              </a:blipFill>
            </p:spPr>
            <p:txBody>
              <a:bodyPr/>
              <a:lstStyle/>
              <a:p>
                <a:r>
                  <a:rPr lang="zh-CN" altLang="en-US">
                    <a:noFill/>
                  </a:rPr>
                  <a:t> </a:t>
                </a:r>
              </a:p>
            </p:txBody>
          </p:sp>
        </mc:Fallback>
      </mc:AlternateContent>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03" y="3903808"/>
            <a:ext cx="4367758" cy="171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05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如图所示，假设坐标系从 </a:t>
            </a:r>
            <a:r>
              <a:rPr lang="en-US" altLang="zh-CN" dirty="0">
                <a:latin typeface="微软雅黑" panose="020B0503020204020204" pitchFamily="34" charset="-122"/>
                <a:ea typeface="微软雅黑" panose="020B0503020204020204" pitchFamily="34" charset="-122"/>
              </a:rPr>
              <a:t>OXY </a:t>
            </a:r>
            <a:r>
              <a:rPr lang="zh-CN" altLang="en-US" dirty="0">
                <a:latin typeface="微软雅黑" panose="020B0503020204020204" pitchFamily="34" charset="-122"/>
                <a:ea typeface="微软雅黑" panose="020B0503020204020204" pitchFamily="34" charset="-122"/>
              </a:rPr>
              <a:t>绕 </a:t>
            </a:r>
            <a:r>
              <a:rPr lang="en-US" altLang="zh-CN" dirty="0">
                <a:latin typeface="微软雅黑" panose="020B0503020204020204" pitchFamily="34" charset="-122"/>
                <a:ea typeface="微软雅黑" panose="020B0503020204020204" pitchFamily="34" charset="-122"/>
              </a:rPr>
              <a:t>Z </a:t>
            </a:r>
            <a:r>
              <a:rPr lang="zh-CN" altLang="en-US" dirty="0">
                <a:latin typeface="微软雅黑" panose="020B0503020204020204" pitchFamily="34" charset="-122"/>
                <a:ea typeface="微软雅黑" panose="020B0503020204020204" pitchFamily="34" charset="-122"/>
              </a:rPr>
              <a:t>轴负方向逆时针旋转 </a:t>
            </a:r>
            <a:r>
              <a:rPr lang="en-US" altLang="zh-CN" dirty="0">
                <a:latin typeface="微软雅黑" panose="020B0503020204020204" pitchFamily="34" charset="-122"/>
                <a:ea typeface="微软雅黑" panose="020B0503020204020204" pitchFamily="34" charset="-122"/>
              </a:rPr>
              <a:t>θ </a:t>
            </a:r>
            <a:r>
              <a:rPr lang="zh-CN" altLang="en-US" dirty="0">
                <a:latin typeface="微软雅黑" panose="020B0503020204020204" pitchFamily="34" charset="-122"/>
                <a:ea typeface="微软雅黑" panose="020B0503020204020204" pitchFamily="34" charset="-122"/>
              </a:rPr>
              <a:t>角，变为坐标系 </a:t>
            </a:r>
            <a:r>
              <a:rPr lang="en-US" altLang="zh-CN" dirty="0">
                <a:latin typeface="微软雅黑" panose="020B0503020204020204" pitchFamily="34" charset="-122"/>
                <a:ea typeface="微软雅黑" panose="020B0503020204020204" pitchFamily="34" charset="-122"/>
              </a:rPr>
              <a:t>OX’Y’</a:t>
            </a:r>
            <a:r>
              <a:rPr lang="zh-CN" altLang="en-US" dirty="0">
                <a:latin typeface="微软雅黑" panose="020B0503020204020204" pitchFamily="34" charset="-122"/>
                <a:ea typeface="微软雅黑" panose="020B0503020204020204" pitchFamily="34" charset="-122"/>
              </a:rPr>
              <a:t>。向量 </a:t>
            </a:r>
            <a:r>
              <a:rPr lang="en-US" altLang="zh-CN" dirty="0">
                <a:latin typeface="微软雅黑" panose="020B0503020204020204" pitchFamily="34" charset="-122"/>
                <a:ea typeface="微软雅黑" panose="020B0503020204020204" pitchFamily="34" charset="-122"/>
              </a:rPr>
              <a:t>OA</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OXY </a:t>
            </a:r>
            <a:r>
              <a:rPr lang="zh-CN" altLang="en-US" dirty="0">
                <a:latin typeface="微软雅黑" panose="020B0503020204020204" pitchFamily="34" charset="-122"/>
                <a:ea typeface="微软雅黑" panose="020B0503020204020204" pitchFamily="34" charset="-122"/>
              </a:rPr>
              <a:t>坐标系下的坐标为 （</a:t>
            </a:r>
            <a:r>
              <a:rPr lang="en-US" altLang="zh-CN" dirty="0" err="1">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OX’Y’</a:t>
            </a:r>
            <a:r>
              <a:rPr lang="zh-CN" altLang="en-US" dirty="0">
                <a:latin typeface="微软雅黑" panose="020B0503020204020204" pitchFamily="34" charset="-122"/>
                <a:ea typeface="微软雅黑" panose="020B0503020204020204" pitchFamily="34" charset="-122"/>
              </a:rPr>
              <a:t>坐标系下的坐标为 （</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 下面计算 （</a:t>
            </a:r>
            <a:r>
              <a:rPr lang="en-US" altLang="zh-CN" dirty="0" err="1">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 与 （</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）的关系。</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53841" y="2896775"/>
            <a:ext cx="4751774" cy="2987190"/>
          </a:xfrm>
          <a:prstGeom prst="rect">
            <a:avLst/>
          </a:prstGeom>
        </p:spPr>
      </p:pic>
    </p:spTree>
    <p:extLst>
      <p:ext uri="{BB962C8B-B14F-4D97-AF65-F5344CB8AC3E}">
        <p14:creationId xmlns:p14="http://schemas.microsoft.com/office/powerpoint/2010/main" val="3676800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1470615" y="1205948"/>
            <a:ext cx="7755713" cy="2266122"/>
          </a:xfrm>
          <a:prstGeom prst="rect">
            <a:avLst/>
          </a:prstGeom>
        </p:spPr>
      </p:pic>
      <p:pic>
        <p:nvPicPr>
          <p:cNvPr id="6" name="图片 5"/>
          <p:cNvPicPr>
            <a:picLocks noChangeAspect="1"/>
          </p:cNvPicPr>
          <p:nvPr/>
        </p:nvPicPr>
        <p:blipFill>
          <a:blip r:embed="rId3"/>
          <a:stretch>
            <a:fillRect/>
          </a:stretch>
        </p:blipFill>
        <p:spPr>
          <a:xfrm>
            <a:off x="2972584" y="3472070"/>
            <a:ext cx="4751774" cy="2987190"/>
          </a:xfrm>
          <a:prstGeom prst="rect">
            <a:avLst/>
          </a:prstGeom>
        </p:spPr>
      </p:pic>
    </p:spTree>
    <p:extLst>
      <p:ext uri="{BB962C8B-B14F-4D97-AF65-F5344CB8AC3E}">
        <p14:creationId xmlns:p14="http://schemas.microsoft.com/office/powerpoint/2010/main" val="361458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1714235" y="1345117"/>
            <a:ext cx="7268474" cy="4896657"/>
          </a:xfrm>
          <a:prstGeom prst="rect">
            <a:avLst/>
          </a:prstGeom>
        </p:spPr>
      </p:pic>
    </p:spTree>
    <p:extLst>
      <p:ext uri="{BB962C8B-B14F-4D97-AF65-F5344CB8AC3E}">
        <p14:creationId xmlns:p14="http://schemas.microsoft.com/office/powerpoint/2010/main" val="1985417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4" name="内容占位符 3"/>
          <p:cNvPicPr>
            <a:picLocks noGrp="1" noChangeAspect="1"/>
          </p:cNvPicPr>
          <p:nvPr>
            <p:ph idx="1"/>
          </p:nvPr>
        </p:nvPicPr>
        <p:blipFill>
          <a:blip r:embed="rId2"/>
          <a:stretch>
            <a:fillRect/>
          </a:stretch>
        </p:blipFill>
        <p:spPr>
          <a:xfrm>
            <a:off x="1830295" y="1205948"/>
            <a:ext cx="7531300" cy="2029094"/>
          </a:xfrm>
          <a:prstGeom prst="rect">
            <a:avLst/>
          </a:prstGeom>
        </p:spPr>
      </p:pic>
      <p:pic>
        <p:nvPicPr>
          <p:cNvPr id="5" name="图片 4"/>
          <p:cNvPicPr>
            <a:picLocks noChangeAspect="1"/>
          </p:cNvPicPr>
          <p:nvPr/>
        </p:nvPicPr>
        <p:blipFill>
          <a:blip r:embed="rId3"/>
          <a:stretch>
            <a:fillRect/>
          </a:stretch>
        </p:blipFill>
        <p:spPr>
          <a:xfrm>
            <a:off x="1830295" y="3235042"/>
            <a:ext cx="7531300" cy="1991326"/>
          </a:xfrm>
          <a:prstGeom prst="rect">
            <a:avLst/>
          </a:prstGeom>
        </p:spPr>
      </p:pic>
    </p:spTree>
    <p:extLst>
      <p:ext uri="{BB962C8B-B14F-4D97-AF65-F5344CB8AC3E}">
        <p14:creationId xmlns:p14="http://schemas.microsoft.com/office/powerpoint/2010/main" val="2490878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通常在大地上要建立一个全局坐标系，称为 </a:t>
            </a:r>
            <a:r>
              <a:rPr lang="en-US" altLang="zh-CN" dirty="0">
                <a:latin typeface="微软雅黑" panose="020B0503020204020204" pitchFamily="34" charset="-122"/>
                <a:ea typeface="微软雅黑" panose="020B0503020204020204" pitchFamily="34" charset="-122"/>
              </a:rPr>
              <a:t>GCS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Global Coordinate System</a:t>
            </a:r>
            <a:r>
              <a:rPr lang="zh-CN" altLang="en-US" dirty="0">
                <a:latin typeface="微软雅黑" panose="020B0503020204020204" pitchFamily="34" charset="-122"/>
                <a:ea typeface="微软雅黑" panose="020B0503020204020204" pitchFamily="34" charset="-122"/>
              </a:rPr>
              <a:t>） ，用来对整个多体系统提供一个统一的参照坐标系。在物体上要建立一个局部坐标系，称为 </a:t>
            </a:r>
            <a:r>
              <a:rPr lang="en-US" altLang="zh-CN" dirty="0">
                <a:latin typeface="微软雅黑" panose="020B0503020204020204" pitchFamily="34" charset="-122"/>
                <a:ea typeface="微软雅黑" panose="020B0503020204020204" pitchFamily="34" charset="-122"/>
              </a:rPr>
              <a:t>BCS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Body Coordinate System</a:t>
            </a:r>
            <a:r>
              <a:rPr lang="zh-CN" altLang="en-US" dirty="0">
                <a:latin typeface="微软雅黑" panose="020B0503020204020204" pitchFamily="34" charset="-122"/>
                <a:ea typeface="微软雅黑" panose="020B0503020204020204" pitchFamily="34" charset="-122"/>
              </a:rPr>
              <a:t>） ，一方面用来描述物体在 </a:t>
            </a:r>
            <a:r>
              <a:rPr lang="en-US" altLang="zh-CN" dirty="0">
                <a:latin typeface="微软雅黑" panose="020B0503020204020204" pitchFamily="34" charset="-122"/>
                <a:ea typeface="微软雅黑" panose="020B0503020204020204" pitchFamily="34" charset="-122"/>
              </a:rPr>
              <a:t>GCS </a:t>
            </a:r>
            <a:r>
              <a:rPr lang="zh-CN" altLang="en-US" dirty="0">
                <a:latin typeface="微软雅黑" panose="020B0503020204020204" pitchFamily="34" charset="-122"/>
                <a:ea typeface="微软雅黑" panose="020B0503020204020204" pitchFamily="34" charset="-122"/>
              </a:rPr>
              <a:t>内的位置和姿态，另一方面，为物体上的点或其它坐标系提供局部的确定位置和姿态的标准。 此外， 在物体上可以根据需要建立其它的坐标系，例如，为描述物体上的约束及列写约束方程，需要建立约束的坐标系。</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9655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DCM</a:t>
            </a:r>
            <a:br>
              <a:rPr lang="en-US" altLang="zh-CN" dirty="0"/>
            </a:br>
            <a:endParaRPr lang="en-US" altLang="zh-CN" dirty="0"/>
          </a:p>
        </p:txBody>
      </p:sp>
      <p:pic>
        <p:nvPicPr>
          <p:cNvPr id="5" name="内容占位符 4"/>
          <p:cNvPicPr>
            <a:picLocks noGrp="1" noChangeAspect="1"/>
          </p:cNvPicPr>
          <p:nvPr>
            <p:ph idx="1"/>
          </p:nvPr>
        </p:nvPicPr>
        <p:blipFill>
          <a:blip r:embed="rId2"/>
          <a:stretch>
            <a:fillRect/>
          </a:stretch>
        </p:blipFill>
        <p:spPr>
          <a:xfrm>
            <a:off x="982581" y="1205948"/>
            <a:ext cx="9068253" cy="3617843"/>
          </a:xfrm>
          <a:prstGeom prst="rect">
            <a:avLst/>
          </a:prstGeom>
        </p:spPr>
      </p:pic>
    </p:spTree>
    <p:extLst>
      <p:ext uri="{BB962C8B-B14F-4D97-AF65-F5344CB8AC3E}">
        <p14:creationId xmlns:p14="http://schemas.microsoft.com/office/powerpoint/2010/main" val="82562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姿态解算</a:t>
            </a:r>
          </a:p>
        </p:txBody>
      </p:sp>
      <p:sp>
        <p:nvSpPr>
          <p:cNvPr id="3" name="内容占位符 2"/>
          <p:cNvSpPr>
            <a:spLocks noGrp="1"/>
          </p:cNvSpPr>
          <p:nvPr>
            <p:ph sz="half" idx="1"/>
          </p:nvPr>
        </p:nvSpPr>
        <p:spPr/>
        <p:txBody>
          <a:bodyPr/>
          <a:lstStyle/>
          <a:p>
            <a:r>
              <a:rPr lang="zh-CN" altLang="en-US" dirty="0"/>
              <a:t>问：如何获得姿态？</a:t>
            </a:r>
            <a:endParaRPr lang="en-US" altLang="zh-CN" dirty="0"/>
          </a:p>
          <a:p>
            <a:r>
              <a:rPr lang="zh-CN" altLang="en-US" dirty="0"/>
              <a:t>答：加速度计测量得到重力在姿态上的投影</a:t>
            </a:r>
            <a:endParaRPr lang="en-US" altLang="zh-CN" dirty="0"/>
          </a:p>
          <a:p>
            <a:r>
              <a:rPr lang="zh-CN" altLang="en-US" dirty="0"/>
              <a:t>问：这样获得的姿态稳定吗？</a:t>
            </a:r>
            <a:endParaRPr lang="en-US" altLang="zh-CN" dirty="0"/>
          </a:p>
          <a:p>
            <a:r>
              <a:rPr lang="zh-CN" altLang="en-US" dirty="0"/>
              <a:t>答：由于加速度计的制作工艺问题，任何传感器都存在硬性误差</a:t>
            </a:r>
            <a:endParaRPr lang="en-US" altLang="zh-CN" dirty="0"/>
          </a:p>
          <a:p>
            <a:r>
              <a:rPr lang="zh-CN" altLang="en-US" dirty="0"/>
              <a:t>问：那该怎么办，得到的姿态不稳定可是会引起调节的不稳定的啊</a:t>
            </a:r>
            <a:endParaRPr lang="en-US" altLang="zh-CN" dirty="0"/>
          </a:p>
          <a:p>
            <a:r>
              <a:rPr lang="zh-CN" altLang="en-US" dirty="0"/>
              <a:t>答：加入陀螺仪融合</a:t>
            </a:r>
          </a:p>
        </p:txBody>
      </p:sp>
      <p:sp>
        <p:nvSpPr>
          <p:cNvPr id="4" name="内容占位符 3"/>
          <p:cNvSpPr>
            <a:spLocks noGrp="1"/>
          </p:cNvSpPr>
          <p:nvPr>
            <p:ph sz="half" idx="2"/>
          </p:nvPr>
        </p:nvSpPr>
        <p:spPr/>
        <p:txBody>
          <a:bodyPr/>
          <a:lstStyle/>
          <a:p>
            <a:r>
              <a:rPr lang="zh-CN" altLang="en-US" dirty="0"/>
              <a:t>问：陀螺仪怎么融合进去呢？</a:t>
            </a:r>
            <a:endParaRPr lang="en-US" altLang="zh-CN" dirty="0"/>
          </a:p>
          <a:p>
            <a:r>
              <a:rPr lang="zh-CN" altLang="en-US" dirty="0"/>
              <a:t>答：陀螺仪输出的是系统当前在三个轴的角速度，经过积分后就可以得到角度，得到三个轴的旋转角度以后就可以得到表示这个旋转组合的余弦矩阵，再把重力向量通过得到的余弦矩阵旋转后与加速度计的数据进行融合就可以啦！</a:t>
            </a:r>
            <a:endParaRPr lang="en-US" altLang="zh-CN" dirty="0"/>
          </a:p>
          <a:p>
            <a:r>
              <a:rPr lang="zh-CN" altLang="en-US" dirty="0"/>
              <a:t>问：还有其他方法吗？</a:t>
            </a:r>
            <a:endParaRPr lang="en-US" altLang="zh-CN" dirty="0"/>
          </a:p>
          <a:p>
            <a:r>
              <a:rPr lang="zh-CN" altLang="en-US" dirty="0"/>
              <a:t>答：你还想怎么样？看在你这么爱学的份上，把压箱的传家宝祭出来，四元数，四元数也是表示一个旋转组合的东西。</a:t>
            </a:r>
          </a:p>
        </p:txBody>
      </p:sp>
    </p:spTree>
    <p:extLst>
      <p:ext uri="{BB962C8B-B14F-4D97-AF65-F5344CB8AC3E}">
        <p14:creationId xmlns:p14="http://schemas.microsoft.com/office/powerpoint/2010/main" val="205042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Task3</a:t>
            </a:r>
            <a:br>
              <a:rPr lang="en-US" altLang="zh-CN" dirty="0"/>
            </a:b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DCM</a:t>
            </a:r>
            <a:r>
              <a:rPr lang="zh-CN" altLang="en-US" dirty="0">
                <a:latin typeface="微软雅黑" panose="020B0503020204020204" pitchFamily="34" charset="-122"/>
                <a:ea typeface="微软雅黑" panose="020B0503020204020204" pitchFamily="34" charset="-122"/>
              </a:rPr>
              <a:t>方式进行姿态解算，效果显示在上位机</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不用当天验收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9898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vector V has component xi and </a:t>
            </a:r>
            <a:r>
              <a:rPr lang="en-US" altLang="zh-CN" dirty="0" err="1">
                <a:latin typeface="微软雅黑" panose="020B0503020204020204" pitchFamily="34" charset="-122"/>
                <a:ea typeface="微软雅黑" panose="020B0503020204020204" pitchFamily="34" charset="-122"/>
              </a:rPr>
              <a:t>yj</a:t>
            </a:r>
            <a:r>
              <a:rPr lang="en-US" altLang="zh-CN" dirty="0">
                <a:latin typeface="微软雅黑" panose="020B0503020204020204" pitchFamily="34" charset="-122"/>
                <a:ea typeface="微软雅黑" panose="020B0503020204020204" pitchFamily="34" charset="-122"/>
              </a:rPr>
              <a:t> in OXY. When OX'Y' which coincide with the OXY coordinate system rotate α, we get new component </a:t>
            </a:r>
            <a:r>
              <a:rPr lang="en-US" altLang="zh-CN" dirty="0" err="1">
                <a:latin typeface="微软雅黑" panose="020B0503020204020204" pitchFamily="34" charset="-122"/>
                <a:ea typeface="微软雅黑" panose="020B0503020204020204" pitchFamily="34" charset="-122"/>
              </a:rPr>
              <a:t>x'i</a:t>
            </a:r>
            <a:r>
              <a:rPr lang="en-US" altLang="zh-CN" dirty="0">
                <a:latin typeface="微软雅黑" panose="020B0503020204020204" pitchFamily="34" charset="-122"/>
                <a:ea typeface="微软雅黑" panose="020B0503020204020204" pitchFamily="34" charset="-122"/>
              </a:rPr>
              <a:t>' and </a:t>
            </a:r>
            <a:r>
              <a:rPr lang="en-US" altLang="zh-CN" dirty="0" err="1">
                <a:latin typeface="微软雅黑" panose="020B0503020204020204" pitchFamily="34" charset="-122"/>
                <a:ea typeface="微软雅黑" panose="020B0503020204020204" pitchFamily="34" charset="-122"/>
              </a:rPr>
              <a:t>y'j'of</a:t>
            </a:r>
            <a:r>
              <a:rPr lang="en-US" altLang="zh-CN" dirty="0">
                <a:latin typeface="微软雅黑" panose="020B0503020204020204" pitchFamily="34" charset="-122"/>
                <a:ea typeface="微软雅黑" panose="020B0503020204020204" pitchFamily="34" charset="-122"/>
              </a:rPr>
              <a:t> V in OX'Y'. The equation is given</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Both sides multiplied by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or j', we obtain</a:t>
            </a:r>
          </a:p>
        </p:txBody>
      </p:sp>
      <p:pic>
        <p:nvPicPr>
          <p:cNvPr id="4" name="Pict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627" y="2450737"/>
            <a:ext cx="16668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4556384" y="2638855"/>
            <a:ext cx="792088" cy="376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1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354" y="2666766"/>
            <a:ext cx="23431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564" y="3892030"/>
            <a:ext cx="34290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003" y="3733003"/>
            <a:ext cx="3469059" cy="291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Represented in matrix form</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or write to</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matrix C is </a:t>
            </a:r>
            <a:r>
              <a:rPr lang="en-US" altLang="zh-CN" dirty="0" err="1">
                <a:latin typeface="微软雅黑" panose="020B0503020204020204" pitchFamily="34" charset="-122"/>
                <a:ea typeface="微软雅黑" panose="020B0503020204020204" pitchFamily="34" charset="-122"/>
              </a:rPr>
              <a:t>called“direction</a:t>
            </a:r>
            <a:r>
              <a:rPr lang="en-US" altLang="zh-CN" dirty="0">
                <a:latin typeface="微软雅黑" panose="020B0503020204020204" pitchFamily="34" charset="-122"/>
                <a:ea typeface="微软雅黑" panose="020B0503020204020204" pitchFamily="34" charset="-122"/>
              </a:rPr>
              <a:t> cosine </a:t>
            </a:r>
            <a:r>
              <a:rPr lang="en-US" altLang="zh-CN" dirty="0" err="1">
                <a:latin typeface="微软雅黑" panose="020B0503020204020204" pitchFamily="34" charset="-122"/>
                <a:ea typeface="微软雅黑" panose="020B0503020204020204" pitchFamily="34" charset="-122"/>
              </a:rPr>
              <a:t>matrix”or</a:t>
            </a:r>
            <a:r>
              <a:rPr lang="en-US" altLang="zh-CN" dirty="0">
                <a:latin typeface="微软雅黑" panose="020B0503020204020204" pitchFamily="34" charset="-122"/>
                <a:ea typeface="微软雅黑" panose="020B0503020204020204" pitchFamily="34" charset="-122"/>
              </a:rPr>
              <a:t> DCM</a:t>
            </a: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232" y="1879802"/>
            <a:ext cx="4320480" cy="118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3"/>
          <a:stretch>
            <a:fillRect/>
          </a:stretch>
        </p:blipFill>
        <p:spPr>
          <a:xfrm>
            <a:off x="4510199" y="3685407"/>
            <a:ext cx="1676545" cy="487722"/>
          </a:xfrm>
          <a:prstGeom prst="rect">
            <a:avLst/>
          </a:prstGeom>
        </p:spPr>
      </p:pic>
    </p:spTree>
    <p:extLst>
      <p:ext uri="{BB962C8B-B14F-4D97-AF65-F5344CB8AC3E}">
        <p14:creationId xmlns:p14="http://schemas.microsoft.com/office/powerpoint/2010/main" val="3610599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According to the definition of dot product</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So</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4374" y="1888570"/>
            <a:ext cx="3744416" cy="157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859" y="3966166"/>
            <a:ext cx="3327446" cy="99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194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Physical Significance of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We can also get the direction cosine matrix of two orthogonal  </a:t>
            </a:r>
          </a:p>
          <a:p>
            <a:pPr marL="0" indent="0">
              <a:buNone/>
            </a:pPr>
            <a:r>
              <a:rPr lang="en-US" altLang="zh-CN" dirty="0">
                <a:latin typeface="微软雅黑" panose="020B0503020204020204" pitchFamily="34" charset="-122"/>
                <a:ea typeface="微软雅黑" panose="020B0503020204020204" pitchFamily="34" charset="-122"/>
              </a:rPr>
              <a:t>three- dimensional  coordinate system</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346816"/>
            <a:ext cx="3634991" cy="95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4863075" y="2703049"/>
            <a:ext cx="61836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2262013"/>
            <a:ext cx="3858053" cy="11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445" y="3890474"/>
            <a:ext cx="4021627" cy="1418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418273" cy="523220"/>
          </a:xfrm>
          <a:prstGeom prst="rect">
            <a:avLst/>
          </a:prstGeom>
        </p:spPr>
        <p:txBody>
          <a:bodyPr wrap="none">
            <a:spAutoFit/>
          </a:bodyPr>
          <a:lstStyle/>
          <a:p>
            <a:r>
              <a:rPr lang="en-US" altLang="zh-CN" sz="2800" b="1" dirty="0" err="1"/>
              <a:t>OX</a:t>
            </a:r>
            <a:r>
              <a:rPr lang="en-US" altLang="zh-CN" sz="2800" b="1" baseline="-25000" dirty="0" err="1"/>
              <a:t>o</a:t>
            </a:r>
            <a:r>
              <a:rPr lang="en-US" altLang="zh-CN" sz="2800" b="1" dirty="0" err="1"/>
              <a:t>Y</a:t>
            </a:r>
            <a:r>
              <a:rPr lang="en-US" altLang="zh-CN" sz="2800" b="1" baseline="-25000" dirty="0" err="1"/>
              <a:t>o</a:t>
            </a:r>
            <a:r>
              <a:rPr lang="en-US" altLang="zh-CN" sz="2800" b="1" dirty="0" err="1"/>
              <a:t>Z</a:t>
            </a:r>
            <a:r>
              <a:rPr lang="en-US" altLang="zh-CN" sz="2800" b="1" baseline="-25000" dirty="0" err="1"/>
              <a:t>o</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355132" cy="400110"/>
          </a:xfrm>
          <a:prstGeom prst="rect">
            <a:avLst/>
          </a:prstGeom>
        </p:spPr>
        <p:txBody>
          <a:bodyPr wrap="none">
            <a:spAutoFit/>
          </a:bodyPr>
          <a:lstStyle/>
          <a:p>
            <a:pPr>
              <a:spcBef>
                <a:spcPct val="50000"/>
              </a:spcBef>
            </a:pPr>
            <a:r>
              <a:rPr lang="en-US" altLang="zh-CN" sz="2000" dirty="0"/>
              <a:t>Rotate      around</a:t>
            </a:r>
            <a:endParaRPr lang="zh-CN" altLang="en-US" sz="2000" dirty="0"/>
          </a:p>
        </p:txBody>
      </p:sp>
      <mc:AlternateContent xmlns:mc="http://schemas.openxmlformats.org/markup-compatibility/2006" xmlns:a14="http://schemas.microsoft.com/office/drawing/2010/main">
        <mc:Choice Requires="a14">
          <p:sp>
            <p:nvSpPr>
              <p:cNvPr id="17" name="TextBox 15"/>
              <p:cNvSpPr txBox="1"/>
              <p:nvPr/>
            </p:nvSpPr>
            <p:spPr>
              <a:xfrm>
                <a:off x="4654340" y="1351136"/>
                <a:ext cx="4728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a:rPr>
                        <m:t>𝜓</m:t>
                      </m:r>
                    </m:oMath>
                  </m:oMathPara>
                </a14:m>
                <a:endParaRPr lang="zh-CN" altLang="en-US" dirty="0"/>
              </a:p>
            </p:txBody>
          </p:sp>
        </mc:Choice>
        <mc:Fallback xmlns="">
          <p:sp>
            <p:nvSpPr>
              <p:cNvPr id="17" name="TextBox 15"/>
              <p:cNvSpPr txBox="1">
                <a:spLocks noRot="1" noChangeAspect="1" noMove="1" noResize="1" noEditPoints="1" noAdjustHandles="1" noChangeArrowheads="1" noChangeShapeType="1" noTextEdit="1"/>
              </p:cNvSpPr>
              <p:nvPr/>
            </p:nvSpPr>
            <p:spPr>
              <a:xfrm>
                <a:off x="4654340" y="1351136"/>
                <a:ext cx="472885" cy="461665"/>
              </a:xfrm>
              <a:prstGeom prst="rect">
                <a:avLst/>
              </a:prstGeom>
              <a:blipFill>
                <a:blip r:embed="rId2"/>
                <a:stretch>
                  <a:fillRect l="-2597" r="-259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4"/>
              <p:cNvSpPr txBox="1"/>
              <p:nvPr/>
            </p:nvSpPr>
            <p:spPr>
              <a:xfrm>
                <a:off x="5991510" y="1381913"/>
                <a:ext cx="3726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a:rPr>
                        <m:t>𝜁</m:t>
                      </m:r>
                    </m:oMath>
                  </m:oMathPara>
                </a14:m>
                <a:endParaRPr lang="zh-CN" altLang="en-US" sz="2000" dirty="0"/>
              </a:p>
            </p:txBody>
          </p:sp>
        </mc:Choice>
        <mc:Fallback xmlns="">
          <p:sp>
            <p:nvSpPr>
              <p:cNvPr id="18" name="TextBox 14"/>
              <p:cNvSpPr txBox="1">
                <a:spLocks noRot="1" noChangeAspect="1" noMove="1" noResize="1" noEditPoints="1" noAdjustHandles="1" noChangeArrowheads="1" noChangeShapeType="1" noTextEdit="1"/>
              </p:cNvSpPr>
              <p:nvPr/>
            </p:nvSpPr>
            <p:spPr>
              <a:xfrm>
                <a:off x="5991510" y="1381913"/>
                <a:ext cx="372601" cy="400110"/>
              </a:xfrm>
              <a:prstGeom prst="rect">
                <a:avLst/>
              </a:prstGeom>
              <a:blipFill>
                <a:blip r:embed="rId3"/>
                <a:stretch>
                  <a:fillRect b="-16923"/>
                </a:stretch>
              </a:blipFill>
            </p:spPr>
            <p:txBody>
              <a:bodyPr/>
              <a:lstStyle/>
              <a:p>
                <a:r>
                  <a:rPr lang="zh-CN" altLang="en-US">
                    <a:noFill/>
                  </a:rPr>
                  <a:t> </a:t>
                </a:r>
              </a:p>
            </p:txBody>
          </p:sp>
        </mc:Fallback>
      </mc:AlternateContent>
      <p:sp>
        <p:nvSpPr>
          <p:cNvPr id="19" name="矩形 18"/>
          <p:cNvSpPr/>
          <p:nvPr/>
        </p:nvSpPr>
        <p:spPr>
          <a:xfrm>
            <a:off x="6900684" y="1706287"/>
            <a:ext cx="13227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1</a:t>
            </a:r>
            <a:r>
              <a:rPr lang="en-US" altLang="zh-CN" sz="2800" b="1" dirty="0"/>
              <a:t>Z</a:t>
            </a:r>
            <a:r>
              <a:rPr lang="en-US" altLang="zh-CN" sz="2800" b="1" baseline="-25000" dirty="0"/>
              <a:t>o</a:t>
            </a:r>
            <a:endParaRPr lang="zh-CN" altLang="en-US" sz="2800" b="1" baseline="-25000"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756" y="2729846"/>
            <a:ext cx="3413584" cy="282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225" y="2729846"/>
            <a:ext cx="3874163" cy="123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7225" y="4143825"/>
            <a:ext cx="3418936" cy="122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05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555234"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1</a:t>
            </a:r>
            <a:r>
              <a:rPr lang="en-US" altLang="zh-CN" sz="2800" b="1" dirty="0"/>
              <a:t>Z</a:t>
            </a:r>
            <a:r>
              <a:rPr lang="en-US" altLang="zh-CN" sz="2800" b="1" baseline="-25000" dirty="0"/>
              <a:t>o</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808782" cy="400110"/>
          </a:xfrm>
          <a:prstGeom prst="rect">
            <a:avLst/>
          </a:prstGeom>
        </p:spPr>
        <p:txBody>
          <a:bodyPr wrap="none">
            <a:spAutoFit/>
          </a:bodyPr>
          <a:lstStyle/>
          <a:p>
            <a:pPr>
              <a:spcBef>
                <a:spcPct val="50000"/>
              </a:spcBef>
            </a:pPr>
            <a:r>
              <a:rPr lang="en-US" altLang="zh-CN" sz="2000" dirty="0"/>
              <a:t>Rotate </a:t>
            </a:r>
            <a:r>
              <a:rPr lang="zh-CN" altLang="en-US" sz="2000" dirty="0"/>
              <a:t>𝜃 </a:t>
            </a:r>
            <a:r>
              <a:rPr lang="en-US" altLang="zh-CN" sz="2000" dirty="0"/>
              <a:t>around OX1</a:t>
            </a:r>
            <a:endParaRPr lang="zh-CN" altLang="en-US" sz="2000" dirty="0"/>
          </a:p>
        </p:txBody>
      </p:sp>
      <p:sp>
        <p:nvSpPr>
          <p:cNvPr id="17" name="TextBox 15"/>
          <p:cNvSpPr txBox="1"/>
          <p:nvPr/>
        </p:nvSpPr>
        <p:spPr>
          <a:xfrm>
            <a:off x="4654340" y="1351136"/>
            <a:ext cx="184731" cy="369332"/>
          </a:xfrm>
          <a:prstGeom prst="rect">
            <a:avLst/>
          </a:prstGeom>
          <a:noFill/>
        </p:spPr>
        <p:txBody>
          <a:bodyPr wrap="none" rtlCol="0">
            <a:spAutoFit/>
          </a:bodyPr>
          <a:lstStyle/>
          <a:p>
            <a:endParaRPr lang="zh-CN" altLang="en-US" dirty="0"/>
          </a:p>
        </p:txBody>
      </p:sp>
      <p:sp>
        <p:nvSpPr>
          <p:cNvPr id="19" name="矩形 18"/>
          <p:cNvSpPr/>
          <p:nvPr/>
        </p:nvSpPr>
        <p:spPr>
          <a:xfrm>
            <a:off x="6900684" y="1706287"/>
            <a:ext cx="15359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2</a:t>
            </a:r>
            <a:r>
              <a:rPr lang="en-US" altLang="zh-CN" sz="2800" b="1" dirty="0"/>
              <a:t>Z</a:t>
            </a:r>
            <a:r>
              <a:rPr lang="en-US" altLang="zh-CN" sz="2800" b="1" baseline="-25000" dirty="0"/>
              <a:t>2</a:t>
            </a:r>
            <a:endParaRPr lang="zh-CN" altLang="en-US" sz="2800" b="1" baseline="-250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73" y="2729846"/>
            <a:ext cx="3599498" cy="324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225" y="2729846"/>
            <a:ext cx="3689121" cy="114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225" y="4064045"/>
            <a:ext cx="3399257" cy="13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636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14" name="矩形 13"/>
          <p:cNvSpPr/>
          <p:nvPr/>
        </p:nvSpPr>
        <p:spPr>
          <a:xfrm>
            <a:off x="1935493" y="1706287"/>
            <a:ext cx="1535998" cy="523220"/>
          </a:xfrm>
          <a:prstGeom prst="rect">
            <a:avLst/>
          </a:prstGeom>
        </p:spPr>
        <p:txBody>
          <a:bodyPr wrap="none">
            <a:spAutoFit/>
          </a:bodyPr>
          <a:lstStyle/>
          <a:p>
            <a:r>
              <a:rPr lang="en-US" altLang="zh-CN" sz="2800" b="1" dirty="0"/>
              <a:t>OX</a:t>
            </a:r>
            <a:r>
              <a:rPr lang="en-US" altLang="zh-CN" sz="2800" b="1" baseline="-25000" dirty="0"/>
              <a:t>1</a:t>
            </a:r>
            <a:r>
              <a:rPr lang="en-US" altLang="zh-CN" sz="2800" b="1" dirty="0"/>
              <a:t>Y</a:t>
            </a:r>
            <a:r>
              <a:rPr lang="en-US" altLang="zh-CN" sz="2800" b="1" baseline="-25000" dirty="0"/>
              <a:t>2</a:t>
            </a:r>
            <a:r>
              <a:rPr lang="en-US" altLang="zh-CN" sz="2800" b="1" dirty="0"/>
              <a:t>Z</a:t>
            </a:r>
            <a:r>
              <a:rPr lang="en-US" altLang="zh-CN" sz="2800" b="1" baseline="-25000" dirty="0"/>
              <a:t>2</a:t>
            </a:r>
            <a:endParaRPr lang="zh-CN" altLang="en-US" sz="2800" b="1" baseline="-25000" dirty="0"/>
          </a:p>
        </p:txBody>
      </p:sp>
      <p:sp>
        <p:nvSpPr>
          <p:cNvPr id="15" name="右箭头 14"/>
          <p:cNvSpPr/>
          <p:nvPr/>
        </p:nvSpPr>
        <p:spPr>
          <a:xfrm>
            <a:off x="3538669" y="1812801"/>
            <a:ext cx="3177112" cy="37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3824" y="1412691"/>
            <a:ext cx="2834430" cy="400110"/>
          </a:xfrm>
          <a:prstGeom prst="rect">
            <a:avLst/>
          </a:prstGeom>
        </p:spPr>
        <p:txBody>
          <a:bodyPr wrap="none">
            <a:spAutoFit/>
          </a:bodyPr>
          <a:lstStyle/>
          <a:p>
            <a:pPr>
              <a:spcBef>
                <a:spcPct val="50000"/>
              </a:spcBef>
            </a:pPr>
            <a:r>
              <a:rPr lang="en-US" altLang="zh-CN" sz="2000" dirty="0"/>
              <a:t>Rotate </a:t>
            </a:r>
            <a:r>
              <a:rPr lang="zh-CN" altLang="en-US" sz="2000" dirty="0"/>
              <a:t>𝜑 </a:t>
            </a:r>
            <a:r>
              <a:rPr lang="en-US" altLang="zh-CN" sz="2000" dirty="0"/>
              <a:t>around OY2</a:t>
            </a:r>
            <a:endParaRPr lang="zh-CN" altLang="en-US" sz="2000" dirty="0"/>
          </a:p>
        </p:txBody>
      </p:sp>
      <p:sp>
        <p:nvSpPr>
          <p:cNvPr id="17" name="TextBox 15"/>
          <p:cNvSpPr txBox="1"/>
          <p:nvPr/>
        </p:nvSpPr>
        <p:spPr>
          <a:xfrm>
            <a:off x="4654340" y="1351136"/>
            <a:ext cx="184731" cy="369332"/>
          </a:xfrm>
          <a:prstGeom prst="rect">
            <a:avLst/>
          </a:prstGeom>
          <a:noFill/>
        </p:spPr>
        <p:txBody>
          <a:bodyPr wrap="none" rtlCol="0">
            <a:spAutoFit/>
          </a:bodyPr>
          <a:lstStyle/>
          <a:p>
            <a:endParaRPr lang="zh-CN" altLang="en-US" dirty="0"/>
          </a:p>
        </p:txBody>
      </p:sp>
      <p:sp>
        <p:nvSpPr>
          <p:cNvPr id="19" name="矩形 18"/>
          <p:cNvSpPr/>
          <p:nvPr/>
        </p:nvSpPr>
        <p:spPr>
          <a:xfrm>
            <a:off x="6900684" y="1706287"/>
            <a:ext cx="1132041" cy="523220"/>
          </a:xfrm>
          <a:prstGeom prst="rect">
            <a:avLst/>
          </a:prstGeom>
        </p:spPr>
        <p:txBody>
          <a:bodyPr wrap="none">
            <a:spAutoFit/>
          </a:bodyPr>
          <a:lstStyle/>
          <a:p>
            <a:r>
              <a:rPr lang="en-US" altLang="zh-CN" sz="2800" b="1" dirty="0"/>
              <a:t>OXYZ</a:t>
            </a:r>
            <a:endParaRPr lang="zh-CN" altLang="en-US" sz="2800" b="1" baseline="-250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169" y="2729846"/>
            <a:ext cx="3347902" cy="318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225" y="2729846"/>
            <a:ext cx="3628474" cy="109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225" y="4036434"/>
            <a:ext cx="3472042" cy="118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628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Derive DCM</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So we can obtain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657" y="1982680"/>
            <a:ext cx="10858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631" y="3514962"/>
            <a:ext cx="8711902" cy="107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218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1642</TotalTime>
  <Words>452</Words>
  <Application>Microsoft Office PowerPoint</Application>
  <PresentationFormat>宽屏</PresentationFormat>
  <Paragraphs>73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Cambria Math</vt:lpstr>
      <vt:lpstr>Century Gothic</vt:lpstr>
      <vt:lpstr>Wingdings 3</vt:lpstr>
      <vt:lpstr>离子</vt:lpstr>
      <vt:lpstr>DCM（Direction Cosine Matrix）</vt:lpstr>
      <vt:lpstr>The Physical Significance of DCM</vt:lpstr>
      <vt:lpstr>The Physical Significance of DCM</vt:lpstr>
      <vt:lpstr>The Physical Significance of DCM</vt:lpstr>
      <vt:lpstr>The Physical Significance of DCM</vt:lpstr>
      <vt:lpstr>Derive DCM</vt:lpstr>
      <vt:lpstr>Derive DCM</vt:lpstr>
      <vt:lpstr>Derive DCM</vt:lpstr>
      <vt:lpstr>Derive DCM</vt:lpstr>
      <vt:lpstr>Derive DCM</vt:lpstr>
      <vt:lpstr>Small Angle Approximation</vt:lpstr>
      <vt:lpstr>DCM </vt:lpstr>
      <vt:lpstr>DCM </vt:lpstr>
      <vt:lpstr>DCM </vt:lpstr>
      <vt:lpstr>DCM </vt:lpstr>
      <vt:lpstr>DCM </vt:lpstr>
      <vt:lpstr>DCM </vt:lpstr>
      <vt:lpstr>姿态解算</vt:lpstr>
      <vt:lpstr>Task3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1036</cp:revision>
  <dcterms:created xsi:type="dcterms:W3CDTF">2016-06-17T08:48:09Z</dcterms:created>
  <dcterms:modified xsi:type="dcterms:W3CDTF">2017-07-09T16:01:06Z</dcterms:modified>
</cp:coreProperties>
</file>