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7" r:id="rId6"/>
    <p:sldId id="268" r:id="rId7"/>
    <p:sldId id="269" r:id="rId8"/>
    <p:sldId id="261" r:id="rId9"/>
    <p:sldId id="271" r:id="rId10"/>
    <p:sldId id="272" r:id="rId11"/>
    <p:sldId id="277" r:id="rId12"/>
    <p:sldId id="273" r:id="rId13"/>
    <p:sldId id="279" r:id="rId14"/>
    <p:sldId id="274" r:id="rId15"/>
    <p:sldId id="275" r:id="rId16"/>
    <p:sldId id="276" r:id="rId17"/>
    <p:sldId id="278"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7/10/2017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34550"/>
            <a:ext cx="8825658" cy="1083364"/>
          </a:xfrm>
        </p:spPr>
        <p:txBody>
          <a:bodyPr/>
          <a:lstStyle/>
          <a:p>
            <a:r>
              <a:rPr lang="en-US" altLang="zh-CN" sz="6600" dirty="0"/>
              <a:t>PID</a:t>
            </a:r>
            <a:endParaRPr lang="zh-CN" altLang="en-US" sz="6600" dirty="0"/>
          </a:p>
        </p:txBody>
      </p:sp>
    </p:spTree>
    <p:extLst>
      <p:ext uri="{BB962C8B-B14F-4D97-AF65-F5344CB8AC3E}">
        <p14:creationId xmlns:p14="http://schemas.microsoft.com/office/powerpoint/2010/main" val="10989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位置式</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32262693"/>
              </p:ext>
            </p:extLst>
          </p:nvPr>
        </p:nvGraphicFramePr>
        <p:xfrm>
          <a:off x="2476518" y="1805067"/>
          <a:ext cx="5743908" cy="739350"/>
        </p:xfrm>
        <a:graphic>
          <a:graphicData uri="http://schemas.openxmlformats.org/presentationml/2006/ole">
            <mc:AlternateContent xmlns:mc="http://schemas.openxmlformats.org/markup-compatibility/2006">
              <mc:Choice xmlns:v="urn:schemas-microsoft-com:vml" Requires="v">
                <p:oleObj spid="_x0000_s2130" name="Equation" r:id="rId3" imgW="2565360" imgH="330120" progId="Equation.DSMT4">
                  <p:embed/>
                </p:oleObj>
              </mc:Choice>
              <mc:Fallback>
                <p:oleObj name="Equation" r:id="rId3" imgW="2565360" imgH="33012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18" y="1805067"/>
                        <a:ext cx="5743908" cy="7393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12983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fontScale="92500"/>
          </a:bodyPr>
          <a:lstStyle/>
          <a:p>
            <a:pPr marL="0" indent="0">
              <a:buNone/>
            </a:pPr>
            <a:r>
              <a:rPr lang="en-US" altLang="zh-CN" dirty="0">
                <a:latin typeface="微软雅黑" panose="020B0503020204020204" pitchFamily="34" charset="-122"/>
                <a:ea typeface="微软雅黑" panose="020B0503020204020204" pitchFamily="34" charset="-122"/>
              </a:rPr>
              <a:t>The Reasons to use cascade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Allow faster secondary controller to handle disturbances in the secondary loop. </a:t>
            </a:r>
          </a:p>
          <a:p>
            <a:pPr marL="0" indent="0">
              <a:buNone/>
            </a:pPr>
            <a:r>
              <a:rPr lang="en-US" altLang="zh-CN" dirty="0">
                <a:latin typeface="微软雅黑" panose="020B0503020204020204" pitchFamily="34" charset="-122"/>
                <a:ea typeface="微软雅黑" panose="020B0503020204020204" pitchFamily="34" charset="-122"/>
              </a:rPr>
              <a:t>Allow secondary controller to handle non-linear valve and other final control element problems. </a:t>
            </a:r>
          </a:p>
          <a:p>
            <a:pPr marL="0" indent="0">
              <a:buNone/>
            </a:pPr>
            <a:r>
              <a:rPr lang="en-US" altLang="zh-CN" dirty="0">
                <a:latin typeface="微软雅黑" panose="020B0503020204020204" pitchFamily="34" charset="-122"/>
                <a:ea typeface="微软雅黑" panose="020B0503020204020204" pitchFamily="34" charset="-122"/>
              </a:rPr>
              <a:t>Allow operator to directly control secondary loop during certain modes of operation (such as startup). </a:t>
            </a:r>
          </a:p>
          <a:p>
            <a:pPr marL="0" indent="0">
              <a:spcBef>
                <a:spcPts val="600"/>
              </a:spcBef>
              <a:buNone/>
            </a:pPr>
            <a:r>
              <a:rPr lang="zh-CN" altLang="en-US" dirty="0">
                <a:latin typeface="微软雅黑" panose="020B0503020204020204" pitchFamily="34" charset="-122"/>
                <a:ea typeface="微软雅黑" panose="020B0503020204020204" pitchFamily="34" charset="-122"/>
              </a:rPr>
              <a:t>在系统的运行中，由于外界的干扰，使得加速度计的采集数据失真导致姿态解算出现错误。而由于陀螺仪的原理所定，一般不存在受到外界干扰的情况，因此引进角速度环组成闭环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控制算法。闭环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是在外环（角度环）后加入内环（角速度环） ，把外环的输出作为内环的输入，然后与陀螺仪的数据做差得到角速度误差，经过角速度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控制器后得到系统输出。系统的输出又可以由姿态解算得到当前</a:t>
            </a:r>
          </a:p>
          <a:p>
            <a:pPr marL="0" indent="0">
              <a:spcBef>
                <a:spcPts val="600"/>
              </a:spcBef>
              <a:buNone/>
            </a:pPr>
            <a:r>
              <a:rPr lang="zh-CN" altLang="en-US" dirty="0">
                <a:latin typeface="微软雅黑" panose="020B0503020204020204" pitchFamily="34" charset="-122"/>
                <a:ea typeface="微软雅黑" panose="020B0503020204020204" pitchFamily="34" charset="-122"/>
              </a:rPr>
              <a:t>的角度输出给外环，从而形成闭环。闭环 </a:t>
            </a:r>
            <a:r>
              <a:rPr lang="en-US" altLang="zh-CN" dirty="0">
                <a:latin typeface="微软雅黑" panose="020B0503020204020204" pitchFamily="34" charset="-122"/>
                <a:ea typeface="微软雅黑" panose="020B0503020204020204" pitchFamily="34" charset="-122"/>
              </a:rPr>
              <a:t>PID </a:t>
            </a:r>
            <a:r>
              <a:rPr lang="zh-CN" altLang="en-US" dirty="0">
                <a:latin typeface="微软雅黑" panose="020B0503020204020204" pitchFamily="34" charset="-122"/>
                <a:ea typeface="微软雅黑" panose="020B0503020204020204" pitchFamily="34" charset="-122"/>
              </a:rPr>
              <a:t>相比于单环 </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，不仅抗干扰能力强，</a:t>
            </a:r>
          </a:p>
          <a:p>
            <a:pPr marL="0" indent="0">
              <a:spcBef>
                <a:spcPts val="600"/>
              </a:spcBef>
              <a:buNone/>
            </a:pPr>
            <a:r>
              <a:rPr lang="zh-CN" altLang="en-US" dirty="0">
                <a:latin typeface="微软雅黑" panose="020B0503020204020204" pitchFamily="34" charset="-122"/>
                <a:ea typeface="微软雅黑" panose="020B0503020204020204" pitchFamily="34" charset="-122"/>
              </a:rPr>
              <a:t>并且回复迅速，增强了系统的鲁棒性。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2690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Cascade Control System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 a cascade control arrangement, there are two (or more) controllers of which one controller’s output drives the set point of another controller.</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837" y="2440985"/>
            <a:ext cx="5833269" cy="421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02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pic>
        <p:nvPicPr>
          <p:cNvPr id="5" name="内容占位符 4"/>
          <p:cNvPicPr>
            <a:picLocks noGrp="1" noChangeAspect="1"/>
          </p:cNvPicPr>
          <p:nvPr>
            <p:ph idx="1"/>
          </p:nvPr>
        </p:nvPicPr>
        <p:blipFill>
          <a:blip r:embed="rId2"/>
          <a:stretch>
            <a:fillRect/>
          </a:stretch>
        </p:blipFill>
        <p:spPr>
          <a:xfrm>
            <a:off x="711246" y="1880774"/>
            <a:ext cx="9339588" cy="2373174"/>
          </a:xfrm>
        </p:spPr>
      </p:pic>
    </p:spTree>
    <p:extLst>
      <p:ext uri="{BB962C8B-B14F-4D97-AF65-F5344CB8AC3E}">
        <p14:creationId xmlns:p14="http://schemas.microsoft.com/office/powerpoint/2010/main" val="166409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inner loop controller </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inner loop controller is known as the slave or secondary controller. </a:t>
            </a:r>
          </a:p>
          <a:p>
            <a:pPr marL="0" indent="0">
              <a:buNone/>
            </a:pPr>
            <a:r>
              <a:rPr lang="en-US" altLang="zh-CN" dirty="0">
                <a:latin typeface="微软雅黑" panose="020B0503020204020204" pitchFamily="34" charset="-122"/>
                <a:ea typeface="微软雅黑" panose="020B0503020204020204" pitchFamily="34" charset="-122"/>
              </a:rPr>
              <a:t>It measures a second variable whose value affects the controlled variable. </a:t>
            </a:r>
          </a:p>
          <a:p>
            <a:pPr marL="0" indent="0">
              <a:buNone/>
            </a:pPr>
            <a:r>
              <a:rPr lang="en-US" altLang="zh-CN" dirty="0">
                <a:latin typeface="微软雅黑" panose="020B0503020204020204" pitchFamily="34" charset="-122"/>
                <a:ea typeface="微软雅黑" panose="020B0503020204020204" pitchFamily="34" charset="-122"/>
              </a:rPr>
              <a:t>The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is supplied by the output from the outer loop. </a:t>
            </a:r>
          </a:p>
          <a:p>
            <a:pPr marL="0" indent="0">
              <a:buNone/>
            </a:pPr>
            <a:r>
              <a:rPr lang="en-US" altLang="zh-CN" dirty="0">
                <a:latin typeface="微软雅黑" panose="020B0503020204020204" pitchFamily="34" charset="-122"/>
                <a:ea typeface="微软雅黑" panose="020B0503020204020204" pitchFamily="34" charset="-122"/>
              </a:rPr>
              <a:t>Its output signal is used as the signal to the manipulated variable. </a:t>
            </a:r>
          </a:p>
        </p:txBody>
      </p:sp>
    </p:spTree>
    <p:extLst>
      <p:ext uri="{BB962C8B-B14F-4D97-AF65-F5344CB8AC3E}">
        <p14:creationId xmlns:p14="http://schemas.microsoft.com/office/powerpoint/2010/main" val="3087012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The outer loop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outer loop controller is also known as the master or primary controller. </a:t>
            </a:r>
          </a:p>
          <a:p>
            <a:pPr marL="0" indent="0">
              <a:buNone/>
            </a:pPr>
            <a:r>
              <a:rPr lang="en-US" altLang="zh-CN" dirty="0">
                <a:latin typeface="微软雅黑" panose="020B0503020204020204" pitchFamily="34" charset="-122"/>
                <a:ea typeface="微软雅黑" panose="020B0503020204020204" pitchFamily="34" charset="-122"/>
              </a:rPr>
              <a:t>The input to this controller is the measured value of the variable to be controlled. </a:t>
            </a:r>
          </a:p>
          <a:p>
            <a:pPr marL="0" indent="0">
              <a:buNone/>
            </a:pPr>
            <a:r>
              <a:rPr lang="en-US" altLang="zh-CN" dirty="0">
                <a:latin typeface="微软雅黑" panose="020B0503020204020204" pitchFamily="34" charset="-122"/>
                <a:ea typeface="微软雅黑" panose="020B0503020204020204" pitchFamily="34" charset="-122"/>
              </a:rPr>
              <a:t>The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is supplied by the operator. </a:t>
            </a:r>
          </a:p>
          <a:p>
            <a:pPr marL="0" indent="0">
              <a:buNone/>
            </a:pPr>
            <a:r>
              <a:rPr lang="en-US" altLang="zh-CN" dirty="0">
                <a:latin typeface="微软雅黑" panose="020B0503020204020204" pitchFamily="34" charset="-122"/>
                <a:ea typeface="微软雅黑" panose="020B0503020204020204" pitchFamily="34" charset="-122"/>
              </a:rPr>
              <a:t>It passes its output signal to the inner control loop. </a:t>
            </a:r>
          </a:p>
        </p:txBody>
      </p:sp>
    </p:spTree>
    <p:extLst>
      <p:ext uri="{BB962C8B-B14F-4D97-AF65-F5344CB8AC3E}">
        <p14:creationId xmlns:p14="http://schemas.microsoft.com/office/powerpoint/2010/main" val="2316322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Requirements for cascade control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Secondary loop must be measured and controllable. </a:t>
            </a:r>
          </a:p>
          <a:p>
            <a:pPr marL="0" indent="0">
              <a:buNone/>
            </a:pPr>
            <a:r>
              <a:rPr lang="en-US" altLang="zh-CN" dirty="0">
                <a:latin typeface="微软雅黑" panose="020B0503020204020204" pitchFamily="34" charset="-122"/>
                <a:ea typeface="微软雅黑" panose="020B0503020204020204" pitchFamily="34" charset="-122"/>
              </a:rPr>
              <a:t>Secondary loop must have influence over the primary loop. </a:t>
            </a:r>
          </a:p>
          <a:p>
            <a:pPr marL="0" indent="0">
              <a:buNone/>
            </a:pPr>
            <a:r>
              <a:rPr lang="en-US" altLang="zh-CN" dirty="0">
                <a:latin typeface="微软雅黑" panose="020B0503020204020204" pitchFamily="34" charset="-122"/>
                <a:ea typeface="微软雅黑" panose="020B0503020204020204" pitchFamily="34" charset="-122"/>
              </a:rPr>
              <a:t>Secondary loop process dynamics must be at least four times as fast as primary loop process dynamics.</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706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Cascade 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 advantage of cascade control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The major benefit from using cascade control is that disturbances arising within the secondary loop are corrected by the secondary controller before they can affect the value of the primary controlled output. </a:t>
            </a:r>
          </a:p>
          <a:p>
            <a:pPr marL="0" indent="0">
              <a:buNone/>
            </a:pPr>
            <a:r>
              <a:rPr lang="en-US" altLang="zh-CN" dirty="0">
                <a:latin typeface="微软雅黑" panose="020B0503020204020204" pitchFamily="34" charset="-122"/>
                <a:ea typeface="微软雅黑" panose="020B0503020204020204" pitchFamily="34" charset="-122"/>
              </a:rPr>
              <a:t>Cascade control is especially effective if the inner loop is much faster than the outer loop and if the main disturbances affect the inner loop first.</a:t>
            </a:r>
          </a:p>
          <a:p>
            <a:pPr marL="0" indent="0">
              <a:buNone/>
            </a:pPr>
            <a:r>
              <a:rPr lang="en-US" altLang="zh-CN" dirty="0">
                <a:latin typeface="微软雅黑" panose="020B0503020204020204" pitchFamily="34" charset="-122"/>
                <a:ea typeface="微软雅黑" panose="020B0503020204020204" pitchFamily="34" charset="-122"/>
              </a:rPr>
              <a:t>Reducing the response time.</a:t>
            </a:r>
          </a:p>
          <a:p>
            <a:pPr marL="0" indent="0">
              <a:buNone/>
            </a:pPr>
            <a:r>
              <a:rPr lang="en-US" altLang="zh-CN" dirty="0">
                <a:latin typeface="微软雅黑" panose="020B0503020204020204" pitchFamily="34" charset="-122"/>
                <a:ea typeface="微软雅黑" panose="020B0503020204020204" pitchFamily="34" charset="-122"/>
              </a:rPr>
              <a:t>Reducing the disturbance’s effects, as much as 1/3 – 1/10.</a:t>
            </a:r>
          </a:p>
          <a:p>
            <a:pPr marL="0" indent="0">
              <a:buNone/>
            </a:pPr>
            <a:r>
              <a:rPr lang="en-US" altLang="zh-CN" dirty="0">
                <a:latin typeface="微软雅黑" panose="020B0503020204020204" pitchFamily="34" charset="-122"/>
                <a:ea typeface="微软雅黑" panose="020B0503020204020204" pitchFamily="34" charset="-122"/>
              </a:rPr>
              <a:t>More accurate control for set-point,  error from 10% to 1%.</a:t>
            </a:r>
          </a:p>
          <a:p>
            <a:pPr marL="0" indent="0">
              <a:buNone/>
            </a:pPr>
            <a:r>
              <a:rPr lang="en-US" altLang="zh-CN" dirty="0">
                <a:latin typeface="微软雅黑" panose="020B0503020204020204" pitchFamily="34" charset="-122"/>
                <a:ea typeface="微软雅黑" panose="020B0503020204020204" pitchFamily="34" charset="-122"/>
              </a:rPr>
              <a:t>Better linearity and Larger working range</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0100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Task4</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完成串级</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控制部分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685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There are many approaches to control attitude of the </a:t>
            </a:r>
            <a:r>
              <a:rPr lang="en-US" altLang="zh-CN" dirty="0" err="1">
                <a:latin typeface="微软雅黑" panose="020B0503020204020204" pitchFamily="34" charset="-122"/>
                <a:ea typeface="微软雅黑" panose="020B0503020204020204" pitchFamily="34" charset="-122"/>
              </a:rPr>
              <a:t>multicopter</a:t>
            </a:r>
            <a:r>
              <a:rPr lang="en-US" altLang="zh-CN" dirty="0">
                <a:latin typeface="微软雅黑" panose="020B0503020204020204" pitchFamily="34" charset="-122"/>
                <a:ea typeface="微软雅黑" panose="020B0503020204020204" pitchFamily="34" charset="-122"/>
              </a:rPr>
              <a:t>. From the simplest one based on standard PID controller. A proportional-integral-derivative controller (PID controller) is a control loop feedback mechanism (controller) widely used in industrial control systems. </a:t>
            </a:r>
          </a:p>
          <a:p>
            <a:pPr marL="0" indent="0">
              <a:buNone/>
            </a:pPr>
            <a:r>
              <a:rPr lang="en-US" altLang="zh-CN" dirty="0">
                <a:latin typeface="微软雅黑" panose="020B0503020204020204" pitchFamily="34" charset="-122"/>
                <a:ea typeface="微软雅黑" panose="020B0503020204020204" pitchFamily="34" charset="-122"/>
              </a:rPr>
              <a:t>A PID controller calculates an error value as the difference between a measured process variable and a desired </a:t>
            </a:r>
            <a:r>
              <a:rPr lang="en-US" altLang="zh-CN" dirty="0" err="1">
                <a:latin typeface="微软雅黑" panose="020B0503020204020204" pitchFamily="34" charset="-122"/>
                <a:ea typeface="微软雅黑" panose="020B0503020204020204" pitchFamily="34" charset="-122"/>
              </a:rPr>
              <a:t>setpoint</a:t>
            </a:r>
            <a:r>
              <a:rPr lang="en-US" altLang="zh-CN" dirty="0">
                <a:latin typeface="微软雅黑" panose="020B0503020204020204" pitchFamily="34" charset="-122"/>
                <a:ea typeface="微软雅黑" panose="020B0503020204020204" pitchFamily="34" charset="-122"/>
              </a:rPr>
              <a:t>. The controller attempts to minimize the error by adjusting the process through use of a manipulated variable.</a:t>
            </a: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8225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pic>
        <p:nvPicPr>
          <p:cNvPr id="4" name="Picture 2" descr="H:\无人机\惯导算法\中大四轴培训\控制篇\720px-PID_en_updated_feedback_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547" y="1205948"/>
            <a:ext cx="7661850" cy="51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75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pic>
        <p:nvPicPr>
          <p:cNvPr id="6" name="内容占位符 5"/>
          <p:cNvPicPr>
            <a:picLocks noGrp="1" noChangeAspect="1"/>
          </p:cNvPicPr>
          <p:nvPr>
            <p:ph idx="1"/>
          </p:nvPr>
        </p:nvPicPr>
        <p:blipFill>
          <a:blip r:embed="rId2"/>
          <a:stretch>
            <a:fillRect/>
          </a:stretch>
        </p:blipFill>
        <p:spPr>
          <a:xfrm>
            <a:off x="1846411" y="2227952"/>
            <a:ext cx="2822693" cy="1414395"/>
          </a:xfrm>
          <a:prstGeom prst="rect">
            <a:avLst/>
          </a:prstGeom>
        </p:spPr>
      </p:pic>
      <p:pic>
        <p:nvPicPr>
          <p:cNvPr id="4"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878" y="1497583"/>
            <a:ext cx="5183188" cy="874712"/>
          </a:xfrm>
          <a:prstGeom prst="rect">
            <a:avLst/>
          </a:prstGeom>
          <a:noFill/>
          <a:extLst>
            <a:ext uri="{909E8E84-426E-40DD-AFC4-6F175D3DCCD1}">
              <a14:hiddenFill xmlns:a14="http://schemas.microsoft.com/office/drawing/2010/main">
                <a:solidFill>
                  <a:schemeClr val="bg1"/>
                </a:solidFill>
              </a14:hiddenFill>
            </a:ext>
          </a:extLst>
        </p:spPr>
      </p:pic>
      <p:pic>
        <p:nvPicPr>
          <p:cNvPr id="7" name="图片 6"/>
          <p:cNvPicPr>
            <a:picLocks noChangeAspect="1"/>
          </p:cNvPicPr>
          <p:nvPr/>
        </p:nvPicPr>
        <p:blipFill>
          <a:blip r:embed="rId4"/>
          <a:stretch>
            <a:fillRect/>
          </a:stretch>
        </p:blipFill>
        <p:spPr>
          <a:xfrm>
            <a:off x="4868222" y="2118215"/>
            <a:ext cx="2243522" cy="1524132"/>
          </a:xfrm>
          <a:prstGeom prst="rect">
            <a:avLst/>
          </a:prstGeom>
        </p:spPr>
      </p:pic>
      <p:pic>
        <p:nvPicPr>
          <p:cNvPr id="9" name="图片 8"/>
          <p:cNvPicPr>
            <a:picLocks noChangeAspect="1"/>
          </p:cNvPicPr>
          <p:nvPr/>
        </p:nvPicPr>
        <p:blipFill>
          <a:blip r:embed="rId5"/>
          <a:stretch>
            <a:fillRect/>
          </a:stretch>
        </p:blipFill>
        <p:spPr>
          <a:xfrm>
            <a:off x="7496389" y="2252338"/>
            <a:ext cx="2554445" cy="1365622"/>
          </a:xfrm>
          <a:prstGeom prst="rect">
            <a:avLst/>
          </a:prstGeom>
        </p:spPr>
      </p:pic>
      <p:sp>
        <p:nvSpPr>
          <p:cNvPr id="10" name="AutoShape 7"/>
          <p:cNvSpPr>
            <a:spLocks noChangeArrowheads="1"/>
          </p:cNvSpPr>
          <p:nvPr/>
        </p:nvSpPr>
        <p:spPr bwMode="auto">
          <a:xfrm>
            <a:off x="2177463" y="3617960"/>
            <a:ext cx="2160588" cy="1655763"/>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dirty="0">
                <a:solidFill>
                  <a:srgbClr val="FF0066"/>
                </a:solidFill>
                <a:effectLst>
                  <a:outerShdw blurRad="38100" dist="38100" dir="2700000" algn="tl">
                    <a:srgbClr val="000000"/>
                  </a:outerShdw>
                </a:effectLst>
                <a:ea typeface="黑体" pitchFamily="2" charset="-122"/>
              </a:rPr>
              <a:t>NOW</a:t>
            </a:r>
            <a:endParaRPr lang="zh-CN" altLang="en-US" dirty="0">
              <a:solidFill>
                <a:srgbClr val="FF0066"/>
              </a:solidFill>
              <a:effectLst>
                <a:outerShdw blurRad="38100" dist="38100" dir="2700000" algn="tl">
                  <a:srgbClr val="000000"/>
                </a:outerShdw>
              </a:effectLst>
              <a:ea typeface="黑体" pitchFamily="2" charset="-122"/>
            </a:endParaRPr>
          </a:p>
        </p:txBody>
      </p:sp>
      <p:sp>
        <p:nvSpPr>
          <p:cNvPr id="11" name="AutoShape 8"/>
          <p:cNvSpPr>
            <a:spLocks noChangeArrowheads="1"/>
          </p:cNvSpPr>
          <p:nvPr/>
        </p:nvSpPr>
        <p:spPr bwMode="auto">
          <a:xfrm>
            <a:off x="4802533" y="3582241"/>
            <a:ext cx="2374900" cy="17272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a:solidFill>
                  <a:srgbClr val="FF0066"/>
                </a:solidFill>
                <a:effectLst>
                  <a:outerShdw blurRad="38100" dist="38100" dir="2700000" algn="tl">
                    <a:srgbClr val="000000"/>
                  </a:outerShdw>
                </a:effectLst>
                <a:ea typeface="黑体" pitchFamily="2" charset="-122"/>
              </a:rPr>
              <a:t>PAST</a:t>
            </a:r>
            <a:endParaRPr lang="zh-CN" altLang="en-US">
              <a:solidFill>
                <a:srgbClr val="FF0066"/>
              </a:solidFill>
              <a:effectLst>
                <a:outerShdw blurRad="38100" dist="38100" dir="2700000" algn="tl">
                  <a:srgbClr val="000000"/>
                </a:outerShdw>
              </a:effectLst>
              <a:ea typeface="黑体" pitchFamily="2" charset="-122"/>
            </a:endParaRPr>
          </a:p>
        </p:txBody>
      </p:sp>
      <p:sp>
        <p:nvSpPr>
          <p:cNvPr id="12" name="AutoShape 9"/>
          <p:cNvSpPr>
            <a:spLocks noChangeArrowheads="1"/>
          </p:cNvSpPr>
          <p:nvPr/>
        </p:nvSpPr>
        <p:spPr bwMode="auto">
          <a:xfrm>
            <a:off x="7562078" y="3582241"/>
            <a:ext cx="2555875" cy="165735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gn="ctr"/>
            <a:r>
              <a:rPr lang="en-US" altLang="zh-CN">
                <a:solidFill>
                  <a:srgbClr val="FF0066"/>
                </a:solidFill>
                <a:effectLst>
                  <a:outerShdw blurRad="38100" dist="38100" dir="2700000" algn="tl">
                    <a:srgbClr val="000000"/>
                  </a:outerShdw>
                </a:effectLst>
                <a:ea typeface="黑体" pitchFamily="2" charset="-122"/>
              </a:rPr>
              <a:t>FUTURE</a:t>
            </a:r>
            <a:endParaRPr lang="zh-CN" altLang="en-US">
              <a:solidFill>
                <a:srgbClr val="FF0066"/>
              </a:solidFill>
              <a:effectLst>
                <a:outerShdw blurRad="38100" dist="38100" dir="2700000" algn="tl">
                  <a:srgbClr val="000000"/>
                </a:outerShdw>
              </a:effectLst>
              <a:ea typeface="黑体" pitchFamily="2" charset="-122"/>
            </a:endParaRPr>
          </a:p>
        </p:txBody>
      </p:sp>
    </p:spTree>
    <p:extLst>
      <p:ext uri="{BB962C8B-B14F-4D97-AF65-F5344CB8AC3E}">
        <p14:creationId xmlns:p14="http://schemas.microsoft.com/office/powerpoint/2010/main" val="653933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Proportional  Controller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比例控制器的微分方程为：</a:t>
                </a:r>
                <a:r>
                  <a:rPr lang="en-US" altLang="zh-CN" dirty="0">
                    <a:latin typeface="微软雅黑" panose="020B0503020204020204" pitchFamily="34" charset="-122"/>
                    <a:ea typeface="微软雅黑" panose="020B0503020204020204" pitchFamily="34" charset="-122"/>
                  </a:rPr>
                  <a:t>u = </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𝐾</m:t>
                        </m:r>
                      </m:e>
                      <m:sub>
                        <m:r>
                          <a:rPr lang="en-US" altLang="zh-CN" b="0" i="1" dirty="0" smtClean="0">
                            <a:latin typeface="Cambria Math" panose="02040503050406030204" pitchFamily="18" charset="0"/>
                            <a:ea typeface="微软雅黑" panose="020B0503020204020204" pitchFamily="34" charset="-122"/>
                          </a:rPr>
                          <m:t>𝑝</m:t>
                        </m:r>
                      </m:sub>
                    </m:sSub>
                  </m:oMath>
                </a14:m>
                <a:r>
                  <a:rPr lang="en-US" altLang="zh-CN" dirty="0">
                    <a:latin typeface="微软雅黑" panose="020B0503020204020204" pitchFamily="34" charset="-122"/>
                    <a:ea typeface="微软雅黑" panose="020B0503020204020204" pitchFamily="34" charset="-122"/>
                  </a:rPr>
                  <a:t>e(t) </a:t>
                </a:r>
              </a:p>
              <a:p>
                <a:pPr marL="0" indent="0">
                  <a:buNone/>
                </a:pP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为控制器输出</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为比例系数</a:t>
                </a:r>
              </a:p>
              <a:p>
                <a:pPr marL="0" indent="0">
                  <a:buNone/>
                </a:pP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为控制器输入偏差</a:t>
                </a:r>
              </a:p>
              <a:p>
                <a:pPr marL="0" indent="0">
                  <a:buNone/>
                </a:pPr>
                <a:r>
                  <a:rPr lang="zh-CN" altLang="en-US" dirty="0">
                    <a:latin typeface="微软雅黑" panose="020B0503020204020204" pitchFamily="34" charset="-122"/>
                    <a:ea typeface="微软雅黑" panose="020B0503020204020204" pitchFamily="34" charset="-122"/>
                  </a:rPr>
                  <a:t>	由上式可以看出比例控制的特点：控制器的输出与输入偏差成正比。只要偏差出现，就能及时地产生与之成比例的调节作用，使被控量朝着减小偏差的方向变化，具有调节及时的特点。但是，</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过大会导致动态品质变坏，甚至使系统不稳定。</a:t>
                </a:r>
              </a:p>
              <a:p>
                <a:pPr marL="0" indent="0">
                  <a:buNone/>
                </a:pPr>
                <a:endParaRPr lang="en-US" altLang="zh-CN"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r="-2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231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Proportional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对当前时刻的偏差信号</a:t>
            </a: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进行放大或衰减后作为控制信号输出。</a:t>
            </a:r>
          </a:p>
          <a:p>
            <a:pPr marL="0" indent="0">
              <a:buNone/>
            </a:pPr>
            <a:r>
              <a:rPr lang="zh-CN" altLang="en-US" dirty="0">
                <a:latin typeface="微软雅黑" panose="020B0503020204020204" pitchFamily="34" charset="-122"/>
                <a:ea typeface="微软雅黑" panose="020B0503020204020204" pitchFamily="34" charset="-122"/>
              </a:rPr>
              <a:t>比例系数</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越大，控制作用越强，系统的动态特性也越好，动态性能主要表现为起动快，对阶跃设定跟随得快。</a:t>
            </a:r>
          </a:p>
          <a:p>
            <a:pPr marL="0" indent="0">
              <a:buNone/>
            </a:pPr>
            <a:r>
              <a:rPr lang="zh-CN" altLang="en-US" dirty="0">
                <a:latin typeface="微软雅黑" panose="020B0503020204020204" pitchFamily="34" charset="-122"/>
                <a:ea typeface="微软雅黑" panose="020B0503020204020204" pitchFamily="34" charset="-122"/>
              </a:rPr>
              <a:t>但对于有惯性的系统，</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过大时会出现较大的超调，甚至引起系统振荡，影响系统稳定性。</a:t>
            </a:r>
          </a:p>
          <a:p>
            <a:pPr marL="0" indent="0">
              <a:buNone/>
            </a:pPr>
            <a:r>
              <a:rPr lang="zh-CN" altLang="en-US" dirty="0">
                <a:latin typeface="微软雅黑" panose="020B0503020204020204" pitchFamily="34" charset="-122"/>
                <a:ea typeface="微软雅黑" panose="020B0503020204020204" pitchFamily="34" charset="-122"/>
              </a:rPr>
              <a:t>比例控制虽然能减小偏差，却不能消除静态偏差。</a:t>
            </a: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563" y="3240433"/>
            <a:ext cx="3410663" cy="2660166"/>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7663111" y="6013939"/>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阶跃响应特性曲线</a:t>
            </a:r>
          </a:p>
        </p:txBody>
      </p:sp>
    </p:spTree>
    <p:extLst>
      <p:ext uri="{BB962C8B-B14F-4D97-AF65-F5344CB8AC3E}">
        <p14:creationId xmlns:p14="http://schemas.microsoft.com/office/powerpoint/2010/main" val="1132073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Integral Controller</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积分作用是指控制器的输出与输入偏差的积分成比例的作用，其作用是消除静差。积分方程为：</a:t>
                </a:r>
                <a:r>
                  <a:rPr lang="en-US" altLang="zh-CN" dirty="0">
                    <a:latin typeface="微软雅黑" panose="020B0503020204020204" pitchFamily="34" charset="-122"/>
                    <a:ea typeface="微软雅黑" panose="020B0503020204020204" pitchFamily="34" charset="-122"/>
                  </a:rPr>
                  <a:t> u = </a:t>
                </a:r>
                <a14:m>
                  <m:oMath xmlns:m="http://schemas.openxmlformats.org/officeDocument/2006/math">
                    <m:f>
                      <m:fPr>
                        <m:ctrlPr>
                          <a:rPr lang="en-US" altLang="zh-CN" i="1" dirty="0" smtClean="0">
                            <a:latin typeface="Cambria Math" panose="02040503050406030204" pitchFamily="18" charset="0"/>
                            <a:ea typeface="微软雅黑" panose="020B0503020204020204" pitchFamily="34" charset="-122"/>
                          </a:rPr>
                        </m:ctrlPr>
                      </m:fPr>
                      <m:num>
                        <m:r>
                          <a:rPr lang="en-US" altLang="zh-CN" b="0" i="1" dirty="0" smtClean="0">
                            <a:latin typeface="Cambria Math" panose="02040503050406030204" pitchFamily="18" charset="0"/>
                            <a:ea typeface="微软雅黑" panose="020B0503020204020204" pitchFamily="34" charset="-122"/>
                          </a:rPr>
                          <m:t>1</m:t>
                        </m:r>
                      </m:num>
                      <m:den>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𝑇</m:t>
                            </m:r>
                          </m:e>
                          <m:sub>
                            <m:r>
                              <a:rPr lang="en-US" altLang="zh-CN" b="0" i="1" dirty="0" smtClean="0">
                                <a:latin typeface="Cambria Math" panose="02040503050406030204" pitchFamily="18" charset="0"/>
                                <a:ea typeface="微软雅黑" panose="020B0503020204020204" pitchFamily="34" charset="-122"/>
                              </a:rPr>
                              <m:t>𝑖</m:t>
                            </m:r>
                          </m:sub>
                        </m:sSub>
                      </m:den>
                    </m:f>
                    <m:nary>
                      <m:naryPr>
                        <m:ctrlPr>
                          <a:rPr lang="en-US" altLang="zh-CN" i="1" dirty="0">
                            <a:latin typeface="Cambria Math" panose="02040503050406030204" pitchFamily="18" charset="0"/>
                            <a:ea typeface="微软雅黑" panose="020B0503020204020204" pitchFamily="34" charset="-122"/>
                          </a:rPr>
                        </m:ctrlPr>
                      </m:naryPr>
                      <m:sub>
                        <m:r>
                          <m:rPr>
                            <m:brk m:alnAt="23"/>
                          </m:rPr>
                          <a:rPr lang="en-US" altLang="zh-CN" i="1" dirty="0">
                            <a:latin typeface="Cambria Math" panose="02040503050406030204" pitchFamily="18" charset="0"/>
                            <a:ea typeface="微软雅黑" panose="020B0503020204020204" pitchFamily="34" charset="-122"/>
                          </a:rPr>
                          <m:t>0</m:t>
                        </m:r>
                      </m:sub>
                      <m:sup>
                        <m:r>
                          <a:rPr lang="en-US" altLang="zh-CN" i="1" dirty="0">
                            <a:latin typeface="Cambria Math" panose="02040503050406030204" pitchFamily="18" charset="0"/>
                            <a:ea typeface="微软雅黑" panose="020B0503020204020204" pitchFamily="34" charset="-122"/>
                          </a:rPr>
                          <m:t>𝑇</m:t>
                        </m:r>
                      </m:sup>
                      <m:e>
                        <m:r>
                          <m:rPr>
                            <m:sty m:val="p"/>
                          </m:rPr>
                          <a:rPr lang="en-US" altLang="zh-CN" i="1" dirty="0">
                            <a:latin typeface="Cambria Math" panose="02040503050406030204" pitchFamily="18" charset="0"/>
                            <a:ea typeface="微软雅黑" panose="020B0503020204020204" pitchFamily="34" charset="-122"/>
                          </a:rPr>
                          <m:t>e</m:t>
                        </m:r>
                        <m:d>
                          <m:dPr>
                            <m:ctrlPr>
                              <a:rPr lang="en-US" altLang="zh-CN" i="1" dirty="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𝑡</m:t>
                            </m:r>
                          </m:e>
                        </m:d>
                        <m:r>
                          <a:rPr lang="en-US" altLang="zh-CN" i="1" dirty="0">
                            <a:latin typeface="Cambria Math" panose="02040503050406030204" pitchFamily="18" charset="0"/>
                            <a:ea typeface="微软雅黑" panose="020B0503020204020204" pitchFamily="34" charset="-122"/>
                          </a:rPr>
                          <m:t>𝑑𝑡</m:t>
                        </m:r>
                      </m:e>
                    </m:nary>
                  </m:oMath>
                </a14:m>
                <a:r>
                  <a:rPr lang="en-US" altLang="zh-CN" dirty="0">
                    <a:latin typeface="微软雅黑" panose="020B0503020204020204" pitchFamily="34" charset="-122"/>
                    <a:ea typeface="微软雅黑" panose="020B0503020204020204" pitchFamily="34" charset="-122"/>
                  </a:rPr>
                  <a:t> = </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m:rPr>
                            <m:sty m:val="p"/>
                          </m:rPr>
                          <a:rPr lang="en-US" altLang="zh-CN" i="1" dirty="0" smtClean="0">
                            <a:latin typeface="Cambria Math" panose="02040503050406030204" pitchFamily="18" charset="0"/>
                            <a:ea typeface="微软雅黑" panose="020B0503020204020204" pitchFamily="34" charset="-122"/>
                          </a:rPr>
                          <m:t>i</m:t>
                        </m:r>
                      </m:sub>
                    </m:sSub>
                    <m:nary>
                      <m:naryPr>
                        <m:ctrlPr>
                          <a:rPr lang="en-US" altLang="zh-CN" i="1" dirty="0" smtClean="0">
                            <a:latin typeface="Cambria Math" panose="02040503050406030204" pitchFamily="18" charset="0"/>
                            <a:ea typeface="微软雅黑" panose="020B0503020204020204" pitchFamily="34" charset="-122"/>
                          </a:rPr>
                        </m:ctrlPr>
                      </m:naryPr>
                      <m:sub>
                        <m:r>
                          <m:rPr>
                            <m:brk m:alnAt="23"/>
                          </m:rPr>
                          <a:rPr lang="en-US" altLang="zh-CN" i="1" dirty="0">
                            <a:latin typeface="Cambria Math" panose="02040503050406030204" pitchFamily="18" charset="0"/>
                            <a:ea typeface="微软雅黑" panose="020B0503020204020204" pitchFamily="34" charset="-122"/>
                          </a:rPr>
                          <m:t>0</m:t>
                        </m:r>
                      </m:sub>
                      <m:sup>
                        <m:r>
                          <a:rPr lang="en-US" altLang="zh-CN" b="0" i="1" dirty="0" smtClean="0">
                            <a:latin typeface="Cambria Math" panose="02040503050406030204" pitchFamily="18" charset="0"/>
                            <a:ea typeface="微软雅黑" panose="020B0503020204020204" pitchFamily="34" charset="-122"/>
                          </a:rPr>
                          <m:t>𝑇</m:t>
                        </m:r>
                      </m:sup>
                      <m:e>
                        <m:r>
                          <m:rPr>
                            <m:sty m:val="p"/>
                          </m:rPr>
                          <a:rPr lang="en-US" altLang="zh-CN" i="1" dirty="0">
                            <a:latin typeface="Cambria Math" panose="02040503050406030204" pitchFamily="18" charset="0"/>
                            <a:ea typeface="微软雅黑" panose="020B0503020204020204" pitchFamily="34" charset="-122"/>
                          </a:rPr>
                          <m:t>e</m:t>
                        </m:r>
                        <m:d>
                          <m:dPr>
                            <m:ctrlPr>
                              <a:rPr lang="en-US" altLang="zh-CN" b="0"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𝑡</m:t>
                            </m:r>
                          </m:e>
                        </m:d>
                        <m:r>
                          <a:rPr lang="en-US" altLang="zh-CN" b="0" i="1" dirty="0" smtClean="0">
                            <a:latin typeface="Cambria Math" panose="02040503050406030204" pitchFamily="18" charset="0"/>
                            <a:ea typeface="微软雅黑" panose="020B0503020204020204" pitchFamily="34" charset="-122"/>
                          </a:rPr>
                          <m:t>𝑑𝑡</m:t>
                        </m:r>
                      </m:e>
                    </m:nary>
                  </m:oMath>
                </a14:m>
                <a:r>
                  <a:rPr lang="en-US" altLang="zh-CN" dirty="0">
                    <a:latin typeface="微软雅黑" panose="020B0503020204020204" pitchFamily="34" charset="-122"/>
                    <a:ea typeface="微软雅黑" panose="020B0503020204020204" pitchFamily="34" charset="-122"/>
                  </a:rPr>
                  <a:t> </a:t>
                </a:r>
              </a:p>
              <a:p>
                <a:pPr marL="0" indent="0">
                  <a:buNone/>
                </a:pPr>
                <a:r>
                  <a:rPr lang="en-US" altLang="zh-CN" dirty="0" err="1">
                    <a:latin typeface="微软雅黑" panose="020B0503020204020204" pitchFamily="34" charset="-122"/>
                    <a:ea typeface="微软雅黑" panose="020B0503020204020204" pitchFamily="34" charset="-122"/>
                  </a:rPr>
                  <a:t>Ti</a:t>
                </a:r>
                <a:r>
                  <a:rPr lang="zh-CN" altLang="en-US" dirty="0">
                    <a:latin typeface="微软雅黑" panose="020B0503020204020204" pitchFamily="34" charset="-122"/>
                    <a:ea typeface="微软雅黑" panose="020B0503020204020204" pitchFamily="34" charset="-122"/>
                  </a:rPr>
                  <a:t>是积分时间常数，它表示积分速度的大小，</a:t>
                </a:r>
                <a:r>
                  <a:rPr lang="en-US" altLang="zh-CN" dirty="0" err="1">
                    <a:latin typeface="微软雅黑" panose="020B0503020204020204" pitchFamily="34" charset="-122"/>
                    <a:ea typeface="微软雅黑" panose="020B0503020204020204" pitchFamily="34" charset="-122"/>
                  </a:rPr>
                  <a:t>Ti</a:t>
                </a:r>
                <a:r>
                  <a:rPr lang="zh-CN" altLang="en-US" dirty="0">
                    <a:latin typeface="微软雅黑" panose="020B0503020204020204" pitchFamily="34" charset="-122"/>
                    <a:ea typeface="微软雅黑" panose="020B0503020204020204" pitchFamily="34" charset="-122"/>
                  </a:rPr>
                  <a:t>越大，积分速度越慢，积分作用越弱。积分作用的响应特性曲线，如下图所示</a:t>
                </a:r>
                <a:endParaRPr lang="en-US" altLang="zh-CN" dirty="0">
                  <a:latin typeface="微软雅黑" panose="020B0503020204020204" pitchFamily="34" charset="-122"/>
                  <a:ea typeface="微软雅黑" panose="020B0503020204020204" pitchFamily="34"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a:stretch>
              </a:blipFill>
            </p:spPr>
            <p:txBody>
              <a:bodyPr/>
              <a:lstStyle/>
              <a:p>
                <a:r>
                  <a:rPr lang="zh-CN" altLang="en-US">
                    <a:noFill/>
                  </a:rPr>
                  <a:t> </a:t>
                </a:r>
              </a:p>
            </p:txBody>
          </p:sp>
        </mc:Fallback>
      </mc:AlternateContent>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5" y="3159160"/>
            <a:ext cx="4103687" cy="26638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6"/>
          <p:cNvSpPr txBox="1">
            <a:spLocks noChangeArrowheads="1"/>
          </p:cNvSpPr>
          <p:nvPr/>
        </p:nvSpPr>
        <p:spPr bwMode="auto">
          <a:xfrm>
            <a:off x="2370955" y="5938341"/>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积分作用响应曲线</a:t>
            </a:r>
          </a:p>
        </p:txBody>
      </p:sp>
      <p:sp>
        <p:nvSpPr>
          <p:cNvPr id="7" name="Text Box 7"/>
          <p:cNvSpPr txBox="1">
            <a:spLocks noChangeArrowheads="1"/>
          </p:cNvSpPr>
          <p:nvPr/>
        </p:nvSpPr>
        <p:spPr bwMode="auto">
          <a:xfrm>
            <a:off x="5877484" y="3159160"/>
            <a:ext cx="41723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pPr>
              <a:lnSpc>
                <a:spcPct val="120000"/>
              </a:lnSpc>
            </a:pPr>
            <a:r>
              <a:rPr kumimoji="1" lang="zh-CN" altLang="en-US" sz="2000" b="0" dirty="0">
                <a:solidFill>
                  <a:schemeClr val="tx1"/>
                </a:solidFill>
                <a:latin typeface="微软雅黑" pitchFamily="34" charset="-122"/>
                <a:ea typeface="微软雅黑" pitchFamily="34" charset="-122"/>
              </a:rPr>
              <a:t>由图中曲线看出积分作用的特点：只要偏差不为零就会产生对应的控制量并依此影响被控量。增大</a:t>
            </a:r>
            <a:r>
              <a:rPr kumimoji="1" lang="en-US" altLang="zh-CN" sz="2000" b="0" dirty="0" err="1">
                <a:solidFill>
                  <a:schemeClr val="tx1"/>
                </a:solidFill>
                <a:latin typeface="微软雅黑" pitchFamily="34" charset="-122"/>
                <a:ea typeface="微软雅黑" pitchFamily="34" charset="-122"/>
              </a:rPr>
              <a:t>Ti</a:t>
            </a:r>
            <a:r>
              <a:rPr kumimoji="1" lang="zh-CN" altLang="en-US" sz="2000" b="0" dirty="0">
                <a:solidFill>
                  <a:schemeClr val="tx1"/>
                </a:solidFill>
                <a:latin typeface="微软雅黑" pitchFamily="34" charset="-122"/>
                <a:ea typeface="微软雅黑" pitchFamily="34" charset="-122"/>
              </a:rPr>
              <a:t>会减小积分作用，即减慢消除静差的过程，减小超调，提高稳定性。积分控制不能及时地克服扰动的影响。 </a:t>
            </a:r>
          </a:p>
        </p:txBody>
      </p:sp>
    </p:spTree>
    <p:extLst>
      <p:ext uri="{BB962C8B-B14F-4D97-AF65-F5344CB8AC3E}">
        <p14:creationId xmlns:p14="http://schemas.microsoft.com/office/powerpoint/2010/main" val="124819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Derivative Controller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微分控制的作用是对偏差的变化进行控制，并使偏差消失在萌芽状态，其微分方程为：</a:t>
                </a:r>
                <a:r>
                  <a:rPr lang="en-US" altLang="zh-CN" dirty="0">
                    <a:latin typeface="微软雅黑" panose="020B0503020204020204" pitchFamily="34" charset="-122"/>
                    <a:ea typeface="微软雅黑" panose="020B0503020204020204" pitchFamily="34" charset="-122"/>
                  </a:rPr>
                  <a:t>u = </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𝐾</m:t>
                        </m:r>
                      </m:e>
                      <m:sub>
                        <m:r>
                          <m:rPr>
                            <m:sty m:val="p"/>
                          </m:rPr>
                          <a:rPr lang="en-US" altLang="zh-CN" i="1" dirty="0" smtClean="0">
                            <a:latin typeface="Cambria Math" panose="02040503050406030204" pitchFamily="18" charset="0"/>
                            <a:ea typeface="微软雅黑" panose="020B0503020204020204" pitchFamily="34" charset="-122"/>
                          </a:rPr>
                          <m:t>d</m:t>
                        </m:r>
                      </m:sub>
                    </m:sSub>
                    <m:f>
                      <m:fPr>
                        <m:ctrlPr>
                          <a:rPr lang="en-US" altLang="zh-CN" i="1" dirty="0" smtClean="0">
                            <a:latin typeface="Cambria Math" panose="02040503050406030204" pitchFamily="18" charset="0"/>
                            <a:ea typeface="微软雅黑" panose="020B0503020204020204" pitchFamily="34" charset="-122"/>
                          </a:rPr>
                        </m:ctrlPr>
                      </m:fPr>
                      <m:num>
                        <m:r>
                          <a:rPr lang="en-US" altLang="zh-CN" b="0" i="1" dirty="0" smtClean="0">
                            <a:latin typeface="Cambria Math" panose="02040503050406030204" pitchFamily="18" charset="0"/>
                            <a:ea typeface="微软雅黑" panose="020B0503020204020204" pitchFamily="34" charset="-122"/>
                          </a:rPr>
                          <m:t>𝑑𝑒</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𝑡</m:t>
                        </m:r>
                        <m:r>
                          <a:rPr lang="en-US" altLang="zh-CN" b="0" i="1" dirty="0" smtClean="0">
                            <a:latin typeface="Cambria Math" panose="02040503050406030204" pitchFamily="18" charset="0"/>
                            <a:ea typeface="微软雅黑" panose="020B0503020204020204" pitchFamily="34" charset="-122"/>
                          </a:rPr>
                          <m:t>)</m:t>
                        </m:r>
                      </m:num>
                      <m:den>
                        <m:r>
                          <a:rPr lang="en-US" altLang="zh-CN" b="0" i="1" dirty="0" smtClean="0">
                            <a:latin typeface="Cambria Math" panose="02040503050406030204" pitchFamily="18" charset="0"/>
                            <a:ea typeface="微软雅黑" panose="020B0503020204020204" pitchFamily="34" charset="-122"/>
                          </a:rPr>
                          <m:t>𝑑𝑡</m:t>
                        </m:r>
                      </m:den>
                    </m:f>
                  </m:oMath>
                </a14:m>
                <a:r>
                  <a:rPr lang="en-US" altLang="zh-CN" dirty="0">
                    <a:latin typeface="微软雅黑" panose="020B0503020204020204" pitchFamily="34" charset="-122"/>
                    <a:ea typeface="微软雅黑" panose="020B0503020204020204" pitchFamily="34" charset="-122"/>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1404730"/>
                <a:ext cx="8946541" cy="5049077"/>
              </a:xfrm>
              <a:blipFill>
                <a:blip r:embed="rId2"/>
                <a:stretch>
                  <a:fillRect l="-749" t="-603"/>
                </a:stretch>
              </a:blipFill>
            </p:spPr>
            <p:txBody>
              <a:bodyPr/>
              <a:lstStyle/>
              <a:p>
                <a:r>
                  <a:rPr lang="zh-CN" altLang="en-US">
                    <a:noFill/>
                  </a:rPr>
                  <a:t> </a:t>
                </a:r>
              </a:p>
            </p:txBody>
          </p:sp>
        </mc:Fallback>
      </mc:AlternateContent>
      <p:pic>
        <p:nvPicPr>
          <p:cNvPr id="4" name="Picture 7"/>
          <p:cNvPicPr>
            <a:picLocks noChangeAspect="1" noChangeArrowheads="1"/>
          </p:cNvPicPr>
          <p:nvPr/>
        </p:nvPicPr>
        <p:blipFill>
          <a:blip r:embed="rId3">
            <a:lum bright="-40000" contrast="80000"/>
            <a:extLst>
              <a:ext uri="{28A0092B-C50C-407E-A947-70E740481C1C}">
                <a14:useLocalDpi xmlns:a14="http://schemas.microsoft.com/office/drawing/2010/main" val="0"/>
              </a:ext>
            </a:extLst>
          </a:blip>
          <a:srcRect/>
          <a:stretch>
            <a:fillRect/>
          </a:stretch>
        </p:blipFill>
        <p:spPr bwMode="auto">
          <a:xfrm>
            <a:off x="1103312" y="2506308"/>
            <a:ext cx="3960813" cy="2781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1929935" y="5486873"/>
            <a:ext cx="2307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sz="2400" b="1" kern="1200">
                <a:solidFill>
                  <a:srgbClr val="006699"/>
                </a:solidFill>
                <a:latin typeface="Arial" charset="0"/>
                <a:ea typeface="宋体" pitchFamily="2" charset="-122"/>
                <a:cs typeface="+mn-cs"/>
              </a:defRPr>
            </a:lvl1pPr>
            <a:lvl2pPr marL="457200" algn="l" rtl="0" fontAlgn="base">
              <a:spcBef>
                <a:spcPct val="0"/>
              </a:spcBef>
              <a:spcAft>
                <a:spcPct val="0"/>
              </a:spcAft>
              <a:defRPr sz="2400" b="1" kern="1200">
                <a:solidFill>
                  <a:srgbClr val="006699"/>
                </a:solidFill>
                <a:latin typeface="Arial" charset="0"/>
                <a:ea typeface="宋体" pitchFamily="2" charset="-122"/>
                <a:cs typeface="+mn-cs"/>
              </a:defRPr>
            </a:lvl2pPr>
            <a:lvl3pPr marL="914400" algn="l" rtl="0" fontAlgn="base">
              <a:spcBef>
                <a:spcPct val="0"/>
              </a:spcBef>
              <a:spcAft>
                <a:spcPct val="0"/>
              </a:spcAft>
              <a:defRPr sz="2400" b="1" kern="1200">
                <a:solidFill>
                  <a:srgbClr val="006699"/>
                </a:solidFill>
                <a:latin typeface="Arial" charset="0"/>
                <a:ea typeface="宋体" pitchFamily="2" charset="-122"/>
                <a:cs typeface="+mn-cs"/>
              </a:defRPr>
            </a:lvl3pPr>
            <a:lvl4pPr marL="1371600" algn="l" rtl="0" fontAlgn="base">
              <a:spcBef>
                <a:spcPct val="0"/>
              </a:spcBef>
              <a:spcAft>
                <a:spcPct val="0"/>
              </a:spcAft>
              <a:defRPr sz="2400" b="1" kern="1200">
                <a:solidFill>
                  <a:srgbClr val="006699"/>
                </a:solidFill>
                <a:latin typeface="Arial" charset="0"/>
                <a:ea typeface="宋体" pitchFamily="2" charset="-122"/>
                <a:cs typeface="+mn-cs"/>
              </a:defRPr>
            </a:lvl4pPr>
            <a:lvl5pPr marL="1828800" algn="l" rtl="0" fontAlgn="base">
              <a:spcBef>
                <a:spcPct val="0"/>
              </a:spcBef>
              <a:spcAft>
                <a:spcPct val="0"/>
              </a:spcAft>
              <a:defRPr sz="2400" b="1" kern="1200">
                <a:solidFill>
                  <a:srgbClr val="006699"/>
                </a:solidFill>
                <a:latin typeface="Arial" charset="0"/>
                <a:ea typeface="宋体" pitchFamily="2" charset="-122"/>
                <a:cs typeface="+mn-cs"/>
              </a:defRPr>
            </a:lvl5pPr>
            <a:lvl6pPr marL="2286000" algn="l" defTabSz="914400" rtl="0" eaLnBrk="1" latinLnBrk="0" hangingPunct="1">
              <a:defRPr sz="2400" b="1" kern="1200">
                <a:solidFill>
                  <a:srgbClr val="006699"/>
                </a:solidFill>
                <a:latin typeface="Arial" charset="0"/>
                <a:ea typeface="宋体" pitchFamily="2" charset="-122"/>
                <a:cs typeface="+mn-cs"/>
              </a:defRPr>
            </a:lvl6pPr>
            <a:lvl7pPr marL="2743200" algn="l" defTabSz="914400" rtl="0" eaLnBrk="1" latinLnBrk="0" hangingPunct="1">
              <a:defRPr sz="2400" b="1" kern="1200">
                <a:solidFill>
                  <a:srgbClr val="006699"/>
                </a:solidFill>
                <a:latin typeface="Arial" charset="0"/>
                <a:ea typeface="宋体" pitchFamily="2" charset="-122"/>
                <a:cs typeface="+mn-cs"/>
              </a:defRPr>
            </a:lvl7pPr>
            <a:lvl8pPr marL="3200400" algn="l" defTabSz="914400" rtl="0" eaLnBrk="1" latinLnBrk="0" hangingPunct="1">
              <a:defRPr sz="2400" b="1" kern="1200">
                <a:solidFill>
                  <a:srgbClr val="006699"/>
                </a:solidFill>
                <a:latin typeface="Arial" charset="0"/>
                <a:ea typeface="宋体" pitchFamily="2" charset="-122"/>
                <a:cs typeface="+mn-cs"/>
              </a:defRPr>
            </a:lvl8pPr>
            <a:lvl9pPr marL="3657600" algn="l" defTabSz="914400" rtl="0" eaLnBrk="1" latinLnBrk="0" hangingPunct="1">
              <a:defRPr sz="2400" b="1" kern="1200">
                <a:solidFill>
                  <a:srgbClr val="006699"/>
                </a:solidFill>
                <a:latin typeface="Arial" charset="0"/>
                <a:ea typeface="宋体" pitchFamily="2" charset="-122"/>
                <a:cs typeface="+mn-cs"/>
              </a:defRPr>
            </a:lvl9pPr>
          </a:lstStyle>
          <a:p>
            <a:r>
              <a:rPr kumimoji="1" lang="zh-CN" altLang="en-US" sz="2000" dirty="0">
                <a:solidFill>
                  <a:schemeClr val="tx1"/>
                </a:solidFill>
                <a:latin typeface="+mn-ea"/>
                <a:ea typeface="+mn-ea"/>
              </a:rPr>
              <a:t>微分作用响应曲线</a:t>
            </a:r>
          </a:p>
        </p:txBody>
      </p:sp>
      <p:sp>
        <p:nvSpPr>
          <p:cNvPr id="6" name="内容占位符 2"/>
          <p:cNvSpPr txBox="1">
            <a:spLocks/>
          </p:cNvSpPr>
          <p:nvPr/>
        </p:nvSpPr>
        <p:spPr>
          <a:xfrm>
            <a:off x="5348472" y="2482821"/>
            <a:ext cx="4842450" cy="3574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dirty="0">
                <a:latin typeface="微软雅黑" panose="020B0503020204020204" pitchFamily="34" charset="-122"/>
                <a:ea typeface="微软雅黑" panose="020B0503020204020204" pitchFamily="34" charset="-122"/>
              </a:rPr>
              <a:t>可见，微分分量对偏差的任何变化都会产生控制作用，以调整系统输出，阻止偏差变化，预见随后。偏差变化越快，则产生的阻止作用越大。对于一个固定不变的偏差</a:t>
            </a:r>
            <a:r>
              <a:rPr lang="en-US" altLang="zh-CN" dirty="0">
                <a:latin typeface="微软雅黑" panose="020B0503020204020204" pitchFamily="34" charset="-122"/>
                <a:ea typeface="微软雅黑" panose="020B0503020204020204" pitchFamily="34" charset="-122"/>
              </a:rPr>
              <a:t>e(t)</a:t>
            </a:r>
            <a:r>
              <a:rPr lang="zh-CN" altLang="en-US" dirty="0">
                <a:latin typeface="微软雅黑" panose="020B0503020204020204" pitchFamily="34" charset="-122"/>
                <a:ea typeface="微软雅黑" panose="020B0503020204020204" pitchFamily="34" charset="-122"/>
              </a:rPr>
              <a:t>，不论其数值多大，根本不会有微分作用输出。从分析看出，微分作用的特点是：加入微分调节将有助于减小超调量，克服震荡，使系统趋于稳定。</a:t>
            </a:r>
            <a:r>
              <a:rPr lang="en-US" altLang="zh-CN" dirty="0">
                <a:latin typeface="微软雅黑" panose="020B0503020204020204" pitchFamily="34" charset="-122"/>
                <a:ea typeface="微软雅黑" panose="020B0503020204020204" pitchFamily="34" charset="-122"/>
              </a:rPr>
              <a:t>ta</a:t>
            </a:r>
            <a:r>
              <a:rPr lang="zh-CN" altLang="en-US" dirty="0">
                <a:latin typeface="微软雅黑" panose="020B0503020204020204" pitchFamily="34" charset="-122"/>
                <a:ea typeface="微软雅黑" panose="020B0503020204020204" pitchFamily="34" charset="-122"/>
              </a:rPr>
              <a:t>加快了系统的动作速度，减小调整的时间，从而改善了系统的动态性能。但不能消除静态偏差。</a:t>
            </a:r>
          </a:p>
          <a:p>
            <a:pPr marL="0" indent="0">
              <a:buFont typeface="Wingdings 3" charset="2"/>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852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3230"/>
          </a:xfrm>
        </p:spPr>
        <p:txBody>
          <a:bodyPr/>
          <a:lstStyle/>
          <a:p>
            <a:r>
              <a:rPr lang="en-US" altLang="zh-CN" dirty="0"/>
              <a:t>PID Controller</a:t>
            </a:r>
          </a:p>
        </p:txBody>
      </p:sp>
      <p:sp>
        <p:nvSpPr>
          <p:cNvPr id="3" name="内容占位符 2"/>
          <p:cNvSpPr>
            <a:spLocks noGrp="1"/>
          </p:cNvSpPr>
          <p:nvPr>
            <p:ph idx="1"/>
          </p:nvPr>
        </p:nvSpPr>
        <p:spPr>
          <a:xfrm>
            <a:off x="1103312" y="1404730"/>
            <a:ext cx="8946541" cy="5049077"/>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在模拟系统中，</a:t>
            </a:r>
            <a:r>
              <a:rPr lang="en-US" altLang="zh-CN" dirty="0">
                <a:latin typeface="微软雅黑" panose="020B0503020204020204" pitchFamily="34" charset="-122"/>
                <a:ea typeface="微软雅黑" panose="020B0503020204020204" pitchFamily="34" charset="-122"/>
              </a:rPr>
              <a:t>PID</a:t>
            </a:r>
            <a:r>
              <a:rPr lang="zh-CN" altLang="en-US" dirty="0">
                <a:latin typeface="微软雅黑" panose="020B0503020204020204" pitchFamily="34" charset="-122"/>
                <a:ea typeface="微软雅黑" panose="020B0503020204020204" pitchFamily="34" charset="-122"/>
              </a:rPr>
              <a:t>算法的表达式：</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对上式离散化</a:t>
            </a:r>
          </a:p>
          <a:p>
            <a:pPr marL="0" indent="0">
              <a:buNone/>
            </a:pPr>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53300840"/>
              </p:ext>
            </p:extLst>
          </p:nvPr>
        </p:nvGraphicFramePr>
        <p:xfrm>
          <a:off x="3388703" y="1901822"/>
          <a:ext cx="3919538" cy="763588"/>
        </p:xfrm>
        <a:graphic>
          <a:graphicData uri="http://schemas.openxmlformats.org/presentationml/2006/ole">
            <mc:AlternateContent xmlns:mc="http://schemas.openxmlformats.org/markup-compatibility/2006">
              <mc:Choice xmlns:v="urn:schemas-microsoft-com:vml" Requires="v">
                <p:oleObj spid="_x0000_s1200" name="Equation" r:id="rId3" imgW="1955520" imgH="380880" progId="Equation.DSMT4">
                  <p:embed/>
                </p:oleObj>
              </mc:Choice>
              <mc:Fallback>
                <p:oleObj name="Equation" r:id="rId3" imgW="1955520" imgH="38088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703" y="1901822"/>
                        <a:ext cx="391953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90344188"/>
              </p:ext>
            </p:extLst>
          </p:nvPr>
        </p:nvGraphicFramePr>
        <p:xfrm>
          <a:off x="2579872" y="3162502"/>
          <a:ext cx="5537200" cy="814387"/>
        </p:xfrm>
        <a:graphic>
          <a:graphicData uri="http://schemas.openxmlformats.org/presentationml/2006/ole">
            <mc:AlternateContent xmlns:mc="http://schemas.openxmlformats.org/markup-compatibility/2006">
              <mc:Choice xmlns:v="urn:schemas-microsoft-com:vml" Requires="v">
                <p:oleObj spid="_x0000_s1201" name="Equation" r:id="rId5" imgW="2590560" imgH="380880" progId="Equation.DSMT4">
                  <p:embed/>
                </p:oleObj>
              </mc:Choice>
              <mc:Fallback>
                <p:oleObj name="Equation" r:id="rId5" imgW="2590560" imgH="380880"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872" y="3162502"/>
                        <a:ext cx="5537200"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789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1920</TotalTime>
  <Words>1000</Words>
  <Application>Microsoft Office PowerPoint</Application>
  <PresentationFormat>宽屏</PresentationFormat>
  <Paragraphs>73</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黑体</vt:lpstr>
      <vt:lpstr>宋体</vt:lpstr>
      <vt:lpstr>微软雅黑</vt:lpstr>
      <vt:lpstr>Arial</vt:lpstr>
      <vt:lpstr>Cambria Math</vt:lpstr>
      <vt:lpstr>Century Gothic</vt:lpstr>
      <vt:lpstr>Wingdings 3</vt:lpstr>
      <vt:lpstr>离子</vt:lpstr>
      <vt:lpstr>Equation</vt:lpstr>
      <vt:lpstr>PID</vt:lpstr>
      <vt:lpstr>PID Controller</vt:lpstr>
      <vt:lpstr>PID Controller</vt:lpstr>
      <vt:lpstr>PID Controller</vt:lpstr>
      <vt:lpstr>Proportional  Controller</vt:lpstr>
      <vt:lpstr>Proportional  Controller</vt:lpstr>
      <vt:lpstr>Integral Controller</vt:lpstr>
      <vt:lpstr>Derivative Controller</vt:lpstr>
      <vt:lpstr>PID Controller</vt:lpstr>
      <vt:lpstr>PID Controller</vt:lpstr>
      <vt:lpstr>Cascade PID Controller</vt:lpstr>
      <vt:lpstr>Cascade PID Controller</vt:lpstr>
      <vt:lpstr>Cascade PID Controller</vt:lpstr>
      <vt:lpstr>The inner loop controller </vt:lpstr>
      <vt:lpstr>The outer loop controller</vt:lpstr>
      <vt:lpstr>Cascade PID Controller</vt:lpstr>
      <vt:lpstr>Cascade PID Controller</vt:lpstr>
      <vt:lpstr>Task4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1170</cp:revision>
  <dcterms:created xsi:type="dcterms:W3CDTF">2016-06-17T08:48:09Z</dcterms:created>
  <dcterms:modified xsi:type="dcterms:W3CDTF">2017-07-10T13:02:03Z</dcterms:modified>
</cp:coreProperties>
</file>