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sldIdLst>
    <p:sldId id="256" r:id="rId2"/>
    <p:sldId id="261" r:id="rId3"/>
    <p:sldId id="278" r:id="rId4"/>
    <p:sldId id="271" r:id="rId5"/>
    <p:sldId id="277" r:id="rId6"/>
    <p:sldId id="300" r:id="rId7"/>
    <p:sldId id="301" r:id="rId8"/>
    <p:sldId id="279" r:id="rId9"/>
    <p:sldId id="276" r:id="rId10"/>
    <p:sldId id="302" r:id="rId11"/>
    <p:sldId id="299" r:id="rId12"/>
    <p:sldId id="258" r:id="rId13"/>
    <p:sldId id="311" r:id="rId14"/>
    <p:sldId id="259" r:id="rId15"/>
    <p:sldId id="309" r:id="rId16"/>
    <p:sldId id="304" r:id="rId17"/>
    <p:sldId id="264" r:id="rId18"/>
    <p:sldId id="265" r:id="rId19"/>
    <p:sldId id="282" r:id="rId20"/>
    <p:sldId id="283" r:id="rId21"/>
    <p:sldId id="291" r:id="rId22"/>
    <p:sldId id="310" r:id="rId23"/>
    <p:sldId id="266" r:id="rId24"/>
    <p:sldId id="287" r:id="rId25"/>
    <p:sldId id="286" r:id="rId26"/>
    <p:sldId id="267" r:id="rId27"/>
    <p:sldId id="284" r:id="rId28"/>
    <p:sldId id="268" r:id="rId29"/>
    <p:sldId id="269" r:id="rId30"/>
    <p:sldId id="303" r:id="rId31"/>
    <p:sldId id="305" r:id="rId32"/>
    <p:sldId id="306" r:id="rId33"/>
    <p:sldId id="307" r:id="rId34"/>
    <p:sldId id="308" r:id="rId35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4800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6" autoAdjust="0"/>
    <p:restoredTop sz="90929"/>
  </p:normalViewPr>
  <p:slideViewPr>
    <p:cSldViewPr>
      <p:cViewPr varScale="1">
        <p:scale>
          <a:sx n="68" d="100"/>
          <a:sy n="68" d="100"/>
        </p:scale>
        <p:origin x="42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673600" y="1498603"/>
            <a:ext cx="7010400" cy="3298825"/>
          </a:xfrm>
        </p:spPr>
        <p:txBody>
          <a:bodyPr>
            <a:normAutofit/>
          </a:bodyPr>
          <a:lstStyle>
            <a:lvl1pPr latinLnBrk="0">
              <a:lnSpc>
                <a:spcPct val="90000"/>
              </a:lnSpc>
              <a:defRPr lang="zh-TW" sz="4051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3600" y="4927600"/>
            <a:ext cx="7010400" cy="12446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101" b="0">
                <a:solidFill>
                  <a:schemeClr val="tx1"/>
                </a:solidFill>
              </a:defRPr>
            </a:lvl1pPr>
            <a:lvl2pPr marL="45724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8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45048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4A827-E4A1-4208-B819-35888CEDD465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8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855200" y="274640"/>
            <a:ext cx="1422400" cy="589756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17600" y="274640"/>
            <a:ext cx="8534400" cy="589756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107FB-2AC2-4C54-A204-E1850244F999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32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 baseline="0"/>
            </a:lvl7pPr>
            <a:lvl8pPr latinLnBrk="0">
              <a:defRPr lang="zh-TW" baseline="0"/>
            </a:lvl8pPr>
            <a:lvl9pPr latinLnBrk="0">
              <a:defRPr lang="zh-TW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D701B-0C41-4B23-B14B-4EAD7D8AE8A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21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4445000"/>
            <a:ext cx="7010400" cy="1930400"/>
          </a:xfrm>
        </p:spPr>
        <p:txBody>
          <a:bodyPr anchor="t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12800" y="3124201"/>
            <a:ext cx="7010400" cy="1296987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101">
                <a:solidFill>
                  <a:schemeClr val="tx1"/>
                </a:solidFill>
              </a:defRPr>
            </a:lvl1pPr>
            <a:lvl2pPr marL="457242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84" indent="0" latinLnBrk="0">
              <a:buNone/>
              <a:defRPr lang="zh-TW" sz="1575">
                <a:solidFill>
                  <a:schemeClr val="tx1">
                    <a:tint val="75000"/>
                  </a:schemeClr>
                </a:solidFill>
              </a:defRPr>
            </a:lvl3pPr>
            <a:lvl4pPr marL="1371726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4pPr>
            <a:lvl5pPr marL="1828967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5pPr>
            <a:lvl6pPr marL="2286210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6pPr>
            <a:lvl7pPr marL="2743451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7pPr>
            <a:lvl8pPr marL="3200693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8pPr>
            <a:lvl9pPr marL="3657935" indent="0" latinLnBrk="0">
              <a:buNone/>
              <a:defRPr lang="zh-TW"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03218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17600" y="1701800"/>
            <a:ext cx="4978400" cy="447040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50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701800"/>
            <a:ext cx="4978400" cy="447040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50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10091E-92BF-4A04-81BB-CB83A91B8DD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41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21665" y="1608836"/>
            <a:ext cx="4974336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1800" b="1"/>
            </a:lvl1pPr>
            <a:lvl2pPr marL="457242" indent="0" latinLnBrk="0">
              <a:buNone/>
              <a:defRPr lang="zh-TW" sz="2026" b="1"/>
            </a:lvl2pPr>
            <a:lvl3pPr marL="914484" indent="0" latinLnBrk="0">
              <a:buNone/>
              <a:defRPr lang="zh-TW" sz="1800" b="1"/>
            </a:lvl3pPr>
            <a:lvl4pPr marL="1371726" indent="0" latinLnBrk="0">
              <a:buNone/>
              <a:defRPr lang="zh-TW" sz="1575" b="1"/>
            </a:lvl4pPr>
            <a:lvl5pPr marL="1828967" indent="0" latinLnBrk="0">
              <a:buNone/>
              <a:defRPr lang="zh-TW" sz="1575" b="1"/>
            </a:lvl5pPr>
            <a:lvl6pPr marL="2286210" indent="0" latinLnBrk="0">
              <a:buNone/>
              <a:defRPr lang="zh-TW" sz="1575" b="1"/>
            </a:lvl6pPr>
            <a:lvl7pPr marL="2743451" indent="0" latinLnBrk="0">
              <a:buNone/>
              <a:defRPr lang="zh-TW" sz="1575" b="1"/>
            </a:lvl7pPr>
            <a:lvl8pPr marL="3200693" indent="0" latinLnBrk="0">
              <a:buNone/>
              <a:defRPr lang="zh-TW" sz="1575" b="1"/>
            </a:lvl8pPr>
            <a:lvl9pPr marL="3657935" indent="0" latinLnBrk="0">
              <a:buNone/>
              <a:defRPr lang="zh-TW" sz="1575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17600" y="2209800"/>
            <a:ext cx="4978400" cy="39624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03264" y="1608836"/>
            <a:ext cx="4974336" cy="51206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1800" b="1"/>
            </a:lvl1pPr>
            <a:lvl2pPr marL="457242" indent="0" latinLnBrk="0">
              <a:buNone/>
              <a:defRPr lang="zh-TW" sz="2026" b="1"/>
            </a:lvl2pPr>
            <a:lvl3pPr marL="914484" indent="0" latinLnBrk="0">
              <a:buNone/>
              <a:defRPr lang="zh-TW" sz="1800" b="1"/>
            </a:lvl3pPr>
            <a:lvl4pPr marL="1371726" indent="0" latinLnBrk="0">
              <a:buNone/>
              <a:defRPr lang="zh-TW" sz="1575" b="1"/>
            </a:lvl4pPr>
            <a:lvl5pPr marL="1828967" indent="0" latinLnBrk="0">
              <a:buNone/>
              <a:defRPr lang="zh-TW" sz="1575" b="1"/>
            </a:lvl5pPr>
            <a:lvl6pPr marL="2286210" indent="0" latinLnBrk="0">
              <a:buNone/>
              <a:defRPr lang="zh-TW" sz="1575" b="1"/>
            </a:lvl6pPr>
            <a:lvl7pPr marL="2743451" indent="0" latinLnBrk="0">
              <a:buNone/>
              <a:defRPr lang="zh-TW" sz="1575" b="1"/>
            </a:lvl7pPr>
            <a:lvl8pPr marL="3200693" indent="0" latinLnBrk="0">
              <a:buNone/>
              <a:defRPr lang="zh-TW" sz="1575" b="1"/>
            </a:lvl8pPr>
            <a:lvl9pPr marL="3657935" indent="0" latinLnBrk="0">
              <a:buNone/>
              <a:defRPr lang="zh-TW" sz="1575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99200" y="2209800"/>
            <a:ext cx="4978400" cy="3962400"/>
          </a:xfrm>
        </p:spPr>
        <p:txBody>
          <a:bodyPr>
            <a:normAutofit/>
          </a:bodyPr>
          <a:lstStyle>
            <a:lvl1pPr latinLnBrk="0">
              <a:defRPr lang="zh-TW" sz="1500"/>
            </a:lvl1pPr>
            <a:lvl2pPr latinLnBrk="0">
              <a:defRPr lang="zh-TW" sz="1350"/>
            </a:lvl2pPr>
            <a:lvl3pPr latinLnBrk="0">
              <a:defRPr lang="zh-TW" sz="1350"/>
            </a:lvl3pPr>
            <a:lvl4pPr latinLnBrk="0">
              <a:defRPr lang="zh-TW" sz="1350"/>
            </a:lvl4pPr>
            <a:lvl5pPr marL="1508898" latinLnBrk="0">
              <a:defRPr lang="zh-TW" sz="1350"/>
            </a:lvl5pPr>
            <a:lvl6pPr marL="1508898" latinLnBrk="0">
              <a:defRPr lang="zh-TW" sz="1350"/>
            </a:lvl6pPr>
            <a:lvl7pPr marL="1508898" latinLnBrk="0">
              <a:defRPr lang="zh-TW" sz="1350"/>
            </a:lvl7pPr>
            <a:lvl8pPr marL="1508898" latinLnBrk="0">
              <a:defRPr lang="zh-TW" sz="1350"/>
            </a:lvl8pPr>
            <a:lvl9pPr marL="1508898"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8D6E2-BC34-4CE3-99F5-D589B4898AD0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2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FA3734-C90A-408E-A140-749E45245F94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1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81EF2-DDA0-4C69-9545-3A04CDA633F2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8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2400" y="0"/>
            <a:ext cx="7924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3601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1" y="1701800"/>
            <a:ext cx="3352800" cy="2844800"/>
          </a:xfrm>
        </p:spPr>
        <p:txBody>
          <a:bodyPr anchor="b">
            <a:normAutofit/>
          </a:bodyPr>
          <a:lstStyle>
            <a:lvl1pPr algn="l" latinLnBrk="0">
              <a:defRPr lang="zh-TW"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70400" y="482600"/>
            <a:ext cx="6807200" cy="5892800"/>
          </a:xfrm>
        </p:spPr>
        <p:txBody>
          <a:bodyPr>
            <a:normAutofit/>
          </a:bodyPr>
          <a:lstStyle>
            <a:lvl1pPr latinLnBrk="0">
              <a:defRPr lang="zh-TW" sz="1800"/>
            </a:lvl1pPr>
            <a:lvl2pPr latinLnBrk="0">
              <a:defRPr lang="zh-TW" sz="1500"/>
            </a:lvl2pPr>
            <a:lvl3pPr latinLnBrk="0">
              <a:defRPr lang="zh-TW" sz="1350"/>
            </a:lvl3pPr>
            <a:lvl4pPr latinLnBrk="0">
              <a:defRPr lang="zh-TW" sz="1350"/>
            </a:lvl4pPr>
            <a:lvl5pPr latinLnBrk="0"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801" y="4648200"/>
            <a:ext cx="3352800" cy="1727200"/>
          </a:xfrm>
        </p:spPr>
        <p:txBody>
          <a:bodyPr>
            <a:normAutofit/>
          </a:bodyPr>
          <a:lstStyle>
            <a:lvl1pPr marL="0" indent="0" latinLnBrk="0">
              <a:spcBef>
                <a:spcPts val="900"/>
              </a:spcBef>
              <a:buNone/>
              <a:defRPr lang="zh-TW" sz="1200"/>
            </a:lvl1pPr>
            <a:lvl2pPr marL="457242" indent="0" latinLnBrk="0">
              <a:buNone/>
              <a:defRPr lang="zh-TW" sz="1200"/>
            </a:lvl2pPr>
            <a:lvl3pPr marL="914484" indent="0" latinLnBrk="0">
              <a:buNone/>
              <a:defRPr lang="zh-TW" sz="975"/>
            </a:lvl3pPr>
            <a:lvl4pPr marL="1371726" indent="0" latinLnBrk="0">
              <a:buNone/>
              <a:defRPr lang="zh-TW" sz="900"/>
            </a:lvl4pPr>
            <a:lvl5pPr marL="1828967" indent="0" latinLnBrk="0">
              <a:buNone/>
              <a:defRPr lang="zh-TW" sz="900"/>
            </a:lvl5pPr>
            <a:lvl6pPr marL="2286210" indent="0" latinLnBrk="0">
              <a:buNone/>
              <a:defRPr lang="zh-TW" sz="900"/>
            </a:lvl6pPr>
            <a:lvl7pPr marL="2743451" indent="0" latinLnBrk="0">
              <a:buNone/>
              <a:defRPr lang="zh-TW" sz="900"/>
            </a:lvl7pPr>
            <a:lvl8pPr marL="3200693" indent="0" latinLnBrk="0">
              <a:buNone/>
              <a:defRPr lang="zh-TW" sz="900"/>
            </a:lvl8pPr>
            <a:lvl9pPr marL="3657935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E4D697-BD08-46EB-BEC8-318544BFDDA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79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800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3601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38400" y="4800600"/>
            <a:ext cx="7315200" cy="762000"/>
          </a:xfrm>
        </p:spPr>
        <p:txBody>
          <a:bodyPr anchor="b">
            <a:normAutofit/>
          </a:bodyPr>
          <a:lstStyle>
            <a:lvl1pPr algn="l" latinLnBrk="0">
              <a:defRPr lang="zh-TW" sz="1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438400" y="279403"/>
            <a:ext cx="7315200" cy="4448175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457242" indent="0" latinLnBrk="0">
              <a:buNone/>
              <a:defRPr lang="zh-TW" sz="2776"/>
            </a:lvl2pPr>
            <a:lvl3pPr marL="914484" indent="0" latinLnBrk="0">
              <a:buNone/>
              <a:defRPr lang="zh-TW" sz="2401"/>
            </a:lvl3pPr>
            <a:lvl4pPr marL="1371726" indent="0" latinLnBrk="0">
              <a:buNone/>
              <a:defRPr lang="zh-TW" sz="2026"/>
            </a:lvl4pPr>
            <a:lvl5pPr marL="1828967" indent="0" latinLnBrk="0">
              <a:buNone/>
              <a:defRPr lang="zh-TW" sz="2026"/>
            </a:lvl5pPr>
            <a:lvl6pPr marL="2286210" indent="0" latinLnBrk="0">
              <a:buNone/>
              <a:defRPr lang="zh-TW" sz="2026"/>
            </a:lvl6pPr>
            <a:lvl7pPr marL="2743451" indent="0" latinLnBrk="0">
              <a:buNone/>
              <a:defRPr lang="zh-TW" sz="2026"/>
            </a:lvl7pPr>
            <a:lvl8pPr marL="3200693" indent="0" latinLnBrk="0">
              <a:buNone/>
              <a:defRPr lang="zh-TW" sz="2026"/>
            </a:lvl8pPr>
            <a:lvl9pPr marL="3657935" indent="0" latinLnBrk="0">
              <a:buNone/>
              <a:defRPr lang="zh-TW" sz="2026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438400" y="5562600"/>
            <a:ext cx="7315200" cy="812800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1200"/>
            </a:lvl1pPr>
            <a:lvl2pPr marL="457242" indent="0" latinLnBrk="0">
              <a:buNone/>
              <a:defRPr lang="zh-TW" sz="1200"/>
            </a:lvl2pPr>
            <a:lvl3pPr marL="914484" indent="0" latinLnBrk="0">
              <a:buNone/>
              <a:defRPr lang="zh-TW" sz="975"/>
            </a:lvl3pPr>
            <a:lvl4pPr marL="1371726" indent="0" latinLnBrk="0">
              <a:buNone/>
              <a:defRPr lang="zh-TW" sz="900"/>
            </a:lvl4pPr>
            <a:lvl5pPr marL="1828967" indent="0" latinLnBrk="0">
              <a:buNone/>
              <a:defRPr lang="zh-TW" sz="900"/>
            </a:lvl5pPr>
            <a:lvl6pPr marL="2286210" indent="0" latinLnBrk="0">
              <a:buNone/>
              <a:defRPr lang="zh-TW" sz="900"/>
            </a:lvl6pPr>
            <a:lvl7pPr marL="2743451" indent="0" latinLnBrk="0">
              <a:buNone/>
              <a:defRPr lang="zh-TW" sz="900"/>
            </a:lvl7pPr>
            <a:lvl8pPr marL="3200693" indent="0" latinLnBrk="0">
              <a:buNone/>
              <a:defRPr lang="zh-TW" sz="900"/>
            </a:lvl8pPr>
            <a:lvl9pPr marL="3657935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BE905-1617-4333-A6E7-C1C2FD23EEB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32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800" y="-17756"/>
            <a:ext cx="115824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3601">
              <a:latin typeface="+mj-ea"/>
              <a:ea typeface="+mj-ea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1016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17600" y="1701800"/>
            <a:ext cx="1016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117600" y="6400803"/>
            <a:ext cx="27432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latinLnBrk="0">
              <a:defRPr lang="zh-TW" sz="9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908860" y="6400803"/>
            <a:ext cx="621792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latinLnBrk="0">
              <a:defRPr lang="zh-TW" sz="9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169795" y="6400803"/>
            <a:ext cx="1107807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latinLnBrk="0">
              <a:defRPr lang="zh-TW" sz="900">
                <a:solidFill>
                  <a:schemeClr val="tx2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fld id="{2558F4E2-7EBC-4961-890A-7FD68945B4F6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16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84" rtl="0" eaLnBrk="1" latinLnBrk="0" hangingPunct="1">
        <a:lnSpc>
          <a:spcPct val="85000"/>
        </a:lnSpc>
        <a:spcBef>
          <a:spcPct val="0"/>
        </a:spcBef>
        <a:buNone/>
        <a:tabLst/>
        <a:defRPr lang="zh-TW" sz="3301" kern="1200" cap="none" baseline="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21" indent="-228621" algn="l" defTabSz="914484" rtl="0" eaLnBrk="1" latinLnBrk="0" hangingPunct="1">
        <a:lnSpc>
          <a:spcPct val="95000"/>
        </a:lnSpc>
        <a:spcBef>
          <a:spcPts val="1400"/>
        </a:spcBef>
        <a:buSzPct val="100000"/>
        <a:buFont typeface="Arial" pitchFamily="34" charset="0"/>
        <a:buChar char="•"/>
        <a:defRPr lang="zh-TW" sz="1800" kern="1200">
          <a:solidFill>
            <a:schemeClr val="tx1"/>
          </a:solidFill>
          <a:latin typeface="+mj-ea"/>
          <a:ea typeface="+mj-ea"/>
          <a:cs typeface="+mn-cs"/>
        </a:defRPr>
      </a:lvl1pPr>
      <a:lvl2pPr marL="548690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500" kern="1200">
          <a:solidFill>
            <a:schemeClr val="tx1"/>
          </a:solidFill>
          <a:latin typeface="+mj-ea"/>
          <a:ea typeface="+mj-ea"/>
          <a:cs typeface="+mn-cs"/>
        </a:defRPr>
      </a:lvl2pPr>
      <a:lvl3pPr marL="86875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j-ea"/>
          <a:ea typeface="+mj-ea"/>
          <a:cs typeface="+mn-cs"/>
        </a:defRPr>
      </a:lvl3pPr>
      <a:lvl4pPr marL="1188829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j-ea"/>
          <a:ea typeface="+mj-ea"/>
          <a:cs typeface="+mn-cs"/>
        </a:defRPr>
      </a:lvl4pPr>
      <a:lvl5pPr marL="1508898" indent="-228621" algn="l" defTabSz="914484" rtl="0" eaLnBrk="1" latinLnBrk="0" hangingPunct="1">
        <a:lnSpc>
          <a:spcPct val="95000"/>
        </a:lnSpc>
        <a:spcBef>
          <a:spcPts val="800"/>
        </a:spcBef>
        <a:buSzPct val="10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j-ea"/>
          <a:ea typeface="+mj-ea"/>
          <a:cs typeface="+mn-cs"/>
        </a:defRPr>
      </a:lvl5pPr>
      <a:lvl6pPr marL="182896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149037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69106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834900" indent="-228621" algn="l" defTabSz="914484" rtl="0" eaLnBrk="1" latinLnBrk="0" hangingPunct="1">
        <a:lnSpc>
          <a:spcPct val="95000"/>
        </a:lnSpc>
        <a:spcBef>
          <a:spcPts val="800"/>
        </a:spcBef>
        <a:buSzPct val="90000"/>
        <a:buFont typeface="Century Gothic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2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4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6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67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0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1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3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35" algn="l" defTabSz="914484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demo_default.htm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en.wikipedia.org/wiki/File:Coke_003.jp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5400" dirty="0"/>
              <a:t>什麼是</a:t>
            </a:r>
            <a:r>
              <a:rPr lang="en-US" altLang="zh-TW" sz="5400" dirty="0"/>
              <a:t>HTML</a:t>
            </a:r>
            <a:r>
              <a:rPr lang="zh-TW" altLang="en-US" sz="5400" dirty="0"/>
              <a:t>與</a:t>
            </a:r>
            <a:r>
              <a:rPr lang="en-US" altLang="zh-TW" sz="5400" dirty="0"/>
              <a:t>CSS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zh-TW" sz="4000" dirty="0"/>
              <a:t>資訊傳播學系</a:t>
            </a:r>
            <a:endParaRPr lang="zh-TW" altLang="en-US" sz="4000" dirty="0"/>
          </a:p>
          <a:p>
            <a:pPr>
              <a:lnSpc>
                <a:spcPct val="90000"/>
              </a:lnSpc>
            </a:pPr>
            <a:r>
              <a:rPr lang="zh-TW" altLang="zh-TW" sz="4000" dirty="0"/>
              <a:t>林頌堅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63552" y="2132856"/>
            <a:ext cx="81359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r>
              <a:rPr lang="zh-TW" altLang="en-US" dirty="0">
                <a:latin typeface="+mn-ea"/>
                <a:ea typeface="+mn-ea"/>
              </a:rPr>
              <a:t>利用</a:t>
            </a:r>
            <a:r>
              <a:rPr lang="en-US" altLang="zh-TW" dirty="0">
                <a:latin typeface="+mn-ea"/>
                <a:ea typeface="+mn-ea"/>
              </a:rPr>
              <a:t>HTML</a:t>
            </a:r>
            <a:r>
              <a:rPr lang="zh-TW" altLang="en-US" dirty="0">
                <a:latin typeface="+mn-ea"/>
                <a:ea typeface="+mn-ea"/>
              </a:rPr>
              <a:t>開發網站</a:t>
            </a:r>
            <a:r>
              <a:rPr lang="zh-TW" altLang="en-US" dirty="0">
                <a:latin typeface="+mn-ea"/>
                <a:ea typeface="+mn-ea"/>
              </a:rPr>
              <a:t>，</a:t>
            </a:r>
            <a:r>
              <a:rPr lang="zh-TW" altLang="en-US" dirty="0">
                <a:latin typeface="+mn-ea"/>
                <a:ea typeface="+mn-ea"/>
              </a:rPr>
              <a:t>需要</a:t>
            </a:r>
            <a:r>
              <a:rPr lang="zh-TW" altLang="en-US" dirty="0">
                <a:latin typeface="+mn-ea"/>
                <a:ea typeface="+mn-ea"/>
              </a:rPr>
              <a:t>配合</a:t>
            </a:r>
            <a:r>
              <a:rPr lang="en-US" altLang="zh-TW" dirty="0">
                <a:latin typeface="+mn-ea"/>
                <a:ea typeface="+mn-ea"/>
              </a:rPr>
              <a:t>CSS</a:t>
            </a:r>
            <a:r>
              <a:rPr lang="zh-TW" altLang="en-US" dirty="0">
                <a:latin typeface="+mn-ea"/>
                <a:ea typeface="+mn-ea"/>
              </a:rPr>
              <a:t>才能</a:t>
            </a:r>
            <a:r>
              <a:rPr lang="zh-TW" altLang="en-US" dirty="0">
                <a:latin typeface="+mn-ea"/>
                <a:ea typeface="+mn-ea"/>
              </a:rPr>
              <a:t>得到最佳效益</a:t>
            </a:r>
          </a:p>
        </p:txBody>
      </p:sp>
    </p:spTree>
    <p:extLst>
      <p:ext uri="{BB962C8B-B14F-4D97-AF65-F5344CB8AC3E}">
        <p14:creationId xmlns:p14="http://schemas.microsoft.com/office/powerpoint/2010/main" val="313074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135561" y="2204865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用不同的外觀展示同一個網頁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2360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5400" dirty="0"/>
              <a:t>HTML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5969" y="2109212"/>
            <a:ext cx="8229600" cy="9366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4800" dirty="0" err="1">
                <a:solidFill>
                  <a:srgbClr val="FF0000"/>
                </a:solidFill>
              </a:rPr>
              <a:t>H</a:t>
            </a:r>
            <a:r>
              <a:rPr lang="en-US" altLang="zh-TW" sz="4800" dirty="0" err="1"/>
              <a:t>yper</a:t>
            </a:r>
            <a:r>
              <a:rPr lang="en-US" altLang="zh-TW" sz="4800" dirty="0" err="1">
                <a:solidFill>
                  <a:srgbClr val="FF0000"/>
                </a:solidFill>
              </a:rPr>
              <a:t>T</a:t>
            </a:r>
            <a:r>
              <a:rPr lang="en-US" altLang="zh-TW" sz="4800" dirty="0" err="1"/>
              <a:t>ext</a:t>
            </a:r>
            <a:r>
              <a:rPr lang="en-US" altLang="zh-TW" sz="4800" dirty="0"/>
              <a:t> </a:t>
            </a:r>
            <a:r>
              <a:rPr lang="en-US" altLang="zh-TW" sz="4800" dirty="0">
                <a:solidFill>
                  <a:srgbClr val="FF0000"/>
                </a:solidFill>
              </a:rPr>
              <a:t>M</a:t>
            </a:r>
            <a:r>
              <a:rPr lang="en-US" altLang="zh-TW" sz="4800" dirty="0"/>
              <a:t>arkup </a:t>
            </a:r>
            <a:r>
              <a:rPr lang="en-US" altLang="zh-TW" sz="4800" dirty="0">
                <a:solidFill>
                  <a:srgbClr val="FF0000"/>
                </a:solidFill>
              </a:rPr>
              <a:t>L</a:t>
            </a:r>
            <a:r>
              <a:rPr lang="en-US" altLang="zh-TW" sz="4800" dirty="0"/>
              <a:t>anguage</a:t>
            </a:r>
            <a:endParaRPr lang="zh-TW" altLang="en-US" sz="4800" dirty="0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362201" y="3649306"/>
            <a:ext cx="752000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kumimoji="0"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用來建構</a:t>
            </a:r>
            <a:r>
              <a:rPr kumimoji="0"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網頁內容</a:t>
            </a:r>
            <a:r>
              <a:rPr kumimoji="0"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的標示語言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1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HTML</a:t>
            </a:r>
            <a:r>
              <a:rPr lang="zh-TW" altLang="en-US" sz="4800" dirty="0" smtClean="0"/>
              <a:t>的發展歷程</a:t>
            </a:r>
            <a:endParaRPr lang="zh-TW" altLang="en-US" sz="4800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6" y="1473200"/>
            <a:ext cx="8468907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6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23592" y="836749"/>
            <a:ext cx="8135938" cy="863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5400" dirty="0"/>
              <a:t>CSS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2160068"/>
            <a:ext cx="7185992" cy="1152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>
                <a:solidFill>
                  <a:srgbClr val="FF0000"/>
                </a:solidFill>
              </a:rPr>
              <a:t>C</a:t>
            </a:r>
            <a:r>
              <a:rPr lang="en-US" altLang="zh-TW" sz="4400" dirty="0"/>
              <a:t>ascading </a:t>
            </a:r>
            <a:r>
              <a:rPr lang="en-US" altLang="zh-TW" sz="4400" dirty="0">
                <a:solidFill>
                  <a:srgbClr val="FF0000"/>
                </a:solidFill>
              </a:rPr>
              <a:t>S</a:t>
            </a:r>
            <a:r>
              <a:rPr lang="en-US" altLang="zh-TW" sz="4400" dirty="0"/>
              <a:t>tyle </a:t>
            </a:r>
            <a:r>
              <a:rPr lang="en-US" altLang="zh-TW" sz="4400" dirty="0">
                <a:solidFill>
                  <a:srgbClr val="FF0000"/>
                </a:solidFill>
              </a:rPr>
              <a:t>S</a:t>
            </a:r>
            <a:r>
              <a:rPr lang="en-US" altLang="zh-TW" sz="4400" dirty="0"/>
              <a:t>heet</a:t>
            </a:r>
            <a:endParaRPr lang="zh-TW" altLang="en-US" sz="4400" dirty="0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390914" y="3781439"/>
            <a:ext cx="752000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kumimoji="0"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一種用以表現</a:t>
            </a:r>
            <a:r>
              <a:rPr kumimoji="0"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網頁外觀</a:t>
            </a:r>
            <a:r>
              <a:rPr kumimoji="0"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的語言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61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HTML</a:t>
            </a:r>
            <a:r>
              <a:rPr lang="zh-TW" altLang="en-US" sz="5400" dirty="0"/>
              <a:t>與</a:t>
            </a:r>
            <a:r>
              <a:rPr lang="en-US" altLang="zh-TW" sz="5400" dirty="0"/>
              <a:t>CSS</a:t>
            </a:r>
            <a:r>
              <a:rPr lang="zh-TW" altLang="en-US" sz="5400" dirty="0"/>
              <a:t>的線上學習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https://www.w3schools.com/</a:t>
            </a:r>
            <a:endParaRPr lang="zh-TW" altLang="en-US" sz="3200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2346248"/>
            <a:ext cx="6987376" cy="451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6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的基本語法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69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Autofit/>
          </a:bodyPr>
          <a:lstStyle/>
          <a:p>
            <a:r>
              <a:rPr lang="en-US" altLang="zh-TW" sz="5400" dirty="0"/>
              <a:t>HTML</a:t>
            </a:r>
            <a:r>
              <a:rPr lang="zh-TW" altLang="en-US" sz="5400" dirty="0"/>
              <a:t>語法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927649" y="2132857"/>
            <a:ext cx="531427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kumimoji="0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要建立一個網頁，必須</a:t>
            </a:r>
          </a:p>
          <a:p>
            <a:pPr eaLnBrk="1" hangingPunct="1"/>
            <a:r>
              <a:rPr kumimoji="0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先熟悉</a:t>
            </a:r>
            <a:r>
              <a:rPr kumimoji="0"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kumimoji="0"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Autofit/>
          </a:bodyPr>
          <a:lstStyle/>
          <a:p>
            <a:r>
              <a:rPr lang="en-US" altLang="zh-TW" sz="5400" dirty="0"/>
              <a:t>HTML</a:t>
            </a:r>
            <a:r>
              <a:rPr lang="zh-TW" altLang="en-US" sz="5400" dirty="0"/>
              <a:t>語法</a:t>
            </a:r>
          </a:p>
        </p:txBody>
      </p:sp>
      <p:sp>
        <p:nvSpPr>
          <p:cNvPr id="17411" name="文字方塊 3"/>
          <p:cNvSpPr txBox="1">
            <a:spLocks noChangeArrowheads="1"/>
          </p:cNvSpPr>
          <p:nvPr/>
        </p:nvSpPr>
        <p:spPr bwMode="auto">
          <a:xfrm>
            <a:off x="1774826" y="2060575"/>
            <a:ext cx="858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Courier New" pitchFamily="49" charset="0"/>
              </a:rPr>
              <a:t>&lt;a href="http://www.htmldog.com/"&gt;HTML Dog&lt;/a&gt;</a:t>
            </a:r>
            <a:endParaRPr kumimoji="0" lang="zh-TW" altLang="en-US" sz="2400">
              <a:latin typeface="Courier New" pitchFamily="49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5232400" y="2781301"/>
            <a:ext cx="43316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0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 </a:t>
            </a:r>
            <a:r>
              <a:rPr kumimoji="0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(element)</a:t>
            </a:r>
            <a:endParaRPr kumimoji="0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Autofit/>
          </a:bodyPr>
          <a:lstStyle/>
          <a:p>
            <a:r>
              <a:rPr lang="en-US" altLang="zh-TW" sz="5400" dirty="0"/>
              <a:t>HTML</a:t>
            </a:r>
            <a:r>
              <a:rPr lang="zh-TW" altLang="en-US" sz="5400" dirty="0"/>
              <a:t>語法</a:t>
            </a:r>
          </a:p>
        </p:txBody>
      </p:sp>
      <p:sp>
        <p:nvSpPr>
          <p:cNvPr id="18435" name="文字方塊 3"/>
          <p:cNvSpPr txBox="1">
            <a:spLocks noChangeArrowheads="1"/>
          </p:cNvSpPr>
          <p:nvPr/>
        </p:nvSpPr>
        <p:spPr bwMode="auto">
          <a:xfrm>
            <a:off x="1774826" y="2060575"/>
            <a:ext cx="858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Courier New" pitchFamily="49" charset="0"/>
              </a:rPr>
              <a:t>&lt;</a:t>
            </a:r>
            <a:r>
              <a:rPr kumimoji="0" lang="en-US" altLang="zh-TW" sz="2400">
                <a:solidFill>
                  <a:srgbClr val="FF0000"/>
                </a:solidFill>
                <a:latin typeface="Courier New" pitchFamily="49" charset="0"/>
              </a:rPr>
              <a:t>a</a:t>
            </a:r>
            <a:r>
              <a:rPr kumimoji="0" lang="en-US" altLang="zh-TW" sz="2400">
                <a:latin typeface="Courier New" pitchFamily="49" charset="0"/>
              </a:rPr>
              <a:t> href="http://www.htmldog.com/"&gt;HTML Dog&lt;</a:t>
            </a:r>
            <a:r>
              <a:rPr kumimoji="0" lang="en-US" altLang="zh-TW" sz="2400">
                <a:solidFill>
                  <a:srgbClr val="FF0000"/>
                </a:solidFill>
                <a:latin typeface="Courier New" pitchFamily="49" charset="0"/>
              </a:rPr>
              <a:t>/a</a:t>
            </a:r>
            <a:r>
              <a:rPr kumimoji="0" lang="en-US" altLang="zh-TW" sz="2400">
                <a:latin typeface="Courier New" pitchFamily="49" charset="0"/>
              </a:rPr>
              <a:t>&gt;</a:t>
            </a:r>
            <a:endParaRPr kumimoji="0" lang="zh-TW" altLang="en-US" sz="2400">
              <a:latin typeface="Courier New" pitchFamily="49" charset="0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847850" y="2565401"/>
            <a:ext cx="131318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1919288" y="3357563"/>
            <a:ext cx="316706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kumimoji="0"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標籤 </a:t>
            </a:r>
            <a:r>
              <a:rPr kumimoji="0"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(start tag)</a:t>
            </a:r>
            <a:endParaRPr kumimoji="0" lang="zh-TW" altLang="en-US" sz="4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7824789" y="3357563"/>
            <a:ext cx="2532062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  <a:r>
              <a:rPr kumimoji="0"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標籤 </a:t>
            </a:r>
            <a:r>
              <a:rPr kumimoji="0"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(end tag)</a:t>
            </a:r>
            <a:endParaRPr kumimoji="0" lang="zh-TW" altLang="en-US" sz="4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55303" grpId="0"/>
      <p:bldP spid="553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sz="5400" dirty="0"/>
              <a:t>網頁</a:t>
            </a:r>
          </a:p>
        </p:txBody>
      </p:sp>
      <p:pic>
        <p:nvPicPr>
          <p:cNvPr id="2" name="圖片 1" descr="歡迎來到世新大學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00808"/>
            <a:ext cx="9144000" cy="4922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Autofit/>
          </a:bodyPr>
          <a:lstStyle/>
          <a:p>
            <a:r>
              <a:rPr lang="en-US" altLang="zh-TW" sz="5400" dirty="0"/>
              <a:t>HTML</a:t>
            </a:r>
            <a:r>
              <a:rPr lang="zh-TW" altLang="en-US" sz="5400" dirty="0"/>
              <a:t>語法</a:t>
            </a:r>
          </a:p>
        </p:txBody>
      </p:sp>
      <p:sp>
        <p:nvSpPr>
          <p:cNvPr id="56323" name="內容版面配置區 2"/>
          <p:cNvSpPr>
            <a:spLocks noGrp="1"/>
          </p:cNvSpPr>
          <p:nvPr>
            <p:ph idx="4294967295"/>
          </p:nvPr>
        </p:nvSpPr>
        <p:spPr>
          <a:xfrm>
            <a:off x="1774826" y="3436938"/>
            <a:ext cx="2665413" cy="86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>
                <a:solidFill>
                  <a:srgbClr val="FF0000"/>
                </a:solidFill>
              </a:rPr>
              <a:t>屬性名稱</a:t>
            </a:r>
          </a:p>
        </p:txBody>
      </p:sp>
      <p:sp>
        <p:nvSpPr>
          <p:cNvPr id="19460" name="文字方塊 3"/>
          <p:cNvSpPr txBox="1">
            <a:spLocks noChangeArrowheads="1"/>
          </p:cNvSpPr>
          <p:nvPr/>
        </p:nvSpPr>
        <p:spPr bwMode="auto">
          <a:xfrm>
            <a:off x="1774826" y="2060575"/>
            <a:ext cx="858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kumimoji="0" lang="en-US" altLang="zh-TW" sz="2400">
                <a:latin typeface="Courier New" pitchFamily="49" charset="0"/>
              </a:rPr>
              <a:t>&lt;a </a:t>
            </a:r>
            <a:r>
              <a:rPr kumimoji="0" lang="en-US" altLang="zh-TW" sz="2400">
                <a:solidFill>
                  <a:srgbClr val="FF0000"/>
                </a:solidFill>
                <a:latin typeface="Courier New" pitchFamily="49" charset="0"/>
              </a:rPr>
              <a:t>href</a:t>
            </a:r>
            <a:r>
              <a:rPr kumimoji="0" lang="en-US" altLang="zh-TW" sz="2400">
                <a:latin typeface="Courier New" pitchFamily="49" charset="0"/>
              </a:rPr>
              <a:t>=</a:t>
            </a:r>
            <a:r>
              <a:rPr kumimoji="0" lang="en-US" altLang="zh-TW" sz="2400">
                <a:solidFill>
                  <a:schemeClr val="hlink"/>
                </a:solidFill>
                <a:latin typeface="Courier New" pitchFamily="49" charset="0"/>
              </a:rPr>
              <a:t>"http://www.htmldog.com/"</a:t>
            </a:r>
            <a:r>
              <a:rPr kumimoji="0" lang="en-US" altLang="zh-TW" sz="2400">
                <a:latin typeface="Courier New" pitchFamily="49" charset="0"/>
              </a:rPr>
              <a:t>&gt;HTML Dog&lt;/a&gt;</a:t>
            </a:r>
            <a:endParaRPr kumimoji="0" lang="zh-TW" altLang="en-US" sz="2400">
              <a:latin typeface="Courier New" pitchFamily="49" charset="0"/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2279650" y="2565401"/>
            <a:ext cx="44643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 </a:t>
            </a:r>
            <a:r>
              <a:rPr kumimoji="0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(attribute)</a:t>
            </a:r>
            <a:endParaRPr kumimoji="0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330" name="內容版面配置區 2"/>
          <p:cNvSpPr>
            <a:spLocks/>
          </p:cNvSpPr>
          <p:nvPr/>
        </p:nvSpPr>
        <p:spPr bwMode="auto">
          <a:xfrm>
            <a:off x="4871864" y="3436938"/>
            <a:ext cx="26654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kumimoji="0" lang="zh-TW" altLang="en-US" sz="4000" dirty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29" grpId="0"/>
      <p:bldP spid="563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網頁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600" dirty="0"/>
              <a:t>由各種</a:t>
            </a:r>
            <a:r>
              <a:rPr lang="en-US" altLang="zh-TW" sz="3600" dirty="0"/>
              <a:t>HTML</a:t>
            </a:r>
            <a:r>
              <a:rPr lang="zh-TW" altLang="en-US" sz="3600" dirty="0"/>
              <a:t>建構的元件組織而成</a:t>
            </a:r>
            <a:endParaRPr lang="en-US" altLang="zh-TW" sz="3600" dirty="0"/>
          </a:p>
          <a:p>
            <a:pPr lvl="1"/>
            <a:r>
              <a:rPr lang="zh-TW" altLang="en-US" sz="3300" dirty="0"/>
              <a:t>標題元件</a:t>
            </a:r>
            <a:endParaRPr lang="en-US" altLang="zh-TW" sz="3300" dirty="0"/>
          </a:p>
          <a:p>
            <a:pPr lvl="1"/>
            <a:r>
              <a:rPr lang="zh-TW" altLang="en-US" sz="3300" dirty="0"/>
              <a:t>段落元件</a:t>
            </a:r>
            <a:endParaRPr lang="en-US" altLang="zh-TW" sz="3300" dirty="0"/>
          </a:p>
          <a:p>
            <a:pPr lvl="1"/>
            <a:r>
              <a:rPr lang="zh-TW" altLang="en-US" sz="3300" dirty="0"/>
              <a:t>圖像元件</a:t>
            </a:r>
            <a:endParaRPr lang="en-US" altLang="zh-TW" sz="3300" dirty="0"/>
          </a:p>
          <a:p>
            <a:pPr lvl="1"/>
            <a:r>
              <a:rPr lang="zh-TW" altLang="en-US" sz="3300" dirty="0"/>
              <a:t>超連結元</a:t>
            </a:r>
            <a:r>
              <a:rPr lang="zh-TW" altLang="en-US" sz="3300" dirty="0"/>
              <a:t>件</a:t>
            </a:r>
            <a:endParaRPr lang="en-US" altLang="zh-TW" sz="3300" dirty="0"/>
          </a:p>
          <a:p>
            <a:pPr lvl="1"/>
            <a:r>
              <a:rPr lang="zh-TW" altLang="en-US" sz="3300" dirty="0"/>
              <a:t>區塊元件</a:t>
            </a:r>
            <a:endParaRPr lang="en-US" altLang="zh-TW" sz="3300" dirty="0"/>
          </a:p>
          <a:p>
            <a:pPr lvl="1"/>
            <a:r>
              <a:rPr lang="zh-TW" altLang="en-US" sz="3300" dirty="0"/>
              <a:t>表格元件</a:t>
            </a:r>
            <a:endParaRPr lang="en-US" altLang="zh-TW" sz="3300" dirty="0"/>
          </a:p>
          <a:p>
            <a:pPr lvl="1"/>
            <a:r>
              <a:rPr lang="en-US" altLang="zh-TW" sz="33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77218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/>
              <a:t>網頁組</a:t>
            </a:r>
            <a:r>
              <a:rPr lang="zh-TW" altLang="en-US" sz="4800" dirty="0"/>
              <a:t>織</a:t>
            </a:r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473200"/>
            <a:ext cx="8545118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8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HTML</a:t>
            </a:r>
            <a:r>
              <a:rPr lang="zh-TW" altLang="en-US" sz="5400" dirty="0"/>
              <a:t>元件的注意事項</a:t>
            </a:r>
          </a:p>
        </p:txBody>
      </p:sp>
      <p:sp>
        <p:nvSpPr>
          <p:cNvPr id="23555" name="內容版面配置區 2"/>
          <p:cNvSpPr>
            <a:spLocks noGrp="1"/>
          </p:cNvSpPr>
          <p:nvPr>
            <p:ph idx="4294967295"/>
          </p:nvPr>
        </p:nvSpPr>
        <p:spPr>
          <a:xfrm>
            <a:off x="1524000" y="1916832"/>
            <a:ext cx="8229600" cy="10168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3200" dirty="0"/>
              <a:t>大小寫不分，</a:t>
            </a:r>
            <a:r>
              <a:rPr lang="en-US" altLang="zh-TW" sz="3200" dirty="0"/>
              <a:t/>
            </a:r>
            <a:br>
              <a:rPr lang="en-US" altLang="zh-TW" sz="3200" dirty="0"/>
            </a:br>
            <a:r>
              <a:rPr lang="zh-TW" altLang="en-US" sz="3200" dirty="0"/>
              <a:t>但建議以小寫的方式書寫所有標籤和屬性名稱</a:t>
            </a:r>
            <a:endParaRPr lang="en-US" altLang="zh-TW" sz="3200" dirty="0"/>
          </a:p>
        </p:txBody>
      </p:sp>
      <p:sp>
        <p:nvSpPr>
          <p:cNvPr id="6" name="文字方塊 3"/>
          <p:cNvSpPr txBox="1">
            <a:spLocks noChangeArrowheads="1"/>
          </p:cNvSpPr>
          <p:nvPr/>
        </p:nvSpPr>
        <p:spPr bwMode="auto">
          <a:xfrm>
            <a:off x="1881189" y="3071814"/>
            <a:ext cx="8037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kumimoji="0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&lt;a </a:t>
            </a:r>
            <a:r>
              <a:rPr kumimoji="0"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href</a:t>
            </a:r>
            <a:r>
              <a:rPr kumimoji="0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="http://www.htmldog.com/"&gt;HTML Dog&lt;/a&gt;</a:t>
            </a:r>
            <a:endParaRPr kumimoji="0"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HTML</a:t>
            </a:r>
            <a:r>
              <a:rPr lang="zh-TW" altLang="en-US" sz="5400" dirty="0"/>
              <a:t>元件的注意事項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992314" y="1931989"/>
            <a:ext cx="813752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有的元件有開始標籤，也</a:t>
            </a:r>
            <a:r>
              <a:rPr kumimoji="0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有結束標籤</a:t>
            </a:r>
            <a:endParaRPr kumimoji="0"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kumimoji="0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&lt;a&gt;…&lt;/a</a:t>
            </a:r>
            <a:r>
              <a:rPr kumimoji="0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r>
              <a:rPr kumimoji="0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有的</a:t>
            </a:r>
            <a:r>
              <a:rPr kumimoji="0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元件有開始標籤</a:t>
            </a:r>
            <a:r>
              <a:rPr kumimoji="0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，但沒有</a:t>
            </a:r>
            <a:r>
              <a:rPr kumimoji="0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  <a:r>
              <a:rPr kumimoji="0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endParaRPr kumimoji="0"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/>
            <a:r>
              <a:rPr kumimoji="0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&lt;</a:t>
            </a:r>
            <a:r>
              <a:rPr kumimoji="0"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img</a:t>
            </a:r>
            <a:r>
              <a:rPr kumimoji="0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kumimoji="0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kumimoji="0"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br</a:t>
            </a:r>
            <a:r>
              <a:rPr kumimoji="0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kumimoji="0"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HTML</a:t>
            </a:r>
            <a:r>
              <a:rPr lang="zh-TW" altLang="en-US" sz="5400" dirty="0"/>
              <a:t>元件的注意事項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415481" y="2357438"/>
            <a:ext cx="864096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0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kumimoji="0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kumimoji="0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的屬性</a:t>
            </a:r>
            <a:r>
              <a:rPr kumimoji="0"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值加上引號</a:t>
            </a:r>
            <a:r>
              <a:rPr kumimoji="0"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雙引號或單引號</a:t>
            </a:r>
            <a:r>
              <a:rPr kumimoji="0"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0"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0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kumimoji="0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kumimoji="0"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href</a:t>
            </a:r>
            <a:r>
              <a:rPr kumimoji="0"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="http://www.htmldog.com/"&gt;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HTML</a:t>
            </a:r>
            <a:r>
              <a:rPr lang="zh-TW" altLang="en-US" sz="5400" dirty="0"/>
              <a:t>元件的注意事項</a:t>
            </a:r>
          </a:p>
        </p:txBody>
      </p:sp>
      <p:sp>
        <p:nvSpPr>
          <p:cNvPr id="23555" name="內容版面配置區 2"/>
          <p:cNvSpPr>
            <a:spLocks noGrp="1"/>
          </p:cNvSpPr>
          <p:nvPr>
            <p:ph idx="4294967295"/>
          </p:nvPr>
        </p:nvSpPr>
        <p:spPr>
          <a:xfrm>
            <a:off x="1524000" y="4149726"/>
            <a:ext cx="8229600" cy="1008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/>
              <a:t>必須適當地嵌套元件</a:t>
            </a:r>
            <a:endParaRPr lang="en-US" altLang="zh-TW" sz="3200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524000" y="2060575"/>
            <a:ext cx="9396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/>
            <a:r>
              <a:rPr kumimoji="0" lang="en-US" altLang="zh-TW" sz="2000" dirty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kumimoji="0" lang="en-US" altLang="zh-TW" sz="2000" dirty="0" err="1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</a:t>
            </a:r>
            <a:r>
              <a:rPr kumimoji="0" lang="en-US" altLang="zh-TW" sz="2000" dirty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&lt;a </a:t>
            </a:r>
            <a:r>
              <a:rPr kumimoji="0" lang="en-US" altLang="zh-TW" sz="2000" dirty="0" err="1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href</a:t>
            </a:r>
            <a:r>
              <a:rPr kumimoji="0" lang="en-US" altLang="zh-TW" sz="2000" dirty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="http://www.htmldog.com/"&gt;HTML Dog&lt;/a&gt; &lt;/</a:t>
            </a:r>
            <a:r>
              <a:rPr kumimoji="0" lang="en-US" altLang="zh-TW" sz="2000" dirty="0" err="1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</a:t>
            </a:r>
            <a:r>
              <a:rPr kumimoji="0" lang="en-US" altLang="zh-TW" sz="2000" dirty="0">
                <a:solidFill>
                  <a:schemeClr val="hlin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524001" y="3213100"/>
            <a:ext cx="89420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1"/>
            <a:r>
              <a:rPr kumimoji="0"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kumimoji="0"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</a:t>
            </a:r>
            <a:r>
              <a:rPr kumimoji="0"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&lt;a </a:t>
            </a:r>
            <a:r>
              <a:rPr kumimoji="0"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href</a:t>
            </a:r>
            <a:r>
              <a:rPr kumimoji="0"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="http://www.htmldog.com/"&gt;HTML Dog&lt;/</a:t>
            </a:r>
            <a:r>
              <a:rPr kumimoji="0"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</a:t>
            </a:r>
            <a:r>
              <a:rPr kumimoji="0"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&lt;/a&gt;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嵌套元件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2208214" y="3068638"/>
            <a:ext cx="5109091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0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在嵌套內的元件稱為子元件</a:t>
            </a:r>
          </a:p>
          <a:p>
            <a:pPr eaLnBrk="0" hangingPunct="0">
              <a:spcBef>
                <a:spcPct val="20000"/>
              </a:spcBef>
            </a:pPr>
            <a:r>
              <a:rPr kumimoji="0"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嵌套外的元件稱為父元件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1524000" y="1916113"/>
            <a:ext cx="8480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kumimoji="0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em</a:t>
            </a:r>
            <a:r>
              <a:rPr kumimoji="0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&lt;a </a:t>
            </a:r>
            <a:r>
              <a:rPr kumimoji="0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href</a:t>
            </a:r>
            <a:r>
              <a:rPr kumimoji="0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="http://www.htmldog.com/"&gt;HTML Dog&lt;/a&gt; &lt;/</a:t>
            </a:r>
            <a:r>
              <a:rPr kumimoji="0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em</a:t>
            </a:r>
            <a:r>
              <a:rPr kumimoji="0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endParaRPr kumimoji="0"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HTML</a:t>
            </a:r>
            <a:r>
              <a:rPr lang="zh-TW" altLang="en-US" sz="5400" dirty="0"/>
              <a:t>文件的基本結構</a:t>
            </a:r>
          </a:p>
        </p:txBody>
      </p:sp>
      <p:sp>
        <p:nvSpPr>
          <p:cNvPr id="25603" name="文字方塊 3"/>
          <p:cNvSpPr txBox="1">
            <a:spLocks noChangeArrowheads="1"/>
          </p:cNvSpPr>
          <p:nvPr/>
        </p:nvSpPr>
        <p:spPr bwMode="auto">
          <a:xfrm>
            <a:off x="1919288" y="1844676"/>
            <a:ext cx="443275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&lt;!DOCTYPE </a:t>
            </a:r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html&gt;</a:t>
            </a:r>
            <a:endParaRPr kumimoji="0" lang="en-GB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endParaRPr kumimoji="0" lang="en-GB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html&gt;</a:t>
            </a:r>
            <a:endParaRPr kumimoji="0" lang="en-GB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&lt;head&gt;</a:t>
            </a:r>
          </a:p>
          <a:p>
            <a:pPr eaLnBrk="1" hangingPunct="1"/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&lt;meta charset= </a:t>
            </a:r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"utf-8</a:t>
            </a:r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 /&gt;</a:t>
            </a:r>
          </a:p>
          <a:p>
            <a:pPr eaLnBrk="1" hangingPunct="1"/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&lt;</a:t>
            </a:r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title&gt;</a:t>
            </a:r>
            <a:r>
              <a:rPr kumimoji="0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網頁標題</a:t>
            </a:r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&lt;/</a:t>
            </a:r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title&gt;</a:t>
            </a:r>
          </a:p>
          <a:p>
            <a:pPr eaLnBrk="1" hangingPunct="1"/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&lt;/head&gt;</a:t>
            </a:r>
          </a:p>
          <a:p>
            <a:pPr eaLnBrk="1" hangingPunct="1"/>
            <a:endParaRPr kumimoji="0" lang="en-GB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&lt;body</a:t>
            </a:r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b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網頁內文</a:t>
            </a:r>
            <a:r>
              <a:rPr kumimoji="0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......</a:t>
            </a:r>
            <a:endParaRPr kumimoji="0" lang="en-GB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&lt;/body&gt;</a:t>
            </a:r>
          </a:p>
          <a:p>
            <a:pPr eaLnBrk="1" hangingPunct="1"/>
            <a:endParaRPr kumimoji="0" lang="en-GB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/>
            <a:r>
              <a:rPr kumimoji="0" lang="en-GB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&lt;/html&gt;</a:t>
            </a:r>
            <a:endParaRPr kumimoji="0"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Autofit/>
          </a:bodyPr>
          <a:lstStyle/>
          <a:p>
            <a:r>
              <a:rPr lang="en-US" altLang="zh-TW" sz="5400" dirty="0"/>
              <a:t>HTML</a:t>
            </a:r>
            <a:r>
              <a:rPr lang="zh-TW" altLang="en-US" sz="5400" dirty="0"/>
              <a:t>的註解</a:t>
            </a:r>
          </a:p>
        </p:txBody>
      </p:sp>
      <p:sp>
        <p:nvSpPr>
          <p:cNvPr id="26627" name="內容版面配置區 2"/>
          <p:cNvSpPr>
            <a:spLocks noGrp="1"/>
          </p:cNvSpPr>
          <p:nvPr>
            <p:ph idx="4294967295"/>
          </p:nvPr>
        </p:nvSpPr>
        <p:spPr>
          <a:xfrm>
            <a:off x="2438400" y="1412876"/>
            <a:ext cx="8229600" cy="4176713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&lt;!--         --&gt;</a:t>
            </a:r>
          </a:p>
          <a:p>
            <a:r>
              <a:rPr lang="zh-TW" altLang="en-US" sz="3200" dirty="0"/>
              <a:t>在中間的任何文字將被省略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網頁設計</a:t>
            </a:r>
          </a:p>
        </p:txBody>
      </p:sp>
      <p:sp>
        <p:nvSpPr>
          <p:cNvPr id="49155" name="AutoShape 3"/>
          <p:cNvSpPr>
            <a:spLocks noChangeArrowheads="1"/>
          </p:cNvSpPr>
          <p:nvPr/>
        </p:nvSpPr>
        <p:spPr bwMode="auto">
          <a:xfrm>
            <a:off x="2640013" y="1628775"/>
            <a:ext cx="3384550" cy="2927350"/>
          </a:xfrm>
          <a:prstGeom prst="hexagon">
            <a:avLst>
              <a:gd name="adj" fmla="val 28905"/>
              <a:gd name="vf" fmla="val 11547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>
                <a:solidFill>
                  <a:schemeClr val="bg1"/>
                </a:solidFill>
              </a:rPr>
              <a:t>內容設計</a:t>
            </a:r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6096000" y="1628775"/>
            <a:ext cx="3384550" cy="2927350"/>
          </a:xfrm>
          <a:prstGeom prst="hexagon">
            <a:avLst>
              <a:gd name="adj" fmla="val 28905"/>
              <a:gd name="vf" fmla="val 11547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TW" altLang="en-US">
                <a:solidFill>
                  <a:schemeClr val="bg1"/>
                </a:solidFill>
              </a:rPr>
              <a:t>外觀設計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/>
      <p:bldP spid="4915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內使用</a:t>
            </a:r>
            <a:r>
              <a:rPr lang="en-US" altLang="zh-TW" dirty="0" smtClean="0"/>
              <a:t>CSS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50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在</a:t>
            </a:r>
            <a:r>
              <a:rPr lang="en-US" altLang="zh-TW" sz="4800" dirty="0"/>
              <a:t>HTML</a:t>
            </a:r>
            <a:r>
              <a:rPr lang="zh-TW" altLang="en-US" sz="4800" dirty="0"/>
              <a:t>中使用</a:t>
            </a:r>
            <a:r>
              <a:rPr lang="en-US" altLang="zh-TW" sz="4800" dirty="0"/>
              <a:t>CSS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sz="3600" dirty="0"/>
              <a:t>外部樣式表 </a:t>
            </a:r>
            <a:r>
              <a:rPr lang="en-US" altLang="zh-TW" sz="3600" dirty="0"/>
              <a:t>(external)</a:t>
            </a:r>
          </a:p>
          <a:p>
            <a:pPr lvl="1"/>
            <a:r>
              <a:rPr lang="zh-TW" altLang="en-US" sz="3300" dirty="0"/>
              <a:t>獨立於</a:t>
            </a:r>
            <a:r>
              <a:rPr lang="en-US" altLang="zh-TW" sz="3300" dirty="0"/>
              <a:t>HTML</a:t>
            </a:r>
            <a:r>
              <a:rPr lang="zh-TW" altLang="en-US" sz="3300" dirty="0"/>
              <a:t>檔案外的</a:t>
            </a:r>
            <a:r>
              <a:rPr lang="en-US" altLang="zh-TW" sz="3300" dirty="0"/>
              <a:t>CSS</a:t>
            </a:r>
            <a:r>
              <a:rPr lang="zh-TW" altLang="en-US" sz="3300" dirty="0"/>
              <a:t>檔案</a:t>
            </a:r>
            <a:endParaRPr lang="en-US" altLang="zh-TW" sz="3300" dirty="0"/>
          </a:p>
          <a:p>
            <a:pPr lvl="1"/>
            <a:r>
              <a:rPr lang="zh-TW" altLang="en-US" sz="3300" dirty="0"/>
              <a:t>整個網站上的多個</a:t>
            </a:r>
            <a:r>
              <a:rPr lang="en-US" altLang="zh-TW" sz="3300" dirty="0"/>
              <a:t>HTML</a:t>
            </a:r>
            <a:r>
              <a:rPr lang="zh-TW" altLang="en-US" sz="3300" dirty="0"/>
              <a:t>檔案內的元件可以共用</a:t>
            </a:r>
            <a:endParaRPr lang="en-US" altLang="zh-TW" sz="3300" dirty="0"/>
          </a:p>
          <a:p>
            <a:r>
              <a:rPr lang="zh-TW" altLang="en-US" sz="3600" dirty="0"/>
              <a:t>內部</a:t>
            </a:r>
            <a:r>
              <a:rPr lang="zh-TW" altLang="en-US" sz="3600" dirty="0"/>
              <a:t>樣式</a:t>
            </a:r>
            <a:r>
              <a:rPr lang="zh-TW" altLang="en-US" sz="3600" dirty="0"/>
              <a:t>表 </a:t>
            </a:r>
            <a:r>
              <a:rPr lang="en-US" altLang="zh-TW" sz="3600" dirty="0"/>
              <a:t>(internal)</a:t>
            </a:r>
          </a:p>
          <a:p>
            <a:pPr lvl="1"/>
            <a:r>
              <a:rPr lang="zh-TW" altLang="en-US" sz="3300" dirty="0"/>
              <a:t>寫於</a:t>
            </a:r>
            <a:r>
              <a:rPr lang="en-US" altLang="zh-TW" sz="3300" dirty="0"/>
              <a:t>HTML</a:t>
            </a:r>
            <a:r>
              <a:rPr lang="zh-TW" altLang="en-US" sz="3300" dirty="0"/>
              <a:t>的</a:t>
            </a:r>
            <a:r>
              <a:rPr lang="en-US" altLang="zh-TW" sz="3300" dirty="0"/>
              <a:t>&lt;head&gt;</a:t>
            </a:r>
            <a:r>
              <a:rPr lang="zh-TW" altLang="en-US" sz="3300" dirty="0"/>
              <a:t>內</a:t>
            </a:r>
            <a:endParaRPr lang="en-US" altLang="zh-TW" sz="3300" dirty="0"/>
          </a:p>
          <a:p>
            <a:pPr lvl="1"/>
            <a:r>
              <a:rPr lang="zh-TW" altLang="en-US" sz="3300" dirty="0"/>
              <a:t>同一</a:t>
            </a:r>
            <a:r>
              <a:rPr lang="en-US" altLang="zh-TW" sz="3300" dirty="0"/>
              <a:t>HTML</a:t>
            </a:r>
            <a:r>
              <a:rPr lang="zh-TW" altLang="en-US" sz="3300" dirty="0"/>
              <a:t>檔案內的</a:t>
            </a:r>
            <a:r>
              <a:rPr lang="zh-TW" altLang="en-US" sz="3300" dirty="0"/>
              <a:t>元件可以共用</a:t>
            </a:r>
            <a:endParaRPr lang="en-US" altLang="zh-TW" sz="3300" dirty="0"/>
          </a:p>
          <a:p>
            <a:r>
              <a:rPr lang="zh-TW" altLang="en-US" sz="3600" dirty="0"/>
              <a:t>行內嵌入 </a:t>
            </a:r>
            <a:r>
              <a:rPr lang="en-US" altLang="zh-TW" sz="3600" dirty="0"/>
              <a:t>(inline)</a:t>
            </a:r>
          </a:p>
          <a:p>
            <a:pPr lvl="1"/>
            <a:r>
              <a:rPr lang="zh-TW" altLang="en-US" sz="3300" dirty="0"/>
              <a:t>寫在元件的屬性上</a:t>
            </a:r>
            <a:endParaRPr lang="en-US" altLang="zh-TW" sz="3300" dirty="0"/>
          </a:p>
          <a:p>
            <a:pPr lvl="1"/>
            <a:r>
              <a:rPr lang="zh-TW" altLang="en-US" sz="3300" dirty="0"/>
              <a:t>只有該元件可以使用</a:t>
            </a:r>
            <a:endParaRPr lang="zh-TW" altLang="en-US" sz="3300" dirty="0"/>
          </a:p>
        </p:txBody>
      </p:sp>
    </p:spTree>
    <p:extLst>
      <p:ext uri="{BB962C8B-B14F-4D97-AF65-F5344CB8AC3E}">
        <p14:creationId xmlns:p14="http://schemas.microsoft.com/office/powerpoint/2010/main" val="371844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外部樣式表</a:t>
            </a:r>
          </a:p>
        </p:txBody>
      </p:sp>
      <p:sp>
        <p:nvSpPr>
          <p:cNvPr id="3" name="矩形 2"/>
          <p:cNvSpPr/>
          <p:nvPr/>
        </p:nvSpPr>
        <p:spPr>
          <a:xfrm>
            <a:off x="2176872" y="3717032"/>
            <a:ext cx="6943464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	&lt;</a:t>
            </a:r>
            <a:r>
              <a:rPr lang="en-US" altLang="zh-TW" sz="2800" dirty="0">
                <a:solidFill>
                  <a:schemeClr val="bg1"/>
                </a:solidFill>
              </a:rPr>
              <a:t>link </a:t>
            </a:r>
            <a:r>
              <a:rPr lang="en-US" altLang="zh-TW" sz="2800" dirty="0" err="1">
                <a:solidFill>
                  <a:schemeClr val="bg1"/>
                </a:solidFill>
              </a:rPr>
              <a:t>rel</a:t>
            </a:r>
            <a:r>
              <a:rPr lang="en-US" altLang="zh-TW" sz="2800" dirty="0">
                <a:solidFill>
                  <a:schemeClr val="bg1"/>
                </a:solidFill>
              </a:rPr>
              <a:t>="stylesheet" type="text/</a:t>
            </a:r>
            <a:r>
              <a:rPr lang="en-US" altLang="zh-TW" sz="2800" dirty="0" err="1">
                <a:solidFill>
                  <a:schemeClr val="bg1"/>
                </a:solidFill>
              </a:rPr>
              <a:t>css</a:t>
            </a:r>
            <a:r>
              <a:rPr lang="en-US" altLang="zh-TW" sz="2800" dirty="0">
                <a:solidFill>
                  <a:schemeClr val="bg1"/>
                </a:solidFill>
              </a:rPr>
              <a:t>" </a:t>
            </a:r>
            <a:r>
              <a:rPr lang="en-US" altLang="zh-TW" sz="2800" dirty="0">
                <a:solidFill>
                  <a:schemeClr val="bg1"/>
                </a:solidFill>
              </a:rPr>
              <a:t/>
            </a:r>
            <a:br>
              <a:rPr lang="en-US" altLang="zh-TW" sz="2800" dirty="0">
                <a:solidFill>
                  <a:schemeClr val="bg1"/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en-US" altLang="zh-TW" sz="2800" dirty="0" err="1">
                <a:solidFill>
                  <a:schemeClr val="bg1"/>
                </a:solidFill>
              </a:rPr>
              <a:t>href</a:t>
            </a:r>
            <a:r>
              <a:rPr lang="en-US" altLang="zh-TW" sz="2800" dirty="0">
                <a:solidFill>
                  <a:schemeClr val="bg1"/>
                </a:solidFill>
              </a:rPr>
              <a:t>="mystyle.css"&gt;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&lt;/head&gt;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3552" y="1988841"/>
            <a:ext cx="79906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將樣式表寫在另一個</a:t>
            </a:r>
            <a:r>
              <a:rPr lang="en-US" altLang="zh-TW" sz="2800" dirty="0">
                <a:ea typeface="微軟正黑體" panose="020B0604030504040204" pitchFamily="34" charset="-120"/>
              </a:rPr>
              <a:t>CSS</a:t>
            </a:r>
            <a:r>
              <a:rPr lang="zh-TW" altLang="en-US" sz="2800" dirty="0">
                <a:ea typeface="微軟正黑體" panose="020B0604030504040204" pitchFamily="34" charset="-120"/>
              </a:rPr>
              <a:t>檔案上，</a:t>
            </a:r>
            <a:endParaRPr lang="en-US" altLang="zh-TW" sz="2800" dirty="0"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ea typeface="微軟正黑體" panose="020B0604030504040204" pitchFamily="34" charset="-120"/>
              </a:rPr>
              <a:t>以</a:t>
            </a:r>
            <a:r>
              <a:rPr lang="en-US" altLang="zh-TW" sz="2800" dirty="0">
                <a:ea typeface="微軟正黑體" panose="020B0604030504040204" pitchFamily="34" charset="-120"/>
              </a:rPr>
              <a:t>&lt;link&gt;</a:t>
            </a:r>
            <a:r>
              <a:rPr lang="zh-TW" altLang="en-US" sz="2800" dirty="0">
                <a:ea typeface="微軟正黑體" panose="020B0604030504040204" pitchFamily="34" charset="-120"/>
              </a:rPr>
              <a:t>元件指出這個</a:t>
            </a:r>
            <a:r>
              <a:rPr lang="en-US" altLang="zh-TW" sz="2800" dirty="0">
                <a:ea typeface="微軟正黑體" panose="020B0604030504040204" pitchFamily="34" charset="-120"/>
              </a:rPr>
              <a:t>CSS</a:t>
            </a:r>
            <a:r>
              <a:rPr lang="zh-TW" altLang="en-US" sz="2800" dirty="0">
                <a:ea typeface="微軟正黑體" panose="020B0604030504040204" pitchFamily="34" charset="-120"/>
              </a:rPr>
              <a:t>檔案，</a:t>
            </a:r>
            <a:r>
              <a:rPr lang="en-US" altLang="zh-TW" sz="2800" dirty="0">
                <a:ea typeface="微軟正黑體" panose="020B0604030504040204" pitchFamily="34" charset="-120"/>
              </a:rPr>
              <a:t/>
            </a:r>
            <a:br>
              <a:rPr lang="en-US" altLang="zh-TW" sz="2800" dirty="0">
                <a:ea typeface="微軟正黑體" panose="020B0604030504040204" pitchFamily="34" charset="-120"/>
              </a:rPr>
            </a:br>
            <a:r>
              <a:rPr lang="zh-TW" altLang="en-US" sz="2800" dirty="0">
                <a:ea typeface="微軟正黑體" panose="020B0604030504040204" pitchFamily="34" charset="-120"/>
              </a:rPr>
              <a:t>並放在</a:t>
            </a:r>
            <a:r>
              <a:rPr lang="en-US" altLang="zh-TW" sz="2800" dirty="0">
                <a:ea typeface="微軟正黑體" panose="020B0604030504040204" pitchFamily="34" charset="-120"/>
              </a:rPr>
              <a:t>&lt;head&gt;</a:t>
            </a:r>
            <a:r>
              <a:rPr lang="zh-TW" altLang="en-US" sz="2800" dirty="0">
                <a:ea typeface="微軟正黑體" panose="020B0604030504040204" pitchFamily="34" charset="-120"/>
              </a:rPr>
              <a:t>元件中。</a:t>
            </a:r>
            <a:endParaRPr lang="en-US" altLang="zh-TW" sz="28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510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內部</a:t>
            </a:r>
            <a:r>
              <a:rPr lang="zh-TW" altLang="en-US" sz="4800" dirty="0"/>
              <a:t>樣式表</a:t>
            </a:r>
          </a:p>
        </p:txBody>
      </p:sp>
      <p:sp>
        <p:nvSpPr>
          <p:cNvPr id="3" name="矩形 2"/>
          <p:cNvSpPr/>
          <p:nvPr/>
        </p:nvSpPr>
        <p:spPr>
          <a:xfrm>
            <a:off x="2063552" y="3296722"/>
            <a:ext cx="7519528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&lt;head&gt;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	&lt;style&gt;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en-US" altLang="zh-TW" sz="2800" dirty="0">
                <a:solidFill>
                  <a:schemeClr val="bg1"/>
                </a:solidFill>
              </a:rPr>
              <a:t>	p {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en-US" altLang="zh-TW" sz="2800" dirty="0">
                <a:solidFill>
                  <a:schemeClr val="bg1"/>
                </a:solidFill>
              </a:rPr>
              <a:t>		 background-color: </a:t>
            </a:r>
            <a:r>
              <a:rPr lang="en-US" altLang="zh-TW" sz="2800" dirty="0" err="1">
                <a:solidFill>
                  <a:schemeClr val="bg1"/>
                </a:solidFill>
              </a:rPr>
              <a:t>lightgrey</a:t>
            </a:r>
            <a:r>
              <a:rPr lang="en-US" altLang="zh-TW" sz="28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TW" sz="2800" dirty="0">
                <a:solidFill>
                  <a:schemeClr val="bg1"/>
                </a:solidFill>
              </a:rPr>
              <a:t>	</a:t>
            </a:r>
            <a:r>
              <a:rPr lang="en-US" altLang="zh-TW" sz="2800" dirty="0">
                <a:solidFill>
                  <a:schemeClr val="bg1"/>
                </a:solidFill>
              </a:rPr>
              <a:t>		 color: black;</a:t>
            </a:r>
            <a:br>
              <a:rPr lang="en-US" altLang="zh-TW" sz="2800" dirty="0">
                <a:solidFill>
                  <a:schemeClr val="bg1"/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		}</a:t>
            </a:r>
            <a:br>
              <a:rPr lang="en-US" altLang="zh-TW" sz="2800" dirty="0">
                <a:solidFill>
                  <a:schemeClr val="bg1"/>
                </a:solidFill>
              </a:rPr>
            </a:br>
            <a:r>
              <a:rPr lang="en-US" altLang="zh-TW" sz="2800" dirty="0">
                <a:solidFill>
                  <a:schemeClr val="bg1"/>
                </a:solidFill>
              </a:rPr>
              <a:t>	&lt;/style&gt;</a:t>
            </a:r>
            <a:endParaRPr lang="en-US" altLang="zh-TW" sz="2800" dirty="0">
              <a:solidFill>
                <a:schemeClr val="bg1"/>
              </a:solidFill>
            </a:endParaRPr>
          </a:p>
          <a:p>
            <a:r>
              <a:rPr lang="en-US" altLang="zh-TW" sz="2800" dirty="0">
                <a:solidFill>
                  <a:schemeClr val="bg1"/>
                </a:solidFill>
              </a:rPr>
              <a:t>&lt;/head&gt;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3552" y="1988841"/>
            <a:ext cx="79906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利用</a:t>
            </a:r>
            <a:r>
              <a:rPr lang="en-US" altLang="zh-TW" sz="2800" dirty="0">
                <a:ea typeface="微軟正黑體" panose="020B0604030504040204" pitchFamily="34" charset="-120"/>
              </a:rPr>
              <a:t>&lt;style&gt;</a:t>
            </a:r>
            <a:r>
              <a:rPr lang="zh-TW" altLang="en-US" sz="2800" dirty="0">
                <a:ea typeface="微軟正黑體" panose="020B0604030504040204" pitchFamily="34" charset="-120"/>
              </a:rPr>
              <a:t>元件表示樣式表，</a:t>
            </a:r>
            <a:r>
              <a:rPr lang="en-US" altLang="zh-TW" sz="2800" dirty="0">
                <a:ea typeface="微軟正黑體" panose="020B0604030504040204" pitchFamily="34" charset="-120"/>
              </a:rPr>
              <a:t/>
            </a:r>
            <a:br>
              <a:rPr lang="en-US" altLang="zh-TW" sz="2800" dirty="0">
                <a:ea typeface="微軟正黑體" panose="020B0604030504040204" pitchFamily="34" charset="-120"/>
              </a:rPr>
            </a:br>
            <a:r>
              <a:rPr lang="zh-TW" altLang="en-US" sz="2800" dirty="0">
                <a:ea typeface="微軟正黑體" panose="020B0604030504040204" pitchFamily="34" charset="-120"/>
              </a:rPr>
              <a:t>並且放在</a:t>
            </a:r>
            <a:r>
              <a:rPr lang="en-US" altLang="zh-TW" sz="2800" dirty="0">
                <a:ea typeface="微軟正黑體" panose="020B0604030504040204" pitchFamily="34" charset="-120"/>
              </a:rPr>
              <a:t>HTML</a:t>
            </a:r>
            <a:r>
              <a:rPr lang="zh-TW" altLang="en-US" sz="2800" dirty="0">
                <a:ea typeface="微軟正黑體" panose="020B0604030504040204" pitchFamily="34" charset="-120"/>
              </a:rPr>
              <a:t>的</a:t>
            </a:r>
            <a:r>
              <a:rPr lang="en-US" altLang="zh-TW" sz="2800" dirty="0">
                <a:ea typeface="微軟正黑體" panose="020B0604030504040204" pitchFamily="34" charset="-120"/>
              </a:rPr>
              <a:t>&lt;head&gt;</a:t>
            </a:r>
            <a:r>
              <a:rPr lang="zh-TW" altLang="en-US" sz="2800" dirty="0">
                <a:ea typeface="微軟正黑體" panose="020B0604030504040204" pitchFamily="34" charset="-120"/>
              </a:rPr>
              <a:t>元件</a:t>
            </a:r>
            <a:r>
              <a:rPr lang="zh-TW" altLang="en-US" sz="2800" dirty="0">
                <a:ea typeface="微軟正黑體" panose="020B0604030504040204" pitchFamily="34" charset="-120"/>
              </a:rPr>
              <a:t>中，</a:t>
            </a:r>
            <a:endParaRPr lang="en-US" altLang="zh-TW" sz="28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107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行內嵌入</a:t>
            </a:r>
            <a:endParaRPr lang="zh-TW" altLang="en-US" sz="4800" dirty="0"/>
          </a:p>
        </p:txBody>
      </p:sp>
      <p:sp>
        <p:nvSpPr>
          <p:cNvPr id="3" name="矩形 2"/>
          <p:cNvSpPr/>
          <p:nvPr/>
        </p:nvSpPr>
        <p:spPr>
          <a:xfrm>
            <a:off x="2063552" y="3296723"/>
            <a:ext cx="7519528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&lt;h1 style</a:t>
            </a:r>
            <a:r>
              <a:rPr lang="en-US" altLang="zh-TW" sz="2800" dirty="0">
                <a:solidFill>
                  <a:schemeClr val="bg1"/>
                </a:solidFill>
              </a:rPr>
              <a:t>=“ </a:t>
            </a:r>
            <a:r>
              <a:rPr lang="en-US" altLang="zh-TW" sz="2800" dirty="0">
                <a:solidFill>
                  <a:schemeClr val="bg1"/>
                </a:solidFill>
              </a:rPr>
              <a:t>background-color: </a:t>
            </a:r>
            <a:r>
              <a:rPr lang="en-US" altLang="zh-TW" sz="2800" dirty="0" err="1">
                <a:solidFill>
                  <a:schemeClr val="bg1"/>
                </a:solidFill>
              </a:rPr>
              <a:t>lightgrey</a:t>
            </a:r>
            <a:r>
              <a:rPr lang="en-US" altLang="zh-TW" sz="2800" dirty="0">
                <a:solidFill>
                  <a:schemeClr val="bg1"/>
                </a:solidFill>
              </a:rPr>
              <a:t>;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color: black</a:t>
            </a:r>
            <a:r>
              <a:rPr lang="en-US" altLang="zh-TW" sz="2800" dirty="0">
                <a:solidFill>
                  <a:schemeClr val="bg1"/>
                </a:solidFill>
              </a:rPr>
              <a:t>;"&gt;</a:t>
            </a:r>
            <a:r>
              <a:rPr lang="en-US" altLang="zh-TW" sz="2800" dirty="0">
                <a:solidFill>
                  <a:schemeClr val="bg1"/>
                </a:solidFill>
              </a:rPr>
              <a:t>This is a heading&lt;/</a:t>
            </a:r>
            <a:r>
              <a:rPr lang="en-US" altLang="zh-TW" sz="2800" dirty="0">
                <a:solidFill>
                  <a:schemeClr val="bg1"/>
                </a:solidFill>
              </a:rPr>
              <a:t>h1&gt;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3552" y="1988840"/>
            <a:ext cx="7990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ea typeface="微軟正黑體" panose="020B0604030504040204" pitchFamily="34" charset="-120"/>
              </a:rPr>
              <a:t>利用元件上的</a:t>
            </a:r>
            <a:r>
              <a:rPr lang="en-US" altLang="zh-TW" sz="2800" dirty="0">
                <a:ea typeface="微軟正黑體" panose="020B0604030504040204" pitchFamily="34" charset="-120"/>
              </a:rPr>
              <a:t>style</a:t>
            </a:r>
            <a:r>
              <a:rPr lang="zh-TW" altLang="en-US" sz="2800">
                <a:ea typeface="微軟正黑體" panose="020B0604030504040204" pitchFamily="34" charset="-120"/>
              </a:rPr>
              <a:t>屬性表示</a:t>
            </a:r>
            <a:r>
              <a:rPr lang="zh-TW" altLang="en-US" sz="2800" dirty="0">
                <a:ea typeface="微軟正黑體" panose="020B0604030504040204" pitchFamily="34" charset="-120"/>
              </a:rPr>
              <a:t>樣式</a:t>
            </a:r>
            <a:endParaRPr lang="en-US" altLang="zh-TW" sz="28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23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圖片 12" descr="232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8" y="428625"/>
            <a:ext cx="24003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287713" y="2857501"/>
            <a:ext cx="2093912" cy="2125663"/>
            <a:chOff x="1111" y="1800"/>
            <a:chExt cx="1319" cy="1339"/>
          </a:xfrm>
        </p:grpSpPr>
        <p:cxnSp>
          <p:nvCxnSpPr>
            <p:cNvPr id="6151" name="直線接點 14"/>
            <p:cNvCxnSpPr>
              <a:cxnSpLocks noChangeShapeType="1"/>
            </p:cNvCxnSpPr>
            <p:nvPr/>
          </p:nvCxnSpPr>
          <p:spPr bwMode="auto">
            <a:xfrm rot="5400000" flipH="1" flipV="1">
              <a:off x="1485" y="1800"/>
              <a:ext cx="945" cy="94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2" name="文字方塊 16"/>
            <p:cNvSpPr txBox="1">
              <a:spLocks noChangeArrowheads="1"/>
            </p:cNvSpPr>
            <p:nvPr/>
          </p:nvSpPr>
          <p:spPr bwMode="auto">
            <a:xfrm>
              <a:off x="1111" y="2745"/>
              <a:ext cx="72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 sz="4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4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4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4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zh-TW" altLang="en-US" sz="3500">
                  <a:latin typeface="Times New Roman" pitchFamily="18" charset="0"/>
                  <a:ea typeface="新細明體" pitchFamily="18" charset="-120"/>
                </a:rPr>
                <a:t>可樂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667375" y="642938"/>
            <a:ext cx="2660650" cy="1625600"/>
            <a:chOff x="2610" y="405"/>
            <a:chExt cx="1676" cy="1024"/>
          </a:xfrm>
        </p:grpSpPr>
        <p:cxnSp>
          <p:nvCxnSpPr>
            <p:cNvPr id="6149" name="直線接點 19"/>
            <p:cNvCxnSpPr>
              <a:cxnSpLocks noChangeShapeType="1"/>
            </p:cNvCxnSpPr>
            <p:nvPr/>
          </p:nvCxnSpPr>
          <p:spPr bwMode="auto">
            <a:xfrm>
              <a:off x="2610" y="405"/>
              <a:ext cx="900" cy="72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0" name="文字方塊 20"/>
            <p:cNvSpPr txBox="1">
              <a:spLocks noChangeArrowheads="1"/>
            </p:cNvSpPr>
            <p:nvPr/>
          </p:nvSpPr>
          <p:spPr bwMode="auto">
            <a:xfrm>
              <a:off x="3510" y="1035"/>
              <a:ext cx="77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4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1pPr>
              <a:lvl2pPr marL="742950" indent="-285750" eaLnBrk="0" hangingPunct="0">
                <a:defRPr kumimoji="1" sz="4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2pPr>
              <a:lvl3pPr marL="1143000" indent="-228600" eaLnBrk="0" hangingPunct="0">
                <a:defRPr kumimoji="1" sz="4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3pPr>
              <a:lvl4pPr marL="1600200" indent="-228600" eaLnBrk="0" hangingPunct="0">
                <a:defRPr kumimoji="1" sz="4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4pPr>
              <a:lvl5pPr marL="2057400" indent="-228600" eaLnBrk="0" hangingPunct="0">
                <a:defRPr kumimoji="1" sz="4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800">
                  <a:solidFill>
                    <a:schemeClr val="tx1"/>
                  </a:solidFill>
                  <a:latin typeface="Arial" charset="0"/>
                  <a:ea typeface="標楷體" pitchFamily="65" charset="-120"/>
                </a:defRPr>
              </a:lvl9pPr>
            </a:lstStyle>
            <a:p>
              <a:pPr eaLnBrk="1" hangingPunct="1"/>
              <a:r>
                <a:rPr lang="zh-TW" altLang="en-US" sz="3500">
                  <a:latin typeface="Times New Roman" pitchFamily="18" charset="0"/>
                  <a:ea typeface="新細明體" pitchFamily="18" charset="-120"/>
                </a:rPr>
                <a:t>瓶子</a:t>
              </a:r>
            </a:p>
          </p:txBody>
        </p:sp>
      </p:grpSp>
    </p:spTree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9" name="Picture 5" descr="180px-Coke_00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196976"/>
            <a:ext cx="5170488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690" y="2204864"/>
            <a:ext cx="3113838" cy="415178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528" y="2204864"/>
            <a:ext cx="2820788" cy="423118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316" y="2204865"/>
            <a:ext cx="3198616" cy="428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2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5" y="1412777"/>
            <a:ext cx="8227861" cy="488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53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60648"/>
            <a:ext cx="6641512" cy="6453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33375"/>
            <a:ext cx="8135938" cy="863600"/>
          </a:xfrm>
        </p:spPr>
        <p:txBody>
          <a:bodyPr>
            <a:noAutofit/>
          </a:bodyPr>
          <a:lstStyle/>
          <a:p>
            <a:pPr eaLnBrk="1" hangingPunct="1"/>
            <a:r>
              <a:rPr lang="zh-TW" altLang="en-US" sz="5400" dirty="0"/>
              <a:t>區分網頁結構與網頁外觀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2421024"/>
            <a:ext cx="8229600" cy="1008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400" dirty="0"/>
              <a:t>使用</a:t>
            </a:r>
            <a:r>
              <a:rPr lang="en-US" altLang="zh-TW" sz="4400" dirty="0"/>
              <a:t>HTML</a:t>
            </a:r>
            <a:r>
              <a:rPr lang="zh-TW" altLang="en-US" sz="4400" dirty="0"/>
              <a:t>及</a:t>
            </a:r>
            <a:r>
              <a:rPr lang="en-US" altLang="zh-TW" sz="4400" dirty="0"/>
              <a:t>CSS</a:t>
            </a:r>
            <a:r>
              <a:rPr lang="zh-TW" altLang="en-US" sz="4400" dirty="0"/>
              <a:t>撰寫網頁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025304" y="3789776"/>
            <a:ext cx="49760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+mn-ea"/>
                <a:ea typeface="+mn-ea"/>
              </a:rPr>
              <a:t>內容架構</a:t>
            </a:r>
            <a:r>
              <a:rPr lang="en-US" altLang="zh-TW" dirty="0">
                <a:latin typeface="+mn-ea"/>
                <a:ea typeface="+mn-ea"/>
              </a:rPr>
              <a:t>= </a:t>
            </a:r>
            <a:r>
              <a:rPr lang="en-US" altLang="zh-TW" dirty="0">
                <a:latin typeface="+mn-ea"/>
                <a:ea typeface="+mn-ea"/>
              </a:rPr>
              <a:t>HTML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025305" y="4653137"/>
            <a:ext cx="32111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8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r>
              <a:rPr lang="zh-TW" altLang="en-US" dirty="0">
                <a:solidFill>
                  <a:srgbClr val="FF0000"/>
                </a:solidFill>
                <a:latin typeface="+mn-ea"/>
                <a:ea typeface="+mn-ea"/>
              </a:rPr>
              <a:t>外觀</a:t>
            </a:r>
            <a:r>
              <a:rPr lang="en-US" altLang="zh-TW" dirty="0">
                <a:latin typeface="+mn-ea"/>
                <a:ea typeface="+mn-ea"/>
              </a:rPr>
              <a:t>= </a:t>
            </a:r>
            <a:r>
              <a:rPr lang="en-US" altLang="zh-TW" dirty="0">
                <a:latin typeface="+mn-ea"/>
                <a:ea typeface="+mn-ea"/>
              </a:rPr>
              <a:t>CSS</a:t>
            </a:r>
            <a:endParaRPr lang="zh-TW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5" grpId="0"/>
      <p:bldP spid="6" grpId="0"/>
    </p:bldLst>
  </p:timing>
</p:sld>
</file>

<file path=ppt/theme/theme1.xml><?xml version="1.0" encoding="utf-8"?>
<a:theme xmlns:a="http://schemas.openxmlformats.org/drawingml/2006/main" name="Books_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Books_16x9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AE4B8537-F73A-4883-B300-E794510A9537}" vid="{4082FBCE-9204-4DA3-AF92-860EFFF099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Week01</Template>
  <TotalTime>1361</TotalTime>
  <Words>533</Words>
  <Application>Microsoft Office PowerPoint</Application>
  <PresentationFormat>寬螢幕</PresentationFormat>
  <Paragraphs>114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2" baseType="lpstr">
      <vt:lpstr>微軟正黑體</vt:lpstr>
      <vt:lpstr>新細明體</vt:lpstr>
      <vt:lpstr>標楷體</vt:lpstr>
      <vt:lpstr>Arial</vt:lpstr>
      <vt:lpstr>Century Gothic</vt:lpstr>
      <vt:lpstr>Courier New</vt:lpstr>
      <vt:lpstr>Times New Roman</vt:lpstr>
      <vt:lpstr>Books_16x9</vt:lpstr>
      <vt:lpstr>什麼是HTML與CSS</vt:lpstr>
      <vt:lpstr>網頁</vt:lpstr>
      <vt:lpstr>網頁設計</vt:lpstr>
      <vt:lpstr>PowerPoint 簡報</vt:lpstr>
      <vt:lpstr>PowerPoint 簡報</vt:lpstr>
      <vt:lpstr>PowerPoint 簡報</vt:lpstr>
      <vt:lpstr>PowerPoint 簡報</vt:lpstr>
      <vt:lpstr>PowerPoint 簡報</vt:lpstr>
      <vt:lpstr>區分網頁結構與網頁外觀</vt:lpstr>
      <vt:lpstr>PowerPoint 簡報</vt:lpstr>
      <vt:lpstr>PowerPoint 簡報</vt:lpstr>
      <vt:lpstr>HTML</vt:lpstr>
      <vt:lpstr>HTML的發展歷程</vt:lpstr>
      <vt:lpstr>CSS</vt:lpstr>
      <vt:lpstr>HTML與CSS的線上學習</vt:lpstr>
      <vt:lpstr>HTML的基本語法</vt:lpstr>
      <vt:lpstr>HTML語法</vt:lpstr>
      <vt:lpstr>HTML語法</vt:lpstr>
      <vt:lpstr>HTML語法</vt:lpstr>
      <vt:lpstr>HTML語法</vt:lpstr>
      <vt:lpstr>網頁</vt:lpstr>
      <vt:lpstr>網頁組織</vt:lpstr>
      <vt:lpstr>HTML元件的注意事項</vt:lpstr>
      <vt:lpstr>HTML元件的注意事項</vt:lpstr>
      <vt:lpstr>HTML元件的注意事項</vt:lpstr>
      <vt:lpstr>HTML元件的注意事項</vt:lpstr>
      <vt:lpstr>嵌套元件</vt:lpstr>
      <vt:lpstr>HTML文件的基本結構</vt:lpstr>
      <vt:lpstr>HTML的註解</vt:lpstr>
      <vt:lpstr>在HTML內使用CSS</vt:lpstr>
      <vt:lpstr>在HTML中使用CSS</vt:lpstr>
      <vt:lpstr>外部樣式表</vt:lpstr>
      <vt:lpstr>內部樣式表</vt:lpstr>
      <vt:lpstr>行內嵌入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什麼是XHTML與CSS</dc:title>
  <dc:creator>Lin Sung-Chien</dc:creator>
  <cp:lastModifiedBy>頌堅 林</cp:lastModifiedBy>
  <cp:revision>86</cp:revision>
  <dcterms:created xsi:type="dcterms:W3CDTF">2007-09-17T22:05:34Z</dcterms:created>
  <dcterms:modified xsi:type="dcterms:W3CDTF">2021-02-21T13:49:09Z</dcterms:modified>
</cp:coreProperties>
</file>