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64" r:id="rId3"/>
    <p:sldId id="332" r:id="rId4"/>
    <p:sldId id="315" r:id="rId5"/>
    <p:sldId id="316" r:id="rId6"/>
    <p:sldId id="317" r:id="rId7"/>
    <p:sldId id="333" r:id="rId8"/>
    <p:sldId id="318" r:id="rId9"/>
    <p:sldId id="334" r:id="rId10"/>
    <p:sldId id="335" r:id="rId11"/>
    <p:sldId id="336" r:id="rId12"/>
    <p:sldId id="337" r:id="rId13"/>
    <p:sldId id="33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7" r:id="rId22"/>
    <p:sldId id="326" r:id="rId23"/>
    <p:sldId id="328" r:id="rId24"/>
    <p:sldId id="329" r:id="rId25"/>
    <p:sldId id="330" r:id="rId26"/>
    <p:sldId id="33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973C59C-4E16-4A64-A766-34DB213E11B3}" type="datetimeFigureOut">
              <a:rPr lang="en-US" altLang="zh-TW">
                <a:solidFill>
                  <a:schemeClr val="tx2"/>
                </a:solidFill>
              </a:rPr>
              <a:t>2/24/2021</a:t>
            </a:fld>
            <a:endParaRPr lang="zh-TW">
              <a:solidFill>
                <a:schemeClr val="tx2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FD77566-CD65-4859-9FA1-43956DC85B8C}" type="slidenum">
              <a:rPr lang="zh-TW">
                <a:solidFill>
                  <a:schemeClr val="tx2"/>
                </a:solidFill>
              </a:rPr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2021/2/24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錄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2021/2/24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2021/2/24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-17756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2DD204D1-F9BD-4643-8480-6EA41EB484F1}" type="datetimeFigureOut">
              <a:rPr lang="en-US" altLang="zh-TW" smtClean="0"/>
              <a:pPr/>
              <a:t>2/24/2021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GitHub</a:t>
            </a:r>
            <a:r>
              <a:rPr lang="zh-TW" altLang="en-US" dirty="0"/>
              <a:t>上的檔案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資訊傳播學系</a:t>
            </a:r>
            <a:br>
              <a:rPr lang="en-US" altLang="zh-TW" dirty="0"/>
            </a:br>
            <a:r>
              <a:rPr lang="zh-TW" altLang="en-US" dirty="0"/>
              <a:t>林頌堅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273CC-F3C0-4805-9C07-CB3C69FD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XXX.github.io</a:t>
            </a:r>
            <a:r>
              <a:rPr lang="zh-TW" altLang="en-US" dirty="0"/>
              <a:t>資料夾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FEE68872-5CC5-4925-9086-A50CBD5D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38" y="1473200"/>
            <a:ext cx="9889740" cy="52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67F91-49F5-4ADF-B695-62D9E68D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NotePad</a:t>
            </a:r>
            <a:r>
              <a:rPr lang="en-US" altLang="zh-TW" dirty="0"/>
              <a:t>++</a:t>
            </a:r>
            <a:r>
              <a:rPr lang="zh-TW" altLang="en-US" dirty="0"/>
              <a:t>開啟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A18F15-C5E0-4929-BAAC-3FD3DD45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1" y="1456973"/>
            <a:ext cx="10717121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6FC6F-D705-45D1-8918-3566376B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Notepad++</a:t>
            </a:r>
            <a:r>
              <a:rPr lang="zh-TW" altLang="en-US" dirty="0"/>
              <a:t>下的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4" name="圖片 3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644CB509-CEC1-42FF-8439-17CD1F76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67" y="1522498"/>
            <a:ext cx="9910837" cy="53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對照本週的課程內容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 idx="4294967295"/>
          </p:nvPr>
        </p:nvSpPr>
        <p:spPr>
          <a:xfrm>
            <a:off x="1522412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文件的基本結構</a:t>
            </a:r>
          </a:p>
        </p:txBody>
      </p:sp>
      <p:sp>
        <p:nvSpPr>
          <p:cNvPr id="25603" name="文字方塊 3"/>
          <p:cNvSpPr txBox="1">
            <a:spLocks noChangeArrowheads="1"/>
          </p:cNvSpPr>
          <p:nvPr/>
        </p:nvSpPr>
        <p:spPr bwMode="auto">
          <a:xfrm>
            <a:off x="1917700" y="1844676"/>
            <a:ext cx="443275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</a:t>
            </a:r>
            <a:r>
              <a:rPr kumimoji="0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eaLnBrk="1" hangingPunct="1"/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&lt;meta charset= "utf-8" /&gt;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&lt;title&gt;</a:t>
            </a:r>
            <a:r>
              <a:rPr kumimoji="0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網頁標題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&lt;/title&gt;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&lt;/head&gt;</a:t>
            </a:r>
          </a:p>
          <a:p>
            <a:pPr eaLnBrk="1" hangingPunct="1"/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pPr eaLnBrk="1" hangingPunct="1"/>
            <a:r>
              <a:rPr kumimoji="0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網頁內文</a:t>
            </a:r>
            <a:r>
              <a:rPr kumimoji="0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</a:p>
          <a:p>
            <a:pPr eaLnBrk="1" hangingPunct="1"/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  <a:endParaRPr kumimoji="0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6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index.html</a:t>
            </a:r>
            <a:r>
              <a:rPr lang="zh-TW" altLang="en-US" dirty="0"/>
              <a:t>上，指出</a:t>
            </a:r>
            <a:r>
              <a:rPr lang="en-US" altLang="zh-TW" dirty="0"/>
              <a:t>HTML</a:t>
            </a:r>
            <a:r>
              <a:rPr lang="zh-TW" altLang="en-US" dirty="0"/>
              <a:t>的基本結構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0EDAC6-E213-4F8F-9F74-603746AD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 idx="4294967295"/>
          </p:nvPr>
        </p:nvSpPr>
        <p:spPr>
          <a:xfrm>
            <a:off x="1522412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的註解</a:t>
            </a:r>
          </a:p>
        </p:txBody>
      </p:sp>
      <p:sp>
        <p:nvSpPr>
          <p:cNvPr id="26627" name="內容版面配置區 2"/>
          <p:cNvSpPr>
            <a:spLocks noGrp="1"/>
          </p:cNvSpPr>
          <p:nvPr>
            <p:ph idx="4294967295"/>
          </p:nvPr>
        </p:nvSpPr>
        <p:spPr>
          <a:xfrm>
            <a:off x="2436812" y="1412876"/>
            <a:ext cx="8229600" cy="417671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&lt;!--         --&gt;</a:t>
            </a:r>
          </a:p>
          <a:p>
            <a:r>
              <a:rPr lang="zh-TW" altLang="en-US" sz="3200" dirty="0"/>
              <a:t>在中間的任何文字將被省略</a:t>
            </a:r>
          </a:p>
        </p:txBody>
      </p:sp>
    </p:spTree>
    <p:extLst>
      <p:ext uri="{BB962C8B-B14F-4D97-AF65-F5344CB8AC3E}">
        <p14:creationId xmlns:p14="http://schemas.microsoft.com/office/powerpoint/2010/main" val="30870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指出原始碼中的註解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3E4569-BC26-46BF-917F-5B154EB58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 idx="4294967295"/>
          </p:nvPr>
        </p:nvSpPr>
        <p:spPr>
          <a:xfrm>
            <a:off x="1522412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語法</a:t>
            </a:r>
          </a:p>
        </p:txBody>
      </p:sp>
      <p:sp>
        <p:nvSpPr>
          <p:cNvPr id="18435" name="文字方塊 3"/>
          <p:cNvSpPr txBox="1">
            <a:spLocks noChangeArrowheads="1"/>
          </p:cNvSpPr>
          <p:nvPr/>
        </p:nvSpPr>
        <p:spPr bwMode="auto">
          <a:xfrm>
            <a:off x="1773238" y="2060575"/>
            <a:ext cx="858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US" altLang="zh-TW" sz="2400" dirty="0">
                <a:latin typeface="Courier New" pitchFamily="49" charset="0"/>
              </a:rPr>
              <a:t>&lt;</a:t>
            </a:r>
            <a:r>
              <a:rPr kumimoji="0" lang="en-US" altLang="zh-TW" sz="2400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kumimoji="0" lang="en-US" altLang="zh-TW" sz="2400" dirty="0">
                <a:latin typeface="Courier New" pitchFamily="49" charset="0"/>
              </a:rPr>
              <a:t> </a:t>
            </a:r>
            <a:r>
              <a:rPr kumimoji="0" lang="en-US" altLang="zh-TW" sz="2400" dirty="0" err="1">
                <a:solidFill>
                  <a:srgbClr val="FFC000"/>
                </a:solidFill>
                <a:latin typeface="Courier New" pitchFamily="49" charset="0"/>
              </a:rPr>
              <a:t>href</a:t>
            </a:r>
            <a:r>
              <a:rPr kumimoji="0" lang="en-US" altLang="zh-TW" sz="2400" dirty="0">
                <a:latin typeface="Courier New" pitchFamily="49" charset="0"/>
              </a:rPr>
              <a:t>=</a:t>
            </a:r>
            <a:r>
              <a:rPr kumimoji="0" lang="en-US" altLang="zh-TW" sz="2400" dirty="0">
                <a:solidFill>
                  <a:srgbClr val="00B050"/>
                </a:solidFill>
                <a:latin typeface="Courier New" pitchFamily="49" charset="0"/>
              </a:rPr>
              <a:t>"http://www.htmldog.com/"</a:t>
            </a:r>
            <a:r>
              <a:rPr kumimoji="0" lang="en-US" altLang="zh-TW" sz="2400" dirty="0">
                <a:latin typeface="Courier New" pitchFamily="49" charset="0"/>
              </a:rPr>
              <a:t>&gt;HTML Dog&lt;</a:t>
            </a:r>
            <a:r>
              <a:rPr kumimoji="0" lang="en-US" altLang="zh-TW" sz="2400" dirty="0">
                <a:solidFill>
                  <a:srgbClr val="FF0000"/>
                </a:solidFill>
                <a:latin typeface="Courier New" pitchFamily="49" charset="0"/>
              </a:rPr>
              <a:t>/a</a:t>
            </a:r>
            <a:r>
              <a:rPr kumimoji="0" lang="en-US" altLang="zh-TW" sz="2400" dirty="0">
                <a:latin typeface="Courier New" pitchFamily="49" charset="0"/>
              </a:rPr>
              <a:t>&gt;</a:t>
            </a:r>
            <a:endParaRPr kumimoji="0" lang="zh-TW" altLang="en-US" sz="2400" dirty="0">
              <a:latin typeface="Courier New" pitchFamily="49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008069" y="2576761"/>
            <a:ext cx="31670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開始標籤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913569" y="2576761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結束標籤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277988" y="3501008"/>
            <a:ext cx="2665413" cy="863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lang="zh-TW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lang="zh-TW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4000" dirty="0">
                <a:solidFill>
                  <a:srgbClr val="FF0000"/>
                </a:solidFill>
              </a:rPr>
              <a:t>屬性名稱</a:t>
            </a:r>
          </a:p>
        </p:txBody>
      </p:sp>
      <p:sp>
        <p:nvSpPr>
          <p:cNvPr id="8" name="內容版面配置區 2"/>
          <p:cNvSpPr>
            <a:spLocks/>
          </p:cNvSpPr>
          <p:nvPr/>
        </p:nvSpPr>
        <p:spPr bwMode="auto">
          <a:xfrm>
            <a:off x="5375027" y="3501008"/>
            <a:ext cx="26654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屬性值</a:t>
            </a:r>
          </a:p>
        </p:txBody>
      </p:sp>
    </p:spTree>
    <p:extLst>
      <p:ext uri="{BB962C8B-B14F-4D97-AF65-F5344CB8AC3E}">
        <p14:creationId xmlns:p14="http://schemas.microsoft.com/office/powerpoint/2010/main" val="24700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  <p:bldP spid="55304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指出原始碼中的</a:t>
            </a:r>
            <a:r>
              <a:rPr lang="en-US" altLang="zh-TW" dirty="0"/>
              <a:t>&lt;h3&gt;</a:t>
            </a:r>
            <a:r>
              <a:rPr lang="zh-TW" altLang="en-US" dirty="0"/>
              <a:t>的標籤與屬性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8FEDD-1875-4221-BB31-BEBFBE7A4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DEFFC-21A5-49B1-9769-BFDD69C2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GitHub</a:t>
            </a:r>
            <a:r>
              <a:rPr lang="zh-TW" altLang="en-US" dirty="0"/>
              <a:t>上的檔案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C02C1-5566-4334-ACFF-E9337589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GitHub.com</a:t>
            </a:r>
            <a:r>
              <a:rPr lang="zh-TW" altLang="en-US" dirty="0"/>
              <a:t>網站上查看</a:t>
            </a:r>
            <a:endParaRPr lang="en-US" altLang="zh-TW" dirty="0"/>
          </a:p>
          <a:p>
            <a:r>
              <a:rPr lang="zh-TW" altLang="en-US" dirty="0"/>
              <a:t>在個人電腦上查看</a:t>
            </a:r>
          </a:p>
        </p:txBody>
      </p:sp>
    </p:spTree>
    <p:extLst>
      <p:ext uri="{BB962C8B-B14F-4D97-AF65-F5344CB8AC3E}">
        <p14:creationId xmlns:p14="http://schemas.microsoft.com/office/powerpoint/2010/main" val="21222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 idx="4294967295"/>
          </p:nvPr>
        </p:nvSpPr>
        <p:spPr>
          <a:xfrm>
            <a:off x="1522412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元件的注意事項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90726" y="1931989"/>
            <a:ext cx="81375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有的元件有開始標籤，也有結束標籤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&lt;a&gt;…&lt;/a&gt;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有的元件有開始標籤，但沒有結束標籤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&lt;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98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指出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  <a:r>
              <a:rPr lang="zh-TW" altLang="en-US" dirty="0"/>
              <a:t>元件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A59649-C6F5-4582-8EEC-D2CA0E15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 idx="4294967295"/>
          </p:nvPr>
        </p:nvSpPr>
        <p:spPr>
          <a:xfrm>
            <a:off x="1522412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元件的注意事項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4294967295"/>
          </p:nvPr>
        </p:nvSpPr>
        <p:spPr>
          <a:xfrm>
            <a:off x="1522412" y="4149726"/>
            <a:ext cx="8229600" cy="100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必須適當地嵌套元件</a:t>
            </a:r>
            <a:endParaRPr lang="en-US" altLang="zh-TW" sz="3200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2412" y="2060575"/>
            <a:ext cx="9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&lt;a </a:t>
            </a:r>
            <a:r>
              <a:rPr lang="en-US" altLang="zh-TW" sz="2000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="http://www.htmldog.com/"&gt;HTML Dog&lt;/a&gt; &lt;/</a:t>
            </a:r>
            <a:r>
              <a:rPr lang="en-US" altLang="zh-TW" sz="2000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522412" y="3213100"/>
            <a:ext cx="9095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&lt;a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="http://www.htmldog.com/"&gt;HTML Dog&lt;/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&lt;/a&gt;</a:t>
            </a:r>
          </a:p>
        </p:txBody>
      </p:sp>
    </p:spTree>
    <p:extLst>
      <p:ext uri="{BB962C8B-B14F-4D97-AF65-F5344CB8AC3E}">
        <p14:creationId xmlns:p14="http://schemas.microsoft.com/office/powerpoint/2010/main" val="28777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r>
              <a:rPr lang="zh-TW" altLang="en-US" dirty="0"/>
              <a:t>元件下包含的元件，指出</a:t>
            </a:r>
            <a:r>
              <a:rPr lang="en-US" altLang="zh-TW" dirty="0"/>
              <a:t>&lt;nav&gt;</a:t>
            </a:r>
            <a:r>
              <a:rPr lang="zh-TW" altLang="en-US" dirty="0"/>
              <a:t>的子元件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393FDC-469B-4534-B2EC-6EF685B5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外部樣式表</a:t>
            </a:r>
          </a:p>
        </p:txBody>
      </p:sp>
      <p:sp>
        <p:nvSpPr>
          <p:cNvPr id="3" name="矩形 2"/>
          <p:cNvSpPr/>
          <p:nvPr/>
        </p:nvSpPr>
        <p:spPr>
          <a:xfrm>
            <a:off x="2175284" y="3717033"/>
            <a:ext cx="694346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&lt;link </a:t>
            </a:r>
            <a:r>
              <a:rPr lang="en-US" altLang="zh-TW" sz="2800" dirty="0" err="1">
                <a:solidFill>
                  <a:schemeClr val="bg1"/>
                </a:solidFill>
              </a:rPr>
              <a:t>rel</a:t>
            </a:r>
            <a:r>
              <a:rPr lang="en-US" altLang="zh-TW" sz="2800" dirty="0">
                <a:solidFill>
                  <a:schemeClr val="bg1"/>
                </a:solidFill>
              </a:rPr>
              <a:t>="stylesheet" type="text/</a:t>
            </a:r>
            <a:r>
              <a:rPr lang="en-US" altLang="zh-TW" sz="2800" dirty="0" err="1">
                <a:solidFill>
                  <a:schemeClr val="bg1"/>
                </a:solidFill>
              </a:rPr>
              <a:t>css</a:t>
            </a:r>
            <a:r>
              <a:rPr lang="en-US" altLang="zh-TW" sz="2800" dirty="0">
                <a:solidFill>
                  <a:schemeClr val="bg1"/>
                </a:solidFill>
              </a:rPr>
              <a:t>" 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800" dirty="0" err="1">
                <a:solidFill>
                  <a:schemeClr val="bg1"/>
                </a:solidFill>
              </a:rPr>
              <a:t>href</a:t>
            </a:r>
            <a:r>
              <a:rPr lang="en-US" altLang="zh-TW" sz="2800" dirty="0">
                <a:solidFill>
                  <a:schemeClr val="bg1"/>
                </a:solidFill>
              </a:rPr>
              <a:t>="mystyle.css"&gt;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&lt;/head&gt;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1964" y="1988841"/>
            <a:ext cx="79906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將樣式表寫在另一個</a:t>
            </a:r>
            <a:r>
              <a:rPr lang="en-US" altLang="zh-TW" sz="2800" dirty="0">
                <a:ea typeface="微軟正黑體" panose="020B0604030504040204" pitchFamily="34" charset="-120"/>
              </a:rPr>
              <a:t>CSS</a:t>
            </a:r>
            <a:r>
              <a:rPr lang="zh-TW" altLang="en-US" sz="2800" dirty="0">
                <a:ea typeface="微軟正黑體" panose="020B0604030504040204" pitchFamily="34" charset="-120"/>
              </a:rPr>
              <a:t>檔案上，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ea typeface="微軟正黑體" panose="020B0604030504040204" pitchFamily="34" charset="-120"/>
              </a:rPr>
              <a:t>&lt;link&gt;</a:t>
            </a:r>
            <a:r>
              <a:rPr lang="zh-TW" altLang="en-US" sz="2800" dirty="0">
                <a:ea typeface="微軟正黑體" panose="020B0604030504040204" pitchFamily="34" charset="-120"/>
              </a:rPr>
              <a:t>元件指出這個</a:t>
            </a:r>
            <a:r>
              <a:rPr lang="en-US" altLang="zh-TW" sz="2800" dirty="0">
                <a:ea typeface="微軟正黑體" panose="020B0604030504040204" pitchFamily="34" charset="-120"/>
              </a:rPr>
              <a:t>CSS</a:t>
            </a:r>
            <a:r>
              <a:rPr lang="zh-TW" altLang="en-US" sz="2800" dirty="0">
                <a:ea typeface="微軟正黑體" panose="020B0604030504040204" pitchFamily="34" charset="-120"/>
              </a:rPr>
              <a:t>檔案，</a:t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並放在</a:t>
            </a:r>
            <a:r>
              <a:rPr lang="en-US" altLang="zh-TW" sz="2800" dirty="0">
                <a:ea typeface="微軟正黑體" panose="020B0604030504040204" pitchFamily="34" charset="-120"/>
              </a:rPr>
              <a:t>&lt;head&gt;</a:t>
            </a:r>
            <a:r>
              <a:rPr lang="zh-TW" altLang="en-US" sz="2800" dirty="0">
                <a:ea typeface="微軟正黑體" panose="020B0604030504040204" pitchFamily="34" charset="-120"/>
              </a:rPr>
              <a:t>元件中。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1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指出此</a:t>
            </a:r>
            <a:r>
              <a:rPr lang="en-US" altLang="zh-TW" dirty="0"/>
              <a:t>HTML</a:t>
            </a:r>
            <a:r>
              <a:rPr lang="zh-TW" altLang="en-US" dirty="0"/>
              <a:t>所用的樣式表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D94E7E-0FFC-4507-BCE6-80B56E33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GitHub.com</a:t>
            </a:r>
            <a:r>
              <a:rPr lang="zh-TW" altLang="en-US" dirty="0"/>
              <a:t>網站上查看檔案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登入帳號後，點擊個人網站的資料夾</a:t>
            </a:r>
            <a:br>
              <a:rPr lang="en-US" altLang="zh-TW" dirty="0"/>
            </a:br>
            <a:r>
              <a:rPr lang="en-US" altLang="zh-TW" dirty="0"/>
              <a:t>(Repository)</a:t>
            </a:r>
            <a:r>
              <a:rPr lang="zh-TW" altLang="en-US" dirty="0"/>
              <a:t> </a:t>
            </a:r>
            <a:r>
              <a:rPr lang="en-US" altLang="zh-TW" dirty="0"/>
              <a:t>XXX/XXX.github.io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C9783D-29EE-41B6-9B83-28E1563CB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02"/>
            <a:ext cx="12188825" cy="511821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1534DB1-EA53-4342-8965-386743B3476E}"/>
              </a:ext>
            </a:extLst>
          </p:cNvPr>
          <p:cNvCxnSpPr/>
          <p:nvPr/>
        </p:nvCxnSpPr>
        <p:spPr>
          <a:xfrm flipH="1">
            <a:off x="1701924" y="2996952"/>
            <a:ext cx="576064" cy="288032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在個人網站資料夾下，找到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514772-D977-4387-BA31-38F502CC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844824"/>
            <a:ext cx="10270877" cy="46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9BA89-6947-4D8D-B808-4C6176D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B0F951-7D7C-4DFE-96EF-2BB0280C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12188825" cy="470785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C24AE04-05FC-4A4D-BAC2-E8F7CB6668B5}"/>
              </a:ext>
            </a:extLst>
          </p:cNvPr>
          <p:cNvCxnSpPr/>
          <p:nvPr/>
        </p:nvCxnSpPr>
        <p:spPr>
          <a:xfrm flipH="1">
            <a:off x="1485900" y="4509120"/>
            <a:ext cx="576064" cy="288032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index.html</a:t>
            </a:r>
            <a:r>
              <a:rPr lang="zh-TW" altLang="en-US" dirty="0"/>
              <a:t>網頁原始碼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CE9CCA-DF42-487D-B8D4-8931D8AA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D2C7B-5F6F-4E96-8DCC-FA7F5DFB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在個人電腦上查看檔案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0A72CE-7671-4D9F-907C-DBFCFA9E8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0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952B7-6572-4CD2-8823-21123B6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在檔案總管找到文件下的</a:t>
            </a:r>
            <a:r>
              <a:rPr lang="en-US" altLang="zh-TW" dirty="0"/>
              <a:t>GitHub</a:t>
            </a:r>
            <a:r>
              <a:rPr lang="zh-TW" altLang="en-US" dirty="0"/>
              <a:t>資料夾</a:t>
            </a:r>
          </a:p>
        </p:txBody>
      </p:sp>
      <p:pic>
        <p:nvPicPr>
          <p:cNvPr id="4" name="圖片 3" descr="文件">
            <a:extLst>
              <a:ext uri="{FF2B5EF4-FFF2-40B4-BE49-F238E27FC236}">
                <a16:creationId xmlns:a16="http://schemas.microsoft.com/office/drawing/2014/main" id="{E8122BE2-4779-44E8-86F6-00580BE9C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554658"/>
            <a:ext cx="9961748" cy="5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藍色書架簡報 (寬螢幕)</Template>
  <TotalTime>0</TotalTime>
  <Words>408</Words>
  <Application>Microsoft Office PowerPoint</Application>
  <PresentationFormat>自訂</PresentationFormat>
  <Paragraphs>60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標楷體</vt:lpstr>
      <vt:lpstr>Arial</vt:lpstr>
      <vt:lpstr>Century Gothic</vt:lpstr>
      <vt:lpstr>Courier New</vt:lpstr>
      <vt:lpstr>Books_16x9</vt:lpstr>
      <vt:lpstr>查看GitHub上的檔案</vt:lpstr>
      <vt:lpstr>查看GitHub上的檔案</vt:lpstr>
      <vt:lpstr>從GitHub.com網站上查看檔案</vt:lpstr>
      <vt:lpstr>登入帳號後，點擊個人網站的資料夾 (Repository) XXX/XXX.github.io</vt:lpstr>
      <vt:lpstr>在個人網站資料夾下，找到index.html</vt:lpstr>
      <vt:lpstr>點擊index.html</vt:lpstr>
      <vt:lpstr>查看index.html網頁原始碼</vt:lpstr>
      <vt:lpstr>在個人電腦上查看檔案</vt:lpstr>
      <vt:lpstr>在檔案總管找到文件下的GitHub資料夾</vt:lpstr>
      <vt:lpstr>進入XXX.github.io資料夾</vt:lpstr>
      <vt:lpstr>以NotePad++開啟index.html</vt:lpstr>
      <vt:lpstr>Notepad++下的index.html</vt:lpstr>
      <vt:lpstr>對照本週的課程內容</vt:lpstr>
      <vt:lpstr>HTML文件的基本結構</vt:lpstr>
      <vt:lpstr>在index.html上，指出HTML的基本結構</vt:lpstr>
      <vt:lpstr>HTML的註解</vt:lpstr>
      <vt:lpstr>指出原始碼中的註解</vt:lpstr>
      <vt:lpstr>HTML語法</vt:lpstr>
      <vt:lpstr>指出原始碼中的&lt;h3&gt;的標籤與屬性</vt:lpstr>
      <vt:lpstr>HTML元件的注意事項</vt:lpstr>
      <vt:lpstr>指出&lt;img&gt;元件</vt:lpstr>
      <vt:lpstr>HTML元件的注意事項</vt:lpstr>
      <vt:lpstr>觀察&lt;nav&gt;元件下包含的元件，指出&lt;nav&gt;的子元件</vt:lpstr>
      <vt:lpstr>外部樣式表</vt:lpstr>
      <vt:lpstr>指出此HTML所用的樣式表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2018-03-10T02:33:25Z</dcterms:created>
  <dcterms:modified xsi:type="dcterms:W3CDTF">2021-02-24T06:44:05Z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