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319" r:id="rId3"/>
    <p:sldId id="320" r:id="rId4"/>
    <p:sldId id="321" r:id="rId5"/>
    <p:sldId id="322" r:id="rId6"/>
    <p:sldId id="323" r:id="rId7"/>
    <p:sldId id="331" r:id="rId8"/>
    <p:sldId id="332" r:id="rId9"/>
    <p:sldId id="333" r:id="rId10"/>
    <p:sldId id="324" r:id="rId11"/>
    <p:sldId id="335" r:id="rId12"/>
    <p:sldId id="342" r:id="rId13"/>
    <p:sldId id="341" r:id="rId14"/>
    <p:sldId id="336" r:id="rId15"/>
    <p:sldId id="337" r:id="rId16"/>
    <p:sldId id="338" r:id="rId17"/>
    <p:sldId id="339" r:id="rId18"/>
    <p:sldId id="340" r:id="rId19"/>
    <p:sldId id="334" r:id="rId20"/>
    <p:sldId id="325" r:id="rId21"/>
    <p:sldId id="326" r:id="rId22"/>
    <p:sldId id="327" r:id="rId23"/>
    <p:sldId id="328" r:id="rId24"/>
    <p:sldId id="343" r:id="rId25"/>
    <p:sldId id="347" r:id="rId26"/>
    <p:sldId id="348" r:id="rId27"/>
    <p:sldId id="344" r:id="rId28"/>
    <p:sldId id="346" r:id="rId29"/>
    <p:sldId id="329" r:id="rId30"/>
    <p:sldId id="330" r:id="rId3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B050"/>
    <a:srgbClr val="0000FF"/>
    <a:srgbClr val="FFFFFF"/>
    <a:srgbClr val="3333FF"/>
    <a:srgbClr val="000066"/>
    <a:srgbClr val="663300"/>
    <a:srgbClr val="CC9900"/>
    <a:srgbClr val="66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3600" y="1498603"/>
            <a:ext cx="7010400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4051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101" b="0">
                <a:solidFill>
                  <a:schemeClr val="tx1"/>
                </a:solidFill>
              </a:defRPr>
            </a:lvl1pPr>
            <a:lvl2pPr marL="45724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88644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CD9E2-721B-40AA-BC58-A6F899F21B1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2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274640"/>
            <a:ext cx="1422400" cy="58975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74640"/>
            <a:ext cx="8534400" cy="58975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0A3A0-A6D0-4921-81D9-18D03C0E8A6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9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7037E-9FE9-4DA9-8DCF-45612515C77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7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101">
                <a:solidFill>
                  <a:schemeClr val="tx1"/>
                </a:solidFill>
              </a:defRPr>
            </a:lvl1pPr>
            <a:lvl2pPr marL="457242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latinLnBrk="0">
              <a:buNone/>
              <a:defRPr lang="zh-TW"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9877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07B1F-8383-4020-8C5E-D7C7105D1F1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2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D31C3-E4C4-44FE-A3BE-6780C684F8A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5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95615-7F17-4353-A538-B885DFF6EF9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2AC61-E005-4162-99E2-7578491A34E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3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0400" y="482600"/>
            <a:ext cx="6807200" cy="58928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latinLnBrk="0"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BB279-405B-499D-977F-C23931CF30C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5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8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4800600"/>
            <a:ext cx="7315200" cy="7620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8400" y="279403"/>
            <a:ext cx="7315200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457242" indent="0" latinLnBrk="0">
              <a:buNone/>
              <a:defRPr lang="zh-TW" sz="2776"/>
            </a:lvl2pPr>
            <a:lvl3pPr marL="914484" indent="0" latinLnBrk="0">
              <a:buNone/>
              <a:defRPr lang="zh-TW" sz="2401"/>
            </a:lvl3pPr>
            <a:lvl4pPr marL="1371726" indent="0" latinLnBrk="0">
              <a:buNone/>
              <a:defRPr lang="zh-TW" sz="2026"/>
            </a:lvl4pPr>
            <a:lvl5pPr marL="1828967" indent="0" latinLnBrk="0">
              <a:buNone/>
              <a:defRPr lang="zh-TW" sz="2026"/>
            </a:lvl5pPr>
            <a:lvl6pPr marL="2286210" indent="0" latinLnBrk="0">
              <a:buNone/>
              <a:defRPr lang="zh-TW" sz="2026"/>
            </a:lvl6pPr>
            <a:lvl7pPr marL="2743451" indent="0" latinLnBrk="0">
              <a:buNone/>
              <a:defRPr lang="zh-TW" sz="2026"/>
            </a:lvl7pPr>
            <a:lvl8pPr marL="3200693" indent="0" latinLnBrk="0">
              <a:buNone/>
              <a:defRPr lang="zh-TW" sz="2026"/>
            </a:lvl8pPr>
            <a:lvl9pPr marL="3657935" indent="0" latinLnBrk="0">
              <a:buNone/>
              <a:defRPr lang="zh-TW" sz="2026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8400" y="5562600"/>
            <a:ext cx="7315200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FD59F-724D-4609-A656-BD91C5B80E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62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800" y="-17756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600" y="6400803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8860" y="6400803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9795" y="6400803"/>
            <a:ext cx="110780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B68E9644-7EE1-466F-9EED-4931E117ED4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7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lang="zh-TW" sz="3301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500" kern="1200">
          <a:solidFill>
            <a:schemeClr val="tx1"/>
          </a:solidFill>
          <a:latin typeface="+mj-ea"/>
          <a:ea typeface="+mj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?selection.family=Noto+Sans+TC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/>
              <a:t>修改網頁的樣式</a:t>
            </a:r>
            <a:endParaRPr lang="zh-TW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資訊傳播學系</a:t>
            </a:r>
          </a:p>
          <a:p>
            <a:pPr>
              <a:lnSpc>
                <a:spcPct val="90000"/>
              </a:lnSpc>
            </a:pPr>
            <a:r>
              <a:rPr lang="zh-TW" altLang="en-US"/>
              <a:t>林頌堅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解讀</a:t>
            </a:r>
            <a:r>
              <a:rPr lang="en-US" altLang="zh-TW" sz="4400" dirty="0"/>
              <a:t>h1</a:t>
            </a:r>
            <a:r>
              <a:rPr lang="zh-TW" altLang="en-US" sz="4400" dirty="0"/>
              <a:t>的</a:t>
            </a:r>
            <a:r>
              <a:rPr lang="en-US" altLang="zh-TW" sz="4400" dirty="0"/>
              <a:t>CSS</a:t>
            </a:r>
            <a:r>
              <a:rPr lang="zh-TW" altLang="en-US" sz="4400" dirty="0"/>
              <a:t>樣式</a:t>
            </a:r>
          </a:p>
        </p:txBody>
      </p:sp>
      <p:sp>
        <p:nvSpPr>
          <p:cNvPr id="4" name="矩形 3"/>
          <p:cNvSpPr/>
          <p:nvPr/>
        </p:nvSpPr>
        <p:spPr>
          <a:xfrm>
            <a:off x="3143672" y="2204865"/>
            <a:ext cx="44326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font-size: 6rem;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503712" y="3068960"/>
            <a:ext cx="720080" cy="1080120"/>
          </a:xfrm>
          <a:prstGeom prst="straightConnector1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950682" y="4293097"/>
            <a:ext cx="1826141" cy="56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sz="3200" dirty="0"/>
              <a:t>字體大小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6600056" y="3035861"/>
            <a:ext cx="1296144" cy="1146318"/>
          </a:xfrm>
          <a:prstGeom prst="straightConnector1">
            <a:avLst/>
          </a:prstGeom>
          <a:ln w="127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384032" y="4351573"/>
            <a:ext cx="3921266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TW" sz="2800" dirty="0"/>
              <a:t>&lt;html&gt;</a:t>
            </a:r>
            <a:r>
              <a:rPr lang="zh-TW" altLang="en-US" sz="2800" dirty="0"/>
              <a:t>上</a:t>
            </a:r>
            <a:r>
              <a:rPr lang="en-US" altLang="zh-TW" sz="2800" dirty="0"/>
              <a:t>font-size</a:t>
            </a:r>
            <a:r>
              <a:rPr lang="zh-TW" altLang="en-US" sz="2800" dirty="0"/>
              <a:t>的</a:t>
            </a:r>
            <a:r>
              <a:rPr lang="en-US" altLang="zh-TW" sz="2800" dirty="0"/>
              <a:t>6</a:t>
            </a:r>
            <a:r>
              <a:rPr lang="zh-TW" altLang="en-US" sz="2800" dirty="0"/>
              <a:t>倍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964445" y="4931583"/>
            <a:ext cx="7314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各種的文字樣式可參考</a:t>
            </a:r>
            <a:r>
              <a:rPr lang="en-US" altLang="zh-TW" sz="3200" dirty="0"/>
              <a:t>w3school</a:t>
            </a:r>
            <a:r>
              <a:rPr lang="zh-TW" altLang="en-US" sz="3200" dirty="0"/>
              <a:t>的資料</a:t>
            </a:r>
            <a:endParaRPr lang="en-US" altLang="zh-TW" sz="3200" dirty="0"/>
          </a:p>
          <a:p>
            <a:r>
              <a:rPr lang="en-US" altLang="zh-TW" sz="2800" dirty="0"/>
              <a:t>https://www.w3schools.com/css/css_text.asp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3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文字樣式的重要性質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font-family</a:t>
            </a:r>
          </a:p>
          <a:p>
            <a:r>
              <a:rPr lang="en-US" altLang="zh-TW" sz="2400" dirty="0"/>
              <a:t>font-size</a:t>
            </a:r>
          </a:p>
          <a:p>
            <a:r>
              <a:rPr lang="en-US" altLang="zh-TW" sz="2400" dirty="0"/>
              <a:t>text-align</a:t>
            </a:r>
          </a:p>
          <a:p>
            <a:r>
              <a:rPr lang="en-US" altLang="zh-TW" sz="2400" dirty="0"/>
              <a:t>text-transform</a:t>
            </a:r>
          </a:p>
          <a:p>
            <a:r>
              <a:rPr lang="en-US" altLang="zh-TW" sz="2400" dirty="0"/>
              <a:t>text-ident</a:t>
            </a:r>
          </a:p>
          <a:p>
            <a:r>
              <a:rPr lang="en-US" altLang="zh-TW" sz="2400" dirty="0"/>
              <a:t>letter-spacing</a:t>
            </a:r>
          </a:p>
          <a:p>
            <a:r>
              <a:rPr lang="en-US" altLang="zh-TW" sz="2400" dirty="0"/>
              <a:t>line-height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415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font-family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font-family: "Courier New"</a:t>
            </a:r>
            <a:r>
              <a:rPr lang="zh-TW" altLang="en-US" dirty="0"/>
              <a:t> </a:t>
            </a:r>
            <a:r>
              <a:rPr lang="en-US" altLang="zh-TW" dirty="0"/>
              <a:t>, sans-serif;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2708920"/>
            <a:ext cx="3790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font-size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內定的</a:t>
            </a:r>
            <a:r>
              <a:rPr lang="en-US" altLang="zh-TW" sz="2800" dirty="0"/>
              <a:t>font-size: 16px</a:t>
            </a:r>
          </a:p>
          <a:p>
            <a:r>
              <a:rPr lang="en-US" altLang="zh-TW" sz="2800" dirty="0"/>
              <a:t>font-size: 10px;</a:t>
            </a:r>
          </a:p>
          <a:p>
            <a:pPr lvl="1"/>
            <a:r>
              <a:rPr lang="en-US" altLang="zh-TW" sz="2400" dirty="0"/>
              <a:t>10 pixel</a:t>
            </a:r>
          </a:p>
          <a:p>
            <a:r>
              <a:rPr lang="en-US" altLang="zh-TW" sz="2800" dirty="0"/>
              <a:t>font-size: 1.2 </a:t>
            </a:r>
            <a:r>
              <a:rPr lang="en-US" altLang="zh-TW" sz="2800" dirty="0" err="1"/>
              <a:t>em</a:t>
            </a:r>
            <a:r>
              <a:rPr lang="en-US" altLang="zh-TW" sz="2800" dirty="0"/>
              <a:t>;</a:t>
            </a:r>
          </a:p>
          <a:p>
            <a:pPr lvl="1"/>
            <a:r>
              <a:rPr lang="zh-TW" altLang="en-US" sz="2400" dirty="0"/>
              <a:t>父元件</a:t>
            </a:r>
            <a:r>
              <a:rPr lang="en-US" altLang="zh-TW" sz="2400" dirty="0"/>
              <a:t>font-size</a:t>
            </a:r>
            <a:r>
              <a:rPr lang="zh-TW" altLang="en-US" sz="2400" dirty="0"/>
              <a:t>的</a:t>
            </a:r>
            <a:r>
              <a:rPr lang="en-US" altLang="zh-TW" sz="2400" dirty="0"/>
              <a:t>1.2</a:t>
            </a:r>
            <a:r>
              <a:rPr lang="zh-TW" altLang="en-US" sz="2400" dirty="0"/>
              <a:t>倍</a:t>
            </a:r>
            <a:endParaRPr lang="en-US" altLang="zh-TW" sz="2400" dirty="0"/>
          </a:p>
          <a:p>
            <a:r>
              <a:rPr lang="en-US" altLang="zh-TW" sz="2800" dirty="0"/>
              <a:t>font-size: 1.2 rem;</a:t>
            </a:r>
          </a:p>
          <a:p>
            <a:pPr lvl="1"/>
            <a:r>
              <a:rPr lang="zh-TW" altLang="en-US" sz="2400" dirty="0"/>
              <a:t>根元件</a:t>
            </a:r>
            <a:r>
              <a:rPr lang="en-US" altLang="zh-TW" sz="2400" dirty="0"/>
              <a:t>&lt;html&gt;font-size</a:t>
            </a:r>
            <a:r>
              <a:rPr lang="zh-TW" altLang="en-US" sz="2400" dirty="0"/>
              <a:t>的</a:t>
            </a:r>
            <a:r>
              <a:rPr lang="en-US" altLang="zh-TW" sz="2400" dirty="0"/>
              <a:t>1.2</a:t>
            </a:r>
            <a:r>
              <a:rPr lang="zh-TW" altLang="en-US" sz="2400" dirty="0"/>
              <a:t>倍</a:t>
            </a:r>
            <a:endParaRPr lang="en-US" altLang="zh-TW" sz="2400" dirty="0"/>
          </a:p>
          <a:p>
            <a:r>
              <a:rPr lang="en-US" altLang="zh-TW" sz="2800" dirty="0"/>
              <a:t>font-size: 120%;</a:t>
            </a:r>
          </a:p>
          <a:p>
            <a:pPr lvl="1"/>
            <a:r>
              <a:rPr lang="zh-TW" altLang="en-US" sz="2400" dirty="0"/>
              <a:t>原本</a:t>
            </a:r>
            <a:r>
              <a:rPr lang="en-US" altLang="zh-TW" sz="2400" dirty="0"/>
              <a:t>font-size</a:t>
            </a:r>
            <a:r>
              <a:rPr lang="zh-TW" altLang="en-US" sz="2400" dirty="0"/>
              <a:t>的</a:t>
            </a:r>
            <a:r>
              <a:rPr lang="en-US" altLang="zh-TW" sz="2400" dirty="0"/>
              <a:t>1.2</a:t>
            </a:r>
            <a:r>
              <a:rPr lang="zh-TW" altLang="en-US" sz="2400" dirty="0"/>
              <a:t>倍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640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text-align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text-align: left;</a:t>
            </a:r>
          </a:p>
          <a:p>
            <a:pPr lvl="1"/>
            <a:r>
              <a:rPr lang="zh-TW" altLang="en-US" sz="2100" dirty="0"/>
              <a:t>靠左</a:t>
            </a:r>
            <a:endParaRPr lang="en-US" altLang="zh-TW" sz="2100" dirty="0"/>
          </a:p>
          <a:p>
            <a:r>
              <a:rPr lang="en-US" altLang="zh-TW" sz="2400" dirty="0"/>
              <a:t>text-align: right;</a:t>
            </a:r>
          </a:p>
          <a:p>
            <a:pPr lvl="1"/>
            <a:r>
              <a:rPr lang="zh-TW" altLang="en-US" sz="2100" dirty="0"/>
              <a:t>靠右</a:t>
            </a:r>
            <a:endParaRPr lang="en-US" altLang="zh-TW" sz="2100" dirty="0"/>
          </a:p>
          <a:p>
            <a:r>
              <a:rPr lang="en-US" altLang="zh-TW" sz="2400" dirty="0"/>
              <a:t>text-align: center;</a:t>
            </a:r>
          </a:p>
          <a:p>
            <a:pPr lvl="1"/>
            <a:r>
              <a:rPr lang="zh-TW" altLang="en-US" sz="2100" dirty="0"/>
              <a:t>置中</a:t>
            </a:r>
            <a:endParaRPr lang="en-US" altLang="zh-TW" sz="2100" dirty="0"/>
          </a:p>
          <a:p>
            <a:r>
              <a:rPr lang="en-US" altLang="zh-TW" sz="2400" dirty="0"/>
              <a:t>text-align: justify;</a:t>
            </a:r>
          </a:p>
          <a:p>
            <a:pPr lvl="1"/>
            <a:r>
              <a:rPr lang="zh-TW" altLang="en-US" sz="2100" dirty="0"/>
              <a:t>左右切齊</a:t>
            </a:r>
            <a:endParaRPr lang="en-US" altLang="zh-TW" sz="21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7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text-transform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text-transform: none;</a:t>
            </a:r>
          </a:p>
          <a:p>
            <a:pPr lvl="1"/>
            <a:r>
              <a:rPr lang="zh-TW" altLang="en-US" sz="2000" dirty="0"/>
              <a:t>不改變大小寫</a:t>
            </a:r>
            <a:endParaRPr lang="en-US" altLang="zh-TW" sz="2000" dirty="0"/>
          </a:p>
          <a:p>
            <a:r>
              <a:rPr lang="en-US" altLang="zh-TW" sz="2400" dirty="0"/>
              <a:t>text-transform: capitalize;</a:t>
            </a:r>
          </a:p>
          <a:p>
            <a:pPr lvl="1"/>
            <a:r>
              <a:rPr lang="zh-TW" altLang="en-US" sz="2000" dirty="0"/>
              <a:t>第一個字母大寫</a:t>
            </a:r>
            <a:endParaRPr lang="en-US" altLang="zh-TW" sz="2000" dirty="0"/>
          </a:p>
          <a:p>
            <a:r>
              <a:rPr lang="en-US" altLang="zh-TW" sz="2400" dirty="0"/>
              <a:t>text-transform: uppercase;</a:t>
            </a:r>
          </a:p>
          <a:p>
            <a:pPr lvl="1"/>
            <a:r>
              <a:rPr lang="zh-TW" altLang="en-US" sz="2000" dirty="0"/>
              <a:t>每個字母全大寫</a:t>
            </a:r>
            <a:endParaRPr lang="en-US" altLang="zh-TW" sz="2000" dirty="0"/>
          </a:p>
          <a:p>
            <a:r>
              <a:rPr lang="en-US" altLang="zh-TW" sz="2400" dirty="0"/>
              <a:t>text-transform: lowercase;</a:t>
            </a:r>
          </a:p>
          <a:p>
            <a:pPr lvl="1"/>
            <a:r>
              <a:rPr lang="zh-TW" altLang="en-US" sz="2000" dirty="0"/>
              <a:t>每個字母全小寫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62997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text-ident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text-ident: 20px;</a:t>
            </a:r>
          </a:p>
          <a:p>
            <a:r>
              <a:rPr lang="en-US" altLang="zh-TW" sz="2400" dirty="0"/>
              <a:t>text-ident: 200%;</a:t>
            </a:r>
          </a:p>
          <a:p>
            <a:r>
              <a:rPr lang="en-US" altLang="zh-TW" sz="2400" dirty="0"/>
              <a:t>text-ident: 2em;</a:t>
            </a:r>
          </a:p>
        </p:txBody>
      </p:sp>
    </p:spTree>
    <p:extLst>
      <p:ext uri="{BB962C8B-B14F-4D97-AF65-F5344CB8AC3E}">
        <p14:creationId xmlns:p14="http://schemas.microsoft.com/office/powerpoint/2010/main" val="257829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letter-spacing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letter-spacing: 2px;</a:t>
            </a:r>
          </a:p>
          <a:p>
            <a:r>
              <a:rPr lang="en-US" altLang="zh-TW" sz="2400" dirty="0"/>
              <a:t>letter-spacing: 0.2em;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21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line-height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line-height: 20px;</a:t>
            </a:r>
          </a:p>
          <a:p>
            <a:r>
              <a:rPr lang="en-US" altLang="zh-TW" sz="2400" dirty="0"/>
              <a:t>line-height: 1.5;</a:t>
            </a:r>
          </a:p>
          <a:p>
            <a:r>
              <a:rPr lang="en-US" altLang="zh-TW" sz="2400" dirty="0"/>
              <a:t>line-height: 150%;</a:t>
            </a:r>
          </a:p>
          <a:p>
            <a:r>
              <a:rPr lang="en-US" altLang="zh-TW" sz="2400" dirty="0"/>
              <a:t>line-height: 1.5em;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461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文字顏色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color</a:t>
            </a:r>
          </a:p>
          <a:p>
            <a:pPr lvl="1"/>
            <a:r>
              <a:rPr lang="en-US" altLang="zh-TW" sz="2000" dirty="0"/>
              <a:t>color: Tomato</a:t>
            </a:r>
          </a:p>
          <a:p>
            <a:pPr lvl="1"/>
            <a:r>
              <a:rPr lang="en-US" altLang="zh-TW" sz="2000" dirty="0"/>
              <a:t>color: </a:t>
            </a:r>
            <a:r>
              <a:rPr lang="en-US" altLang="zh-TW" sz="2000" dirty="0" err="1"/>
              <a:t>rgb</a:t>
            </a:r>
            <a:r>
              <a:rPr lang="en-US" altLang="zh-TW" sz="2000" dirty="0"/>
              <a:t>(255, 99, 71)</a:t>
            </a:r>
          </a:p>
          <a:p>
            <a:pPr lvl="1"/>
            <a:r>
              <a:rPr lang="en-US" altLang="zh-TW" sz="2000" dirty="0"/>
              <a:t>color: #ff6347</a:t>
            </a:r>
          </a:p>
          <a:p>
            <a:r>
              <a:rPr lang="en-US" altLang="zh-TW" sz="2400" dirty="0"/>
              <a:t>background-color</a:t>
            </a:r>
          </a:p>
          <a:p>
            <a:pPr lvl="1"/>
            <a:r>
              <a:rPr lang="en-US" altLang="zh-TW" sz="2000" dirty="0"/>
              <a:t>background-color: Tomato</a:t>
            </a:r>
          </a:p>
          <a:p>
            <a:pPr lvl="1"/>
            <a:r>
              <a:rPr lang="en-US" altLang="zh-TW" sz="2000" dirty="0"/>
              <a:t>background-color: </a:t>
            </a:r>
            <a:r>
              <a:rPr lang="en-US" altLang="zh-TW" sz="2000" dirty="0" err="1"/>
              <a:t>rgb</a:t>
            </a:r>
            <a:r>
              <a:rPr lang="en-US" altLang="zh-TW" sz="2000" dirty="0"/>
              <a:t>(255, 99, 71)</a:t>
            </a:r>
          </a:p>
          <a:p>
            <a:pPr lvl="1"/>
            <a:r>
              <a:rPr lang="en-US" altLang="zh-TW" sz="2000" dirty="0"/>
              <a:t>background-color: #ff6347</a:t>
            </a:r>
            <a:endParaRPr lang="en-US" altLang="zh-TW" sz="2700" dirty="0"/>
          </a:p>
          <a:p>
            <a:pPr lvl="1"/>
            <a:endParaRPr lang="zh-TW" altLang="en-US" sz="21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10635" y="5517232"/>
            <a:ext cx="7923131" cy="79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顏色名稱可參考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https://www.w3schools.com/colors/colors_names.asp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以外部樣式表的方式使用</a:t>
            </a:r>
            <a:r>
              <a:rPr lang="en-US" altLang="zh-TW" sz="4400" dirty="0" err="1"/>
              <a:t>css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2279576" y="2348880"/>
            <a:ext cx="8054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&lt;link href="css/resume.min.css" rel="stylesheet"&gt;</a:t>
            </a:r>
          </a:p>
        </p:txBody>
      </p:sp>
    </p:spTree>
    <p:extLst>
      <p:ext uri="{BB962C8B-B14F-4D97-AF65-F5344CB8AC3E}">
        <p14:creationId xmlns:p14="http://schemas.microsoft.com/office/powerpoint/2010/main" val="24790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中文字型的問題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0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524000" y="3124200"/>
            <a:ext cx="8748464" cy="1296988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中文字型除了內定的新細明體外，有無其他可以使用的字型？</a:t>
            </a:r>
          </a:p>
        </p:txBody>
      </p:sp>
    </p:spTree>
    <p:extLst>
      <p:ext uri="{BB962C8B-B14F-4D97-AF65-F5344CB8AC3E}">
        <p14:creationId xmlns:p14="http://schemas.microsoft.com/office/powerpoint/2010/main" val="6447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524000" y="3124200"/>
            <a:ext cx="6804248" cy="1296988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可使用</a:t>
            </a:r>
            <a:r>
              <a:rPr lang="en-US" altLang="zh-TW" sz="4000" dirty="0"/>
              <a:t>google fonts</a:t>
            </a:r>
            <a:r>
              <a:rPr lang="zh-TW" altLang="en-US" sz="4000" dirty="0"/>
              <a:t>提供的</a:t>
            </a:r>
            <a:br>
              <a:rPr lang="en-US" altLang="zh-TW" sz="4000" dirty="0"/>
            </a:br>
            <a:r>
              <a:rPr lang="zh-TW" altLang="en-US" sz="4000" dirty="0"/>
              <a:t>思源黑體</a:t>
            </a:r>
            <a:r>
              <a:rPr lang="en-US" altLang="zh-TW" sz="4000" dirty="0"/>
              <a:t>(Noto Sans TC)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890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524000" y="3124200"/>
            <a:ext cx="9324528" cy="129698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TW" altLang="en-US" sz="2800" dirty="0"/>
              <a:t>參考</a:t>
            </a:r>
            <a:r>
              <a:rPr lang="en-US" altLang="zh-TW" sz="2400" dirty="0">
                <a:hlinkClick r:id="rId2"/>
              </a:rPr>
              <a:t>https://fonts.google.com/?selection.family=Noto+Sans+TC</a:t>
            </a:r>
            <a:br>
              <a:rPr lang="en-US" altLang="zh-TW" sz="2400" dirty="0"/>
            </a:br>
            <a:r>
              <a:rPr lang="zh-TW" altLang="en-US" sz="2800" dirty="0"/>
              <a:t>的說明</a:t>
            </a:r>
          </a:p>
        </p:txBody>
      </p:sp>
    </p:spTree>
    <p:extLst>
      <p:ext uri="{BB962C8B-B14F-4D97-AF65-F5344CB8AC3E}">
        <p14:creationId xmlns:p14="http://schemas.microsoft.com/office/powerpoint/2010/main" val="408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google fonts</a:t>
            </a:r>
            <a:r>
              <a:rPr lang="zh-TW" altLang="en-US" dirty="0"/>
              <a:t>網站</a:t>
            </a:r>
          </a:p>
        </p:txBody>
      </p:sp>
      <p:pic>
        <p:nvPicPr>
          <p:cNvPr id="3" name="圖片 2" descr="Google Fonts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916833"/>
            <a:ext cx="6133892" cy="46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9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 </a:t>
            </a:r>
            <a:r>
              <a:rPr lang="en-US" altLang="zh-TW" dirty="0"/>
              <a:t>Noto Sans TC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6833"/>
            <a:ext cx="9144000" cy="42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/>
              <a:t>Noto Sans TC</a:t>
            </a:r>
            <a:r>
              <a:rPr lang="zh-TW" altLang="en-US" dirty="0"/>
              <a:t>，查看</a:t>
            </a:r>
            <a:r>
              <a:rPr lang="en-US" altLang="zh-TW" dirty="0"/>
              <a:t>google fonts</a:t>
            </a:r>
            <a:r>
              <a:rPr lang="zh-TW" altLang="en-US" dirty="0"/>
              <a:t>提供的字型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14" y="2060848"/>
            <a:ext cx="9144000" cy="40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96200"/>
            <a:ext cx="9144000" cy="2865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點選某一種</a:t>
            </a:r>
            <a:r>
              <a:rPr lang="en-US" altLang="zh-TW" dirty="0"/>
              <a:t>Noto Sans TC</a:t>
            </a:r>
            <a:r>
              <a:rPr lang="zh-TW" altLang="en-US" dirty="0"/>
              <a:t>字型加入</a:t>
            </a:r>
          </a:p>
        </p:txBody>
      </p:sp>
      <p:sp>
        <p:nvSpPr>
          <p:cNvPr id="5" name="向左箭號 4"/>
          <p:cNvSpPr/>
          <p:nvPr/>
        </p:nvSpPr>
        <p:spPr>
          <a:xfrm rot="18108469">
            <a:off x="9502492" y="2710974"/>
            <a:ext cx="504056" cy="288032"/>
          </a:xfrm>
          <a:prstGeom prst="leftArrow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4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6833"/>
            <a:ext cx="9144000" cy="42667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zh-TW" altLang="en-US" sz="3600" dirty="0">
                <a:latin typeface="+mn-ea"/>
              </a:rPr>
              <a:t>複製字型的</a:t>
            </a:r>
            <a:r>
              <a:rPr lang="en-US" altLang="zh-TW" sz="3600" dirty="0">
                <a:latin typeface="+mn-ea"/>
              </a:rPr>
              <a:t>CSS</a:t>
            </a:r>
            <a:r>
              <a:rPr lang="zh-TW" altLang="en-US" sz="3600" dirty="0">
                <a:latin typeface="+mn-ea"/>
              </a:rPr>
              <a:t>連結</a:t>
            </a:r>
          </a:p>
        </p:txBody>
      </p:sp>
      <p:sp>
        <p:nvSpPr>
          <p:cNvPr id="4" name="向左箭號 3"/>
          <p:cNvSpPr/>
          <p:nvPr/>
        </p:nvSpPr>
        <p:spPr>
          <a:xfrm rot="18196282">
            <a:off x="10175400" y="4717403"/>
            <a:ext cx="481084" cy="287281"/>
          </a:xfrm>
          <a:prstGeom prst="leftArrow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1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修改</a:t>
            </a:r>
            <a:r>
              <a:rPr lang="en-US" altLang="zh-TW" sz="4800" dirty="0"/>
              <a:t>index.html</a:t>
            </a:r>
            <a:endParaRPr lang="zh-TW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911424" y="2348880"/>
            <a:ext cx="9721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&lt;head&gt;</a:t>
            </a:r>
            <a:r>
              <a:rPr lang="zh-TW" altLang="en-US" sz="2800" dirty="0"/>
              <a:t>的</a:t>
            </a:r>
            <a:r>
              <a:rPr lang="en-US" altLang="zh-TW" sz="2800" dirty="0"/>
              <a:t>&lt;!-- Google fonts--&gt;</a:t>
            </a:r>
            <a:r>
              <a:rPr lang="zh-TW" altLang="en-US" sz="2800" dirty="0"/>
              <a:t>後，加入剛才複製的文字</a:t>
            </a:r>
            <a:br>
              <a:rPr lang="en-US" altLang="zh-TW" sz="2800" dirty="0"/>
            </a:br>
            <a:r>
              <a:rPr lang="en-US" altLang="zh-TW" sz="2800" b="1" dirty="0"/>
              <a:t>&lt;link </a:t>
            </a:r>
            <a:r>
              <a:rPr lang="en-US" altLang="zh-TW" sz="2800" b="1" dirty="0" err="1"/>
              <a:t>rel</a:t>
            </a:r>
            <a:r>
              <a:rPr lang="en-US" altLang="zh-TW" sz="2800" b="1" dirty="0"/>
              <a:t>="</a:t>
            </a:r>
            <a:r>
              <a:rPr lang="en-US" altLang="zh-TW" sz="2800" b="1" dirty="0" err="1"/>
              <a:t>preconnect</a:t>
            </a:r>
            <a:r>
              <a:rPr lang="en-US" altLang="zh-TW" sz="2800" b="1" dirty="0"/>
              <a:t>" </a:t>
            </a:r>
            <a:r>
              <a:rPr lang="en-US" altLang="zh-TW" sz="2800" b="1" dirty="0" err="1"/>
              <a:t>href</a:t>
            </a:r>
            <a:r>
              <a:rPr lang="en-US" altLang="zh-TW" sz="2800" b="1" dirty="0"/>
              <a:t>="https://fonts.gstatic.com"&gt;</a:t>
            </a:r>
            <a:br>
              <a:rPr lang="en-US" altLang="zh-TW" sz="2800" b="1" dirty="0"/>
            </a:br>
            <a:r>
              <a:rPr lang="en-US" altLang="zh-TW" sz="2800" b="1" dirty="0"/>
              <a:t>&lt;link </a:t>
            </a:r>
            <a:r>
              <a:rPr lang="en-US" altLang="zh-TW" sz="2800" b="1" dirty="0" err="1"/>
              <a:t>href</a:t>
            </a:r>
            <a:r>
              <a:rPr lang="en-US" altLang="zh-TW" sz="2800" b="1" dirty="0"/>
              <a:t>="https://fonts.googleapis.com/css2?family=Noto+Sans+TC:wght@300&amp;display=swap" </a:t>
            </a:r>
            <a:r>
              <a:rPr lang="en-US" altLang="zh-TW" sz="2800" b="1" dirty="0" err="1"/>
              <a:t>rel</a:t>
            </a:r>
            <a:r>
              <a:rPr lang="en-US" altLang="zh-TW" sz="2800" b="1" dirty="0"/>
              <a:t>="stylesheet"&gt;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9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修改樣式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直接修改css資料夾下的resume.min.css </a:t>
            </a:r>
            <a:r>
              <a:rPr lang="en-US" altLang="zh-TW" sz="2800" dirty="0">
                <a:solidFill>
                  <a:srgbClr val="FF0000"/>
                </a:solidFill>
              </a:rPr>
              <a:t>(X)</a:t>
            </a:r>
          </a:p>
          <a:p>
            <a:r>
              <a:rPr lang="zh-TW" altLang="en-US" sz="2800" dirty="0"/>
              <a:t>在&lt;link href=“css/resume.min.css” rel=“stylesheet”&gt;下，另外增加一行&lt;link href=“css/</a:t>
            </a:r>
            <a:r>
              <a:rPr lang="en-US" altLang="zh-TW" sz="2800" dirty="0"/>
              <a:t>my_</a:t>
            </a:r>
            <a:r>
              <a:rPr lang="zh-TW" altLang="en-US" sz="2800" dirty="0"/>
              <a:t>resume.css” rel=“stylesheet”&gt; </a:t>
            </a:r>
            <a:r>
              <a:rPr lang="en-US" altLang="zh-TW" sz="2800" dirty="0">
                <a:solidFill>
                  <a:srgbClr val="FF0000"/>
                </a:solidFill>
              </a:rPr>
              <a:t>(O)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修改</a:t>
            </a:r>
            <a:r>
              <a:rPr lang="en-US" altLang="zh-TW" sz="4800" dirty="0"/>
              <a:t>myresume.css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2362200" y="2348881"/>
            <a:ext cx="81262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body {</a:t>
            </a:r>
          </a:p>
          <a:p>
            <a:r>
              <a:rPr lang="en-US" altLang="zh-TW" sz="2800" dirty="0"/>
              <a:t>font-family: 'Noto Sans TC', sans-serif;</a:t>
            </a:r>
          </a:p>
          <a:p>
            <a:r>
              <a:rPr lang="en-US" altLang="zh-TW" sz="2800" dirty="0"/>
              <a:t>}</a:t>
            </a:r>
          </a:p>
          <a:p>
            <a:endParaRPr lang="en-US" altLang="zh-TW" sz="2800" dirty="0"/>
          </a:p>
          <a:p>
            <a:r>
              <a:rPr lang="pt-BR" altLang="zh-TW" sz="2800" dirty="0"/>
              <a:t>h1, h2, h3, h4, h5, h6, .h1, .h2, .h3, .h4, .h5, .h6 {</a:t>
            </a:r>
          </a:p>
          <a:p>
            <a:r>
              <a:rPr lang="en-US" altLang="zh-TW" sz="2800" dirty="0"/>
              <a:t>font-family: 'Noto Sans TC', sans-serif;</a:t>
            </a:r>
          </a:p>
          <a:p>
            <a:r>
              <a:rPr lang="en-US" altLang="zh-TW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0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3513" y="26064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標題的樣式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F7A82C-FCC7-4705-931A-96A7F8AEF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664"/>
            <a:ext cx="12192000" cy="5612336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2E332C7-C4BF-4DA6-A3E8-0CEF956CC3FF}"/>
              </a:ext>
            </a:extLst>
          </p:cNvPr>
          <p:cNvCxnSpPr>
            <a:cxnSpLocks/>
          </p:cNvCxnSpPr>
          <p:nvPr/>
        </p:nvCxnSpPr>
        <p:spPr>
          <a:xfrm flipH="1">
            <a:off x="7608168" y="3717032"/>
            <a:ext cx="576064" cy="478816"/>
          </a:xfrm>
          <a:prstGeom prst="straightConnector1">
            <a:avLst/>
          </a:prstGeom>
          <a:ln w="762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樣式的格式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503713" y="1990711"/>
            <a:ext cx="295465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h1 {</a:t>
            </a:r>
          </a:p>
          <a:p>
            <a:r>
              <a:rPr lang="en-US" altLang="zh-TW" sz="3600" dirty="0"/>
              <a:t>line-height: 1;</a:t>
            </a:r>
          </a:p>
          <a:p>
            <a:r>
              <a:rPr lang="en-US" altLang="zh-TW" sz="3600" dirty="0"/>
              <a:t>}</a:t>
            </a:r>
          </a:p>
          <a:p>
            <a:endParaRPr lang="zh-TW" altLang="en-US" dirty="0"/>
          </a:p>
        </p:txBody>
      </p:sp>
      <p:sp>
        <p:nvSpPr>
          <p:cNvPr id="4" name="直線圖說文字 1 3"/>
          <p:cNvSpPr/>
          <p:nvPr/>
        </p:nvSpPr>
        <p:spPr>
          <a:xfrm>
            <a:off x="1992314" y="1235614"/>
            <a:ext cx="1367383" cy="720080"/>
          </a:xfrm>
          <a:prstGeom prst="borderCallout1">
            <a:avLst>
              <a:gd name="adj1" fmla="val 113516"/>
              <a:gd name="adj2" fmla="val 82642"/>
              <a:gd name="adj3" fmla="val 169359"/>
              <a:gd name="adj4" fmla="val 114556"/>
            </a:avLst>
          </a:prstGeom>
          <a:noFill/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選擇符</a:t>
            </a:r>
          </a:p>
        </p:txBody>
      </p:sp>
      <p:sp>
        <p:nvSpPr>
          <p:cNvPr id="5" name="直線圖說文字 1 4"/>
          <p:cNvSpPr/>
          <p:nvPr/>
        </p:nvSpPr>
        <p:spPr>
          <a:xfrm>
            <a:off x="7559466" y="1595654"/>
            <a:ext cx="1704887" cy="720080"/>
          </a:xfrm>
          <a:prstGeom prst="borderCallout1">
            <a:avLst>
              <a:gd name="adj1" fmla="val 109725"/>
              <a:gd name="adj2" fmla="val 18764"/>
              <a:gd name="adj3" fmla="val 201579"/>
              <a:gd name="adj4" fmla="val -15196"/>
            </a:avLst>
          </a:prstGeom>
          <a:noFill/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樣式宣告</a:t>
            </a:r>
          </a:p>
        </p:txBody>
      </p:sp>
      <p:sp>
        <p:nvSpPr>
          <p:cNvPr id="10" name="直線圖說文字 1 9"/>
          <p:cNvSpPr/>
          <p:nvPr/>
        </p:nvSpPr>
        <p:spPr>
          <a:xfrm>
            <a:off x="3654399" y="4183083"/>
            <a:ext cx="1367383" cy="720080"/>
          </a:xfrm>
          <a:prstGeom prst="borderCallout1">
            <a:avLst>
              <a:gd name="adj1" fmla="val -9680"/>
              <a:gd name="adj2" fmla="val 50703"/>
              <a:gd name="adj3" fmla="val -135786"/>
              <a:gd name="adj4" fmla="val 89603"/>
            </a:avLst>
          </a:prstGeom>
          <a:noFill/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性質</a:t>
            </a:r>
          </a:p>
        </p:txBody>
      </p:sp>
      <p:sp>
        <p:nvSpPr>
          <p:cNvPr id="11" name="直線圖說文字 1 10"/>
          <p:cNvSpPr/>
          <p:nvPr/>
        </p:nvSpPr>
        <p:spPr>
          <a:xfrm>
            <a:off x="6560258" y="4183083"/>
            <a:ext cx="1367383" cy="720080"/>
          </a:xfrm>
          <a:prstGeom prst="borderCallout1">
            <a:avLst>
              <a:gd name="adj1" fmla="val -9680"/>
              <a:gd name="adj2" fmla="val 50703"/>
              <a:gd name="adj3" fmla="val -135786"/>
              <a:gd name="adj4" fmla="val 26723"/>
            </a:avLst>
          </a:prstGeom>
          <a:noFill/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值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6875773" y="2231542"/>
            <a:ext cx="1085578" cy="508356"/>
          </a:xfrm>
          <a:prstGeom prst="straightConnector1">
            <a:avLst/>
          </a:prstGeom>
          <a:ln w="28575"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855640" y="1815778"/>
            <a:ext cx="648072" cy="415765"/>
          </a:xfrm>
          <a:prstGeom prst="straightConnector1">
            <a:avLst/>
          </a:prstGeom>
          <a:ln w="28575"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338091" y="3358617"/>
            <a:ext cx="804449" cy="864096"/>
          </a:xfrm>
          <a:prstGeom prst="straightConnector1">
            <a:avLst/>
          </a:prstGeom>
          <a:ln w="28575"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6968231" y="3285381"/>
            <a:ext cx="154144" cy="1010569"/>
          </a:xfrm>
          <a:prstGeom prst="straightConnector1">
            <a:avLst/>
          </a:prstGeom>
          <a:ln w="28575"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3512" y="260649"/>
            <a:ext cx="4794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解讀</a:t>
            </a:r>
            <a:r>
              <a:rPr lang="en-US" altLang="zh-TW" sz="4400" dirty="0"/>
              <a:t>h1</a:t>
            </a:r>
            <a:r>
              <a:rPr lang="zh-TW" altLang="en-US" sz="4400" dirty="0"/>
              <a:t>的</a:t>
            </a:r>
            <a:r>
              <a:rPr lang="en-US" altLang="zh-TW" sz="4400" dirty="0"/>
              <a:t>CSS</a:t>
            </a:r>
            <a:r>
              <a:rPr lang="zh-TW" altLang="en-US" sz="4400" dirty="0"/>
              <a:t>樣式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658025" y="2060849"/>
            <a:ext cx="4605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h1:</a:t>
            </a:r>
            <a:r>
              <a:rPr lang="zh-TW" altLang="en-US" sz="3200" dirty="0"/>
              <a:t> 此網頁上所有</a:t>
            </a:r>
            <a:r>
              <a:rPr lang="en-US" altLang="zh-TW" sz="3200" dirty="0"/>
              <a:t>h1</a:t>
            </a:r>
            <a:r>
              <a:rPr lang="zh-TW" altLang="en-US" sz="3200" dirty="0"/>
              <a:t>元件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847529" y="4005065"/>
            <a:ext cx="8415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各種的選擇符可參考</a:t>
            </a:r>
            <a:r>
              <a:rPr lang="en-US" altLang="zh-TW" sz="3200" dirty="0"/>
              <a:t>w3school</a:t>
            </a:r>
            <a:r>
              <a:rPr lang="zh-TW" altLang="en-US" sz="3200" dirty="0"/>
              <a:t>的資料</a:t>
            </a:r>
            <a:endParaRPr lang="en-US" altLang="zh-TW" sz="3200" dirty="0"/>
          </a:p>
          <a:p>
            <a:r>
              <a:rPr lang="en-US" altLang="zh-TW" sz="2800" dirty="0"/>
              <a:t>http://www.w3schools.com/cssref/css_selectors.asp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80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部分重要選擇符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p</a:t>
            </a:r>
          </a:p>
          <a:p>
            <a:pPr lvl="1"/>
            <a:r>
              <a:rPr lang="zh-TW" altLang="en-US" sz="2000" dirty="0"/>
              <a:t>所有的</a:t>
            </a:r>
            <a:r>
              <a:rPr lang="en-US" altLang="zh-TW" sz="2000" dirty="0"/>
              <a:t>&lt;p&gt;</a:t>
            </a:r>
            <a:r>
              <a:rPr lang="zh-TW" altLang="en-US" sz="2000" dirty="0"/>
              <a:t>元件</a:t>
            </a:r>
            <a:endParaRPr lang="en-US" altLang="zh-TW" sz="2000" dirty="0"/>
          </a:p>
          <a:p>
            <a:r>
              <a:rPr lang="en-US" altLang="zh-TW" sz="2400" dirty="0"/>
              <a:t>div</a:t>
            </a:r>
          </a:p>
          <a:p>
            <a:pPr lvl="1"/>
            <a:r>
              <a:rPr lang="zh-TW" altLang="en-US" sz="2000" dirty="0"/>
              <a:t>所有的</a:t>
            </a:r>
            <a:r>
              <a:rPr lang="en-US" altLang="zh-TW" sz="2000" dirty="0"/>
              <a:t>&lt;div&gt;</a:t>
            </a:r>
            <a:r>
              <a:rPr lang="zh-TW" altLang="en-US" sz="2000" dirty="0"/>
              <a:t>元件</a:t>
            </a:r>
            <a:endParaRPr lang="en-US" altLang="zh-TW" sz="2000" dirty="0"/>
          </a:p>
          <a:p>
            <a:r>
              <a:rPr lang="en-US" altLang="zh-TW" sz="2400" dirty="0"/>
              <a:t>.</a:t>
            </a:r>
            <a:r>
              <a:rPr lang="en-US" altLang="zh-TW" sz="2400" dirty="0" err="1"/>
              <a:t>pd</a:t>
            </a:r>
            <a:endParaRPr lang="en-US" altLang="zh-TW" sz="2400" dirty="0"/>
          </a:p>
          <a:p>
            <a:pPr lvl="1"/>
            <a:r>
              <a:rPr lang="zh-TW" altLang="en-US" sz="2000" dirty="0"/>
              <a:t>屬性</a:t>
            </a:r>
            <a:r>
              <a:rPr lang="en-US" altLang="zh-TW" sz="2000" dirty="0"/>
              <a:t>class="</a:t>
            </a:r>
            <a:r>
              <a:rPr lang="en-US" altLang="zh-TW" sz="2000" dirty="0" err="1"/>
              <a:t>pd</a:t>
            </a:r>
            <a:r>
              <a:rPr lang="en-US" altLang="zh-TW" sz="2000" dirty="0"/>
              <a:t>"</a:t>
            </a:r>
            <a:r>
              <a:rPr lang="zh-TW" altLang="en-US" sz="2000" dirty="0"/>
              <a:t>的所有元件</a:t>
            </a:r>
            <a:endParaRPr lang="en-US" altLang="zh-TW" sz="2000" dirty="0"/>
          </a:p>
          <a:p>
            <a:r>
              <a:rPr lang="en-US" altLang="zh-TW" sz="2400" dirty="0"/>
              <a:t>#me</a:t>
            </a:r>
          </a:p>
          <a:p>
            <a:pPr lvl="1"/>
            <a:r>
              <a:rPr lang="zh-TW" altLang="en-US" sz="2000" dirty="0"/>
              <a:t>屬性</a:t>
            </a:r>
            <a:r>
              <a:rPr lang="en-US" altLang="zh-TW" sz="2000" dirty="0"/>
              <a:t>id="me"</a:t>
            </a:r>
            <a:r>
              <a:rPr lang="zh-TW" altLang="en-US" sz="2000" dirty="0"/>
              <a:t>的元件</a:t>
            </a:r>
            <a:endParaRPr lang="en-US" altLang="zh-TW" sz="2000" dirty="0"/>
          </a:p>
          <a:p>
            <a:r>
              <a:rPr lang="en-US" altLang="zh-TW" sz="2400" dirty="0"/>
              <a:t>*</a:t>
            </a:r>
          </a:p>
          <a:p>
            <a:pPr lvl="1"/>
            <a:r>
              <a:rPr lang="zh-TW" altLang="en-US" sz="2000" dirty="0"/>
              <a:t>所有元件</a:t>
            </a:r>
          </a:p>
        </p:txBody>
      </p:sp>
    </p:spTree>
    <p:extLst>
      <p:ext uri="{BB962C8B-B14F-4D97-AF65-F5344CB8AC3E}">
        <p14:creationId xmlns:p14="http://schemas.microsoft.com/office/powerpoint/2010/main" val="6967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部分重要選擇符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p.gh</a:t>
            </a:r>
          </a:p>
          <a:p>
            <a:pPr lvl="1"/>
            <a:r>
              <a:rPr lang="zh-TW" altLang="en-US" sz="2000" dirty="0"/>
              <a:t>所有屬性</a:t>
            </a:r>
            <a:r>
              <a:rPr lang="en-US" altLang="zh-TW" sz="2000" dirty="0"/>
              <a:t>class="</a:t>
            </a:r>
            <a:r>
              <a:rPr lang="en-US" altLang="zh-TW" sz="2000" dirty="0" err="1"/>
              <a:t>gh</a:t>
            </a:r>
            <a:r>
              <a:rPr lang="en-US" altLang="zh-TW" sz="2000" dirty="0"/>
              <a:t>"</a:t>
            </a:r>
            <a:r>
              <a:rPr lang="zh-TW" altLang="en-US" sz="2000" dirty="0"/>
              <a:t>的</a:t>
            </a:r>
            <a:r>
              <a:rPr lang="en-US" altLang="zh-TW" sz="2000" dirty="0"/>
              <a:t>&lt;p&gt;</a:t>
            </a:r>
            <a:r>
              <a:rPr lang="zh-TW" altLang="en-US" sz="2000" dirty="0"/>
              <a:t>元件</a:t>
            </a:r>
            <a:endParaRPr lang="en-US" altLang="zh-TW" sz="2000" dirty="0"/>
          </a:p>
          <a:p>
            <a:r>
              <a:rPr lang="en-US" altLang="zh-TW" sz="2400" dirty="0" err="1"/>
              <a:t>p#jk</a:t>
            </a:r>
            <a:endParaRPr lang="en-US" altLang="zh-TW" sz="2400" dirty="0"/>
          </a:p>
          <a:p>
            <a:pPr lvl="1"/>
            <a:r>
              <a:rPr lang="zh-TW" altLang="en-US" sz="2000" dirty="0"/>
              <a:t>屬性</a:t>
            </a:r>
            <a:r>
              <a:rPr lang="en-US" altLang="zh-TW" sz="2000" dirty="0"/>
              <a:t>id="</a:t>
            </a:r>
            <a:r>
              <a:rPr lang="en-US" altLang="zh-TW" sz="2000" dirty="0" err="1"/>
              <a:t>jk</a:t>
            </a:r>
            <a:r>
              <a:rPr lang="en-US" altLang="zh-TW" sz="2000" dirty="0"/>
              <a:t>"</a:t>
            </a:r>
            <a:r>
              <a:rPr lang="zh-TW" altLang="en-US" sz="2000" dirty="0"/>
              <a:t>的</a:t>
            </a:r>
            <a:r>
              <a:rPr lang="en-US" altLang="zh-TW" sz="2000" dirty="0"/>
              <a:t>&lt;p&gt;</a:t>
            </a:r>
            <a:r>
              <a:rPr lang="zh-TW" altLang="en-US" sz="2000" dirty="0"/>
              <a:t>元件</a:t>
            </a:r>
            <a:endParaRPr lang="en-US" altLang="zh-TW" sz="2000" dirty="0"/>
          </a:p>
          <a:p>
            <a:r>
              <a:rPr lang="en-US" altLang="zh-TW" sz="2400" dirty="0"/>
              <a:t>h1, h2</a:t>
            </a:r>
          </a:p>
          <a:p>
            <a:pPr lvl="1"/>
            <a:r>
              <a:rPr lang="zh-TW" altLang="en-US" sz="2000" dirty="0"/>
              <a:t>所有的</a:t>
            </a:r>
            <a:r>
              <a:rPr lang="en-US" altLang="zh-TW" sz="2000" dirty="0"/>
              <a:t>&lt;h1&gt;</a:t>
            </a:r>
            <a:r>
              <a:rPr lang="zh-TW" altLang="en-US" sz="2000" dirty="0"/>
              <a:t>和</a:t>
            </a:r>
            <a:r>
              <a:rPr lang="en-US" altLang="zh-TW" sz="2000" dirty="0"/>
              <a:t>&lt;h2&gt;</a:t>
            </a:r>
            <a:r>
              <a:rPr lang="zh-TW" altLang="en-US" sz="2000" dirty="0"/>
              <a:t>元件</a:t>
            </a:r>
            <a:endParaRPr lang="en-US" altLang="zh-TW" sz="2000" dirty="0"/>
          </a:p>
          <a:p>
            <a:r>
              <a:rPr lang="en-US" altLang="zh-TW" sz="2400" dirty="0"/>
              <a:t>div p</a:t>
            </a:r>
          </a:p>
          <a:p>
            <a:pPr lvl="1"/>
            <a:r>
              <a:rPr lang="zh-TW" altLang="en-US" sz="2000" dirty="0"/>
              <a:t>所有在</a:t>
            </a:r>
            <a:r>
              <a:rPr lang="en-US" altLang="zh-TW" sz="2000" dirty="0"/>
              <a:t>&lt;div&gt;</a:t>
            </a:r>
            <a:r>
              <a:rPr lang="zh-TW" altLang="en-US" sz="2000" dirty="0"/>
              <a:t>元件內的</a:t>
            </a:r>
            <a:r>
              <a:rPr lang="en-US" altLang="zh-TW" sz="2000" dirty="0"/>
              <a:t>&lt;p&gt;</a:t>
            </a:r>
            <a:r>
              <a:rPr lang="zh-TW" altLang="en-US" sz="2000" dirty="0"/>
              <a:t>元件</a:t>
            </a:r>
            <a:endParaRPr lang="en-US" altLang="zh-TW" sz="2000" dirty="0"/>
          </a:p>
          <a:p>
            <a:r>
              <a:rPr lang="en-US" altLang="zh-TW" sz="2400" dirty="0"/>
              <a:t>div &gt; p</a:t>
            </a:r>
          </a:p>
          <a:p>
            <a:pPr lvl="1"/>
            <a:r>
              <a:rPr lang="zh-TW" altLang="en-US" sz="2000" dirty="0"/>
              <a:t>所有父元件為</a:t>
            </a:r>
            <a:r>
              <a:rPr lang="en-US" altLang="zh-TW" sz="2000" dirty="0"/>
              <a:t>&lt;div&gt;</a:t>
            </a:r>
            <a:r>
              <a:rPr lang="zh-TW" altLang="en-US" sz="2000" dirty="0"/>
              <a:t>的</a:t>
            </a:r>
            <a:r>
              <a:rPr lang="en-US" altLang="zh-TW" sz="2000" dirty="0"/>
              <a:t>&lt;p&gt;</a:t>
            </a:r>
            <a:r>
              <a:rPr lang="zh-TW" altLang="en-US" sz="2000" dirty="0"/>
              <a:t>元件</a:t>
            </a:r>
          </a:p>
        </p:txBody>
      </p:sp>
    </p:spTree>
    <p:extLst>
      <p:ext uri="{BB962C8B-B14F-4D97-AF65-F5344CB8AC3E}">
        <p14:creationId xmlns:p14="http://schemas.microsoft.com/office/powerpoint/2010/main" val="294259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AE4B8537-F73A-4883-B300-E794510A9537}" vid="{4082FBCE-9204-4DA3-AF92-860EFFF099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標題版面配置</Template>
  <TotalTime>0</TotalTime>
  <Words>777</Words>
  <Application>Microsoft Office PowerPoint</Application>
  <PresentationFormat>寬螢幕</PresentationFormat>
  <Paragraphs>129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微軟正黑體</vt:lpstr>
      <vt:lpstr>標楷體</vt:lpstr>
      <vt:lpstr>Arial</vt:lpstr>
      <vt:lpstr>Century Gothic</vt:lpstr>
      <vt:lpstr>Books_16x9</vt:lpstr>
      <vt:lpstr>修改網頁的樣式</vt:lpstr>
      <vt:lpstr>以外部樣式表的方式使用css</vt:lpstr>
      <vt:lpstr>修改樣式</vt:lpstr>
      <vt:lpstr>PowerPoint 簡報</vt:lpstr>
      <vt:lpstr>CSS樣式的格式</vt:lpstr>
      <vt:lpstr>PowerPoint 簡報</vt:lpstr>
      <vt:lpstr>部分重要選擇符</vt:lpstr>
      <vt:lpstr>部分重要選擇符</vt:lpstr>
      <vt:lpstr>文字樣式</vt:lpstr>
      <vt:lpstr>解讀h1的CSS樣式</vt:lpstr>
      <vt:lpstr>文字樣式的重要性質</vt:lpstr>
      <vt:lpstr>font-family</vt:lpstr>
      <vt:lpstr>font-size</vt:lpstr>
      <vt:lpstr>text-align</vt:lpstr>
      <vt:lpstr>text-transform</vt:lpstr>
      <vt:lpstr>text-ident</vt:lpstr>
      <vt:lpstr>letter-spacing</vt:lpstr>
      <vt:lpstr>line-height</vt:lpstr>
      <vt:lpstr>文字顏色</vt:lpstr>
      <vt:lpstr>中文字型的問題</vt:lpstr>
      <vt:lpstr>PowerPoint 簡報</vt:lpstr>
      <vt:lpstr>PowerPoint 簡報</vt:lpstr>
      <vt:lpstr>PowerPoint 簡報</vt:lpstr>
      <vt:lpstr>進入google fonts網站</vt:lpstr>
      <vt:lpstr>搜尋 Noto Sans TC</vt:lpstr>
      <vt:lpstr>點選Noto Sans TC，查看google fonts提供的字型</vt:lpstr>
      <vt:lpstr>點選某一種Noto Sans TC字型加入</vt:lpstr>
      <vt:lpstr>複製字型的CSS連結</vt:lpstr>
      <vt:lpstr>修改index.html</vt:lpstr>
      <vt:lpstr>修改myresume.css</vt:lpstr>
    </vt:vector>
  </TitlesOfParts>
  <Company>Shu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</dc:title>
  <dc:creator>Sung-Chien Lin</dc:creator>
  <cp:lastModifiedBy>SHU</cp:lastModifiedBy>
  <cp:revision>98</cp:revision>
  <dcterms:created xsi:type="dcterms:W3CDTF">2009-09-14T12:30:50Z</dcterms:created>
  <dcterms:modified xsi:type="dcterms:W3CDTF">2021-03-03T05:41:43Z</dcterms:modified>
</cp:coreProperties>
</file>