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72" r:id="rId9"/>
    <p:sldId id="278" r:id="rId10"/>
    <p:sldId id="279" r:id="rId11"/>
    <p:sldId id="280" r:id="rId12"/>
    <p:sldId id="281" r:id="rId13"/>
    <p:sldId id="260" r:id="rId14"/>
    <p:sldId id="282" r:id="rId15"/>
    <p:sldId id="261" r:id="rId16"/>
    <p:sldId id="283" r:id="rId17"/>
    <p:sldId id="263" r:id="rId18"/>
    <p:sldId id="307" r:id="rId19"/>
    <p:sldId id="264" r:id="rId20"/>
    <p:sldId id="308" r:id="rId21"/>
    <p:sldId id="310" r:id="rId22"/>
    <p:sldId id="311" r:id="rId23"/>
    <p:sldId id="309" r:id="rId24"/>
    <p:sldId id="286" r:id="rId25"/>
    <p:sldId id="266" r:id="rId26"/>
    <p:sldId id="267" r:id="rId27"/>
    <p:sldId id="297" r:id="rId28"/>
    <p:sldId id="269" r:id="rId29"/>
    <p:sldId id="301" r:id="rId30"/>
    <p:sldId id="303" r:id="rId31"/>
    <p:sldId id="304" r:id="rId32"/>
    <p:sldId id="306" r:id="rId33"/>
    <p:sldId id="299" r:id="rId34"/>
    <p:sldId id="314" r:id="rId35"/>
    <p:sldId id="268" r:id="rId36"/>
    <p:sldId id="315" r:id="rId37"/>
    <p:sldId id="322" r:id="rId38"/>
    <p:sldId id="323" r:id="rId39"/>
    <p:sldId id="324" r:id="rId40"/>
    <p:sldId id="316" r:id="rId41"/>
    <p:sldId id="325" r:id="rId42"/>
    <p:sldId id="317" r:id="rId43"/>
    <p:sldId id="318" r:id="rId44"/>
    <p:sldId id="321" r:id="rId45"/>
    <p:sldId id="312" r:id="rId46"/>
    <p:sldId id="327" r:id="rId47"/>
    <p:sldId id="328" r:id="rId48"/>
    <p:sldId id="313" r:id="rId49"/>
    <p:sldId id="326" r:id="rId5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3600" y="1498603"/>
            <a:ext cx="7010400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4051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101" b="0">
                <a:solidFill>
                  <a:schemeClr val="tx1"/>
                </a:solidFill>
              </a:defRPr>
            </a:lvl1pPr>
            <a:lvl2pPr marL="45724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95805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16E7-020B-421F-8A45-77A02A86C0B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82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274640"/>
            <a:ext cx="142240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74640"/>
            <a:ext cx="8534400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C265-9046-4451-85FB-4ED25C10274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59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8901-9652-4833-B90F-2D2FB22DF97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0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101">
                <a:solidFill>
                  <a:schemeClr val="tx1"/>
                </a:solidFill>
              </a:defRPr>
            </a:lvl1pPr>
            <a:lvl2pPr marL="457242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latinLnBrk="0">
              <a:buNone/>
              <a:defRPr lang="zh-TW"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3900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702-D1CD-4B6C-B13E-5CA789F9DF9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49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99-7A35-4BE9-A7B2-0CE1B22BDF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27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02F6-2EC7-41CE-B882-FA91FC88553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24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85B4-0F92-4F8E-BA26-78F78894B61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52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0" y="482600"/>
            <a:ext cx="6807200" cy="58928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latinLnBrk="0"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A8B8-4FE2-4C09-B1B2-6A35EE9CDD1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44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8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4800600"/>
            <a:ext cx="7315200" cy="7620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8400" y="279403"/>
            <a:ext cx="7315200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457242" indent="0" latinLnBrk="0">
              <a:buNone/>
              <a:defRPr lang="zh-TW" sz="2776"/>
            </a:lvl2pPr>
            <a:lvl3pPr marL="914484" indent="0" latinLnBrk="0">
              <a:buNone/>
              <a:defRPr lang="zh-TW" sz="2401"/>
            </a:lvl3pPr>
            <a:lvl4pPr marL="1371726" indent="0" latinLnBrk="0">
              <a:buNone/>
              <a:defRPr lang="zh-TW" sz="2026"/>
            </a:lvl4pPr>
            <a:lvl5pPr marL="1828967" indent="0" latinLnBrk="0">
              <a:buNone/>
              <a:defRPr lang="zh-TW" sz="2026"/>
            </a:lvl5pPr>
            <a:lvl6pPr marL="2286210" indent="0" latinLnBrk="0">
              <a:buNone/>
              <a:defRPr lang="zh-TW" sz="2026"/>
            </a:lvl6pPr>
            <a:lvl7pPr marL="2743451" indent="0" latinLnBrk="0">
              <a:buNone/>
              <a:defRPr lang="zh-TW" sz="2026"/>
            </a:lvl7pPr>
            <a:lvl8pPr marL="3200693" indent="0" latinLnBrk="0">
              <a:buNone/>
              <a:defRPr lang="zh-TW" sz="2026"/>
            </a:lvl8pPr>
            <a:lvl9pPr marL="3657935" indent="0" latinLnBrk="0">
              <a:buNone/>
              <a:defRPr lang="zh-TW" sz="2026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8400" y="5562600"/>
            <a:ext cx="7315200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E13D-E0FF-49B4-BBFA-DA32C44C688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61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800" y="-17756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600" y="6400803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8860" y="6400803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9795" y="6400803"/>
            <a:ext cx="110780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7A88316C-E53D-41BA-8B42-ABBAEFEBE5B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51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lang="zh-TW" sz="3301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500" kern="1200">
          <a:solidFill>
            <a:schemeClr val="tx1"/>
          </a:solidFill>
          <a:latin typeface="+mj-ea"/>
          <a:ea typeface="+mj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tables.asp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清單</a:t>
            </a:r>
            <a:r>
              <a:rPr lang="en-US" altLang="zh-TW" sz="6000" dirty="0"/>
              <a:t>(Lists)</a:t>
            </a:r>
            <a:r>
              <a:rPr lang="zh-TW" altLang="en-US" sz="6000" dirty="0"/>
              <a:t>與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表格</a:t>
            </a:r>
            <a:r>
              <a:rPr lang="en-US" altLang="zh-TW" sz="6000" dirty="0"/>
              <a:t>(Tables)</a:t>
            </a:r>
            <a:endParaRPr lang="zh-TW" alt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如果將無序清單改為有序清單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1623760"/>
            <a:ext cx="774490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12776"/>
            <a:ext cx="907859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巢狀清單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3600" dirty="0"/>
              <a:t>清單中包含下一層清單</a:t>
            </a: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42" y="2268348"/>
            <a:ext cx="9276116" cy="45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巢狀清單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zh-TW" sz="3200" dirty="0"/>
              <a:t>&lt;</a:t>
            </a:r>
            <a:r>
              <a:rPr lang="en-US" altLang="zh-TW" sz="3200" dirty="0" err="1"/>
              <a:t>ul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&lt;li&gt;</a:t>
            </a:r>
            <a:r>
              <a:rPr lang="zh-TW" altLang="en-US" sz="3200" dirty="0"/>
              <a:t>第一個項目</a:t>
            </a:r>
            <a:br>
              <a:rPr lang="zh-TW" altLang="en-US" sz="3200" dirty="0"/>
            </a:br>
            <a:r>
              <a:rPr lang="zh-TW" altLang="en-US" sz="3200" dirty="0"/>
              <a:t>   </a:t>
            </a:r>
            <a:r>
              <a:rPr lang="en-US" altLang="zh-TW" sz="3200" dirty="0"/>
              <a:t>&lt;</a:t>
            </a:r>
            <a:r>
              <a:rPr lang="en-US" altLang="zh-TW" sz="3200" dirty="0" err="1"/>
              <a:t>ul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   &lt;li&gt;</a:t>
            </a:r>
            <a:r>
              <a:rPr lang="zh-TW" altLang="en-US" sz="3200" dirty="0"/>
              <a:t>裡面清單的第一個項目</a:t>
            </a:r>
            <a:r>
              <a:rPr lang="en-US" altLang="zh-TW" sz="3200" dirty="0"/>
              <a:t>&lt;/li&gt;</a:t>
            </a:r>
            <a:br>
              <a:rPr lang="en-US" altLang="zh-TW" sz="3200" dirty="0"/>
            </a:br>
            <a:r>
              <a:rPr lang="en-US" altLang="zh-TW" sz="3200" dirty="0"/>
              <a:t>   &lt;li&gt;</a:t>
            </a:r>
            <a:r>
              <a:rPr lang="zh-TW" altLang="en-US" sz="3200" dirty="0"/>
              <a:t>裡面清單的第二個項目</a:t>
            </a:r>
            <a:r>
              <a:rPr lang="en-US" altLang="zh-TW" sz="3200" dirty="0"/>
              <a:t>&lt;/li&gt; </a:t>
            </a:r>
            <a:br>
              <a:rPr lang="en-US" altLang="zh-TW" sz="3200" dirty="0"/>
            </a:br>
            <a:r>
              <a:rPr lang="en-US" altLang="zh-TW" sz="3200" dirty="0"/>
              <a:t>   &lt;/</a:t>
            </a:r>
            <a:r>
              <a:rPr lang="en-US" altLang="zh-TW" sz="3200" dirty="0" err="1"/>
              <a:t>ul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&lt;/li&gt;</a:t>
            </a:r>
            <a:br>
              <a:rPr lang="en-US" altLang="zh-TW" sz="3200" dirty="0"/>
            </a:br>
            <a:r>
              <a:rPr lang="en-US" altLang="zh-TW" sz="3200" dirty="0"/>
              <a:t>&lt;li&gt;</a:t>
            </a:r>
            <a:r>
              <a:rPr lang="zh-TW" altLang="en-US" sz="3200" dirty="0"/>
              <a:t>第二個項目</a:t>
            </a:r>
            <a:r>
              <a:rPr lang="en-US" altLang="zh-TW" sz="3200" dirty="0"/>
              <a:t>&lt;/li&gt; </a:t>
            </a:r>
            <a:br>
              <a:rPr lang="en-US" altLang="zh-TW" sz="3200" dirty="0"/>
            </a:br>
            <a:r>
              <a:rPr lang="en-US" altLang="zh-TW" sz="3200" dirty="0"/>
              <a:t>&lt;li&gt;</a:t>
            </a:r>
            <a:r>
              <a:rPr lang="zh-TW" altLang="en-US" sz="3200" dirty="0"/>
              <a:t>第三個項目</a:t>
            </a:r>
            <a:r>
              <a:rPr lang="en-US" altLang="zh-TW" sz="3200" dirty="0"/>
              <a:t>&lt;/li&gt; </a:t>
            </a:r>
            <a:br>
              <a:rPr lang="en-US" altLang="zh-TW" sz="3200" dirty="0"/>
            </a:br>
            <a:r>
              <a:rPr lang="en-US" altLang="zh-TW" sz="3200" dirty="0"/>
              <a:t>&lt;li&gt;</a:t>
            </a:r>
            <a:r>
              <a:rPr lang="zh-TW" altLang="en-US" sz="3200" dirty="0"/>
              <a:t>最後一個項目</a:t>
            </a:r>
            <a:r>
              <a:rPr lang="en-US" altLang="zh-TW" sz="3200" dirty="0"/>
              <a:t>&lt;/li&gt; </a:t>
            </a:r>
            <a:br>
              <a:rPr lang="en-US" altLang="zh-TW" sz="3200" dirty="0"/>
            </a:br>
            <a:r>
              <a:rPr lang="en-US" altLang="zh-TW" sz="3200" dirty="0"/>
              <a:t>&lt;/</a:t>
            </a:r>
            <a:r>
              <a:rPr lang="en-US" altLang="zh-TW" sz="3200" dirty="0" err="1"/>
              <a:t>ul</a:t>
            </a:r>
            <a:r>
              <a:rPr lang="en-US" altLang="zh-TW" sz="3200" dirty="0"/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巢狀清單的</a:t>
            </a:r>
            <a:r>
              <a:rPr lang="en-US" altLang="zh-TW" sz="4800" dirty="0"/>
              <a:t>HTML</a:t>
            </a:r>
            <a:r>
              <a:rPr lang="zh-TW" altLang="en-US" sz="4800" dirty="0"/>
              <a:t>碼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13" y="1909437"/>
            <a:ext cx="7275773" cy="49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定義清單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zh-TW" sz="3200" dirty="0"/>
              <a:t>&lt;dl&gt;</a:t>
            </a:r>
            <a:br>
              <a:rPr lang="en-US" altLang="zh-TW" sz="3200" dirty="0"/>
            </a:br>
            <a:r>
              <a:rPr lang="en-US" altLang="zh-TW" sz="3200" dirty="0"/>
              <a:t>&lt;</a:t>
            </a:r>
            <a:r>
              <a:rPr lang="en-US" altLang="zh-TW" sz="3200" dirty="0" err="1"/>
              <a:t>dt</a:t>
            </a:r>
            <a:r>
              <a:rPr lang="en-US" altLang="zh-TW" sz="3200" dirty="0"/>
              <a:t>&gt;</a:t>
            </a:r>
            <a:r>
              <a:rPr lang="zh-TW" altLang="en-US" sz="3200" dirty="0"/>
              <a:t>大一</a:t>
            </a:r>
            <a:r>
              <a:rPr lang="en-US" altLang="zh-TW" sz="3200" dirty="0"/>
              <a:t>&lt;/</a:t>
            </a:r>
            <a:r>
              <a:rPr lang="en-US" altLang="zh-TW" sz="3200" dirty="0" err="1"/>
              <a:t>dt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</a:t>
            </a:r>
            <a:r>
              <a:rPr lang="en-US" altLang="zh-TW" sz="3200" dirty="0" err="1"/>
              <a:t>dd</a:t>
            </a:r>
            <a:r>
              <a:rPr lang="en-US" altLang="zh-TW" sz="3200" dirty="0"/>
              <a:t>&gt;freshman&lt;/</a:t>
            </a:r>
            <a:r>
              <a:rPr lang="en-US" altLang="zh-TW" sz="3200" dirty="0" err="1"/>
              <a:t>dd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</a:t>
            </a:r>
            <a:r>
              <a:rPr lang="en-US" altLang="zh-TW" sz="3200" dirty="0" err="1"/>
              <a:t>dt</a:t>
            </a:r>
            <a:r>
              <a:rPr lang="en-US" altLang="zh-TW" sz="3200" dirty="0"/>
              <a:t>&gt;</a:t>
            </a:r>
            <a:r>
              <a:rPr lang="zh-TW" altLang="en-US" sz="3200" dirty="0"/>
              <a:t>大二</a:t>
            </a:r>
            <a:r>
              <a:rPr lang="en-US" altLang="zh-TW" sz="3200" dirty="0"/>
              <a:t>&lt;/</a:t>
            </a:r>
            <a:r>
              <a:rPr lang="en-US" altLang="zh-TW" sz="3200" dirty="0" err="1"/>
              <a:t>dt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</a:t>
            </a:r>
            <a:r>
              <a:rPr lang="en-US" altLang="zh-TW" sz="3200" dirty="0" err="1"/>
              <a:t>dd</a:t>
            </a:r>
            <a:r>
              <a:rPr lang="en-US" altLang="zh-TW" sz="3200" dirty="0"/>
              <a:t>&gt;Sophomore&lt;/</a:t>
            </a:r>
            <a:r>
              <a:rPr lang="en-US" altLang="zh-TW" sz="3200" dirty="0" err="1"/>
              <a:t>dd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</a:t>
            </a:r>
            <a:r>
              <a:rPr lang="en-US" altLang="zh-TW" sz="3200" dirty="0" err="1"/>
              <a:t>dt</a:t>
            </a:r>
            <a:r>
              <a:rPr lang="en-US" altLang="zh-TW" sz="3200" dirty="0"/>
              <a:t>&gt;</a:t>
            </a:r>
            <a:r>
              <a:rPr lang="zh-TW" altLang="en-US" sz="3200" dirty="0"/>
              <a:t>大三</a:t>
            </a:r>
            <a:r>
              <a:rPr lang="en-US" altLang="zh-TW" sz="3200" dirty="0"/>
              <a:t>&lt;/</a:t>
            </a:r>
            <a:r>
              <a:rPr lang="en-US" altLang="zh-TW" sz="3200" dirty="0" err="1"/>
              <a:t>dt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</a:t>
            </a:r>
            <a:r>
              <a:rPr lang="en-US" altLang="zh-TW" sz="3200" dirty="0" err="1"/>
              <a:t>dd</a:t>
            </a:r>
            <a:r>
              <a:rPr lang="en-US" altLang="zh-TW" sz="3200" dirty="0"/>
              <a:t>&gt;Junior&lt;/</a:t>
            </a:r>
            <a:r>
              <a:rPr lang="en-US" altLang="zh-TW" sz="3200" dirty="0" err="1"/>
              <a:t>dd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</a:t>
            </a:r>
            <a:r>
              <a:rPr lang="en-US" altLang="zh-TW" sz="3200" dirty="0" err="1"/>
              <a:t>dt</a:t>
            </a:r>
            <a:r>
              <a:rPr lang="en-US" altLang="zh-TW" sz="3200" dirty="0"/>
              <a:t>&gt;</a:t>
            </a:r>
            <a:r>
              <a:rPr lang="zh-TW" altLang="en-US" sz="3200" dirty="0"/>
              <a:t>大四</a:t>
            </a:r>
            <a:r>
              <a:rPr lang="en-US" altLang="zh-TW" sz="3200" dirty="0"/>
              <a:t>&lt;/</a:t>
            </a:r>
            <a:r>
              <a:rPr lang="en-US" altLang="zh-TW" sz="3200" dirty="0" err="1"/>
              <a:t>dt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</a:t>
            </a:r>
            <a:r>
              <a:rPr lang="en-US" altLang="zh-TW" sz="3200" dirty="0" err="1"/>
              <a:t>dd</a:t>
            </a:r>
            <a:r>
              <a:rPr lang="en-US" altLang="zh-TW" sz="3200" dirty="0"/>
              <a:t>&gt;Senior&lt;/</a:t>
            </a:r>
            <a:r>
              <a:rPr lang="en-US" altLang="zh-TW" sz="3200" dirty="0" err="1"/>
              <a:t>dd</a:t>
            </a:r>
            <a:r>
              <a:rPr lang="en-US" altLang="zh-TW" sz="3200" dirty="0"/>
              <a:t>&gt;</a:t>
            </a:r>
            <a:br>
              <a:rPr lang="en-US" altLang="zh-TW" sz="3200" dirty="0"/>
            </a:br>
            <a:r>
              <a:rPr lang="en-US" altLang="zh-TW" sz="3200" dirty="0"/>
              <a:t>&lt;/dl&gt;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清單的表現方式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1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有序清單的表現方式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list-style-type</a:t>
            </a:r>
          </a:p>
          <a:p>
            <a:pPr lvl="1"/>
            <a:r>
              <a:rPr lang="en-US" altLang="zh-TW" sz="3200" dirty="0"/>
              <a:t>decimal: 1, 2, 3, 4, 5, 6, ……</a:t>
            </a:r>
          </a:p>
          <a:p>
            <a:pPr lvl="1"/>
            <a:r>
              <a:rPr lang="en-US" altLang="zh-TW" sz="3200" dirty="0"/>
              <a:t>lower-roman: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, ii, iii, iv, v, vi, ……</a:t>
            </a:r>
          </a:p>
          <a:p>
            <a:pPr lvl="1"/>
            <a:r>
              <a:rPr lang="en-US" altLang="zh-TW" sz="3200" dirty="0"/>
              <a:t>upper-roman: I, II, III, IV, V, VI, ……</a:t>
            </a:r>
          </a:p>
          <a:p>
            <a:pPr lvl="1"/>
            <a:r>
              <a:rPr lang="en-US" altLang="zh-TW" sz="3200" dirty="0"/>
              <a:t>lower-alpha: a, b, c, d, e, f, ……</a:t>
            </a:r>
          </a:p>
          <a:p>
            <a:pPr lvl="1"/>
            <a:r>
              <a:rPr lang="en-US" altLang="zh-TW" sz="3200"/>
              <a:t>upper-alpha: </a:t>
            </a:r>
            <a:r>
              <a:rPr lang="en-US" altLang="zh-TW" sz="3200" dirty="0"/>
              <a:t>A, B, C, D, E, F, 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有序清單的表現方式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276872"/>
            <a:ext cx="3982006" cy="990738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276872"/>
            <a:ext cx="1629002" cy="1019317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072354"/>
            <a:ext cx="4906060" cy="92405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072354"/>
            <a:ext cx="201958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無序清單的表現方式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list-style-type</a:t>
            </a:r>
          </a:p>
          <a:p>
            <a:pPr lvl="1"/>
            <a:r>
              <a:rPr lang="en-US" altLang="zh-TW" sz="3200" dirty="0"/>
              <a:t>none: </a:t>
            </a:r>
            <a:r>
              <a:rPr lang="zh-TW" altLang="en-US" sz="3200" dirty="0"/>
              <a:t>無清單標記</a:t>
            </a:r>
          </a:p>
          <a:p>
            <a:pPr lvl="1"/>
            <a:r>
              <a:rPr lang="en-US" altLang="zh-TW" sz="3200" dirty="0"/>
              <a:t>disc: </a:t>
            </a:r>
            <a:r>
              <a:rPr lang="zh-TW" altLang="en-US" sz="3200" dirty="0"/>
              <a:t>實心圓圈</a:t>
            </a:r>
          </a:p>
          <a:p>
            <a:pPr lvl="1"/>
            <a:r>
              <a:rPr lang="en-US" altLang="zh-TW" sz="3200" dirty="0"/>
              <a:t>circle: </a:t>
            </a:r>
            <a:r>
              <a:rPr lang="zh-TW" altLang="en-US" sz="3200" dirty="0"/>
              <a:t>空心圓圈</a:t>
            </a:r>
          </a:p>
          <a:p>
            <a:pPr lvl="1"/>
            <a:r>
              <a:rPr lang="en-US" altLang="zh-TW" sz="3200" dirty="0"/>
              <a:t>square: </a:t>
            </a:r>
            <a:r>
              <a:rPr lang="zh-TW" altLang="en-US" sz="3200" dirty="0"/>
              <a:t>實心方塊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063552" y="3573016"/>
            <a:ext cx="7010400" cy="193040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善用清單和表格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zh-TW" altLang="en-US" sz="4800" dirty="0"/>
              <a:t>使網頁資訊有條理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AEB9914-5EDE-4421-A96E-525704165606}"/>
              </a:ext>
            </a:extLst>
          </p:cNvPr>
          <p:cNvSpPr/>
          <p:nvPr/>
        </p:nvSpPr>
        <p:spPr>
          <a:xfrm>
            <a:off x="2063552" y="1859340"/>
            <a:ext cx="6696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清單和表格</a:t>
            </a:r>
            <a:r>
              <a:rPr lang="en-US" altLang="zh-TW" dirty="0">
                <a:latin typeface="+mn-ea"/>
                <a:ea typeface="+mn-ea"/>
              </a:rPr>
              <a:t/>
            </a:r>
            <a:br>
              <a:rPr lang="en-US" altLang="zh-TW" dirty="0">
                <a:latin typeface="+mn-ea"/>
                <a:ea typeface="+mn-ea"/>
              </a:rPr>
            </a:br>
            <a:r>
              <a:rPr lang="zh-TW" altLang="en-US" dirty="0">
                <a:latin typeface="+mn-ea"/>
                <a:ea typeface="+mn-ea"/>
              </a:rPr>
              <a:t>網頁中組織項目的元件</a:t>
            </a:r>
          </a:p>
        </p:txBody>
      </p:sp>
    </p:spTree>
    <p:extLst>
      <p:ext uri="{BB962C8B-B14F-4D97-AF65-F5344CB8AC3E}">
        <p14:creationId xmlns:p14="http://schemas.microsoft.com/office/powerpoint/2010/main" val="26442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清單的樣式可參考</a:t>
            </a:r>
          </a:p>
        </p:txBody>
      </p:sp>
      <p:sp>
        <p:nvSpPr>
          <p:cNvPr id="3" name="矩形 2"/>
          <p:cNvSpPr/>
          <p:nvPr/>
        </p:nvSpPr>
        <p:spPr>
          <a:xfrm>
            <a:off x="767408" y="2636912"/>
            <a:ext cx="11161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https://www.w3schools.com/cssref/pr_list-style-type.asp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92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當滑鼠指標移動到項目上時，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zh-TW" altLang="en-US" sz="4800" dirty="0"/>
              <a:t>改變背景顏色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1476612"/>
            <a:ext cx="10821910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當滑鼠指標移動到項目上時，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zh-TW" altLang="en-US" sz="4800" dirty="0"/>
              <a:t>改變背景顏色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0A5D381D-9C31-4001-B489-A257BDEF7CD7}"/>
              </a:ext>
            </a:extLst>
          </p:cNvPr>
          <p:cNvSpPr txBox="1"/>
          <p:nvPr/>
        </p:nvSpPr>
        <p:spPr>
          <a:xfrm>
            <a:off x="2567608" y="2681103"/>
            <a:ext cx="6207148" cy="1495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sz="3200" dirty="0" err="1"/>
              <a:t>ol</a:t>
            </a:r>
            <a:r>
              <a:rPr lang="en-US" altLang="zh-TW" sz="3200" dirty="0"/>
              <a:t>&gt;</a:t>
            </a:r>
            <a:r>
              <a:rPr lang="en-US" altLang="zh-TW" sz="3200" dirty="0" err="1"/>
              <a:t>li:hover</a:t>
            </a:r>
            <a:r>
              <a:rPr lang="en-US" altLang="zh-TW" sz="3200" dirty="0"/>
              <a:t> {</a:t>
            </a:r>
          </a:p>
          <a:p>
            <a:pPr>
              <a:lnSpc>
                <a:spcPct val="95000"/>
              </a:lnSpc>
            </a:pPr>
            <a:r>
              <a:rPr lang="en-US" altLang="zh-TW" sz="3200" dirty="0"/>
              <a:t>	background-color: #deb43d;</a:t>
            </a:r>
          </a:p>
          <a:p>
            <a:pPr>
              <a:lnSpc>
                <a:spcPct val="95000"/>
              </a:lnSpc>
            </a:pPr>
            <a:r>
              <a:rPr lang="en-US" altLang="zh-TW" sz="3200" dirty="0"/>
              <a:t>}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84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選擇符可參考</a:t>
            </a:r>
          </a:p>
        </p:txBody>
      </p:sp>
      <p:sp>
        <p:nvSpPr>
          <p:cNvPr id="4" name="矩形 3"/>
          <p:cNvSpPr/>
          <p:nvPr/>
        </p:nvSpPr>
        <p:spPr>
          <a:xfrm>
            <a:off x="839416" y="2636912"/>
            <a:ext cx="9937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https://www.w3schools.com/cssref/css_selectors.asp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82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表格的組成元件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表格的組成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782889" y="1446063"/>
            <a:ext cx="849471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&lt;table&gt;</a:t>
            </a:r>
          </a:p>
          <a:p>
            <a:r>
              <a:rPr lang="zh-TW" altLang="en-US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&lt;tr&gt;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&gt;T1&lt;/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&gt;T2&lt;/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&gt;T3&lt;/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&lt;/tr&gt;</a:t>
            </a:r>
          </a:p>
          <a:p>
            <a:r>
              <a:rPr lang="zh-TW" altLang="en-US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&lt;tr&gt;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&lt;td&gt;A1&lt;/td&gt;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&lt;td&gt;A2&lt;/td&gt;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&lt;td&gt;A3&lt;/td&gt;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&lt;/tr&gt;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……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&lt;/table&gt;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表格的元件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&lt;table&gt;</a:t>
            </a:r>
            <a:r>
              <a:rPr lang="zh-TW" altLang="en-US" sz="3600" dirty="0"/>
              <a:t>整個表格</a:t>
            </a:r>
            <a:endParaRPr lang="en-US" altLang="zh-TW" sz="3600" dirty="0"/>
          </a:p>
          <a:p>
            <a:r>
              <a:rPr lang="en-US" altLang="zh-TW" sz="3600" dirty="0"/>
              <a:t>&lt;tr&gt;</a:t>
            </a:r>
            <a:r>
              <a:rPr lang="zh-TW" altLang="en-US" sz="3600" dirty="0"/>
              <a:t>表格中的一列</a:t>
            </a:r>
            <a:endParaRPr lang="en-US" altLang="zh-TW" sz="3600" dirty="0"/>
          </a:p>
          <a:p>
            <a:r>
              <a:rPr lang="en-US" altLang="zh-TW" sz="3600" dirty="0"/>
              <a:t>&lt;</a:t>
            </a:r>
            <a:r>
              <a:rPr lang="en-US" altLang="zh-TW" sz="3600" dirty="0" err="1"/>
              <a:t>th</a:t>
            </a:r>
            <a:r>
              <a:rPr lang="en-US" altLang="zh-TW" sz="3600" dirty="0"/>
              <a:t>&gt;</a:t>
            </a:r>
            <a:r>
              <a:rPr lang="zh-TW" altLang="en-US" sz="3600" dirty="0"/>
              <a:t>表格的開頭</a:t>
            </a:r>
          </a:p>
          <a:p>
            <a:r>
              <a:rPr lang="en-US" altLang="zh-TW" sz="3600" dirty="0"/>
              <a:t>&lt;td&gt;</a:t>
            </a:r>
            <a:r>
              <a:rPr lang="zh-TW" altLang="en-US" sz="3600" dirty="0"/>
              <a:t>儲存格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表格的呈現方式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2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設定字型、背景顏色或者左右對齊等等外觀呈現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90000"/>
              </a:lnSpc>
            </a:pPr>
            <a:endParaRPr lang="en-US" altLang="zh-TW" sz="4800" dirty="0"/>
          </a:p>
          <a:p>
            <a:pPr marL="0" indent="0" algn="l">
              <a:lnSpc>
                <a:spcPct val="90000"/>
              </a:lnSpc>
            </a:pPr>
            <a:r>
              <a:rPr lang="zh-TW" altLang="en-US" sz="3600" dirty="0"/>
              <a:t>在</a:t>
            </a:r>
            <a:r>
              <a:rPr lang="en-US" altLang="zh-TW" sz="3600" dirty="0"/>
              <a:t>CSS</a:t>
            </a:r>
            <a:r>
              <a:rPr lang="zh-TW" altLang="en-US" sz="3600" dirty="0"/>
              <a:t>上針對</a:t>
            </a:r>
            <a:r>
              <a:rPr lang="en-US" altLang="zh-TW" sz="3600" dirty="0"/>
              <a:t>&lt;table&gt;</a:t>
            </a:r>
            <a:r>
              <a:rPr lang="zh-TW" altLang="en-US" sz="3600" dirty="0"/>
              <a:t>、</a:t>
            </a:r>
            <a:r>
              <a:rPr lang="en-US" altLang="zh-TW" sz="3600" dirty="0"/>
              <a:t>&lt;</a:t>
            </a:r>
            <a:r>
              <a:rPr lang="en-US" altLang="zh-TW" sz="3600" dirty="0" err="1"/>
              <a:t>tr</a:t>
            </a:r>
            <a:r>
              <a:rPr lang="en-US" altLang="zh-TW" sz="3600" dirty="0"/>
              <a:t>&gt;</a:t>
            </a:r>
            <a:r>
              <a:rPr lang="zh-TW" altLang="en-US" sz="3600" dirty="0"/>
              <a:t>、</a:t>
            </a:r>
            <a:r>
              <a:rPr lang="en-US" altLang="zh-TW" sz="3600" dirty="0"/>
              <a:t>&lt;</a:t>
            </a:r>
            <a:r>
              <a:rPr lang="en-US" altLang="zh-TW" sz="3600" dirty="0" err="1"/>
              <a:t>th</a:t>
            </a:r>
            <a:r>
              <a:rPr lang="en-US" altLang="zh-TW" sz="3600" dirty="0"/>
              <a:t>&gt;</a:t>
            </a:r>
            <a:r>
              <a:rPr lang="zh-TW" altLang="en-US" sz="3600" dirty="0"/>
              <a:t>和</a:t>
            </a:r>
            <a:r>
              <a:rPr lang="en-US" altLang="zh-TW" sz="3600" dirty="0"/>
              <a:t>&lt;td&gt;</a:t>
            </a:r>
            <a:r>
              <a:rPr lang="zh-TW" altLang="en-US" sz="3600" dirty="0"/>
              <a:t>設定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CSS</a:t>
            </a:r>
            <a:r>
              <a:rPr lang="zh-TW" altLang="en-US" sz="4800" dirty="0"/>
              <a:t>加上</a:t>
            </a:r>
            <a:r>
              <a:rPr lang="en-US" altLang="zh-TW" sz="4800" dirty="0"/>
              <a:t>&lt;table&gt;</a:t>
            </a:r>
            <a:r>
              <a:rPr lang="zh-TW" altLang="en-US" sz="4800" dirty="0"/>
              <a:t>的寬度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67608" y="2780928"/>
            <a:ext cx="5288627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/>
              <a:t>table {width: 80%;}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4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47528" y="144587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清單的種類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47528" y="227687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清單的表現方式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4CD9A9F-D7A8-4423-99D9-C3EC3D9D20A4}"/>
              </a:ext>
            </a:extLst>
          </p:cNvPr>
          <p:cNvSpPr txBox="1"/>
          <p:nvPr/>
        </p:nvSpPr>
        <p:spPr>
          <a:xfrm>
            <a:off x="1847528" y="3207166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表格的組成元素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E73CD87-4BB7-432F-A88F-A1B992D30DAD}"/>
              </a:ext>
            </a:extLst>
          </p:cNvPr>
          <p:cNvSpPr txBox="1"/>
          <p:nvPr/>
        </p:nvSpPr>
        <p:spPr>
          <a:xfrm>
            <a:off x="1847528" y="403816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表格的呈現方式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D064DB9-AACF-4F30-890C-FC66851B54BC}"/>
              </a:ext>
            </a:extLst>
          </p:cNvPr>
          <p:cNvSpPr txBox="1"/>
          <p:nvPr/>
        </p:nvSpPr>
        <p:spPr>
          <a:xfrm>
            <a:off x="1847528" y="4869160"/>
            <a:ext cx="9698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的清單與表格呈現方式</a:t>
            </a:r>
          </a:p>
        </p:txBody>
      </p:sp>
    </p:spTree>
    <p:extLst>
      <p:ext uri="{BB962C8B-B14F-4D97-AF65-F5344CB8AC3E}">
        <p14:creationId xmlns:p14="http://schemas.microsoft.com/office/powerpoint/2010/main" val="409895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表格上的資料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/>
              <a:t>數值：靠右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dirty="0"/>
              <a:t>文字：靠左</a:t>
            </a:r>
            <a:endParaRPr lang="en-US" altLang="zh-TW" sz="3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較短的文字可置中</a:t>
            </a:r>
            <a:endParaRPr lang="en-US" altLang="zh-TW" sz="2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較長的文字一定靠左</a:t>
            </a:r>
          </a:p>
        </p:txBody>
      </p:sp>
    </p:spTree>
    <p:extLst>
      <p:ext uri="{BB962C8B-B14F-4D97-AF65-F5344CB8AC3E}">
        <p14:creationId xmlns:p14="http://schemas.microsoft.com/office/powerpoint/2010/main" val="37056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CSS</a:t>
            </a:r>
            <a:r>
              <a:rPr lang="zh-TW" altLang="en-US" sz="4800" dirty="0"/>
              <a:t>加上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th</a:t>
            </a:r>
            <a:r>
              <a:rPr lang="en-US" altLang="zh-TW" sz="4800" dirty="0"/>
              <a:t>&gt;</a:t>
            </a:r>
            <a:r>
              <a:rPr lang="zh-TW" altLang="en-US" sz="4800" dirty="0"/>
              <a:t>及</a:t>
            </a:r>
            <a:r>
              <a:rPr lang="en-US" altLang="zh-TW" sz="4800" dirty="0"/>
              <a:t>&lt;td&gt;</a:t>
            </a:r>
            <a:r>
              <a:rPr lang="zh-TW" altLang="en-US" sz="4800" dirty="0"/>
              <a:t>的對齊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783632" y="2312372"/>
            <a:ext cx="6524543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 err="1"/>
              <a:t>th</a:t>
            </a:r>
            <a:r>
              <a:rPr lang="en-US" altLang="zh-TW" dirty="0"/>
              <a:t>, td: {text-align: right;}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83632" y="4040564"/>
            <a:ext cx="6899646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 err="1"/>
              <a:t>th</a:t>
            </a:r>
            <a:r>
              <a:rPr lang="en-US" altLang="zh-TW" dirty="0"/>
              <a:t>, td: {text-align: justify;}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83632" y="3176468"/>
            <a:ext cx="7039106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 err="1"/>
              <a:t>th</a:t>
            </a:r>
            <a:r>
              <a:rPr lang="en-US" altLang="zh-TW" dirty="0"/>
              <a:t>, td: {text-align: center;}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87488" y="5701810"/>
            <a:ext cx="97494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+mn-ea"/>
                <a:ea typeface="+mn-ea"/>
              </a:rPr>
              <a:t>文字的對齊方式可參考：</a:t>
            </a:r>
            <a:r>
              <a:rPr lang="en-US" altLang="zh-TW" sz="2800" dirty="0">
                <a:latin typeface="+mn-ea"/>
                <a:ea typeface="+mn-ea"/>
              </a:rPr>
              <a:t/>
            </a:r>
            <a:br>
              <a:rPr lang="en-US" altLang="zh-TW" sz="2800" dirty="0">
                <a:latin typeface="+mn-ea"/>
                <a:ea typeface="+mn-ea"/>
              </a:rPr>
            </a:br>
            <a:r>
              <a:rPr lang="en-US" altLang="zh-TW" sz="2800" dirty="0">
                <a:latin typeface="+mn-ea"/>
                <a:ea typeface="+mn-ea"/>
              </a:rPr>
              <a:t>https://www.w3schools.com/cssref/pr_text_text-align.asp</a:t>
            </a:r>
            <a:endParaRPr lang="zh-TW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5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為了容易閱讀表格，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zh-TW" altLang="en-US" sz="4800" dirty="0"/>
              <a:t>隔行使用不同的背景顏色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1344" y="2636912"/>
            <a:ext cx="11868955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 err="1"/>
              <a:t>tr:nth-child</a:t>
            </a:r>
            <a:r>
              <a:rPr lang="en-US" altLang="zh-TW" dirty="0"/>
              <a:t>(even) {background-color:#</a:t>
            </a:r>
            <a:r>
              <a:rPr lang="en-US" altLang="zh-TW" dirty="0" err="1"/>
              <a:t>ddd</a:t>
            </a:r>
            <a:r>
              <a:rPr lang="en-US" altLang="zh-TW" dirty="0"/>
              <a:t>;}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1343" y="3398791"/>
            <a:ext cx="11024428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 err="1"/>
              <a:t>tr:nth-child</a:t>
            </a:r>
            <a:r>
              <a:rPr lang="en-US" altLang="zh-TW" dirty="0"/>
              <a:t>(odd) {background-color:#</a:t>
            </a:r>
            <a:r>
              <a:rPr lang="en-US" altLang="zh-TW" dirty="0" err="1"/>
              <a:t>fff</a:t>
            </a:r>
            <a:r>
              <a:rPr lang="en-US" altLang="zh-TW" dirty="0"/>
              <a:t>;}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87488" y="5701810"/>
            <a:ext cx="89909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+mn-ea"/>
                <a:ea typeface="+mn-ea"/>
              </a:rPr>
              <a:t>選擇符可參考：</a:t>
            </a:r>
            <a:r>
              <a:rPr lang="en-US" altLang="zh-TW" sz="2800" dirty="0">
                <a:latin typeface="+mn-ea"/>
                <a:ea typeface="+mn-ea"/>
              </a:rPr>
              <a:t/>
            </a:r>
            <a:br>
              <a:rPr lang="en-US" altLang="zh-TW" sz="2800" dirty="0">
                <a:latin typeface="+mn-ea"/>
                <a:ea typeface="+mn-ea"/>
              </a:rPr>
            </a:br>
            <a:r>
              <a:rPr lang="en-US" altLang="zh-TW" sz="2800" dirty="0">
                <a:latin typeface="+mn-ea"/>
                <a:ea typeface="+mn-ea"/>
              </a:rPr>
              <a:t>https://www.w3schools.com/cssref/css_selectors.asp</a:t>
            </a:r>
            <a:endParaRPr lang="zh-TW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6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表格的格線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如果表格要畫出格線，可以在</a:t>
            </a:r>
            <a:r>
              <a:rPr lang="en-US" altLang="zh-TW" sz="3200" dirty="0"/>
              <a:t>CSS</a:t>
            </a:r>
            <a:r>
              <a:rPr lang="zh-TW" altLang="en-US" sz="3200" dirty="0"/>
              <a:t>檔案中對</a:t>
            </a:r>
            <a:r>
              <a:rPr lang="en-US" altLang="zh-TW" sz="3200" dirty="0"/>
              <a:t>td</a:t>
            </a:r>
            <a:r>
              <a:rPr lang="zh-TW" altLang="en-US" sz="3200" dirty="0"/>
              <a:t>元素設定框線的樣式</a:t>
            </a:r>
            <a:endParaRPr lang="en-US" altLang="zh-TW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9033" y="3253596"/>
            <a:ext cx="10330072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/>
              <a:t>td {border-bottom:1px solid #3f294a;}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09032" y="4015475"/>
            <a:ext cx="8411277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/>
              <a:t>td {border:1px solid #2a5d44;}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87488" y="5701810"/>
            <a:ext cx="84682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+mn-ea"/>
                <a:ea typeface="+mn-ea"/>
              </a:rPr>
              <a:t>框線可參考：</a:t>
            </a:r>
            <a:r>
              <a:rPr lang="en-US" altLang="zh-TW" sz="2800" dirty="0">
                <a:latin typeface="+mn-ea"/>
                <a:ea typeface="+mn-ea"/>
              </a:rPr>
              <a:t/>
            </a:r>
            <a:br>
              <a:rPr lang="en-US" altLang="zh-TW" sz="2800" dirty="0">
                <a:latin typeface="+mn-ea"/>
                <a:ea typeface="+mn-ea"/>
              </a:rPr>
            </a:br>
            <a:r>
              <a:rPr lang="en-US" altLang="zh-TW" sz="2800" dirty="0">
                <a:latin typeface="+mn-ea"/>
                <a:ea typeface="+mn-ea"/>
              </a:rPr>
              <a:t>https://www.w3schools.com/cssref/pr_border.asp</a:t>
            </a:r>
            <a:endParaRPr lang="zh-TW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表格的格線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/>
              <a:t>如果要使格線重疊，可對</a:t>
            </a:r>
            <a:r>
              <a:rPr lang="en-US" altLang="zh-TW" sz="3200" dirty="0"/>
              <a:t>table</a:t>
            </a:r>
            <a:r>
              <a:rPr lang="zh-TW" altLang="en-US" sz="3200" dirty="0"/>
              <a:t>元素設定</a:t>
            </a:r>
            <a:r>
              <a:rPr lang="en-US" altLang="zh-TW" sz="4000" dirty="0"/>
              <a:t>border-collapse: collapse;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19536" y="3539968"/>
            <a:ext cx="9126216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/>
              <a:t>table {border-collapse: collapse;}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6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合併儲存格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當有需要時，可以將儲存格合併起來</a:t>
            </a:r>
          </a:p>
          <a:p>
            <a:r>
              <a:rPr lang="en-US" altLang="zh-TW" sz="3200" dirty="0"/>
              <a:t>&lt;td </a:t>
            </a:r>
            <a:r>
              <a:rPr lang="en-US" altLang="zh-TW" sz="3200" dirty="0" err="1"/>
              <a:t>colspan</a:t>
            </a:r>
            <a:r>
              <a:rPr lang="en-US" altLang="zh-TW" sz="3200" dirty="0"/>
              <a:t>=“2”&gt;</a:t>
            </a:r>
            <a:r>
              <a:rPr lang="zh-TW" altLang="en-US" sz="3200" dirty="0"/>
              <a:t> 合併左右兩個儲存格</a:t>
            </a:r>
          </a:p>
          <a:p>
            <a:r>
              <a:rPr lang="en-US" altLang="zh-TW" sz="3200" dirty="0"/>
              <a:t>&lt;td </a:t>
            </a:r>
            <a:r>
              <a:rPr lang="en-US" altLang="zh-TW" sz="3200" dirty="0" err="1"/>
              <a:t>rowspan</a:t>
            </a:r>
            <a:r>
              <a:rPr lang="en-US" altLang="zh-TW" sz="3200" dirty="0"/>
              <a:t>=“2”&gt;</a:t>
            </a:r>
            <a:r>
              <a:rPr lang="zh-TW" altLang="en-US" sz="3200" dirty="0"/>
              <a:t> 合併上下兩個儲存格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 4</a:t>
            </a:r>
            <a:r>
              <a:rPr lang="zh-TW" altLang="en-US" dirty="0"/>
              <a:t>的清單與表格呈現方式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bootstrap 4</a:t>
            </a:r>
            <a:r>
              <a:rPr lang="zh-TW" altLang="en-US" sz="4800" dirty="0"/>
              <a:t>的清單呈現方式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在</a:t>
            </a:r>
            <a:r>
              <a:rPr lang="en-US" altLang="zh-TW" sz="3200" dirty="0"/>
              <a:t>ul </a:t>
            </a:r>
            <a:r>
              <a:rPr lang="zh-TW" altLang="en-US" sz="3200" dirty="0"/>
              <a:t>標籤上加入</a:t>
            </a:r>
            <a:r>
              <a:rPr lang="en-US" altLang="zh-TW" sz="3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 "list-group"</a:t>
            </a:r>
            <a:r>
              <a:rPr lang="zh-TW" altLang="en-US" sz="3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，</a:t>
            </a:r>
            <a:r>
              <a:rPr lang="zh-TW" altLang="en-US" sz="3200" dirty="0"/>
              <a:t>在</a:t>
            </a:r>
            <a:r>
              <a:rPr lang="en-US" altLang="zh-TW" sz="3200" dirty="0"/>
              <a:t>li </a:t>
            </a:r>
            <a:r>
              <a:rPr lang="zh-TW" altLang="en-US" sz="3200" dirty="0"/>
              <a:t>標籤上加入</a:t>
            </a:r>
            <a:r>
              <a:rPr lang="en-US" altLang="zh-TW" sz="3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class="list-group-item"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559496" y="2996952"/>
            <a:ext cx="8277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&lt;ul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class="list-group"&gt;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class="list-group-item"&gt;An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class="list-group-item"&gt;The second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class="list-group-item"&gt;The third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9186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清單上想強調某一項目的呈現方式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將</a:t>
            </a:r>
            <a:r>
              <a:rPr lang="en-US" altLang="zh-TW" sz="3200" dirty="0"/>
              <a:t>li </a:t>
            </a:r>
            <a:r>
              <a:rPr lang="zh-TW" altLang="en-US" sz="3200" dirty="0"/>
              <a:t>標籤的</a:t>
            </a:r>
            <a:r>
              <a:rPr lang="en-US" altLang="zh-TW" sz="3200" dirty="0"/>
              <a:t>class</a:t>
            </a:r>
            <a:r>
              <a:rPr lang="zh-TW" altLang="en-US" sz="3200" dirty="0"/>
              <a:t>上增加</a:t>
            </a:r>
            <a:r>
              <a:rPr lang="en-US" altLang="zh-TW" sz="3200" dirty="0"/>
              <a:t>active</a:t>
            </a:r>
            <a:r>
              <a:rPr lang="zh-TW" altLang="en-US" sz="3200" dirty="0"/>
              <a:t>，也就是</a:t>
            </a:r>
            <a:r>
              <a:rPr lang="en-US" altLang="zh-TW" sz="3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class="list-group-item</a:t>
            </a:r>
            <a:r>
              <a:rPr lang="zh-TW" altLang="en-US" sz="3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active"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559496" y="2996952"/>
            <a:ext cx="9514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&lt;ul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class="list-group"&gt;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class="list-group-item"&gt;An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 active"&gt;The second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class="list-group-item"&gt;The third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7246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賦予項目的意義與顏色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將</a:t>
            </a:r>
            <a:r>
              <a:rPr lang="en-US" altLang="zh-TW" sz="3200" dirty="0"/>
              <a:t>li </a:t>
            </a:r>
            <a:r>
              <a:rPr lang="zh-TW" altLang="en-US" sz="3200" dirty="0"/>
              <a:t>標籤的</a:t>
            </a:r>
            <a:r>
              <a:rPr lang="en-US" altLang="zh-TW" sz="3200" dirty="0"/>
              <a:t>class</a:t>
            </a:r>
            <a:r>
              <a:rPr lang="zh-TW" altLang="en-US" sz="3200" dirty="0"/>
              <a:t>上增加以下的字串</a:t>
            </a:r>
            <a:endParaRPr lang="en-US" altLang="zh-TW" sz="3200" dirty="0"/>
          </a:p>
          <a:p>
            <a:pPr lvl="1"/>
            <a:r>
              <a:rPr lang="en-US" altLang="zh-TW" sz="2900" dirty="0"/>
              <a:t>list-group-item-primary</a:t>
            </a:r>
          </a:p>
          <a:p>
            <a:pPr lvl="1"/>
            <a:r>
              <a:rPr lang="en-US" altLang="zh-TW" sz="2900" dirty="0"/>
              <a:t>list-group-item-secondary</a:t>
            </a:r>
          </a:p>
          <a:p>
            <a:pPr lvl="1"/>
            <a:r>
              <a:rPr lang="en-US" altLang="zh-TW" sz="2900" dirty="0"/>
              <a:t>list-group-item-success</a:t>
            </a:r>
          </a:p>
          <a:p>
            <a:pPr lvl="1"/>
            <a:r>
              <a:rPr lang="en-US" altLang="zh-TW" sz="2900" dirty="0"/>
              <a:t>list-group-item-danger</a:t>
            </a:r>
          </a:p>
          <a:p>
            <a:pPr lvl="1"/>
            <a:r>
              <a:rPr lang="en-US" altLang="zh-TW" sz="2900" dirty="0"/>
              <a:t>……</a:t>
            </a:r>
            <a:endParaRPr lang="zh-TW" altLang="en-US" sz="2900" dirty="0"/>
          </a:p>
        </p:txBody>
      </p:sp>
      <p:sp>
        <p:nvSpPr>
          <p:cNvPr id="4" name="矩形 3"/>
          <p:cNvSpPr/>
          <p:nvPr/>
        </p:nvSpPr>
        <p:spPr>
          <a:xfrm>
            <a:off x="326911" y="4869160"/>
            <a:ext cx="10739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&lt;ul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class="list-group"&gt;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 list-group-item-success"&gt;An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class="list-group-item"&gt;The second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&lt;li class="list-group-item"&gt;The third item&lt;/li&gt;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6127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清單的種類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6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bootstrap 4</a:t>
            </a:r>
            <a:r>
              <a:rPr lang="zh-TW" altLang="en-US" sz="4800" dirty="0"/>
              <a:t>的表格呈現方式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在</a:t>
            </a:r>
            <a:r>
              <a:rPr lang="en-US" altLang="zh-TW" sz="3200" dirty="0"/>
              <a:t>table</a:t>
            </a:r>
            <a:r>
              <a:rPr lang="zh-TW" altLang="en-US" sz="3200" dirty="0"/>
              <a:t>標籤上加入</a:t>
            </a:r>
            <a:r>
              <a:rPr lang="en-US" altLang="zh-TW" sz="3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class="table"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639616" y="2492896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&lt;table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class="table"&gt;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&gt;T1&lt;/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&gt;T2&lt;/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&gt;T3&lt;/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&lt;td&gt;A1&lt;/td&gt;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&lt;td&gt;A2&lt;/td&gt;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&lt;td&gt;A3&lt;/td&gt;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……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5160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42F641-A4D8-4148-ACA7-C6AB6AB9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首列呈現不同顏色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01BEE3E-D4DA-48DC-B7A7-6C8C62A6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在第一行</a:t>
            </a:r>
            <a:r>
              <a:rPr lang="en-US" altLang="zh-TW" sz="3200" dirty="0"/>
              <a:t>tr</a:t>
            </a:r>
            <a:r>
              <a:rPr lang="zh-TW" altLang="en-US" sz="3200" dirty="0"/>
              <a:t>標籤上加入</a:t>
            </a:r>
            <a:r>
              <a:rPr lang="en-US" altLang="zh-TW" sz="3200" dirty="0"/>
              <a:t>class="table-primary"</a:t>
            </a:r>
            <a:r>
              <a:rPr lang="zh-TW" altLang="en-US" sz="3200" dirty="0"/>
              <a:t>等代表意義的訊息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8621155-7075-4622-93B5-A10049B4C390}"/>
              </a:ext>
            </a:extLst>
          </p:cNvPr>
          <p:cNvSpPr/>
          <p:nvPr/>
        </p:nvSpPr>
        <p:spPr>
          <a:xfrm>
            <a:off x="2711624" y="2753419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&lt;table</a:t>
            </a:r>
            <a:r>
              <a:rPr lang="zh-TW" altLang="en-US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class="table</a:t>
            </a:r>
            <a:r>
              <a:rPr lang="zh-TW" altLang="en-US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table-striped"&gt;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&lt;tr</a:t>
            </a:r>
            <a:r>
              <a:rPr lang="zh-TW" altLang="en-US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class="table-primary"&gt;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&gt;T1&lt;/</a:t>
            </a:r>
            <a:r>
              <a:rPr lang="en-US" altLang="zh-TW" sz="2000" dirty="0" err="1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&gt;T2&lt;/</a:t>
            </a:r>
            <a:r>
              <a:rPr lang="en-US" altLang="zh-TW" sz="2000" dirty="0" err="1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&gt;T3&lt;/</a:t>
            </a:r>
            <a:r>
              <a:rPr lang="en-US" altLang="zh-TW" sz="2000" dirty="0" err="1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&lt;/tr&gt;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&lt;tr&gt;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&lt;td&gt;A1&lt;/td&gt;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&lt;td&gt;A2&lt;/td&gt;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&lt;td&gt;A3&lt;/td&gt;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&lt;/tr&gt;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……</a:t>
            </a:r>
          </a:p>
          <a:p>
            <a:pPr lvl="0"/>
            <a:r>
              <a:rPr lang="en-US" altLang="zh-TW" sz="2000" dirty="0">
                <a:solidFill>
                  <a:srgbClr val="374C81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&lt;/table&gt;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4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隔行使用不同的背景顏色</a:t>
            </a:r>
          </a:p>
        </p:txBody>
      </p:sp>
      <p:sp>
        <p:nvSpPr>
          <p:cNvPr id="3" name="矩形 2"/>
          <p:cNvSpPr/>
          <p:nvPr/>
        </p:nvSpPr>
        <p:spPr>
          <a:xfrm>
            <a:off x="2495600" y="184482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&lt;table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class="table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table-striped"&gt;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&gt;T1&lt;/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&gt;T2&lt;/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&gt;T3&lt;/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&lt;td&gt;A1&lt;/td&gt;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&lt;td&gt;A2&lt;/td&gt;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&lt;td&gt;A3&lt;/td&gt;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……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0054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滑鼠移過時的效果</a:t>
            </a:r>
          </a:p>
        </p:txBody>
      </p:sp>
      <p:sp>
        <p:nvSpPr>
          <p:cNvPr id="3" name="矩形 2"/>
          <p:cNvSpPr/>
          <p:nvPr/>
        </p:nvSpPr>
        <p:spPr>
          <a:xfrm>
            <a:off x="2495600" y="2060848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&lt;table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class="table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table-hover"&gt;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&gt;T1&lt;/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&gt;T2&lt;/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&gt;T3&lt;/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&lt;td&gt;A1&lt;/td&gt;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&lt;td&gt;A2&lt;/td&gt;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&lt;td&gt;A3&lt;/td&gt;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&lt;/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……</a:t>
            </a:r>
          </a:p>
          <a:p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44493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7408" y="2644170"/>
            <a:ext cx="10369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bootstrap 4</a:t>
            </a:r>
            <a:r>
              <a:rPr lang="zh-TW" altLang="en-US" dirty="0"/>
              <a:t>的表格呈現方式可參見</a:t>
            </a:r>
          </a:p>
        </p:txBody>
      </p:sp>
      <p:sp>
        <p:nvSpPr>
          <p:cNvPr id="4" name="矩形 3"/>
          <p:cNvSpPr/>
          <p:nvPr/>
        </p:nvSpPr>
        <p:spPr>
          <a:xfrm>
            <a:off x="767408" y="3356992"/>
            <a:ext cx="11233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hlinkClick r:id="rId2"/>
              </a:rPr>
              <a:t>https://www.w3schools.com/bootstrap4/bootstrap_tables.asp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97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本週作業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7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A986EC-663F-465D-9233-CEB3599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修改經歷 </a:t>
            </a:r>
            <a:r>
              <a:rPr lang="en-US" altLang="zh-TW" sz="5400" dirty="0"/>
              <a:t>(Experience)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891B763-5F0A-4157-8B71-E7138CF6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曾經做過什麼工作，參加過什麼社團或比賽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715A0FD-4D4D-400C-98E0-E783C12E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350875"/>
            <a:ext cx="10160001" cy="45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A986EC-663F-465D-9233-CEB35998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修改</a:t>
            </a:r>
            <a:r>
              <a:rPr lang="zh-TW" altLang="en-US" sz="5400" dirty="0" smtClean="0"/>
              <a:t>學</a:t>
            </a:r>
            <a:r>
              <a:rPr lang="zh-TW" altLang="en-US" sz="5400" dirty="0"/>
              <a:t>歷</a:t>
            </a:r>
            <a:r>
              <a:rPr lang="zh-TW" altLang="en-US" sz="5400" dirty="0" smtClean="0"/>
              <a:t> </a:t>
            </a:r>
            <a:r>
              <a:rPr lang="en-US" altLang="zh-TW" sz="5400" dirty="0"/>
              <a:t>(</a:t>
            </a:r>
            <a:r>
              <a:rPr lang="en-US" altLang="zh-TW" sz="5400" dirty="0" smtClean="0"/>
              <a:t>Education)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891B763-5F0A-4157-8B71-E7138CF6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大學、高中、國中</a:t>
            </a:r>
            <a:endParaRPr lang="zh-TW" altLang="en-US" sz="24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88" y="2269879"/>
            <a:ext cx="9912424" cy="45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5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增加專長</a:t>
            </a:r>
            <a:r>
              <a:rPr lang="en-US" altLang="zh-TW" sz="5400" dirty="0"/>
              <a:t>(Specialties)</a:t>
            </a:r>
            <a:r>
              <a:rPr lang="zh-TW" altLang="en-US" sz="5400" dirty="0"/>
              <a:t>區段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6D5670B-349C-437C-A2D2-3254BCCF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網頁設計、網路行銷、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可參考</a:t>
            </a:r>
            <a:r>
              <a:rPr lang="en-US" altLang="zh-TW" dirty="0"/>
              <a:t>104</a:t>
            </a:r>
            <a:r>
              <a:rPr lang="zh-TW" altLang="en-US" dirty="0"/>
              <a:t>工作世界 </a:t>
            </a:r>
            <a:r>
              <a:rPr lang="en-US" altLang="zh-TW" dirty="0"/>
              <a:t>https://wow.104.com.tw/index/main.html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4D72D5A-6680-4647-9154-1E70C823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72" y="2708920"/>
            <a:ext cx="8400256" cy="38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利用表格製作大學生活目標或者我的愛好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7" y="2061936"/>
            <a:ext cx="5085624" cy="4602131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061936"/>
            <a:ext cx="5359837" cy="46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清單的種類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有序清單</a:t>
            </a:r>
            <a:r>
              <a:rPr lang="en-US" altLang="zh-TW" sz="3600" dirty="0"/>
              <a:t>(Ordered Lists)</a:t>
            </a:r>
          </a:p>
          <a:p>
            <a:r>
              <a:rPr lang="zh-TW" altLang="en-US" sz="3600" dirty="0"/>
              <a:t>無序清單</a:t>
            </a:r>
            <a:r>
              <a:rPr lang="en-US" altLang="zh-TW" sz="3600" dirty="0"/>
              <a:t>(Unordered Lists)</a:t>
            </a:r>
          </a:p>
          <a:p>
            <a:r>
              <a:rPr lang="zh-TW" altLang="en-US" sz="3600" dirty="0"/>
              <a:t>定義清單</a:t>
            </a:r>
            <a:r>
              <a:rPr lang="en-US" altLang="zh-TW" sz="3600" dirty="0"/>
              <a:t>(Definition Lists)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有序清單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ol</a:t>
            </a:r>
            <a:r>
              <a:rPr lang="en-US" altLang="zh-TW" sz="4800" dirty="0"/>
              <a:t>&gt;</a:t>
            </a:r>
            <a:endParaRPr lang="zh-TW" altLang="en-US" sz="4800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3600" dirty="0"/>
              <a:t>&lt;</a:t>
            </a:r>
            <a:r>
              <a:rPr lang="en-US" altLang="zh-TW" sz="3600" dirty="0" err="1"/>
              <a:t>ol</a:t>
            </a:r>
            <a:r>
              <a:rPr lang="en-US" altLang="zh-TW" sz="3600" dirty="0"/>
              <a:t>&gt;</a:t>
            </a:r>
            <a:br>
              <a:rPr lang="en-US" altLang="zh-TW" sz="3600" dirty="0"/>
            </a:br>
            <a:r>
              <a:rPr lang="en-US" altLang="zh-TW" sz="3600" dirty="0"/>
              <a:t>&lt;li&gt;</a:t>
            </a:r>
            <a:r>
              <a:rPr lang="zh-TW" altLang="en-US" sz="3600" dirty="0"/>
              <a:t>第一個項目</a:t>
            </a:r>
            <a:r>
              <a:rPr lang="en-US" altLang="zh-TW" sz="3600" dirty="0"/>
              <a:t>&lt;/li&gt;</a:t>
            </a:r>
            <a:br>
              <a:rPr lang="en-US" altLang="zh-TW" sz="3600" dirty="0"/>
            </a:br>
            <a:r>
              <a:rPr lang="en-US" altLang="zh-TW" sz="3600" dirty="0"/>
              <a:t>&lt;li&gt;</a:t>
            </a:r>
            <a:r>
              <a:rPr lang="zh-TW" altLang="en-US" sz="3600" dirty="0"/>
              <a:t>第二個項目</a:t>
            </a:r>
            <a:r>
              <a:rPr lang="en-US" altLang="zh-TW" sz="3600" dirty="0"/>
              <a:t>&lt;/li&gt; </a:t>
            </a:r>
            <a:br>
              <a:rPr lang="en-US" altLang="zh-TW" sz="3600" dirty="0"/>
            </a:br>
            <a:r>
              <a:rPr lang="en-US" altLang="zh-TW" sz="3600" dirty="0"/>
              <a:t>&lt;li&gt;</a:t>
            </a:r>
            <a:r>
              <a:rPr lang="zh-TW" altLang="en-US" sz="3600" dirty="0"/>
              <a:t>第三個項目</a:t>
            </a:r>
            <a:r>
              <a:rPr lang="en-US" altLang="zh-TW" sz="3600" dirty="0"/>
              <a:t>&lt;/li&gt; </a:t>
            </a:r>
            <a:br>
              <a:rPr lang="en-US" altLang="zh-TW" sz="3600" dirty="0"/>
            </a:br>
            <a:r>
              <a:rPr lang="en-US" altLang="zh-TW" sz="3600" dirty="0"/>
              <a:t>&lt;li&gt;</a:t>
            </a:r>
            <a:r>
              <a:rPr lang="zh-TW" altLang="en-US" sz="3600" dirty="0"/>
              <a:t>最後一個項目</a:t>
            </a:r>
            <a:r>
              <a:rPr lang="en-US" altLang="zh-TW" sz="3600" dirty="0"/>
              <a:t>&lt;/li&gt; </a:t>
            </a:r>
            <a:br>
              <a:rPr lang="en-US" altLang="zh-TW" sz="3600" dirty="0"/>
            </a:br>
            <a:r>
              <a:rPr lang="en-US" altLang="zh-TW" sz="3600" dirty="0"/>
              <a:t>&lt;/</a:t>
            </a:r>
            <a:r>
              <a:rPr lang="en-US" altLang="zh-TW" sz="3600" dirty="0" err="1"/>
              <a:t>ol</a:t>
            </a:r>
            <a:r>
              <a:rPr lang="en-US" altLang="zh-TW" sz="3600" dirty="0"/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無序清單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ul</a:t>
            </a:r>
            <a:r>
              <a:rPr lang="en-US" altLang="zh-TW" sz="4800" dirty="0"/>
              <a:t>&gt;</a:t>
            </a:r>
            <a:endParaRPr lang="zh-TW" altLang="en-US" sz="4800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3600" dirty="0"/>
              <a:t>&lt;</a:t>
            </a:r>
            <a:r>
              <a:rPr lang="en-US" altLang="zh-TW" sz="3600" dirty="0" err="1"/>
              <a:t>ul</a:t>
            </a:r>
            <a:r>
              <a:rPr lang="en-US" altLang="zh-TW" sz="3600" dirty="0"/>
              <a:t>&gt;</a:t>
            </a:r>
            <a:br>
              <a:rPr lang="en-US" altLang="zh-TW" sz="3600" dirty="0"/>
            </a:br>
            <a:r>
              <a:rPr lang="en-US" altLang="zh-TW" sz="3600" dirty="0"/>
              <a:t>&lt;li&gt;</a:t>
            </a:r>
            <a:r>
              <a:rPr lang="zh-TW" altLang="en-US" sz="3600" dirty="0"/>
              <a:t>第一個項目</a:t>
            </a:r>
            <a:r>
              <a:rPr lang="en-US" altLang="zh-TW" sz="3600" dirty="0"/>
              <a:t>&lt;/li&gt;</a:t>
            </a:r>
            <a:br>
              <a:rPr lang="en-US" altLang="zh-TW" sz="3600" dirty="0"/>
            </a:br>
            <a:r>
              <a:rPr lang="en-US" altLang="zh-TW" sz="3600" dirty="0"/>
              <a:t>&lt;li&gt;</a:t>
            </a:r>
            <a:r>
              <a:rPr lang="zh-TW" altLang="en-US" sz="3600" dirty="0"/>
              <a:t>第二個項目</a:t>
            </a:r>
            <a:r>
              <a:rPr lang="en-US" altLang="zh-TW" sz="3600" dirty="0"/>
              <a:t>&lt;/li&gt; </a:t>
            </a:r>
            <a:br>
              <a:rPr lang="en-US" altLang="zh-TW" sz="3600" dirty="0"/>
            </a:br>
            <a:r>
              <a:rPr lang="en-US" altLang="zh-TW" sz="3600" dirty="0"/>
              <a:t>&lt;li&gt;</a:t>
            </a:r>
            <a:r>
              <a:rPr lang="zh-TW" altLang="en-US" sz="3600" dirty="0"/>
              <a:t>第三個項目</a:t>
            </a:r>
            <a:r>
              <a:rPr lang="en-US" altLang="zh-TW" sz="3600" dirty="0"/>
              <a:t>&lt;/li&gt; </a:t>
            </a:r>
            <a:br>
              <a:rPr lang="en-US" altLang="zh-TW" sz="3600" dirty="0"/>
            </a:br>
            <a:r>
              <a:rPr lang="en-US" altLang="zh-TW" sz="3600" dirty="0"/>
              <a:t>&lt;li&gt;</a:t>
            </a:r>
            <a:r>
              <a:rPr lang="zh-TW" altLang="en-US" sz="3600" dirty="0"/>
              <a:t>最後一個項目</a:t>
            </a:r>
            <a:r>
              <a:rPr lang="en-US" altLang="zh-TW" sz="3600" dirty="0"/>
              <a:t>&lt;/li&gt; </a:t>
            </a:r>
            <a:br>
              <a:rPr lang="en-US" altLang="zh-TW" sz="3600" dirty="0"/>
            </a:br>
            <a:r>
              <a:rPr lang="en-US" altLang="zh-TW" sz="3600" dirty="0"/>
              <a:t>&lt;/</a:t>
            </a:r>
            <a:r>
              <a:rPr lang="en-US" altLang="zh-TW" sz="3600" dirty="0" err="1"/>
              <a:t>ul</a:t>
            </a:r>
            <a:r>
              <a:rPr lang="en-US" altLang="zh-TW" sz="3600" dirty="0"/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網頁中的無序清單</a:t>
            </a: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450745"/>
            <a:ext cx="10860016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HTML</a:t>
            </a:r>
            <a:r>
              <a:rPr lang="zh-TW" altLang="en-US" sz="4800" dirty="0"/>
              <a:t>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796395" y="5319587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注意：此處以連結做為清單項目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614234"/>
            <a:ext cx="644932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AE4B8537-F73A-4883-B300-E794510A9537}" vid="{4082FBCE-9204-4DA3-AF92-860EFFF099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1212</Words>
  <Application>Microsoft Office PowerPoint</Application>
  <PresentationFormat>寬螢幕</PresentationFormat>
  <Paragraphs>200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微軟正黑體</vt:lpstr>
      <vt:lpstr>新細明體</vt:lpstr>
      <vt:lpstr>標楷體</vt:lpstr>
      <vt:lpstr>Arial</vt:lpstr>
      <vt:lpstr>Century Gothic</vt:lpstr>
      <vt:lpstr>Courier New</vt:lpstr>
      <vt:lpstr>Books_16x9</vt:lpstr>
      <vt:lpstr>清單(Lists)與 表格(Tables)</vt:lpstr>
      <vt:lpstr>善用清單和表格 使網頁資訊有條理</vt:lpstr>
      <vt:lpstr>PowerPoint 簡報</vt:lpstr>
      <vt:lpstr>清單的種類</vt:lpstr>
      <vt:lpstr>清單的種類</vt:lpstr>
      <vt:lpstr>有序清單&lt;ol&gt;</vt:lpstr>
      <vt:lpstr>無序清單&lt;ul&gt;</vt:lpstr>
      <vt:lpstr>網頁中的無序清單</vt:lpstr>
      <vt:lpstr>HTML碼</vt:lpstr>
      <vt:lpstr>如果將無序清單改為有序清單</vt:lpstr>
      <vt:lpstr>PowerPoint 簡報</vt:lpstr>
      <vt:lpstr>巢狀清單</vt:lpstr>
      <vt:lpstr>巢狀清單</vt:lpstr>
      <vt:lpstr>巢狀清單的HTML碼</vt:lpstr>
      <vt:lpstr>定義清單</vt:lpstr>
      <vt:lpstr>清單的表現方式</vt:lpstr>
      <vt:lpstr>有序清單的表現方式</vt:lpstr>
      <vt:lpstr>有序清單的表現方式</vt:lpstr>
      <vt:lpstr>無序清單的表現方式</vt:lpstr>
      <vt:lpstr>清單的樣式可參考</vt:lpstr>
      <vt:lpstr>當滑鼠指標移動到項目上時， 改變背景顏色</vt:lpstr>
      <vt:lpstr>當滑鼠指標移動到項目上時， 改變背景顏色</vt:lpstr>
      <vt:lpstr>選擇符可參考</vt:lpstr>
      <vt:lpstr>表格的組成元件</vt:lpstr>
      <vt:lpstr>表格的組成</vt:lpstr>
      <vt:lpstr>表格的元件</vt:lpstr>
      <vt:lpstr>表格的呈現方式</vt:lpstr>
      <vt:lpstr>設定字型、背景顏色或者左右對齊等等外觀呈現</vt:lpstr>
      <vt:lpstr>CSS加上&lt;table&gt;的寬度</vt:lpstr>
      <vt:lpstr>表格上的資料</vt:lpstr>
      <vt:lpstr>CSS加上&lt;th&gt;及&lt;td&gt;的對齊</vt:lpstr>
      <vt:lpstr>為了容易閱讀表格， 隔行使用不同的背景顏色</vt:lpstr>
      <vt:lpstr>表格的格線</vt:lpstr>
      <vt:lpstr>表格的格線</vt:lpstr>
      <vt:lpstr>合併儲存格</vt:lpstr>
      <vt:lpstr>bootstrap 4的清單與表格呈現方式</vt:lpstr>
      <vt:lpstr>bootstrap 4的清單呈現方式</vt:lpstr>
      <vt:lpstr>清單上想強調某一項目的呈現方式</vt:lpstr>
      <vt:lpstr>賦予項目的意義與顏色</vt:lpstr>
      <vt:lpstr>bootstrap 4的表格呈現方式</vt:lpstr>
      <vt:lpstr>首列呈現不同顏色</vt:lpstr>
      <vt:lpstr>隔行使用不同的背景顏色</vt:lpstr>
      <vt:lpstr>滑鼠移過時的效果</vt:lpstr>
      <vt:lpstr>PowerPoint 簡報</vt:lpstr>
      <vt:lpstr>本週作業</vt:lpstr>
      <vt:lpstr>修改經歷 (Experience)</vt:lpstr>
      <vt:lpstr>修改學歷 (Education)</vt:lpstr>
      <vt:lpstr>增加專長(Specialties)區段</vt:lpstr>
      <vt:lpstr>利用表格製作大學生活目標或者我的愛好</vt:lpstr>
    </vt:vector>
  </TitlesOfParts>
  <Company>Shu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清單</dc:title>
  <dc:creator>Sung-Chien Lin</dc:creator>
  <cp:lastModifiedBy>頌堅 林</cp:lastModifiedBy>
  <cp:revision>77</cp:revision>
  <dcterms:created xsi:type="dcterms:W3CDTF">2007-10-21T13:47:42Z</dcterms:created>
  <dcterms:modified xsi:type="dcterms:W3CDTF">2021-03-30T23:16:13Z</dcterms:modified>
</cp:coreProperties>
</file>