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80" r:id="rId4"/>
    <p:sldId id="321" r:id="rId5"/>
    <p:sldId id="322" r:id="rId6"/>
    <p:sldId id="298" r:id="rId7"/>
    <p:sldId id="299" r:id="rId8"/>
    <p:sldId id="258" r:id="rId9"/>
    <p:sldId id="294" r:id="rId10"/>
    <p:sldId id="259" r:id="rId11"/>
    <p:sldId id="300" r:id="rId12"/>
    <p:sldId id="260" r:id="rId13"/>
    <p:sldId id="283" r:id="rId14"/>
    <p:sldId id="284" r:id="rId15"/>
    <p:sldId id="301" r:id="rId16"/>
    <p:sldId id="291" r:id="rId17"/>
    <p:sldId id="261" r:id="rId18"/>
    <p:sldId id="285" r:id="rId19"/>
    <p:sldId id="286" r:id="rId20"/>
    <p:sldId id="288" r:id="rId21"/>
    <p:sldId id="287" r:id="rId22"/>
    <p:sldId id="293" r:id="rId23"/>
    <p:sldId id="295" r:id="rId24"/>
    <p:sldId id="303" r:id="rId25"/>
    <p:sldId id="292" r:id="rId26"/>
    <p:sldId id="263" r:id="rId27"/>
    <p:sldId id="290" r:id="rId28"/>
    <p:sldId id="289" r:id="rId29"/>
    <p:sldId id="305" r:id="rId30"/>
    <p:sldId id="306" r:id="rId31"/>
    <p:sldId id="309" r:id="rId32"/>
    <p:sldId id="304" r:id="rId33"/>
    <p:sldId id="307" r:id="rId34"/>
    <p:sldId id="308" r:id="rId35"/>
    <p:sldId id="310" r:id="rId36"/>
    <p:sldId id="311" r:id="rId37"/>
    <p:sldId id="323" r:id="rId38"/>
    <p:sldId id="314" r:id="rId39"/>
    <p:sldId id="324" r:id="rId40"/>
    <p:sldId id="315" r:id="rId41"/>
    <p:sldId id="325" r:id="rId42"/>
    <p:sldId id="316" r:id="rId43"/>
    <p:sldId id="328" r:id="rId44"/>
    <p:sldId id="329" r:id="rId45"/>
    <p:sldId id="330" r:id="rId46"/>
    <p:sldId id="331" r:id="rId47"/>
    <p:sldId id="326" r:id="rId48"/>
    <p:sldId id="312" r:id="rId49"/>
    <p:sldId id="327" r:id="rId50"/>
    <p:sldId id="313" r:id="rId51"/>
    <p:sldId id="318" r:id="rId52"/>
    <p:sldId id="319" r:id="rId53"/>
    <p:sldId id="320" r:id="rId54"/>
    <p:sldId id="317" r:id="rId5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66"/>
    <a:srgbClr val="A50021"/>
    <a:srgbClr val="99FF99"/>
    <a:srgbClr val="FF99FF"/>
    <a:srgbClr val="FFFF66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90929"/>
  </p:normalViewPr>
  <p:slideViewPr>
    <p:cSldViewPr>
      <p:cViewPr varScale="1">
        <p:scale>
          <a:sx n="66" d="100"/>
          <a:sy n="66" d="100"/>
        </p:scale>
        <p:origin x="48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4051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101" b="0">
                <a:solidFill>
                  <a:schemeClr val="tx1"/>
                </a:solidFill>
              </a:defRPr>
            </a:lvl1pPr>
            <a:lvl2pPr marL="45724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84874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6135-CC33-4DDD-8D8B-637816AE66A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38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40"/>
            <a:ext cx="142240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40"/>
            <a:ext cx="8534400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27C-0760-45C7-A690-6A706B9A159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66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8443-1889-45E7-AAD8-6CE47024F94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2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101">
                <a:solidFill>
                  <a:schemeClr val="tx1"/>
                </a:solidFill>
              </a:defRPr>
            </a:lvl1pPr>
            <a:lvl2pPr marL="457242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latinLnBrk="0">
              <a:buNone/>
              <a:defRPr lang="zh-TW"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259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E839-01DB-402E-AF06-390246DCC4E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58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BF88-F87B-4088-B68F-30C7F51FF7E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63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27B4-7D11-424F-9218-ACB6278D94C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84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623-F513-49DC-9DE1-0B238E9C55F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9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latinLnBrk="0"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D3A-5645-4581-BAC1-9D9ED7C3CF8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3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0" y="279403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457242" indent="0" latinLnBrk="0">
              <a:buNone/>
              <a:defRPr lang="zh-TW" sz="2776"/>
            </a:lvl2pPr>
            <a:lvl3pPr marL="914484" indent="0" latinLnBrk="0">
              <a:buNone/>
              <a:defRPr lang="zh-TW" sz="2401"/>
            </a:lvl3pPr>
            <a:lvl4pPr marL="1371726" indent="0" latinLnBrk="0">
              <a:buNone/>
              <a:defRPr lang="zh-TW" sz="2026"/>
            </a:lvl4pPr>
            <a:lvl5pPr marL="1828967" indent="0" latinLnBrk="0">
              <a:buNone/>
              <a:defRPr lang="zh-TW" sz="2026"/>
            </a:lvl5pPr>
            <a:lvl6pPr marL="2286210" indent="0" latinLnBrk="0">
              <a:buNone/>
              <a:defRPr lang="zh-TW" sz="2026"/>
            </a:lvl6pPr>
            <a:lvl7pPr marL="2743451" indent="0" latinLnBrk="0">
              <a:buNone/>
              <a:defRPr lang="zh-TW" sz="2026"/>
            </a:lvl7pPr>
            <a:lvl8pPr marL="3200693" indent="0" latinLnBrk="0">
              <a:buNone/>
              <a:defRPr lang="zh-TW" sz="2026"/>
            </a:lvl8pPr>
            <a:lvl9pPr marL="3657935" indent="0" latinLnBrk="0">
              <a:buNone/>
              <a:defRPr lang="zh-TW" sz="2026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6291-A754-41B2-B274-D1B5A05F1C4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0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3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0" y="6400803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3"/>
            <a:ext cx="110780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6205F8CE-86D1-48B8-BC37-6BFA9155547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6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lang="zh-TW" sz="3301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utilities.asp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CSS Box Model (</a:t>
            </a:r>
            <a:r>
              <a:rPr lang="zh-TW" altLang="en-US" dirty="0"/>
              <a:t>盒狀模型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當內容元素超出指定的大小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/>
              <a:t>利用</a:t>
            </a:r>
            <a:r>
              <a:rPr lang="en-US" altLang="zh-TW" sz="3600" dirty="0"/>
              <a:t>overflow</a:t>
            </a:r>
            <a:r>
              <a:rPr lang="zh-TW" altLang="en-US" sz="3600" dirty="0"/>
              <a:t>處理超出的部分</a:t>
            </a:r>
          </a:p>
          <a:p>
            <a:pPr lvl="1" eaLnBrk="1" hangingPunct="1"/>
            <a:r>
              <a:rPr lang="en-US" altLang="zh-TW" sz="3600" dirty="0"/>
              <a:t>visible</a:t>
            </a:r>
          </a:p>
          <a:p>
            <a:pPr lvl="1" eaLnBrk="1" hangingPunct="1"/>
            <a:r>
              <a:rPr lang="en-US" altLang="zh-TW" sz="3600" dirty="0"/>
              <a:t>hidden</a:t>
            </a:r>
          </a:p>
          <a:p>
            <a:pPr lvl="1" eaLnBrk="1" hangingPunct="1"/>
            <a:r>
              <a:rPr lang="en-US" altLang="zh-TW" sz="3600" dirty="0"/>
              <a:t>scroll</a:t>
            </a:r>
          </a:p>
          <a:p>
            <a:pPr lvl="1" eaLnBrk="1" hangingPunct="1"/>
            <a:r>
              <a:rPr lang="en-US" altLang="zh-TW" sz="3600" dirty="0"/>
              <a:t>auto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補白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補白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971800" y="1828800"/>
            <a:ext cx="6400800" cy="4495800"/>
            <a:chOff x="912" y="1152"/>
            <a:chExt cx="4032" cy="2832"/>
          </a:xfrm>
        </p:grpSpPr>
        <p:sp>
          <p:nvSpPr>
            <p:cNvPr id="6155" name="Rectangle 5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156" name="Group 6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6163" name="Rectangle 7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64" name="Text Box 8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6157" name="Group 9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6161" name="Rectangle 10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62" name="Text Box 11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6158" name="Group 12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6159" name="Rectangle 13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0" name="Text Box 14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grpSp>
        <p:nvGrpSpPr>
          <p:cNvPr id="6148" name="Group 17"/>
          <p:cNvGrpSpPr>
            <a:grpSpLocks/>
          </p:cNvGrpSpPr>
          <p:nvPr/>
        </p:nvGrpSpPr>
        <p:grpSpPr bwMode="auto">
          <a:xfrm>
            <a:off x="4953000" y="2819401"/>
            <a:ext cx="1792288" cy="498475"/>
            <a:chOff x="2160" y="1776"/>
            <a:chExt cx="1129" cy="314"/>
          </a:xfrm>
        </p:grpSpPr>
        <p:sp>
          <p:nvSpPr>
            <p:cNvPr id="6153" name="Line 15"/>
            <p:cNvSpPr>
              <a:spLocks noChangeShapeType="1"/>
            </p:cNvSpPr>
            <p:nvPr/>
          </p:nvSpPr>
          <p:spPr bwMode="auto">
            <a:xfrm flipV="1">
              <a:off x="2160" y="177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>
              <a:off x="2246" y="1802"/>
              <a:ext cx="1043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bg1"/>
                  </a:solidFill>
                  <a:latin typeface="Times New Roman" panose="02020603050405020304" pitchFamily="18" charset="0"/>
                </a:rPr>
                <a:t>padding-top</a:t>
              </a:r>
            </a:p>
          </p:txBody>
        </p:sp>
      </p:grpSp>
      <p:sp>
        <p:nvSpPr>
          <p:cNvPr id="6149" name="Line 20"/>
          <p:cNvSpPr>
            <a:spLocks noChangeShapeType="1"/>
          </p:cNvSpPr>
          <p:nvPr/>
        </p:nvSpPr>
        <p:spPr bwMode="auto">
          <a:xfrm>
            <a:off x="3886200" y="39624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150" name="Group 22"/>
          <p:cNvGrpSpPr>
            <a:grpSpLocks/>
          </p:cNvGrpSpPr>
          <p:nvPr/>
        </p:nvGrpSpPr>
        <p:grpSpPr bwMode="auto">
          <a:xfrm>
            <a:off x="1431926" y="3962401"/>
            <a:ext cx="2835275" cy="574675"/>
            <a:chOff x="-58" y="2496"/>
            <a:chExt cx="1786" cy="362"/>
          </a:xfrm>
        </p:grpSpPr>
        <p:sp>
          <p:nvSpPr>
            <p:cNvPr id="6151" name="Freeform 19"/>
            <p:cNvSpPr>
              <a:spLocks/>
            </p:cNvSpPr>
            <p:nvPr/>
          </p:nvSpPr>
          <p:spPr bwMode="auto">
            <a:xfrm>
              <a:off x="672" y="2496"/>
              <a:ext cx="1056" cy="248"/>
            </a:xfrm>
            <a:custGeom>
              <a:avLst/>
              <a:gdLst>
                <a:gd name="T0" fmla="*/ 0 w 1056"/>
                <a:gd name="T1" fmla="*/ 240 h 248"/>
                <a:gd name="T2" fmla="*/ 672 w 1056"/>
                <a:gd name="T3" fmla="*/ 48 h 248"/>
                <a:gd name="T4" fmla="*/ 912 w 1056"/>
                <a:gd name="T5" fmla="*/ 240 h 248"/>
                <a:gd name="T6" fmla="*/ 1056 w 1056"/>
                <a:gd name="T7" fmla="*/ 0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248"/>
                <a:gd name="T14" fmla="*/ 1056 w 1056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248">
                  <a:moveTo>
                    <a:pt x="0" y="240"/>
                  </a:moveTo>
                  <a:cubicBezTo>
                    <a:pt x="260" y="144"/>
                    <a:pt x="520" y="48"/>
                    <a:pt x="672" y="48"/>
                  </a:cubicBezTo>
                  <a:cubicBezTo>
                    <a:pt x="824" y="48"/>
                    <a:pt x="848" y="248"/>
                    <a:pt x="912" y="240"/>
                  </a:cubicBezTo>
                  <a:cubicBezTo>
                    <a:pt x="976" y="232"/>
                    <a:pt x="1016" y="116"/>
                    <a:pt x="10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2" name="Text Box 21"/>
            <p:cNvSpPr txBox="1">
              <a:spLocks noChangeArrowheads="1"/>
            </p:cNvSpPr>
            <p:nvPr/>
          </p:nvSpPr>
          <p:spPr bwMode="auto">
            <a:xfrm>
              <a:off x="-58" y="2570"/>
              <a:ext cx="1053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bg1"/>
                  </a:solidFill>
                  <a:latin typeface="Times New Roman" panose="02020603050405020304" pitchFamily="18" charset="0"/>
                </a:rPr>
                <a:t>padding-left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padding</a:t>
            </a:r>
            <a:r>
              <a:rPr lang="zh-TW" altLang="en-US" sz="4800" dirty="0"/>
              <a:t>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TW" altLang="en-US" sz="3200" dirty="0"/>
              <a:t>分開指定</a:t>
            </a:r>
            <a:r>
              <a:rPr lang="en-US" altLang="zh-TW" sz="3200" dirty="0"/>
              <a:t>padding-top</a:t>
            </a:r>
            <a:r>
              <a:rPr lang="zh-TW" altLang="en-US" sz="3200" dirty="0"/>
              <a:t>、</a:t>
            </a:r>
            <a:r>
              <a:rPr lang="en-US" altLang="zh-TW" sz="3200" dirty="0"/>
              <a:t>padding-bottom</a:t>
            </a:r>
            <a:r>
              <a:rPr lang="zh-TW" altLang="en-US" sz="3200" dirty="0"/>
              <a:t>、</a:t>
            </a:r>
            <a:r>
              <a:rPr lang="en-US" altLang="zh-TW" sz="3200" dirty="0"/>
              <a:t>padding-left</a:t>
            </a:r>
            <a:r>
              <a:rPr lang="zh-TW" altLang="en-US" sz="3200" dirty="0"/>
              <a:t>、</a:t>
            </a:r>
            <a:r>
              <a:rPr lang="en-US" altLang="zh-TW" sz="3200" dirty="0"/>
              <a:t>padding-right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padding-top: 20px;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padding-left: 5%;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8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padding</a:t>
            </a:r>
            <a:r>
              <a:rPr lang="zh-TW" altLang="en-US" sz="4800" dirty="0"/>
              <a:t>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TW" altLang="en-US" sz="3200" dirty="0"/>
              <a:t>同時指定所有</a:t>
            </a:r>
            <a:r>
              <a:rPr lang="en-US" altLang="zh-TW" sz="3200" dirty="0"/>
              <a:t>padding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padding: 10px;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padding: 10px 15px; (</a:t>
            </a:r>
            <a:r>
              <a:rPr lang="zh-TW" altLang="en-US" sz="2800" dirty="0"/>
              <a:t>上下</a:t>
            </a:r>
            <a:r>
              <a:rPr lang="en-US" altLang="zh-TW" sz="2800" dirty="0"/>
              <a:t>: 10px</a:t>
            </a:r>
            <a:r>
              <a:rPr lang="zh-TW" altLang="en-US" sz="2800" dirty="0"/>
              <a:t>，左右</a:t>
            </a:r>
            <a:r>
              <a:rPr lang="en-US" altLang="zh-TW" sz="2800" dirty="0"/>
              <a:t>: 15px)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padding: 10px 15px 20px; (</a:t>
            </a:r>
            <a:r>
              <a:rPr lang="zh-TW" altLang="en-US" sz="2800" dirty="0"/>
              <a:t>上</a:t>
            </a:r>
            <a:r>
              <a:rPr lang="en-US" altLang="zh-TW" sz="2800" dirty="0"/>
              <a:t>: 10px</a:t>
            </a:r>
            <a:r>
              <a:rPr lang="zh-TW" altLang="en-US" sz="2800" dirty="0"/>
              <a:t>，左右</a:t>
            </a:r>
            <a:r>
              <a:rPr lang="en-US" altLang="zh-TW" sz="2800" dirty="0"/>
              <a:t>: 15px</a:t>
            </a:r>
            <a:r>
              <a:rPr lang="zh-TW" altLang="en-US" sz="2800" dirty="0"/>
              <a:t>，下：</a:t>
            </a:r>
            <a:r>
              <a:rPr lang="en-US" altLang="zh-TW" sz="2800" dirty="0"/>
              <a:t>20px)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padding: 10px 15px 20px 5px; (</a:t>
            </a:r>
            <a:r>
              <a:rPr lang="zh-TW" altLang="en-US" sz="2800" dirty="0"/>
              <a:t>上</a:t>
            </a:r>
            <a:r>
              <a:rPr lang="en-US" altLang="zh-TW" sz="2800" dirty="0"/>
              <a:t>: 10px</a:t>
            </a:r>
            <a:r>
              <a:rPr lang="zh-TW" altLang="en-US" sz="2800" dirty="0"/>
              <a:t>，右</a:t>
            </a:r>
            <a:r>
              <a:rPr lang="en-US" altLang="zh-TW" sz="2800" dirty="0"/>
              <a:t>: 15px</a:t>
            </a:r>
            <a:r>
              <a:rPr lang="zh-TW" altLang="en-US" sz="2800" dirty="0"/>
              <a:t>，下：</a:t>
            </a:r>
            <a:r>
              <a:rPr lang="en-US" altLang="zh-TW" sz="2800" dirty="0"/>
              <a:t>20px</a:t>
            </a:r>
            <a:r>
              <a:rPr lang="zh-TW" altLang="en-US" sz="2800" dirty="0"/>
              <a:t>，左：</a:t>
            </a:r>
            <a:r>
              <a:rPr lang="en-US" altLang="zh-TW" sz="2800" dirty="0"/>
              <a:t>5px)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36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邊框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邊框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971800" y="1828800"/>
            <a:ext cx="6400800" cy="4495800"/>
            <a:chOff x="912" y="1152"/>
            <a:chExt cx="4032" cy="2832"/>
          </a:xfrm>
        </p:grpSpPr>
        <p:sp>
          <p:nvSpPr>
            <p:cNvPr id="6155" name="Rectangle 5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156" name="Group 6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6163" name="Rectangle 7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64" name="Text Box 8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6157" name="Group 9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6161" name="Rectangle 10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62" name="Text Box 11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6158" name="Group 12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6159" name="Rectangle 13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0" name="Text Box 14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sp>
        <p:nvSpPr>
          <p:cNvPr id="6153" name="Line 15"/>
          <p:cNvSpPr>
            <a:spLocks noChangeShapeType="1"/>
          </p:cNvSpPr>
          <p:nvPr/>
        </p:nvSpPr>
        <p:spPr bwMode="auto">
          <a:xfrm flipV="1">
            <a:off x="6872261" y="2301081"/>
            <a:ext cx="0" cy="45720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7008787" y="2342357"/>
            <a:ext cx="1476377" cy="4619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border-top</a:t>
            </a:r>
          </a:p>
        </p:txBody>
      </p:sp>
      <p:sp>
        <p:nvSpPr>
          <p:cNvPr id="6149" name="Line 20"/>
          <p:cNvSpPr>
            <a:spLocks noChangeShapeType="1"/>
          </p:cNvSpPr>
          <p:nvPr/>
        </p:nvSpPr>
        <p:spPr bwMode="auto">
          <a:xfrm>
            <a:off x="3581400" y="3962402"/>
            <a:ext cx="304801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Freeform 19"/>
          <p:cNvSpPr>
            <a:spLocks/>
          </p:cNvSpPr>
          <p:nvPr/>
        </p:nvSpPr>
        <p:spPr bwMode="auto">
          <a:xfrm>
            <a:off x="2663444" y="4021021"/>
            <a:ext cx="1097248" cy="398583"/>
          </a:xfrm>
          <a:custGeom>
            <a:avLst/>
            <a:gdLst>
              <a:gd name="T0" fmla="*/ 0 w 1056"/>
              <a:gd name="T1" fmla="*/ 240 h 248"/>
              <a:gd name="T2" fmla="*/ 672 w 1056"/>
              <a:gd name="T3" fmla="*/ 48 h 248"/>
              <a:gd name="T4" fmla="*/ 912 w 1056"/>
              <a:gd name="T5" fmla="*/ 240 h 248"/>
              <a:gd name="T6" fmla="*/ 1056 w 1056"/>
              <a:gd name="T7" fmla="*/ 0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48"/>
              <a:gd name="T14" fmla="*/ 1056 w 1056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48">
                <a:moveTo>
                  <a:pt x="0" y="240"/>
                </a:moveTo>
                <a:cubicBezTo>
                  <a:pt x="260" y="144"/>
                  <a:pt x="520" y="48"/>
                  <a:pt x="672" y="48"/>
                </a:cubicBezTo>
                <a:cubicBezTo>
                  <a:pt x="824" y="48"/>
                  <a:pt x="848" y="248"/>
                  <a:pt x="912" y="240"/>
                </a:cubicBezTo>
                <a:cubicBezTo>
                  <a:pt x="976" y="232"/>
                  <a:pt x="1016" y="116"/>
                  <a:pt x="10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Text Box 21"/>
          <p:cNvSpPr txBox="1">
            <a:spLocks noChangeArrowheads="1"/>
          </p:cNvSpPr>
          <p:nvPr/>
        </p:nvSpPr>
        <p:spPr bwMode="auto">
          <a:xfrm>
            <a:off x="1649076" y="3998193"/>
            <a:ext cx="1322725" cy="8302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6643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800" dirty="0"/>
              <a:t>border</a:t>
            </a:r>
            <a:endParaRPr lang="zh-TW" altLang="en-US" sz="4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zh-TW" altLang="en-US" sz="3200" dirty="0"/>
              <a:t>顏色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border-color</a:t>
            </a:r>
          </a:p>
          <a:p>
            <a:pPr marL="457200" indent="-457200"/>
            <a:r>
              <a:rPr lang="zh-TW" altLang="en-US" sz="3200" dirty="0"/>
              <a:t>樣式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border-style</a:t>
            </a:r>
          </a:p>
          <a:p>
            <a:pPr marL="457200" indent="-457200"/>
            <a:r>
              <a:rPr lang="zh-TW" altLang="en-US" sz="3200" dirty="0"/>
              <a:t>框線寬度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border-width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邊框樣式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en-US" altLang="zh-TW" sz="3200" dirty="0"/>
              <a:t>border-style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solid</a:t>
            </a:r>
            <a:r>
              <a:rPr lang="zh-TW" altLang="en-US" sz="3200" dirty="0"/>
              <a:t> 實線</a:t>
            </a:r>
            <a:endParaRPr lang="en-US" altLang="zh-TW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dashed</a:t>
            </a:r>
            <a:r>
              <a:rPr lang="zh-TW" altLang="en-US" sz="3200" dirty="0"/>
              <a:t> 線狀虛線</a:t>
            </a:r>
            <a:endParaRPr lang="en-US" altLang="zh-TW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dotted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+mn-ea"/>
                <a:ea typeface="+mn-ea"/>
              </a:rPr>
              <a:t>點狀虛線</a:t>
            </a:r>
            <a:endParaRPr lang="en-US" altLang="zh-TW" sz="3200" dirty="0">
              <a:latin typeface="+mn-ea"/>
              <a:ea typeface="+mn-ea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double</a:t>
            </a:r>
            <a:r>
              <a:rPr lang="zh-TW" altLang="en-US" sz="3200" dirty="0">
                <a:latin typeface="+mn-ea"/>
                <a:ea typeface="+mn-ea"/>
              </a:rPr>
              <a:t>雙實線</a:t>
            </a:r>
            <a:endParaRPr lang="en-US" altLang="zh-TW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30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邊框樣式的寫法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TW" sz="3200" dirty="0"/>
              <a:t>border-style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border-style:</a:t>
            </a:r>
            <a:r>
              <a:rPr lang="zh-TW" altLang="en-US" sz="3200" dirty="0"/>
              <a:t> </a:t>
            </a:r>
            <a:r>
              <a:rPr lang="en-US" altLang="zh-TW" sz="3200" dirty="0"/>
              <a:t>solid;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border-style:</a:t>
            </a:r>
            <a:r>
              <a:rPr lang="zh-TW" altLang="en-US" sz="3200" dirty="0"/>
              <a:t> </a:t>
            </a:r>
            <a:r>
              <a:rPr lang="en-US" altLang="zh-TW" sz="3200" dirty="0"/>
              <a:t>solid</a:t>
            </a:r>
            <a:r>
              <a:rPr lang="zh-TW" altLang="en-US" sz="3200" dirty="0"/>
              <a:t> </a:t>
            </a:r>
            <a:r>
              <a:rPr lang="en-US" altLang="zh-TW" sz="3200" dirty="0"/>
              <a:t>dashed;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/>
              <a:t>上下</a:t>
            </a:r>
            <a:r>
              <a:rPr lang="en-US" altLang="zh-TW" sz="3200" dirty="0"/>
              <a:t>:</a:t>
            </a:r>
            <a:r>
              <a:rPr lang="zh-TW" altLang="en-US" sz="3200" dirty="0"/>
              <a:t>實線，左右：線狀虛線</a:t>
            </a:r>
            <a:r>
              <a:rPr lang="en-US" altLang="zh-TW" sz="3200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border-style:</a:t>
            </a:r>
            <a:r>
              <a:rPr lang="zh-TW" altLang="en-US" sz="3200" dirty="0"/>
              <a:t> </a:t>
            </a:r>
            <a:r>
              <a:rPr lang="en-US" altLang="zh-TW" sz="3200" dirty="0"/>
              <a:t>solid</a:t>
            </a:r>
            <a:r>
              <a:rPr lang="zh-TW" altLang="en-US" sz="3200" dirty="0"/>
              <a:t> </a:t>
            </a:r>
            <a:r>
              <a:rPr lang="en-US" altLang="zh-TW" sz="3200" dirty="0"/>
              <a:t>dashed</a:t>
            </a:r>
            <a:r>
              <a:rPr lang="zh-TW" altLang="en-US" sz="3200" dirty="0"/>
              <a:t> </a:t>
            </a:r>
            <a:r>
              <a:rPr lang="en-US" altLang="zh-TW" sz="3200" dirty="0"/>
              <a:t>dotted</a:t>
            </a:r>
            <a:r>
              <a:rPr lang="en-US" altLang="zh-TW" sz="3200" dirty="0">
                <a:latin typeface="+mn-ea"/>
                <a:ea typeface="+mn-ea"/>
              </a:rPr>
              <a:t>;</a:t>
            </a:r>
            <a:r>
              <a:rPr lang="zh-TW" altLang="en-US" sz="3200" dirty="0">
                <a:latin typeface="+mn-ea"/>
                <a:ea typeface="+mn-ea"/>
              </a:rPr>
              <a:t> </a:t>
            </a:r>
            <a:r>
              <a:rPr lang="en-US" altLang="zh-TW" sz="3200" dirty="0">
                <a:latin typeface="+mn-ea"/>
                <a:ea typeface="+mn-ea"/>
              </a:rPr>
              <a:t>(</a:t>
            </a:r>
            <a:r>
              <a:rPr lang="zh-TW" altLang="en-US" sz="3200" dirty="0">
                <a:latin typeface="+mn-ea"/>
                <a:ea typeface="+mn-ea"/>
              </a:rPr>
              <a:t>上</a:t>
            </a:r>
            <a:r>
              <a:rPr lang="en-US" altLang="zh-TW" sz="3200" dirty="0">
                <a:latin typeface="+mn-ea"/>
                <a:ea typeface="+mn-ea"/>
              </a:rPr>
              <a:t>:</a:t>
            </a:r>
            <a:r>
              <a:rPr lang="zh-TW" altLang="en-US" sz="3200" dirty="0">
                <a:latin typeface="+mn-ea"/>
                <a:ea typeface="+mn-ea"/>
              </a:rPr>
              <a:t>實線，左右：線狀虛線，下：點狀虛線</a:t>
            </a:r>
            <a:r>
              <a:rPr lang="en-US" altLang="zh-TW" sz="3200" dirty="0">
                <a:latin typeface="+mn-ea"/>
                <a:ea typeface="+mn-ea"/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border-style:</a:t>
            </a:r>
            <a:r>
              <a:rPr lang="zh-TW" altLang="en-US" sz="3200" dirty="0"/>
              <a:t> </a:t>
            </a:r>
            <a:r>
              <a:rPr lang="en-US" altLang="zh-TW" sz="3200" dirty="0"/>
              <a:t>solid</a:t>
            </a:r>
            <a:r>
              <a:rPr lang="zh-TW" altLang="en-US" sz="3200" dirty="0"/>
              <a:t> </a:t>
            </a:r>
            <a:r>
              <a:rPr lang="en-US" altLang="zh-TW" sz="3200" dirty="0"/>
              <a:t>dashed</a:t>
            </a:r>
            <a:r>
              <a:rPr lang="zh-TW" altLang="en-US" sz="3200" dirty="0"/>
              <a:t> </a:t>
            </a:r>
            <a:r>
              <a:rPr lang="en-US" altLang="zh-TW" sz="3200" dirty="0"/>
              <a:t>dotted</a:t>
            </a:r>
            <a:r>
              <a:rPr lang="zh-TW" altLang="en-US" sz="3200" dirty="0"/>
              <a:t> </a:t>
            </a:r>
            <a:r>
              <a:rPr lang="en-US" altLang="zh-TW" sz="3200" dirty="0"/>
              <a:t>solid;</a:t>
            </a:r>
            <a:r>
              <a:rPr lang="zh-TW" altLang="en-US" sz="3200" dirty="0"/>
              <a:t> </a:t>
            </a:r>
            <a:r>
              <a:rPr lang="en-US" altLang="zh-TW" sz="3200" dirty="0">
                <a:latin typeface="+mn-ea"/>
                <a:ea typeface="+mn-ea"/>
              </a:rPr>
              <a:t>(</a:t>
            </a:r>
            <a:r>
              <a:rPr lang="zh-TW" altLang="en-US" sz="3200" dirty="0">
                <a:latin typeface="+mn-ea"/>
                <a:ea typeface="+mn-ea"/>
              </a:rPr>
              <a:t>上</a:t>
            </a:r>
            <a:r>
              <a:rPr lang="en-US" altLang="zh-TW" sz="3200" dirty="0">
                <a:latin typeface="+mn-ea"/>
                <a:ea typeface="+mn-ea"/>
              </a:rPr>
              <a:t>:</a:t>
            </a:r>
            <a:r>
              <a:rPr lang="zh-TW" altLang="en-US" sz="3200" dirty="0">
                <a:latin typeface="+mn-ea"/>
                <a:ea typeface="+mn-ea"/>
              </a:rPr>
              <a:t>實線，右：線狀虛線，下：點狀虛線，左</a:t>
            </a:r>
            <a:r>
              <a:rPr lang="en-US" altLang="zh-TW" sz="3200" dirty="0">
                <a:latin typeface="+mn-ea"/>
                <a:ea typeface="+mn-ea"/>
              </a:rPr>
              <a:t>:</a:t>
            </a:r>
            <a:r>
              <a:rPr lang="zh-TW" altLang="en-US" sz="3200" dirty="0">
                <a:latin typeface="+mn-ea"/>
                <a:ea typeface="+mn-ea"/>
              </a:rPr>
              <a:t>實線</a:t>
            </a:r>
            <a:r>
              <a:rPr lang="en-US" altLang="zh-TW" sz="32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6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內容元</a:t>
            </a:r>
            <a:r>
              <a:rPr lang="zh-TW" altLang="zh-TW" sz="4800" dirty="0"/>
              <a:t>件</a:t>
            </a:r>
            <a:r>
              <a:rPr lang="zh-TW" altLang="en-US" sz="4800" dirty="0"/>
              <a:t>的</a:t>
            </a:r>
            <a:r>
              <a:rPr lang="en-US" altLang="zh-TW" sz="4800" dirty="0"/>
              <a:t>Box Model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4295775" y="2708275"/>
            <a:ext cx="2895600" cy="1371600"/>
          </a:xfrm>
          <a:prstGeom prst="rect">
            <a:avLst/>
          </a:prstGeom>
          <a:solidFill>
            <a:srgbClr val="FF99FF"/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內容</a:t>
            </a:r>
          </a:p>
        </p:txBody>
      </p:sp>
      <p:grpSp>
        <p:nvGrpSpPr>
          <p:cNvPr id="3076" name="Group 12"/>
          <p:cNvGrpSpPr>
            <a:grpSpLocks/>
          </p:cNvGrpSpPr>
          <p:nvPr/>
        </p:nvGrpSpPr>
        <p:grpSpPr bwMode="auto">
          <a:xfrm>
            <a:off x="3625850" y="2259013"/>
            <a:ext cx="4267200" cy="2362200"/>
            <a:chOff x="1488" y="1776"/>
            <a:chExt cx="2688" cy="1488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488" y="1776"/>
              <a:ext cx="2688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84" name="Text Box 6"/>
            <p:cNvSpPr txBox="1">
              <a:spLocks noChangeArrowheads="1"/>
            </p:cNvSpPr>
            <p:nvPr/>
          </p:nvSpPr>
          <p:spPr bwMode="auto">
            <a:xfrm>
              <a:off x="2064" y="2928"/>
              <a:ext cx="13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padding (</a:t>
              </a:r>
              <a:r>
                <a:rPr lang="zh-TW" altLang="en-US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補白</a:t>
              </a:r>
              <a:r>
                <a:rPr lang="en-US" altLang="zh-TW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</p:grpSp>
      <p:grpSp>
        <p:nvGrpSpPr>
          <p:cNvPr id="3077" name="Group 13"/>
          <p:cNvGrpSpPr>
            <a:grpSpLocks/>
          </p:cNvGrpSpPr>
          <p:nvPr/>
        </p:nvGrpSpPr>
        <p:grpSpPr bwMode="auto">
          <a:xfrm>
            <a:off x="3244850" y="1725613"/>
            <a:ext cx="4953000" cy="3276600"/>
            <a:chOff x="1248" y="1440"/>
            <a:chExt cx="3120" cy="2064"/>
          </a:xfrm>
        </p:grpSpPr>
        <p:sp>
          <p:nvSpPr>
            <p:cNvPr id="3081" name="Rectangle 7"/>
            <p:cNvSpPr>
              <a:spLocks noChangeArrowheads="1"/>
            </p:cNvSpPr>
            <p:nvPr/>
          </p:nvSpPr>
          <p:spPr bwMode="auto">
            <a:xfrm>
              <a:off x="1248" y="1440"/>
              <a:ext cx="3120" cy="2064"/>
            </a:xfrm>
            <a:prstGeom prst="rect">
              <a:avLst/>
            </a:prstGeom>
            <a:noFill/>
            <a:ln w="9525">
              <a:solidFill>
                <a:srgbClr val="33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82" name="Text Box 8"/>
            <p:cNvSpPr txBox="1">
              <a:spLocks noChangeArrowheads="1"/>
            </p:cNvSpPr>
            <p:nvPr/>
          </p:nvSpPr>
          <p:spPr bwMode="auto">
            <a:xfrm>
              <a:off x="2006" y="1469"/>
              <a:ext cx="1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solidFill>
                    <a:srgbClr val="339933"/>
                  </a:solidFill>
                  <a:latin typeface="Comic Sans MS" panose="030F0702030302020204" pitchFamily="66" charset="0"/>
                </a:rPr>
                <a:t>border (</a:t>
              </a:r>
              <a:r>
                <a:rPr lang="zh-TW" altLang="en-US" dirty="0">
                  <a:solidFill>
                    <a:srgbClr val="339933"/>
                  </a:solidFill>
                  <a:latin typeface="Comic Sans MS" panose="030F0702030302020204" pitchFamily="66" charset="0"/>
                </a:rPr>
                <a:t>邊框</a:t>
              </a:r>
              <a:r>
                <a:rPr lang="en-US" altLang="zh-TW" dirty="0">
                  <a:solidFill>
                    <a:srgbClr val="339933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</p:grpSp>
      <p:grpSp>
        <p:nvGrpSpPr>
          <p:cNvPr id="3078" name="Group 14"/>
          <p:cNvGrpSpPr>
            <a:grpSpLocks/>
          </p:cNvGrpSpPr>
          <p:nvPr/>
        </p:nvGrpSpPr>
        <p:grpSpPr bwMode="auto">
          <a:xfrm>
            <a:off x="2711450" y="1268413"/>
            <a:ext cx="6400800" cy="4495800"/>
            <a:chOff x="912" y="1152"/>
            <a:chExt cx="4032" cy="2832"/>
          </a:xfrm>
        </p:grpSpPr>
        <p:sp>
          <p:nvSpPr>
            <p:cNvPr id="3079" name="Rectangle 9"/>
            <p:cNvSpPr>
              <a:spLocks noChangeArrowheads="1"/>
            </p:cNvSpPr>
            <p:nvPr/>
          </p:nvSpPr>
          <p:spPr bwMode="auto">
            <a:xfrm>
              <a:off x="912" y="1152"/>
              <a:ext cx="4032" cy="2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zh-TW" altLang="zh-TW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10"/>
            <p:cNvSpPr txBox="1">
              <a:spLocks noChangeArrowheads="1"/>
            </p:cNvSpPr>
            <p:nvPr/>
          </p:nvSpPr>
          <p:spPr bwMode="auto">
            <a:xfrm>
              <a:off x="1862" y="3533"/>
              <a:ext cx="13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Comic Sans MS" panose="030F0702030302020204" pitchFamily="66" charset="0"/>
                </a:rPr>
                <a:t>margin (</a:t>
              </a:r>
              <a:r>
                <a:rPr lang="zh-TW" altLang="en-US" dirty="0">
                  <a:latin typeface="Comic Sans MS" panose="030F0702030302020204" pitchFamily="66" charset="0"/>
                </a:rPr>
                <a:t>邊界</a:t>
              </a:r>
              <a:r>
                <a:rPr lang="en-US" altLang="zh-TW" dirty="0">
                  <a:latin typeface="Comic Sans MS" panose="030F0702030302020204" pitchFamily="66" charset="0"/>
                </a:rP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邊框樣式的寫法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en-US" altLang="zh-TW" sz="3200" dirty="0"/>
              <a:t>border-top-style</a:t>
            </a:r>
          </a:p>
          <a:p>
            <a:pPr marL="457200" indent="-457200"/>
            <a:r>
              <a:rPr lang="en-US" altLang="zh-TW" sz="3200" dirty="0"/>
              <a:t>border-bottom-style</a:t>
            </a:r>
          </a:p>
          <a:p>
            <a:pPr marL="457200" indent="-457200"/>
            <a:r>
              <a:rPr lang="en-US" altLang="zh-TW" sz="3200" dirty="0"/>
              <a:t>border-right-style</a:t>
            </a:r>
          </a:p>
          <a:p>
            <a:pPr marL="457200" indent="-457200"/>
            <a:r>
              <a:rPr lang="en-US" altLang="zh-TW" sz="3200" dirty="0"/>
              <a:t>border-left-style</a:t>
            </a:r>
          </a:p>
        </p:txBody>
      </p:sp>
    </p:spTree>
    <p:extLst>
      <p:ext uri="{BB962C8B-B14F-4D97-AF65-F5344CB8AC3E}">
        <p14:creationId xmlns:p14="http://schemas.microsoft.com/office/powerpoint/2010/main" val="41468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邊框的寫法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en-US" altLang="zh-TW" sz="3200" dirty="0"/>
              <a:t>border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+mn-ea"/>
              </a:rPr>
              <a:t>border: 3px solid #f5f5f5;</a:t>
            </a:r>
          </a:p>
        </p:txBody>
      </p:sp>
    </p:spTree>
    <p:extLst>
      <p:ext uri="{BB962C8B-B14F-4D97-AF65-F5344CB8AC3E}">
        <p14:creationId xmlns:p14="http://schemas.microsoft.com/office/powerpoint/2010/main" val="29139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圓框的寫法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en-US" altLang="zh-TW" sz="3200" dirty="0"/>
              <a:t>border-radius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+mn-ea"/>
              </a:rPr>
              <a:t>border</a:t>
            </a:r>
            <a:r>
              <a:rPr lang="en-US" altLang="zh-TW" sz="3200" dirty="0"/>
              <a:t>-radius</a:t>
            </a:r>
            <a:r>
              <a:rPr lang="en-US" altLang="zh-TW" sz="3200" dirty="0">
                <a:ea typeface="+mn-ea"/>
              </a:rPr>
              <a:t>: 15px;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border-radius: 15px/20px;</a:t>
            </a:r>
          </a:p>
        </p:txBody>
      </p:sp>
    </p:spTree>
    <p:extLst>
      <p:ext uri="{BB962C8B-B14F-4D97-AF65-F5344CB8AC3E}">
        <p14:creationId xmlns:p14="http://schemas.microsoft.com/office/powerpoint/2010/main" val="12221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圓框的寫法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en-US" altLang="zh-TW" sz="3200" dirty="0"/>
              <a:t>border-top-left-radius</a:t>
            </a:r>
          </a:p>
          <a:p>
            <a:pPr marL="457200" indent="-457200"/>
            <a:r>
              <a:rPr lang="en-US" altLang="zh-TW" sz="3200" dirty="0"/>
              <a:t>border-top-right-radius</a:t>
            </a:r>
          </a:p>
          <a:p>
            <a:pPr marL="457200" indent="-457200"/>
            <a:r>
              <a:rPr lang="en-US" altLang="zh-TW" sz="3200" dirty="0"/>
              <a:t>border-bottom-left-radius</a:t>
            </a:r>
          </a:p>
          <a:p>
            <a:pPr marL="457200" indent="-457200"/>
            <a:r>
              <a:rPr lang="en-US" altLang="zh-TW" sz="3200" dirty="0"/>
              <a:t>border-bottom-right-radius</a:t>
            </a:r>
          </a:p>
        </p:txBody>
      </p:sp>
    </p:spTree>
    <p:extLst>
      <p:ext uri="{BB962C8B-B14F-4D97-AF65-F5344CB8AC3E}">
        <p14:creationId xmlns:p14="http://schemas.microsoft.com/office/powerpoint/2010/main" val="28161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邊界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1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邊界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971800" y="1828800"/>
            <a:ext cx="6400800" cy="4495800"/>
            <a:chOff x="912" y="1152"/>
            <a:chExt cx="4032" cy="2832"/>
          </a:xfrm>
        </p:grpSpPr>
        <p:sp>
          <p:nvSpPr>
            <p:cNvPr id="6155" name="Rectangle 5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156" name="Group 6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6163" name="Rectangle 7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64" name="Text Box 8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6157" name="Group 9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6161" name="Rectangle 10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62" name="Text Box 11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6158" name="Group 12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6159" name="Rectangle 13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0" name="Text Box 14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sp>
        <p:nvSpPr>
          <p:cNvPr id="6153" name="Line 15"/>
          <p:cNvSpPr>
            <a:spLocks noChangeShapeType="1"/>
          </p:cNvSpPr>
          <p:nvPr/>
        </p:nvSpPr>
        <p:spPr bwMode="auto">
          <a:xfrm flipV="1">
            <a:off x="6808151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6952265" y="1851551"/>
            <a:ext cx="1544846" cy="46166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margin-top</a:t>
            </a:r>
          </a:p>
        </p:txBody>
      </p:sp>
      <p:sp>
        <p:nvSpPr>
          <p:cNvPr id="6149" name="Line 20"/>
          <p:cNvSpPr>
            <a:spLocks noChangeShapeType="1"/>
          </p:cNvSpPr>
          <p:nvPr/>
        </p:nvSpPr>
        <p:spPr bwMode="auto">
          <a:xfrm>
            <a:off x="2971800" y="39981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Freeform 19"/>
          <p:cNvSpPr>
            <a:spLocks/>
          </p:cNvSpPr>
          <p:nvPr/>
        </p:nvSpPr>
        <p:spPr bwMode="auto">
          <a:xfrm>
            <a:off x="2663444" y="4021021"/>
            <a:ext cx="536956" cy="398583"/>
          </a:xfrm>
          <a:custGeom>
            <a:avLst/>
            <a:gdLst>
              <a:gd name="T0" fmla="*/ 0 w 1056"/>
              <a:gd name="T1" fmla="*/ 240 h 248"/>
              <a:gd name="T2" fmla="*/ 672 w 1056"/>
              <a:gd name="T3" fmla="*/ 48 h 248"/>
              <a:gd name="T4" fmla="*/ 912 w 1056"/>
              <a:gd name="T5" fmla="*/ 240 h 248"/>
              <a:gd name="T6" fmla="*/ 1056 w 1056"/>
              <a:gd name="T7" fmla="*/ 0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48"/>
              <a:gd name="T14" fmla="*/ 1056 w 1056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48">
                <a:moveTo>
                  <a:pt x="0" y="240"/>
                </a:moveTo>
                <a:cubicBezTo>
                  <a:pt x="260" y="144"/>
                  <a:pt x="520" y="48"/>
                  <a:pt x="672" y="48"/>
                </a:cubicBezTo>
                <a:cubicBezTo>
                  <a:pt x="824" y="48"/>
                  <a:pt x="848" y="248"/>
                  <a:pt x="912" y="240"/>
                </a:cubicBezTo>
                <a:cubicBezTo>
                  <a:pt x="976" y="232"/>
                  <a:pt x="1016" y="116"/>
                  <a:pt x="10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Text Box 21"/>
          <p:cNvSpPr txBox="1">
            <a:spLocks noChangeArrowheads="1"/>
          </p:cNvSpPr>
          <p:nvPr/>
        </p:nvSpPr>
        <p:spPr bwMode="auto">
          <a:xfrm>
            <a:off x="1649076" y="3998193"/>
            <a:ext cx="1322725" cy="83099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Bookman Old Style" panose="020506040505050202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24503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邊界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6"/>
            <a:ext cx="8229600" cy="4176713"/>
          </a:xfrm>
        </p:spPr>
        <p:txBody>
          <a:bodyPr/>
          <a:lstStyle/>
          <a:p>
            <a:pPr marL="457200" indent="-457200"/>
            <a:r>
              <a:rPr lang="zh-TW" altLang="en-US" sz="3200" dirty="0">
                <a:latin typeface="+mn-ea"/>
              </a:rPr>
              <a:t>和其他內容元素的距離</a:t>
            </a:r>
          </a:p>
          <a:p>
            <a:pPr lvl="1" eaLnBrk="1" hangingPunct="1"/>
            <a:r>
              <a:rPr lang="en-US" altLang="zh-TW" sz="3200" dirty="0"/>
              <a:t>margin-top</a:t>
            </a:r>
          </a:p>
          <a:p>
            <a:pPr lvl="1" eaLnBrk="1" hangingPunct="1"/>
            <a:r>
              <a:rPr lang="en-US" altLang="zh-TW" sz="3200" dirty="0"/>
              <a:t>margin-bottom</a:t>
            </a:r>
          </a:p>
          <a:p>
            <a:pPr lvl="1" eaLnBrk="1" hangingPunct="1"/>
            <a:r>
              <a:rPr lang="en-US" altLang="zh-TW" sz="3200" dirty="0"/>
              <a:t>margin-left</a:t>
            </a:r>
          </a:p>
          <a:p>
            <a:pPr lvl="1" eaLnBrk="1" hangingPunct="1"/>
            <a:r>
              <a:rPr lang="en-US" altLang="zh-TW" sz="3200" dirty="0"/>
              <a:t>margin-right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邊界的寫法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sz="3200" dirty="0"/>
              <a:t>margin: 20px;</a:t>
            </a:r>
          </a:p>
          <a:p>
            <a:pPr marL="457200" indent="-457200"/>
            <a:r>
              <a:rPr lang="en-US" altLang="zh-TW" sz="3200" dirty="0"/>
              <a:t>margin: 20px 10px; (</a:t>
            </a:r>
            <a:r>
              <a:rPr lang="zh-TW" altLang="en-US" sz="3200" dirty="0"/>
              <a:t>上下：</a:t>
            </a:r>
            <a:r>
              <a:rPr lang="en-US" altLang="zh-TW" sz="3200" dirty="0"/>
              <a:t>20px</a:t>
            </a:r>
            <a:r>
              <a:rPr lang="zh-TW" altLang="en-US" sz="3200" dirty="0"/>
              <a:t>；左右：</a:t>
            </a:r>
            <a:r>
              <a:rPr lang="en-US" altLang="zh-TW" sz="3200" dirty="0"/>
              <a:t>10px)</a:t>
            </a:r>
          </a:p>
          <a:p>
            <a:pPr marL="457200" indent="-457200"/>
            <a:r>
              <a:rPr lang="en-US" altLang="zh-TW" sz="3200" dirty="0"/>
              <a:t>margin: 20px 10px </a:t>
            </a:r>
            <a:r>
              <a:rPr lang="en-US" altLang="zh-TW" sz="3200" dirty="0" err="1"/>
              <a:t>10px</a:t>
            </a:r>
            <a:r>
              <a:rPr lang="en-US" altLang="zh-TW" sz="3200" dirty="0"/>
              <a:t>; (</a:t>
            </a:r>
            <a:r>
              <a:rPr lang="zh-TW" altLang="en-US" sz="3200" dirty="0"/>
              <a:t>上：</a:t>
            </a:r>
            <a:r>
              <a:rPr lang="en-US" altLang="zh-TW" sz="3200" dirty="0"/>
              <a:t>20px</a:t>
            </a:r>
            <a:r>
              <a:rPr lang="zh-TW" altLang="en-US" sz="3200" dirty="0"/>
              <a:t>；左右：</a:t>
            </a:r>
            <a:r>
              <a:rPr lang="en-US" altLang="zh-TW" sz="3200" dirty="0"/>
              <a:t>10px</a:t>
            </a:r>
            <a:r>
              <a:rPr lang="zh-TW" altLang="en-US" sz="3200" dirty="0"/>
              <a:t> ；下：</a:t>
            </a:r>
            <a:r>
              <a:rPr lang="en-US" altLang="zh-TW" sz="3200" dirty="0"/>
              <a:t>10px)</a:t>
            </a:r>
          </a:p>
          <a:p>
            <a:pPr marL="457200" indent="-457200"/>
            <a:r>
              <a:rPr lang="en-US" altLang="zh-TW" sz="3200" dirty="0"/>
              <a:t>margin: 20px 10px </a:t>
            </a:r>
            <a:r>
              <a:rPr lang="en-US" altLang="zh-TW" sz="3200" dirty="0" err="1"/>
              <a:t>10px</a:t>
            </a:r>
            <a:r>
              <a:rPr lang="zh-TW" altLang="en-US" sz="3200" dirty="0"/>
              <a:t> </a:t>
            </a:r>
            <a:r>
              <a:rPr lang="en-US" altLang="zh-TW" sz="3200" dirty="0"/>
              <a:t>20px; (</a:t>
            </a:r>
            <a:r>
              <a:rPr lang="zh-TW" altLang="en-US" sz="3200" dirty="0"/>
              <a:t>上：</a:t>
            </a:r>
            <a:r>
              <a:rPr lang="en-US" altLang="zh-TW" sz="3200" dirty="0"/>
              <a:t>20px</a:t>
            </a:r>
            <a:r>
              <a:rPr lang="zh-TW" altLang="en-US" sz="3200" dirty="0"/>
              <a:t>；右：</a:t>
            </a:r>
            <a:r>
              <a:rPr lang="en-US" altLang="zh-TW" sz="3200" dirty="0"/>
              <a:t>10px</a:t>
            </a:r>
            <a:r>
              <a:rPr lang="zh-TW" altLang="en-US" sz="3200" dirty="0"/>
              <a:t> ；下：</a:t>
            </a:r>
            <a:r>
              <a:rPr lang="en-US" altLang="zh-TW" sz="3200" dirty="0"/>
              <a:t>10px</a:t>
            </a:r>
            <a:r>
              <a:rPr lang="zh-TW" altLang="en-US" sz="3200" dirty="0"/>
              <a:t> ；左：</a:t>
            </a:r>
            <a:r>
              <a:rPr lang="en-US" altLang="zh-TW" sz="3200" dirty="0"/>
              <a:t>20px)</a:t>
            </a:r>
          </a:p>
          <a:p>
            <a:pPr marL="457200" indent="-457200"/>
            <a:endParaRPr lang="zh-TW" altLang="en-US" sz="3200" dirty="0"/>
          </a:p>
          <a:p>
            <a:pPr marL="457200" indent="-457200"/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18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讓元件置中的邊界寫法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sz="3200" dirty="0"/>
              <a:t>margin: 20px auto; (</a:t>
            </a:r>
            <a:r>
              <a:rPr lang="zh-TW" altLang="en-US" sz="3200" dirty="0"/>
              <a:t>上下：</a:t>
            </a:r>
            <a:r>
              <a:rPr lang="en-US" altLang="zh-TW" sz="3200" dirty="0"/>
              <a:t>20px</a:t>
            </a:r>
            <a:r>
              <a:rPr lang="zh-TW" altLang="en-US" sz="3200" dirty="0"/>
              <a:t>；左右：置中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69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元件大小計算方式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內容元</a:t>
            </a:r>
            <a:r>
              <a:rPr lang="zh-TW" altLang="zh-TW" dirty="0"/>
              <a:t>件</a:t>
            </a:r>
            <a:r>
              <a:rPr lang="zh-TW" altLang="en-US" dirty="0"/>
              <a:t>的</a:t>
            </a:r>
            <a:r>
              <a:rPr lang="en-US" altLang="zh-TW" dirty="0"/>
              <a:t>Box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5A243F-F4A1-4044-8591-C5ED55F0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844824"/>
            <a:ext cx="10344472" cy="47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元件在網頁上的大小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971800" y="1828800"/>
            <a:ext cx="6400800" cy="4495800"/>
            <a:chOff x="912" y="1152"/>
            <a:chExt cx="4032" cy="2832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4572000" y="4191000"/>
            <a:ext cx="2895600" cy="457200"/>
            <a:chOff x="1920" y="2640"/>
            <a:chExt cx="1824" cy="288"/>
          </a:xfrm>
        </p:grpSpPr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1920" y="278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3360" y="278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2448" y="2640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  <a:latin typeface="Times New Roman" panose="02020603050405020304" pitchFamily="18" charset="0"/>
                </a:rPr>
                <a:t>width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648200" y="3276600"/>
            <a:ext cx="1066800" cy="1371600"/>
            <a:chOff x="1968" y="2064"/>
            <a:chExt cx="672" cy="864"/>
          </a:xfrm>
        </p:grpSpPr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2112" y="264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V="1">
              <a:off x="2112" y="206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1968" y="2304"/>
              <a:ext cx="672" cy="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0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元件的大小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box-sizing: content-box</a:t>
            </a:r>
            <a:r>
              <a:rPr lang="zh-TW" altLang="en-US" sz="3600" dirty="0"/>
              <a:t> </a:t>
            </a:r>
            <a:r>
              <a:rPr lang="en-US" altLang="zh-TW" sz="3600" dirty="0"/>
              <a:t>(</a:t>
            </a:r>
            <a:r>
              <a:rPr lang="zh-TW" altLang="en-US" sz="3600" dirty="0"/>
              <a:t>內定值</a:t>
            </a:r>
            <a:r>
              <a:rPr lang="en-US" altLang="zh-TW" sz="3600" dirty="0"/>
              <a:t>)</a:t>
            </a:r>
          </a:p>
          <a:p>
            <a:r>
              <a:rPr lang="zh-TW" altLang="en-US" sz="3600" dirty="0"/>
              <a:t>只考慮</a:t>
            </a:r>
            <a:r>
              <a:rPr lang="en-US" altLang="zh-TW" sz="3600" dirty="0"/>
              <a:t>content</a:t>
            </a:r>
            <a:r>
              <a:rPr lang="zh-TW" altLang="en-US" sz="3600" dirty="0"/>
              <a:t>的</a:t>
            </a:r>
            <a:r>
              <a:rPr lang="en-US" altLang="zh-TW" sz="3600" dirty="0"/>
              <a:t>width</a:t>
            </a:r>
            <a:r>
              <a:rPr lang="zh-TW" altLang="en-US" sz="3600" dirty="0"/>
              <a:t>和</a:t>
            </a:r>
            <a:r>
              <a:rPr lang="en-US" altLang="zh-TW" sz="3600" dirty="0"/>
              <a:t>height</a:t>
            </a:r>
            <a:r>
              <a:rPr lang="zh-TW" altLang="en-US" sz="3600" dirty="0"/>
              <a:t>，沒加入</a:t>
            </a:r>
            <a:r>
              <a:rPr lang="en-US" altLang="zh-TW" sz="3600" dirty="0"/>
              <a:t>padding</a:t>
            </a:r>
            <a:r>
              <a:rPr lang="zh-TW" altLang="en-US" sz="3600" dirty="0"/>
              <a:t>與</a:t>
            </a:r>
            <a:r>
              <a:rPr lang="en-US" altLang="zh-TW" sz="3600" dirty="0"/>
              <a:t>border</a:t>
            </a:r>
            <a:endParaRPr lang="zh-TW" altLang="en-US" sz="36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86829" y="3116808"/>
            <a:ext cx="5796880" cy="3255640"/>
            <a:chOff x="912" y="1152"/>
            <a:chExt cx="4032" cy="2832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6745006" y="4406929"/>
            <a:ext cx="2622398" cy="0"/>
          </a:xfrm>
          <a:prstGeom prst="straightConnector1">
            <a:avLst/>
          </a:prstGeom>
          <a:ln w="38100"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305314" y="4009897"/>
            <a:ext cx="1622560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width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9BF9B8D-2BC6-457C-9309-8AA5B80B7D67}"/>
              </a:ext>
            </a:extLst>
          </p:cNvPr>
          <p:cNvCxnSpPr>
            <a:cxnSpLocks/>
          </p:cNvCxnSpPr>
          <p:nvPr/>
        </p:nvCxnSpPr>
        <p:spPr>
          <a:xfrm flipV="1">
            <a:off x="9031245" y="4165234"/>
            <a:ext cx="0" cy="993246"/>
          </a:xfrm>
          <a:prstGeom prst="straightConnector1">
            <a:avLst/>
          </a:prstGeom>
          <a:ln w="38100"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C8EA56-5DA9-4349-A629-010A787FADDE}"/>
              </a:ext>
            </a:extLst>
          </p:cNvPr>
          <p:cNvSpPr txBox="1"/>
          <p:nvPr/>
        </p:nvSpPr>
        <p:spPr>
          <a:xfrm>
            <a:off x="8942947" y="5191966"/>
            <a:ext cx="1864613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5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使元件所佔大小較符合一般的想法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box-sizing: border-box</a:t>
            </a:r>
          </a:p>
          <a:p>
            <a:r>
              <a:rPr lang="zh-TW" altLang="en-US" sz="3600" dirty="0"/>
              <a:t>加入</a:t>
            </a:r>
            <a:r>
              <a:rPr lang="en-US" altLang="zh-TW" sz="3600" dirty="0"/>
              <a:t>padding</a:t>
            </a:r>
            <a:r>
              <a:rPr lang="zh-TW" altLang="en-US" sz="3600" dirty="0"/>
              <a:t>與</a:t>
            </a:r>
            <a:r>
              <a:rPr lang="en-US" altLang="zh-TW" sz="3600" dirty="0"/>
              <a:t>border</a:t>
            </a:r>
            <a:endParaRPr lang="zh-TW" altLang="en-US" sz="36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711624" y="3137593"/>
            <a:ext cx="5796880" cy="3255640"/>
            <a:chOff x="912" y="1152"/>
            <a:chExt cx="4032" cy="2832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cxnSp>
        <p:nvCxnSpPr>
          <p:cNvPr id="15" name="直線單箭頭接點 14"/>
          <p:cNvCxnSpPr/>
          <p:nvPr/>
        </p:nvCxnSpPr>
        <p:spPr>
          <a:xfrm flipV="1">
            <a:off x="6456040" y="3502013"/>
            <a:ext cx="0" cy="2372755"/>
          </a:xfrm>
          <a:prstGeom prst="straightConnector1">
            <a:avLst/>
          </a:prstGeom>
          <a:ln w="38100"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194697" y="4903364"/>
            <a:ext cx="4540621" cy="25183"/>
          </a:xfrm>
          <a:prstGeom prst="straightConnector1">
            <a:avLst/>
          </a:prstGeom>
          <a:ln w="38100"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71268" y="4506332"/>
            <a:ext cx="1622560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width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48527" y="5852643"/>
            <a:ext cx="1864613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dirty="0"/>
              <a:t>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1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元件在網頁上所佔的寬度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width+padding-left+padding-right+border-left-width+border-right-width</a:t>
            </a:r>
            <a:endParaRPr lang="zh-TW" altLang="en-US" sz="36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711624" y="3137593"/>
            <a:ext cx="5796880" cy="3255640"/>
            <a:chOff x="912" y="1152"/>
            <a:chExt cx="4032" cy="2832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3194697" y="4903364"/>
            <a:ext cx="4540621" cy="25183"/>
          </a:xfrm>
          <a:prstGeom prst="straightConnector1">
            <a:avLst/>
          </a:prstGeom>
          <a:ln w="38100"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元件在網頁上所佔的高度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height+padding-top+padding-bottom+border-top-width+border-bottom-width</a:t>
            </a:r>
            <a:endParaRPr lang="zh-TW" altLang="en-US" sz="36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711624" y="3137593"/>
            <a:ext cx="5796880" cy="3255640"/>
            <a:chOff x="912" y="1152"/>
            <a:chExt cx="4032" cy="2832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6456040" y="3502013"/>
            <a:ext cx="0" cy="2372755"/>
          </a:xfrm>
          <a:prstGeom prst="straightConnector1">
            <a:avLst/>
          </a:prstGeom>
          <a:ln w="38100"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4</a:t>
            </a:r>
            <a:r>
              <a:rPr lang="zh-TW" altLang="en-US" dirty="0"/>
              <a:t>的</a:t>
            </a:r>
            <a:br>
              <a:rPr lang="en-US" altLang="zh-TW" dirty="0"/>
            </a:br>
            <a:r>
              <a:rPr lang="en-US" altLang="zh-TW" dirty="0"/>
              <a:t>Box Model</a:t>
            </a:r>
            <a:r>
              <a:rPr lang="zh-TW" altLang="en-US" dirty="0"/>
              <a:t>作法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Bootstrap 4</a:t>
            </a:r>
            <a:r>
              <a:rPr lang="zh-TW" altLang="en-US" sz="4800" dirty="0"/>
              <a:t>的</a:t>
            </a:r>
            <a:r>
              <a:rPr lang="en-US" altLang="zh-TW" sz="4800" dirty="0"/>
              <a:t>Box Model</a:t>
            </a:r>
            <a:r>
              <a:rPr lang="zh-TW" altLang="en-US" sz="4800" dirty="0"/>
              <a:t>作法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6531" y="3212976"/>
            <a:ext cx="11322138" cy="102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>
                <a:hlinkClick r:id="rId2"/>
              </a:rPr>
              <a:t>https://www.w3schools.com/bootstrap4/bootstrap_utilities.asp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4800" dirty="0"/>
              <a:t>Width, Height</a:t>
            </a:r>
            <a:endParaRPr lang="zh-TW" altLang="en-US" sz="4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98984E-5178-4C74-9522-4C6A3364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w-25, w-50, w-75, w-100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width: 25%, width: 50%, width: 75%, width: 100%</a:t>
            </a:r>
          </a:p>
          <a:p>
            <a:r>
              <a:rPr lang="en-US" altLang="zh-TW" sz="2800" dirty="0"/>
              <a:t>h-25, h-50, h-75, h-100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height: 25%, height: 50%, height: 75%, height: 100%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711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4800" dirty="0"/>
              <a:t>Width, Height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1082122" y="2996952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class=“w-50”&gt;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00433" y="4005064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class=“h-50”&gt;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149358" y="5033520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class=“w-50 h-50”&gt;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73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4800" dirty="0"/>
              <a:t>Padding</a:t>
            </a:r>
            <a:endParaRPr lang="zh-TW" altLang="en-US" sz="4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98984E-5178-4C74-9522-4C6A3364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p-0, p-1, p-2, p-3 , p-4, p-5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padding: 0, padding: 0.25rem, padding: 0.5rem, padding: 1rem , padding: 1.5rem, padding: 3rem</a:t>
            </a:r>
          </a:p>
          <a:p>
            <a:r>
              <a:rPr lang="en-US" altLang="zh-TW" sz="2800" dirty="0" err="1"/>
              <a:t>pt</a:t>
            </a:r>
            <a:r>
              <a:rPr lang="en-US" altLang="zh-TW" sz="2800" dirty="0"/>
              <a:t>, pb, pl, </a:t>
            </a:r>
            <a:r>
              <a:rPr lang="en-US" altLang="zh-TW" sz="2800" dirty="0" err="1"/>
              <a:t>pr</a:t>
            </a:r>
            <a:r>
              <a:rPr lang="en-US" altLang="zh-TW" sz="2800" dirty="0"/>
              <a:t>, px, </a:t>
            </a:r>
            <a:r>
              <a:rPr lang="en-US" altLang="zh-TW" sz="2800" dirty="0" err="1"/>
              <a:t>py</a:t>
            </a:r>
            <a:endParaRPr lang="en-US" altLang="zh-TW" sz="2800" dirty="0"/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top, bottom, left, right, left &amp; right, top &amp; bottom</a:t>
            </a:r>
            <a:endParaRPr lang="zh-TW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整個網頁的</a:t>
            </a:r>
            <a:r>
              <a:rPr lang="en-US" altLang="zh-TW" dirty="0"/>
              <a:t>Box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5A243F-F4A1-4044-8591-C5ED55F0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72816"/>
            <a:ext cx="10344472" cy="47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Padding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1123752" y="2204864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class=“p-5”&gt;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23752" y="3212976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class=“pt-5”&gt;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199456" y="4221088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class=“px-5”&gt;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23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4800" dirty="0"/>
              <a:t>Margin</a:t>
            </a:r>
            <a:endParaRPr lang="zh-TW" altLang="en-US" sz="4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98984E-5178-4C74-9522-4C6A3364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m-0, m-1, m-2, m-3 , m-4, m-5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margin: 0, margin: 0.25rem, margin: 0.5rem, margin: 1rem , margin: 1.5rem, margin: 3rem</a:t>
            </a:r>
          </a:p>
          <a:p>
            <a:r>
              <a:rPr lang="en-US" altLang="zh-TW" sz="2800" dirty="0"/>
              <a:t>m-n1, m-n2, m-n3 , m-n4, m-n5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margin: -0.25rem, margin: -0.5rem, margin: -1rem , margin: -1.5rem, margin: -3rem</a:t>
            </a:r>
          </a:p>
          <a:p>
            <a:r>
              <a:rPr lang="en-US" altLang="zh-TW" sz="2800" dirty="0"/>
              <a:t>mt, mb, ml, </a:t>
            </a:r>
            <a:r>
              <a:rPr lang="en-US" altLang="zh-TW" sz="2800" dirty="0" err="1"/>
              <a:t>mr</a:t>
            </a:r>
            <a:r>
              <a:rPr lang="en-US" altLang="zh-TW" sz="2800" dirty="0"/>
              <a:t>, mx, my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top, bottom, left, right, left &amp; right, top &amp; bottom</a:t>
            </a:r>
            <a:endParaRPr lang="zh-TW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Margin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1123752" y="2204864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class=“m-5”&gt;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23752" y="3212976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class=“mt-5”&gt;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199456" y="4221088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class=“mx-5”&gt;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62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D4E16-A5EA-45A0-808B-A9A0C4C3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53327F-2EC6-444E-BC6A-CE765E412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678069"/>
            <a:ext cx="11306470" cy="5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AD843-5734-4F20-95DD-FD6AE52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7CE629FC-92C6-498A-BD34-DC2C8748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20" y="1769767"/>
            <a:ext cx="9336360" cy="502623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0A230A0-3929-45A2-95B1-27BDA369204C}"/>
              </a:ext>
            </a:extLst>
          </p:cNvPr>
          <p:cNvCxnSpPr/>
          <p:nvPr/>
        </p:nvCxnSpPr>
        <p:spPr>
          <a:xfrm>
            <a:off x="2351584" y="4365104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8FD89-C0C0-4EBB-AB83-4D058870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ED31ED35-1A09-4271-ADB1-A50C22D9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8" y="1640647"/>
            <a:ext cx="9552384" cy="514252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233A1A8-E0BF-485B-AA2F-CAC9146D15C9}"/>
              </a:ext>
            </a:extLst>
          </p:cNvPr>
          <p:cNvCxnSpPr/>
          <p:nvPr/>
        </p:nvCxnSpPr>
        <p:spPr>
          <a:xfrm>
            <a:off x="2207568" y="4293096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F5C01-555E-445B-94D6-FCF7BC86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13FB17-3417-4383-971C-53ECA09D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9" y="1700808"/>
            <a:ext cx="11050442" cy="49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4800" dirty="0"/>
              <a:t>Border</a:t>
            </a:r>
            <a:endParaRPr lang="zh-TW" altLang="en-US" sz="4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98984E-5178-4C74-9522-4C6A3364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border , border-top, border-bottom, border-left, border-right</a:t>
            </a:r>
          </a:p>
          <a:p>
            <a:r>
              <a:rPr lang="en-US" altLang="zh-TW" sz="2800" dirty="0"/>
              <a:t>border-0, border-top-0, border-bottom-0, border-left-0, border-right-0</a:t>
            </a:r>
          </a:p>
          <a:p>
            <a:r>
              <a:rPr lang="en-US" altLang="zh-TW" sz="2800" dirty="0"/>
              <a:t>border-primary, border-secondary, border-success, border-danger, border-warning, border-info, border-light, border-dark, border-white</a:t>
            </a:r>
          </a:p>
          <a:p>
            <a:r>
              <a:rPr lang="en-US" altLang="zh-TW" sz="2800" dirty="0"/>
              <a:t>border-1, border-2, border-3, border-4, border-5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02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Border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986947" y="4383459"/>
            <a:ext cx="103691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class=“border-top-0 border-info”&gt;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FEAB96-491C-4BC4-871C-1B5B15D2470B}"/>
              </a:ext>
            </a:extLst>
          </p:cNvPr>
          <p:cNvSpPr/>
          <p:nvPr/>
        </p:nvSpPr>
        <p:spPr>
          <a:xfrm>
            <a:off x="986947" y="2767280"/>
            <a:ext cx="103691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class=“border border-warning”&gt;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3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 Border-radius</a:t>
            </a:r>
            <a:endParaRPr lang="zh-TW" altLang="en-US" sz="4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98984E-5178-4C74-9522-4C6A3364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rounded-</a:t>
            </a:r>
            <a:r>
              <a:rPr lang="en-US" altLang="zh-TW" sz="2800" dirty="0" err="1"/>
              <a:t>sm</a:t>
            </a:r>
            <a:r>
              <a:rPr lang="en-US" altLang="zh-TW" sz="2800" dirty="0"/>
              <a:t>, rounded, rounded-lg</a:t>
            </a:r>
          </a:p>
          <a:p>
            <a:r>
              <a:rPr lang="en-US" altLang="zh-TW" sz="2800" dirty="0"/>
              <a:t>rounded-0, rounded-1, rounded-2, rounded-3</a:t>
            </a:r>
          </a:p>
          <a:p>
            <a:r>
              <a:rPr lang="en-US" altLang="zh-TW" sz="2800" dirty="0"/>
              <a:t>rounded-top, rounded-bottom, rounded-left, rounded-right</a:t>
            </a:r>
          </a:p>
          <a:p>
            <a:r>
              <a:rPr lang="en-US" altLang="zh-TW" sz="2800" dirty="0"/>
              <a:t>rounded-circle, rounded-pill</a:t>
            </a:r>
          </a:p>
        </p:txBody>
      </p:sp>
    </p:spTree>
    <p:extLst>
      <p:ext uri="{BB962C8B-B14F-4D97-AF65-F5344CB8AC3E}">
        <p14:creationId xmlns:p14="http://schemas.microsoft.com/office/powerpoint/2010/main" val="38117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0D6BF-0CE1-4DB6-A0CC-91235D77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標題元件的</a:t>
            </a:r>
            <a:r>
              <a:rPr lang="en-US" altLang="zh-TW" dirty="0"/>
              <a:t>Box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D72F93-89F8-4250-8D76-127D2F15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8" y="1700808"/>
            <a:ext cx="10632504" cy="49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圓框</a:t>
            </a:r>
          </a:p>
        </p:txBody>
      </p:sp>
      <p:sp>
        <p:nvSpPr>
          <p:cNvPr id="3" name="矩形 2"/>
          <p:cNvSpPr/>
          <p:nvPr/>
        </p:nvSpPr>
        <p:spPr>
          <a:xfrm>
            <a:off x="1082122" y="2996952"/>
            <a:ext cx="10990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&lt;p class=“rounded”&gt;</a:t>
            </a:r>
            <a:r>
              <a:rPr lang="zh-TW" altLang="en-US" sz="4000" dirty="0"/>
              <a:t>多練習幾次就會了</a:t>
            </a:r>
            <a:r>
              <a:rPr lang="en-US" altLang="zh-TW" sz="4000" dirty="0"/>
              <a:t>&lt;/p&gt;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24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Bootstrap4 </a:t>
            </a:r>
            <a:r>
              <a:rPr lang="zh-TW" altLang="en-US" sz="4800" dirty="0"/>
              <a:t>色彩設定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text-primary</a:t>
            </a:r>
          </a:p>
          <a:p>
            <a:r>
              <a:rPr lang="en-US" altLang="zh-TW" sz="2800" dirty="0"/>
              <a:t>text-secondary</a:t>
            </a:r>
          </a:p>
          <a:p>
            <a:r>
              <a:rPr lang="en-US" altLang="zh-TW" sz="2800" dirty="0"/>
              <a:t>text-white</a:t>
            </a:r>
          </a:p>
          <a:p>
            <a:r>
              <a:rPr lang="en-US" altLang="zh-TW" sz="2800" dirty="0"/>
              <a:t>text-white-50</a:t>
            </a:r>
          </a:p>
          <a:p>
            <a:r>
              <a:rPr lang="en-US" altLang="zh-TW" sz="2800" dirty="0"/>
              <a:t>text-black-50</a:t>
            </a:r>
          </a:p>
          <a:p>
            <a:r>
              <a:rPr lang="en-US" altLang="zh-TW" sz="2800" dirty="0"/>
              <a:t>text-light</a:t>
            </a:r>
          </a:p>
          <a:p>
            <a:r>
              <a:rPr lang="en-US" altLang="zh-TW" sz="2800" dirty="0"/>
              <a:t>text-dark</a:t>
            </a:r>
          </a:p>
          <a:p>
            <a:r>
              <a:rPr lang="en-US" altLang="zh-TW" sz="2800" dirty="0"/>
              <a:t>text-muted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text-success</a:t>
            </a:r>
          </a:p>
          <a:p>
            <a:r>
              <a:rPr lang="en-US" altLang="zh-TW" sz="2800" dirty="0"/>
              <a:t>text-danger</a:t>
            </a:r>
          </a:p>
          <a:p>
            <a:r>
              <a:rPr lang="en-US" altLang="zh-TW" sz="2800" dirty="0"/>
              <a:t>text-warning</a:t>
            </a:r>
          </a:p>
          <a:p>
            <a:r>
              <a:rPr lang="en-US" altLang="zh-TW" sz="2800" dirty="0"/>
              <a:t>text-info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751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Bootstrap4 </a:t>
            </a:r>
            <a:r>
              <a:rPr lang="zh-TW" altLang="en-US" sz="4800" dirty="0"/>
              <a:t>背景色彩設定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err="1"/>
              <a:t>bg</a:t>
            </a:r>
            <a:r>
              <a:rPr lang="en-US" altLang="zh-TW" sz="2800" dirty="0"/>
              <a:t>-primary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-secondary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-white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-light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-dark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-transparent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bg</a:t>
            </a:r>
            <a:r>
              <a:rPr lang="en-US" altLang="zh-TW" sz="2800" dirty="0"/>
              <a:t>-success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-danger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-warning</a:t>
            </a:r>
          </a:p>
          <a:p>
            <a:r>
              <a:rPr lang="en-US" altLang="zh-TW" sz="2800" dirty="0" err="1"/>
              <a:t>bg</a:t>
            </a:r>
            <a:r>
              <a:rPr lang="en-US" altLang="zh-TW" sz="2800" dirty="0"/>
              <a:t>-info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42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本週作業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加上作品集 </a:t>
            </a:r>
            <a:r>
              <a:rPr lang="en-US" altLang="zh-TW" sz="4800" dirty="0"/>
              <a:t>(Portfolio)</a:t>
            </a:r>
            <a:endParaRPr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A976C51-E77C-48B8-A50F-54576DB6FF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081784"/>
            <a:ext cx="4978400" cy="2218431"/>
          </a:xfrm>
        </p:spPr>
      </p:pic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600" dirty="0"/>
              <a:t>作品集要為一個獨立的區段</a:t>
            </a:r>
            <a:endParaRPr lang="en-US" altLang="zh-TW" sz="3600" dirty="0"/>
          </a:p>
          <a:p>
            <a:r>
              <a:rPr lang="zh-TW" altLang="en-US" sz="3600" dirty="0"/>
              <a:t>要能夠利用導覽列點選到這個區段</a:t>
            </a:r>
            <a:endParaRPr lang="en-US" altLang="zh-TW" sz="3600" dirty="0"/>
          </a:p>
          <a:p>
            <a:r>
              <a:rPr lang="zh-TW" altLang="en-US" sz="3600" dirty="0"/>
              <a:t>每一個作品要有圖片及簡介</a:t>
            </a:r>
            <a:endParaRPr lang="en-US" altLang="zh-TW" sz="3600" dirty="0"/>
          </a:p>
          <a:p>
            <a:r>
              <a:rPr lang="zh-TW" altLang="en-US" sz="3600" dirty="0"/>
              <a:t>可以先不用排版</a:t>
            </a:r>
          </a:p>
        </p:txBody>
      </p:sp>
    </p:spTree>
    <p:extLst>
      <p:ext uri="{BB962C8B-B14F-4D97-AF65-F5344CB8AC3E}">
        <p14:creationId xmlns:p14="http://schemas.microsoft.com/office/powerpoint/2010/main" val="9482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552" y="2060849"/>
            <a:ext cx="81099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>
                <a:latin typeface="+mj-ea"/>
                <a:ea typeface="+mj-ea"/>
              </a:rPr>
              <a:t>內容元件的大小 </a:t>
            </a:r>
            <a:r>
              <a:rPr lang="en-US" altLang="zh-TW" sz="4400" dirty="0">
                <a:latin typeface="+mj-ea"/>
                <a:ea typeface="+mj-ea"/>
              </a:rPr>
              <a:t>(width, height)</a:t>
            </a:r>
            <a:endParaRPr lang="zh-TW" altLang="en-US" sz="44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3553" y="2858734"/>
            <a:ext cx="42315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補白</a:t>
            </a:r>
            <a:r>
              <a:rPr lang="en-US" altLang="zh-TW" dirty="0">
                <a:latin typeface="+mn-ea"/>
                <a:ea typeface="+mn-ea"/>
              </a:rPr>
              <a:t>(padding)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552" y="3718175"/>
            <a:ext cx="37730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邊框</a:t>
            </a:r>
            <a:r>
              <a:rPr lang="en-US" altLang="zh-TW" dirty="0">
                <a:latin typeface="+mn-ea"/>
                <a:ea typeface="+mn-ea"/>
              </a:rPr>
              <a:t>(border)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552" y="4577615"/>
            <a:ext cx="38628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邊界</a:t>
            </a:r>
            <a:r>
              <a:rPr lang="en-US" altLang="zh-TW" dirty="0">
                <a:latin typeface="+mn-ea"/>
                <a:ea typeface="+mn-ea"/>
              </a:rPr>
              <a:t>(margin)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2A032C-2028-4CFA-9F2B-BBE1905EAE6D}"/>
              </a:ext>
            </a:extLst>
          </p:cNvPr>
          <p:cNvSpPr/>
          <p:nvPr/>
        </p:nvSpPr>
        <p:spPr>
          <a:xfrm>
            <a:off x="2063552" y="5465499"/>
            <a:ext cx="850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元件大小計算方式</a:t>
            </a:r>
            <a:r>
              <a:rPr lang="en-US" altLang="zh-TW" dirty="0">
                <a:latin typeface="+mn-ea"/>
                <a:ea typeface="+mn-ea"/>
              </a:rPr>
              <a:t>(box-sizing)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57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內容元件的大小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6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4800" dirty="0"/>
              <a:t>內容元件的大小</a:t>
            </a:r>
          </a:p>
        </p:txBody>
      </p:sp>
      <p:grpSp>
        <p:nvGrpSpPr>
          <p:cNvPr id="4099" name="Group 32"/>
          <p:cNvGrpSpPr>
            <a:grpSpLocks/>
          </p:cNvGrpSpPr>
          <p:nvPr/>
        </p:nvGrpSpPr>
        <p:grpSpPr bwMode="auto">
          <a:xfrm>
            <a:off x="2971800" y="1828800"/>
            <a:ext cx="6400800" cy="4495800"/>
            <a:chOff x="912" y="1152"/>
            <a:chExt cx="4032" cy="2832"/>
          </a:xfrm>
        </p:grpSpPr>
        <p:sp>
          <p:nvSpPr>
            <p:cNvPr id="4108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1824" cy="86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內容</a:t>
              </a:r>
            </a:p>
          </p:txBody>
        </p:sp>
        <p:grpSp>
          <p:nvGrpSpPr>
            <p:cNvPr id="4109" name="Group 15"/>
            <p:cNvGrpSpPr>
              <a:grpSpLocks/>
            </p:cNvGrpSpPr>
            <p:nvPr/>
          </p:nvGrpSpPr>
          <p:grpSpPr bwMode="auto">
            <a:xfrm>
              <a:off x="1488" y="1776"/>
              <a:ext cx="2688" cy="1488"/>
              <a:chOff x="1488" y="1776"/>
              <a:chExt cx="2688" cy="1488"/>
            </a:xfrm>
          </p:grpSpPr>
          <p:sp>
            <p:nvSpPr>
              <p:cNvPr id="4116" name="Rectangle 1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688" cy="148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117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28"/>
                <a:ext cx="13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padding (</a:t>
                </a:r>
                <a:r>
                  <a:rPr lang="zh-TW" altLang="en-US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補白</a:t>
                </a:r>
                <a:r>
                  <a:rPr lang="en-US" altLang="zh-TW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4110" name="Group 18"/>
            <p:cNvGrpSpPr>
              <a:grpSpLocks/>
            </p:cNvGrpSpPr>
            <p:nvPr/>
          </p:nvGrpSpPr>
          <p:grpSpPr bwMode="auto">
            <a:xfrm>
              <a:off x="1248" y="1440"/>
              <a:ext cx="3120" cy="2064"/>
              <a:chOff x="1248" y="1440"/>
              <a:chExt cx="3120" cy="2064"/>
            </a:xfrm>
          </p:grpSpPr>
          <p:sp>
            <p:nvSpPr>
              <p:cNvPr id="4114" name="Rectangle 19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3120" cy="2064"/>
              </a:xfrm>
              <a:prstGeom prst="rect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115" name="Text Box 20"/>
              <p:cNvSpPr txBox="1">
                <a:spLocks noChangeArrowheads="1"/>
              </p:cNvSpPr>
              <p:nvPr/>
            </p:nvSpPr>
            <p:spPr bwMode="auto">
              <a:xfrm>
                <a:off x="2006" y="1469"/>
                <a:ext cx="13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border (</a:t>
                </a:r>
                <a:r>
                  <a:rPr lang="zh-TW" altLang="en-US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邊框</a:t>
                </a:r>
                <a:r>
                  <a:rPr lang="en-US" altLang="zh-TW" dirty="0">
                    <a:solidFill>
                      <a:srgbClr val="339933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pSp>
          <p:nvGrpSpPr>
            <p:cNvPr id="4111" name="Group 21"/>
            <p:cNvGrpSpPr>
              <a:grpSpLocks/>
            </p:cNvGrpSpPr>
            <p:nvPr/>
          </p:nvGrpSpPr>
          <p:grpSpPr bwMode="auto">
            <a:xfrm>
              <a:off x="912" y="1152"/>
              <a:ext cx="4032" cy="2832"/>
              <a:chOff x="912" y="1152"/>
              <a:chExt cx="4032" cy="2832"/>
            </a:xfrm>
          </p:grpSpPr>
          <p:sp>
            <p:nvSpPr>
              <p:cNvPr id="4112" name="Rectangle 22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032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endParaRPr lang="zh-TW" altLang="zh-TW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3" name="Text Box 23"/>
              <p:cNvSpPr txBox="1">
                <a:spLocks noChangeArrowheads="1"/>
              </p:cNvSpPr>
              <p:nvPr/>
            </p:nvSpPr>
            <p:spPr bwMode="auto">
              <a:xfrm>
                <a:off x="1862" y="3533"/>
                <a:ext cx="13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Bookman Old Style" panose="020506040505050202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latin typeface="Comic Sans MS" panose="030F0702030302020204" pitchFamily="66" charset="0"/>
                  </a:rPr>
                  <a:t>margin (</a:t>
                </a:r>
                <a:r>
                  <a:rPr lang="zh-TW" altLang="en-US" dirty="0">
                    <a:latin typeface="Comic Sans MS" panose="030F0702030302020204" pitchFamily="66" charset="0"/>
                  </a:rPr>
                  <a:t>邊界</a:t>
                </a:r>
                <a:r>
                  <a:rPr lang="en-US" altLang="zh-TW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</p:grpSp>
      <p:grpSp>
        <p:nvGrpSpPr>
          <p:cNvPr id="4100" name="Group 30"/>
          <p:cNvGrpSpPr>
            <a:grpSpLocks/>
          </p:cNvGrpSpPr>
          <p:nvPr/>
        </p:nvGrpSpPr>
        <p:grpSpPr bwMode="auto">
          <a:xfrm>
            <a:off x="4572000" y="4191000"/>
            <a:ext cx="2895600" cy="457200"/>
            <a:chOff x="1920" y="2640"/>
            <a:chExt cx="1824" cy="288"/>
          </a:xfrm>
        </p:grpSpPr>
        <p:sp>
          <p:nvSpPr>
            <p:cNvPr id="4105" name="Line 24"/>
            <p:cNvSpPr>
              <a:spLocks noChangeShapeType="1"/>
            </p:cNvSpPr>
            <p:nvPr/>
          </p:nvSpPr>
          <p:spPr bwMode="auto">
            <a:xfrm flipH="1">
              <a:off x="1920" y="278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6" name="Line 25"/>
            <p:cNvSpPr>
              <a:spLocks noChangeShapeType="1"/>
            </p:cNvSpPr>
            <p:nvPr/>
          </p:nvSpPr>
          <p:spPr bwMode="auto">
            <a:xfrm>
              <a:off x="3360" y="278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Text Box 26"/>
            <p:cNvSpPr txBox="1">
              <a:spLocks noChangeArrowheads="1"/>
            </p:cNvSpPr>
            <p:nvPr/>
          </p:nvSpPr>
          <p:spPr bwMode="auto">
            <a:xfrm>
              <a:off x="2448" y="2640"/>
              <a:ext cx="912" cy="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chemeClr val="bg1"/>
                  </a:solidFill>
                  <a:latin typeface="Times New Roman" panose="02020603050405020304" pitchFamily="18" charset="0"/>
                </a:rPr>
                <a:t>width</a:t>
              </a:r>
            </a:p>
          </p:txBody>
        </p:sp>
      </p:grpSp>
      <p:grpSp>
        <p:nvGrpSpPr>
          <p:cNvPr id="4101" name="Group 31"/>
          <p:cNvGrpSpPr>
            <a:grpSpLocks/>
          </p:cNvGrpSpPr>
          <p:nvPr/>
        </p:nvGrpSpPr>
        <p:grpSpPr bwMode="auto">
          <a:xfrm>
            <a:off x="4648200" y="3276600"/>
            <a:ext cx="1066800" cy="1371600"/>
            <a:chOff x="1968" y="2064"/>
            <a:chExt cx="672" cy="864"/>
          </a:xfrm>
        </p:grpSpPr>
        <p:sp>
          <p:nvSpPr>
            <p:cNvPr id="4102" name="Line 27"/>
            <p:cNvSpPr>
              <a:spLocks noChangeShapeType="1"/>
            </p:cNvSpPr>
            <p:nvPr/>
          </p:nvSpPr>
          <p:spPr bwMode="auto">
            <a:xfrm>
              <a:off x="2112" y="264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" name="Line 28"/>
            <p:cNvSpPr>
              <a:spLocks noChangeShapeType="1"/>
            </p:cNvSpPr>
            <p:nvPr/>
          </p:nvSpPr>
          <p:spPr bwMode="auto">
            <a:xfrm flipV="1">
              <a:off x="2112" y="206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" name="Text Box 29"/>
            <p:cNvSpPr txBox="1">
              <a:spLocks noChangeArrowheads="1"/>
            </p:cNvSpPr>
            <p:nvPr/>
          </p:nvSpPr>
          <p:spPr bwMode="auto">
            <a:xfrm>
              <a:off x="1968" y="2304"/>
              <a:ext cx="672" cy="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Bookman Old Style" panose="020506040505050202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height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元件大小的寫法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sz="3200" dirty="0"/>
              <a:t>width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width: 600px;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width: 80%;</a:t>
            </a:r>
          </a:p>
          <a:p>
            <a:pPr marL="457200" indent="-457200"/>
            <a:r>
              <a:rPr lang="en-US" altLang="zh-TW" sz="3200" dirty="0"/>
              <a:t>height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height: 450px;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61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Week01</Template>
  <TotalTime>0</TotalTime>
  <Words>1234</Words>
  <Application>Microsoft Office PowerPoint</Application>
  <PresentationFormat>寬螢幕</PresentationFormat>
  <Paragraphs>232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4" baseType="lpstr">
      <vt:lpstr>微軟正黑體</vt:lpstr>
      <vt:lpstr>微軟正黑體 Light</vt:lpstr>
      <vt:lpstr>新細明體</vt:lpstr>
      <vt:lpstr>標楷體</vt:lpstr>
      <vt:lpstr>Arial</vt:lpstr>
      <vt:lpstr>Bookman Old Style</vt:lpstr>
      <vt:lpstr>Century Gothic</vt:lpstr>
      <vt:lpstr>Comic Sans MS</vt:lpstr>
      <vt:lpstr>Times New Roman</vt:lpstr>
      <vt:lpstr>Books_16x9</vt:lpstr>
      <vt:lpstr>CSS Box Model (盒狀模型)</vt:lpstr>
      <vt:lpstr>內容元件的Box Model</vt:lpstr>
      <vt:lpstr>內容元件的Box Model</vt:lpstr>
      <vt:lpstr>整個網頁的Box Model</vt:lpstr>
      <vt:lpstr>標題元件的Box Model</vt:lpstr>
      <vt:lpstr>PowerPoint 簡報</vt:lpstr>
      <vt:lpstr>內容元件的大小</vt:lpstr>
      <vt:lpstr>內容元件的大小</vt:lpstr>
      <vt:lpstr>元件大小的寫法</vt:lpstr>
      <vt:lpstr>當內容元素超出指定的大小</vt:lpstr>
      <vt:lpstr>補白</vt:lpstr>
      <vt:lpstr>補白</vt:lpstr>
      <vt:lpstr>padding的寫法</vt:lpstr>
      <vt:lpstr>padding的寫法</vt:lpstr>
      <vt:lpstr>邊框</vt:lpstr>
      <vt:lpstr>邊框</vt:lpstr>
      <vt:lpstr>border</vt:lpstr>
      <vt:lpstr>邊框樣式</vt:lpstr>
      <vt:lpstr>邊框樣式的寫法</vt:lpstr>
      <vt:lpstr>邊框樣式的寫法</vt:lpstr>
      <vt:lpstr>邊框的寫法</vt:lpstr>
      <vt:lpstr>圓框的寫法</vt:lpstr>
      <vt:lpstr>圓框的寫法</vt:lpstr>
      <vt:lpstr>邊界</vt:lpstr>
      <vt:lpstr>邊界</vt:lpstr>
      <vt:lpstr>邊界</vt:lpstr>
      <vt:lpstr>邊界的寫法</vt:lpstr>
      <vt:lpstr>讓元件置中的邊界寫法</vt:lpstr>
      <vt:lpstr>元件大小計算方式</vt:lpstr>
      <vt:lpstr>元件在網頁上的大小</vt:lpstr>
      <vt:lpstr>元件的大小</vt:lpstr>
      <vt:lpstr>使元件所佔大小較符合一般的想法</vt:lpstr>
      <vt:lpstr>元件在網頁上所佔的寬度</vt:lpstr>
      <vt:lpstr>元件在網頁上所佔的高度</vt:lpstr>
      <vt:lpstr>Bootstrap 4的 Box Model作法</vt:lpstr>
      <vt:lpstr>Bootstrap 4的Box Model作法</vt:lpstr>
      <vt:lpstr> Width, Height</vt:lpstr>
      <vt:lpstr> Width, Height</vt:lpstr>
      <vt:lpstr> Padding</vt:lpstr>
      <vt:lpstr>Padding</vt:lpstr>
      <vt:lpstr> Margin</vt:lpstr>
      <vt:lpstr>Margin</vt:lpstr>
      <vt:lpstr>PowerPoint 簡報</vt:lpstr>
      <vt:lpstr>PowerPoint 簡報</vt:lpstr>
      <vt:lpstr>PowerPoint 簡報</vt:lpstr>
      <vt:lpstr>PowerPoint 簡報</vt:lpstr>
      <vt:lpstr> Border</vt:lpstr>
      <vt:lpstr>Border</vt:lpstr>
      <vt:lpstr> Border-radius</vt:lpstr>
      <vt:lpstr>圓框</vt:lpstr>
      <vt:lpstr>Bootstrap4 色彩設定</vt:lpstr>
      <vt:lpstr>Bootstrap4 背景色彩設定</vt:lpstr>
      <vt:lpstr>本週作業</vt:lpstr>
      <vt:lpstr>加上作品集 (Portfolio)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版面</dc:title>
  <dc:creator>Lin Sung-Chien</dc:creator>
  <cp:lastModifiedBy>SHU</cp:lastModifiedBy>
  <cp:revision>99</cp:revision>
  <dcterms:created xsi:type="dcterms:W3CDTF">2007-10-06T12:43:51Z</dcterms:created>
  <dcterms:modified xsi:type="dcterms:W3CDTF">2021-04-07T03:50:38Z</dcterms:modified>
</cp:coreProperties>
</file>