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36"/>
  </p:notesMasterIdLst>
  <p:sldIdLst>
    <p:sldId id="256" r:id="rId5"/>
    <p:sldId id="258" r:id="rId6"/>
    <p:sldId id="261" r:id="rId7"/>
    <p:sldId id="271" r:id="rId8"/>
    <p:sldId id="284" r:id="rId9"/>
    <p:sldId id="269" r:id="rId10"/>
    <p:sldId id="270" r:id="rId11"/>
    <p:sldId id="283" r:id="rId12"/>
    <p:sldId id="282" r:id="rId13"/>
    <p:sldId id="285" r:id="rId14"/>
    <p:sldId id="281" r:id="rId15"/>
    <p:sldId id="277" r:id="rId16"/>
    <p:sldId id="295" r:id="rId17"/>
    <p:sldId id="272" r:id="rId18"/>
    <p:sldId id="278" r:id="rId19"/>
    <p:sldId id="280" r:id="rId20"/>
    <p:sldId id="275" r:id="rId21"/>
    <p:sldId id="279" r:id="rId22"/>
    <p:sldId id="273" r:id="rId23"/>
    <p:sldId id="292" r:id="rId24"/>
    <p:sldId id="294" r:id="rId25"/>
    <p:sldId id="293" r:id="rId26"/>
    <p:sldId id="262" r:id="rId27"/>
    <p:sldId id="288" r:id="rId28"/>
    <p:sldId id="290" r:id="rId29"/>
    <p:sldId id="291" r:id="rId30"/>
    <p:sldId id="265" r:id="rId31"/>
    <p:sldId id="287" r:id="rId32"/>
    <p:sldId id="266" r:id="rId33"/>
    <p:sldId id="286" r:id="rId34"/>
    <p:sldId id="264" r:id="rId35"/>
  </p:sldIdLst>
  <p:sldSz cx="12192000" cy="6858000"/>
  <p:notesSz cx="6858000" cy="9144000"/>
  <p:custDataLst>
    <p:tags r:id="rId40"/>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9"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B33"/>
    <a:srgbClr val="60C968"/>
    <a:srgbClr val="F3F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678" y="114"/>
      </p:cViewPr>
      <p:guideLst>
        <p:guide orient="horz" pos="2189"/>
        <p:guide pos="3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0" Type="http://schemas.openxmlformats.org/officeDocument/2006/relationships/tags" Target="tags/tag2.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B242538C-1D75-4EB5-840E-54C6A03D6B34}" type="datetimeFigureOut">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1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229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02AB5D5-28B6-4998-912B-C20B02C94F67}"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42B33"/>
        </a:solidFill>
        <a:effectLst/>
      </p:bgPr>
    </p:bg>
    <p:spTree>
      <p:nvGrpSpPr>
        <p:cNvPr id="1" name=""/>
        <p:cNvGrpSpPr/>
        <p:nvPr/>
      </p:nvGrpSpPr>
      <p:grpSpPr>
        <a:xfrm>
          <a:off x="0" y="0"/>
          <a:ext cx="0" cy="0"/>
          <a:chOff x="0" y="0"/>
          <a:chExt cx="0" cy="0"/>
        </a:xfrm>
      </p:grpSpPr>
      <p:sp>
        <p:nvSpPr>
          <p:cNvPr id="7" name="圆角矩形 6"/>
          <p:cNvSpPr/>
          <p:nvPr/>
        </p:nvSpPr>
        <p:spPr>
          <a:xfrm>
            <a:off x="395288" y="352425"/>
            <a:ext cx="1189038" cy="431800"/>
          </a:xfrm>
          <a:prstGeom prst="roundRect">
            <a:avLst/>
          </a:prstGeom>
          <a:solidFill>
            <a:srgbClr val="60C9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马拉</a:t>
            </a:r>
            <a:r>
              <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a:t>
            </a:r>
            <a:endPar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099"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9" name="日期占位符 3"/>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471505-3BA1-4CE2-8089-AC1FF987BA06}"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42B33"/>
        </a:solidFill>
        <a:effectLst/>
      </p:bgPr>
    </p:bg>
    <p:spTree>
      <p:nvGrpSpPr>
        <p:cNvPr id="1" name=""/>
        <p:cNvGrpSpPr/>
        <p:nvPr/>
      </p:nvGrpSpPr>
      <p:grpSpPr>
        <a:xfrm>
          <a:off x="0" y="0"/>
          <a:ext cx="0" cy="0"/>
          <a:chOff x="0" y="0"/>
          <a:chExt cx="0" cy="0"/>
        </a:xfrm>
      </p:grpSpPr>
      <p:sp>
        <p:nvSpPr>
          <p:cNvPr id="7" name="圆角矩形 6"/>
          <p:cNvSpPr/>
          <p:nvPr/>
        </p:nvSpPr>
        <p:spPr>
          <a:xfrm>
            <a:off x="395288" y="352425"/>
            <a:ext cx="1189038" cy="431800"/>
          </a:xfrm>
          <a:prstGeom prst="roundRect">
            <a:avLst/>
          </a:prstGeom>
          <a:solidFill>
            <a:srgbClr val="60C9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马拉</a:t>
            </a:r>
            <a:r>
              <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a:t>
            </a:r>
            <a:endPar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195"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9" name="日期占位符 3"/>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39A2AA7-B5F5-4F78-BB7E-CEC29EEDCC5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659DC08-8328-498D-A0D1-5BEEB59755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42B33"/>
        </a:solidFill>
        <a:effectLst/>
      </p:bgPr>
    </p:bg>
    <p:spTree>
      <p:nvGrpSpPr>
        <p:cNvPr id="1" name=""/>
        <p:cNvGrpSpPr/>
        <p:nvPr/>
      </p:nvGrpSpPr>
      <p:grpSpPr>
        <a:xfrm>
          <a:off x="0" y="0"/>
          <a:ext cx="0" cy="0"/>
          <a:chOff x="0" y="0"/>
          <a:chExt cx="0" cy="0"/>
        </a:xfrm>
      </p:grpSpPr>
      <p:pic>
        <p:nvPicPr>
          <p:cNvPr id="9218"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8" name="圆角矩形 7"/>
          <p:cNvSpPr/>
          <p:nvPr/>
        </p:nvSpPr>
        <p:spPr>
          <a:xfrm>
            <a:off x="395288" y="352425"/>
            <a:ext cx="1189038" cy="431800"/>
          </a:xfrm>
          <a:prstGeom prst="roundRect">
            <a:avLst/>
          </a:prstGeom>
          <a:solidFill>
            <a:srgbClr val="60C9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马拉</a:t>
            </a:r>
            <a:r>
              <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a:t>
            </a:r>
            <a:endPar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6CDCFE-0B01-49F7-8179-CBA75135D07C}"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659DC08-8328-498D-A0D1-5BEEB59755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659DC08-8328-498D-A0D1-5BEEB59755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3F3F6"/>
        </a:solidFill>
        <a:effectLst/>
      </p:bgPr>
    </p:bg>
    <p:spTree>
      <p:nvGrpSpPr>
        <p:cNvPr id="1" name=""/>
        <p:cNvGrpSpPr/>
        <p:nvPr/>
      </p:nvGrpSpPr>
      <p:grpSpPr>
        <a:xfrm>
          <a:off x="0" y="0"/>
          <a:ext cx="0" cy="0"/>
          <a:chOff x="0" y="0"/>
          <a:chExt cx="0" cy="0"/>
        </a:xfrm>
      </p:grpSpPr>
      <p:cxnSp>
        <p:nvCxnSpPr>
          <p:cNvPr id="7" name="直接连接符 6"/>
          <p:cNvCxnSpPr/>
          <p:nvPr/>
        </p:nvCxnSpPr>
        <p:spPr>
          <a:xfrm flipV="1">
            <a:off x="695325" y="836613"/>
            <a:ext cx="3744913" cy="9525"/>
          </a:xfrm>
          <a:prstGeom prst="line">
            <a:avLst/>
          </a:prstGeom>
          <a:ln>
            <a:solidFill>
              <a:srgbClr val="60C968"/>
            </a:solidFill>
          </a:ln>
        </p:spPr>
        <p:style>
          <a:lnRef idx="3">
            <a:schemeClr val="dk1"/>
          </a:lnRef>
          <a:fillRef idx="0">
            <a:schemeClr val="dk1"/>
          </a:fillRef>
          <a:effectRef idx="2">
            <a:schemeClr val="dk1"/>
          </a:effectRef>
          <a:fontRef idx="minor">
            <a:schemeClr val="tx1"/>
          </a:fontRef>
        </p:style>
      </p:cxnSp>
      <p:pic>
        <p:nvPicPr>
          <p:cNvPr id="10243"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2" name="标题 1"/>
          <p:cNvSpPr>
            <a:spLocks noGrp="1"/>
          </p:cNvSpPr>
          <p:nvPr>
            <p:ph type="title"/>
          </p:nvPr>
        </p:nvSpPr>
        <p:spPr>
          <a:xfrm>
            <a:off x="623570" y="332740"/>
            <a:ext cx="10972800" cy="633730"/>
          </a:xfrm>
        </p:spPr>
        <p:txBody>
          <a:bodyPr/>
          <a:lstStyle>
            <a:lvl1pPr algn="l">
              <a:defRPr sz="2000" b="0">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3"/>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4"/>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5E4AAE6-69B2-48D8-A2CC-B4A3B4AFE519}"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6"/>
        </a:solidFill>
        <a:effectLst/>
      </p:bgPr>
    </p:bg>
    <p:spTree>
      <p:nvGrpSpPr>
        <p:cNvPr id="1" name=""/>
        <p:cNvGrpSpPr/>
        <p:nvPr/>
      </p:nvGrpSpPr>
      <p:grpSpPr>
        <a:xfrm>
          <a:off x="0" y="0"/>
          <a:ext cx="0" cy="0"/>
          <a:chOff x="0" y="0"/>
          <a:chExt cx="0" cy="0"/>
        </a:xfrm>
      </p:grpSpPr>
      <p:pic>
        <p:nvPicPr>
          <p:cNvPr id="11266"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8" name="日期占位符 1"/>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2"/>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灯片编号占位符 3"/>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F95704-F79E-4A18-AAC9-CD47F9495A5C}"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659DC08-8328-498D-A0D1-5BEEB59755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659DC08-8328-498D-A0D1-5BEEB59755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3F3F6"/>
        </a:solidFill>
        <a:effectLst/>
      </p:bgPr>
    </p:bg>
    <p:spTree>
      <p:nvGrpSpPr>
        <p:cNvPr id="1" name=""/>
        <p:cNvGrpSpPr/>
        <p:nvPr/>
      </p:nvGrpSpPr>
      <p:grpSpPr>
        <a:xfrm>
          <a:off x="0" y="0"/>
          <a:ext cx="0" cy="0"/>
          <a:chOff x="0" y="0"/>
          <a:chExt cx="0" cy="0"/>
        </a:xfrm>
      </p:grpSpPr>
      <p:pic>
        <p:nvPicPr>
          <p:cNvPr id="12290"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8" name="日期占位符 4"/>
          <p:cNvSpPr>
            <a:spLocks noGrp="1"/>
          </p:cNvSpPr>
          <p:nvPr>
            <p:ph type="dt" sz="half" idx="1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BFCBA0-CBD1-4CB9-958C-94261F333C4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659DC08-8328-498D-A0D1-5BEEB59755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659DC08-8328-498D-A0D1-5BEEB59755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42B33"/>
        </a:solidFill>
        <a:effectLst/>
      </p:bgPr>
    </p:bg>
    <p:spTree>
      <p:nvGrpSpPr>
        <p:cNvPr id="1" name=""/>
        <p:cNvGrpSpPr/>
        <p:nvPr/>
      </p:nvGrpSpPr>
      <p:grpSpPr>
        <a:xfrm>
          <a:off x="0" y="0"/>
          <a:ext cx="0" cy="0"/>
          <a:chOff x="0" y="0"/>
          <a:chExt cx="0" cy="0"/>
        </a:xfrm>
      </p:grpSpPr>
      <p:sp>
        <p:nvSpPr>
          <p:cNvPr id="7" name="圆角矩形 6"/>
          <p:cNvSpPr/>
          <p:nvPr/>
        </p:nvSpPr>
        <p:spPr>
          <a:xfrm>
            <a:off x="395288" y="352425"/>
            <a:ext cx="1189038" cy="431800"/>
          </a:xfrm>
          <a:prstGeom prst="roundRect">
            <a:avLst/>
          </a:prstGeom>
          <a:solidFill>
            <a:srgbClr val="60C9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马拉</a:t>
            </a:r>
            <a:r>
              <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a:t>
            </a:r>
            <a:endPar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315"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9" name="日期占位符 3"/>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471505-3BA1-4CE2-8089-AC1FF987BA06}"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42B33"/>
        </a:solidFill>
        <a:effectLst/>
      </p:bgPr>
    </p:bg>
    <p:spTree>
      <p:nvGrpSpPr>
        <p:cNvPr id="1" name=""/>
        <p:cNvGrpSpPr/>
        <p:nvPr/>
      </p:nvGrpSpPr>
      <p:grpSpPr>
        <a:xfrm>
          <a:off x="0" y="0"/>
          <a:ext cx="0" cy="0"/>
          <a:chOff x="0" y="0"/>
          <a:chExt cx="0" cy="0"/>
        </a:xfrm>
      </p:grpSpPr>
      <p:pic>
        <p:nvPicPr>
          <p:cNvPr id="14338"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8" name="圆角矩形 7"/>
          <p:cNvSpPr/>
          <p:nvPr/>
        </p:nvSpPr>
        <p:spPr>
          <a:xfrm>
            <a:off x="395288" y="352425"/>
            <a:ext cx="1189038" cy="431800"/>
          </a:xfrm>
          <a:prstGeom prst="roundRect">
            <a:avLst/>
          </a:prstGeom>
          <a:solidFill>
            <a:srgbClr val="60C9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马拉</a:t>
            </a:r>
            <a:r>
              <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a:t>
            </a:r>
            <a:endPar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66641F-DEBC-47C9-B897-14A4298CD3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42B33"/>
        </a:solidFill>
        <a:effectLst/>
      </p:bgPr>
    </p:bg>
    <p:spTree>
      <p:nvGrpSpPr>
        <p:cNvPr id="1" name=""/>
        <p:cNvGrpSpPr/>
        <p:nvPr/>
      </p:nvGrpSpPr>
      <p:grpSpPr>
        <a:xfrm>
          <a:off x="0" y="0"/>
          <a:ext cx="0" cy="0"/>
          <a:chOff x="0" y="0"/>
          <a:chExt cx="0" cy="0"/>
        </a:xfrm>
      </p:grpSpPr>
      <p:pic>
        <p:nvPicPr>
          <p:cNvPr id="5122"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8" name="圆角矩形 7"/>
          <p:cNvSpPr/>
          <p:nvPr/>
        </p:nvSpPr>
        <p:spPr>
          <a:xfrm>
            <a:off x="395288" y="352425"/>
            <a:ext cx="1189038" cy="431800"/>
          </a:xfrm>
          <a:prstGeom prst="roundRect">
            <a:avLst/>
          </a:prstGeom>
          <a:solidFill>
            <a:srgbClr val="60C9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马拉</a:t>
            </a:r>
            <a:r>
              <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AI</a:t>
            </a:r>
            <a:endParaRPr kumimoji="0" lang="en-US" altLang="zh-CN" sz="1800" b="1" i="0" u="none" strike="noStrike" kern="1200" cap="none" spc="0" normalizeH="0" baseline="0" noProof="1">
              <a:ln>
                <a:noFill/>
              </a:ln>
              <a:solidFill>
                <a:srgbClr val="242B33"/>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66641F-DEBC-47C9-B897-14A4298CD3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3F3F6"/>
        </a:solidFill>
        <a:effectLst/>
      </p:bgPr>
    </p:bg>
    <p:spTree>
      <p:nvGrpSpPr>
        <p:cNvPr id="1" name=""/>
        <p:cNvGrpSpPr/>
        <p:nvPr/>
      </p:nvGrpSpPr>
      <p:grpSpPr>
        <a:xfrm>
          <a:off x="0" y="0"/>
          <a:ext cx="0" cy="0"/>
          <a:chOff x="0" y="0"/>
          <a:chExt cx="0" cy="0"/>
        </a:xfrm>
      </p:grpSpPr>
      <p:cxnSp>
        <p:nvCxnSpPr>
          <p:cNvPr id="7" name="直接连接符 6"/>
          <p:cNvCxnSpPr/>
          <p:nvPr/>
        </p:nvCxnSpPr>
        <p:spPr>
          <a:xfrm flipV="1">
            <a:off x="695325" y="836613"/>
            <a:ext cx="3744913" cy="9525"/>
          </a:xfrm>
          <a:prstGeom prst="line">
            <a:avLst/>
          </a:prstGeom>
          <a:ln>
            <a:solidFill>
              <a:srgbClr val="60C968"/>
            </a:solidFill>
          </a:ln>
        </p:spPr>
        <p:style>
          <a:lnRef idx="3">
            <a:schemeClr val="dk1"/>
          </a:lnRef>
          <a:fillRef idx="0">
            <a:schemeClr val="dk1"/>
          </a:fillRef>
          <a:effectRef idx="2">
            <a:schemeClr val="dk1"/>
          </a:effectRef>
          <a:fontRef idx="minor">
            <a:schemeClr val="tx1"/>
          </a:fontRef>
        </p:style>
      </p:cxnSp>
      <p:pic>
        <p:nvPicPr>
          <p:cNvPr id="15363"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2" name="标题 1"/>
          <p:cNvSpPr>
            <a:spLocks noGrp="1"/>
          </p:cNvSpPr>
          <p:nvPr>
            <p:ph type="title"/>
          </p:nvPr>
        </p:nvSpPr>
        <p:spPr>
          <a:xfrm>
            <a:off x="623570" y="332740"/>
            <a:ext cx="10972800" cy="633730"/>
          </a:xfrm>
        </p:spPr>
        <p:txBody>
          <a:bodyPr/>
          <a:lstStyle>
            <a:lvl1pPr algn="l">
              <a:defRPr sz="2000" b="0">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3"/>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4"/>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A73E93A-F899-4D53-998C-DC1E4D27E83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6"/>
        </a:solidFill>
        <a:effectLst/>
      </p:bgPr>
    </p:bg>
    <p:spTree>
      <p:nvGrpSpPr>
        <p:cNvPr id="1" name=""/>
        <p:cNvGrpSpPr/>
        <p:nvPr/>
      </p:nvGrpSpPr>
      <p:grpSpPr>
        <a:xfrm>
          <a:off x="0" y="0"/>
          <a:ext cx="0" cy="0"/>
          <a:chOff x="0" y="0"/>
          <a:chExt cx="0" cy="0"/>
        </a:xfrm>
      </p:grpSpPr>
      <p:pic>
        <p:nvPicPr>
          <p:cNvPr id="16386"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8" name="日期占位符 1"/>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2"/>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灯片编号占位符 3"/>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4300D0C-CC7E-40B1-B071-B2570BCA5D9B}"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3F3F6"/>
        </a:solidFill>
        <a:effectLst/>
      </p:bgPr>
    </p:bg>
    <p:spTree>
      <p:nvGrpSpPr>
        <p:cNvPr id="1" name=""/>
        <p:cNvGrpSpPr/>
        <p:nvPr/>
      </p:nvGrpSpPr>
      <p:grpSpPr>
        <a:xfrm>
          <a:off x="0" y="0"/>
          <a:ext cx="0" cy="0"/>
          <a:chOff x="0" y="0"/>
          <a:chExt cx="0" cy="0"/>
        </a:xfrm>
      </p:grpSpPr>
      <p:cxnSp>
        <p:nvCxnSpPr>
          <p:cNvPr id="7" name="直接连接符 6"/>
          <p:cNvCxnSpPr/>
          <p:nvPr/>
        </p:nvCxnSpPr>
        <p:spPr>
          <a:xfrm flipV="1">
            <a:off x="695325" y="836613"/>
            <a:ext cx="3744913" cy="9525"/>
          </a:xfrm>
          <a:prstGeom prst="line">
            <a:avLst/>
          </a:prstGeom>
          <a:ln>
            <a:solidFill>
              <a:srgbClr val="60C968"/>
            </a:solidFill>
          </a:ln>
        </p:spPr>
        <p:style>
          <a:lnRef idx="3">
            <a:schemeClr val="dk1"/>
          </a:lnRef>
          <a:fillRef idx="0">
            <a:schemeClr val="dk1"/>
          </a:fillRef>
          <a:effectRef idx="2">
            <a:schemeClr val="dk1"/>
          </a:effectRef>
          <a:fontRef idx="minor">
            <a:schemeClr val="tx1"/>
          </a:fontRef>
        </p:style>
      </p:cxnSp>
      <p:pic>
        <p:nvPicPr>
          <p:cNvPr id="6147"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2" name="标题 1"/>
          <p:cNvSpPr>
            <a:spLocks noGrp="1"/>
          </p:cNvSpPr>
          <p:nvPr>
            <p:ph type="title"/>
          </p:nvPr>
        </p:nvSpPr>
        <p:spPr>
          <a:xfrm>
            <a:off x="623570" y="332740"/>
            <a:ext cx="10972800" cy="633730"/>
          </a:xfrm>
        </p:spPr>
        <p:txBody>
          <a:bodyPr/>
          <a:lstStyle>
            <a:lvl1pPr algn="l">
              <a:defRPr sz="2000" b="0">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3"/>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4"/>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A73E93A-F899-4D53-998C-DC1E4D27E83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6"/>
        </a:solidFill>
        <a:effectLst/>
      </p:bgPr>
    </p:bg>
    <p:spTree>
      <p:nvGrpSpPr>
        <p:cNvPr id="1" name=""/>
        <p:cNvGrpSpPr/>
        <p:nvPr/>
      </p:nvGrpSpPr>
      <p:grpSpPr>
        <a:xfrm>
          <a:off x="0" y="0"/>
          <a:ext cx="0" cy="0"/>
          <a:chOff x="0" y="0"/>
          <a:chExt cx="0" cy="0"/>
        </a:xfrm>
      </p:grpSpPr>
      <p:pic>
        <p:nvPicPr>
          <p:cNvPr id="7170" name="图片 8"/>
          <p:cNvPicPr>
            <a:picLocks noChangeAspect="1"/>
          </p:cNvPicPr>
          <p:nvPr userDrawn="1"/>
        </p:nvPicPr>
        <p:blipFill>
          <a:blip r:embed="rId2"/>
          <a:stretch>
            <a:fillRect/>
          </a:stretch>
        </p:blipFill>
        <p:spPr>
          <a:xfrm>
            <a:off x="11207750" y="258763"/>
            <a:ext cx="619125" cy="619125"/>
          </a:xfrm>
          <a:prstGeom prst="rect">
            <a:avLst/>
          </a:prstGeom>
          <a:noFill/>
          <a:ln w="9525">
            <a:noFill/>
          </a:ln>
        </p:spPr>
      </p:pic>
      <p:sp>
        <p:nvSpPr>
          <p:cNvPr id="8" name="日期占位符 1"/>
          <p:cNvSpPr>
            <a:spLocks noGrp="1"/>
          </p:cNvSpPr>
          <p:nvPr>
            <p:ph type="dt" sz="half" idx="2"/>
          </p:nvPr>
        </p:nvSpPr>
        <p:spPr>
          <a:xfrm>
            <a:off x="609600" y="6245225"/>
            <a:ext cx="2844800" cy="476250"/>
          </a:xfrm>
          <a:prstGeom prst="rect">
            <a:avLst/>
          </a:prstGeom>
          <a:noFill/>
          <a:ln w="9525">
            <a:noFill/>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页脚占位符 2"/>
          <p:cNvSpPr>
            <a:spLocks noGrp="1"/>
          </p:cNvSpPr>
          <p:nvPr>
            <p:ph type="ftr" sz="quarter" idx="3"/>
          </p:nvPr>
        </p:nvSpPr>
        <p:spPr>
          <a:xfrm>
            <a:off x="4165600" y="6245225"/>
            <a:ext cx="3860800" cy="476250"/>
          </a:xfrm>
          <a:prstGeom prst="rect">
            <a:avLst/>
          </a:prstGeom>
          <a:noFill/>
          <a:ln w="9525">
            <a:noFill/>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灯片编号占位符 3"/>
          <p:cNvSpPr>
            <a:spLocks noGrp="1"/>
          </p:cNvSpPr>
          <p:nvPr>
            <p:ph type="sldNum" sz="quarter" idx="4"/>
          </p:nvPr>
        </p:nvSpPr>
        <p:spPr>
          <a:xfrm>
            <a:off x="8737600" y="6245225"/>
            <a:ext cx="2844800" cy="476250"/>
          </a:xfrm>
          <a:prstGeom prst="rect">
            <a:avLst/>
          </a:prstGeom>
          <a:noFill/>
          <a:ln w="9525">
            <a:noFill/>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4300D0C-CC7E-40B1-B071-B2570BCA5D9B}"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eaLnBrk="1" hangingPunct="1">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eaLnBrk="1" hangingPunct="1">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eaLnBrk="1" hangingPunct="1">
              <a:defRPr sz="1400" noProof="1"/>
            </a:lvl1pPr>
          </a:lstStyle>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eaLnBrk="1" hangingPunct="1">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eaLnBrk="1" hangingPunct="1">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eaLnBrk="1" hangingPunct="1">
              <a:defRPr sz="1400" noProof="1"/>
            </a:lvl1pPr>
          </a:lstStyle>
          <a:p>
            <a:pPr marL="0" marR="0" lvl="0" indent="0" algn="r" defTabSz="914400" rtl="0" eaLnBrk="1" fontAlgn="base" latinLnBrk="0" hangingPunct="1">
              <a:lnSpc>
                <a:spcPct val="100000"/>
              </a:lnSpc>
              <a:spcBef>
                <a:spcPct val="0"/>
              </a:spcBef>
              <a:spcAft>
                <a:spcPct val="0"/>
              </a:spcAft>
              <a:buClrTx/>
              <a:buSzTx/>
              <a:buFontTx/>
              <a:buNone/>
              <a:defRPr/>
            </a:pPr>
            <a:fld id="{2659DC08-8328-498D-A0D1-5BEEB59755F2}"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eaLnBrk="1" hangingPunct="1">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eaLnBrk="1" hangingPunct="1">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eaLnBrk="1" hangingPunct="1">
              <a:defRPr sz="1400" noProof="1"/>
            </a:lvl1pPr>
          </a:lstStyle>
          <a:p>
            <a:pPr marL="0" marR="0" lvl="0" indent="0" algn="r" defTabSz="914400" rtl="0" eaLnBrk="1" fontAlgn="base" latinLnBrk="0" hangingPunct="1">
              <a:lnSpc>
                <a:spcPct val="100000"/>
              </a:lnSpc>
              <a:spcBef>
                <a:spcPct val="0"/>
              </a:spcBef>
              <a:spcAft>
                <a:spcPct val="0"/>
              </a:spcAft>
              <a:buClrTx/>
              <a:buSzTx/>
              <a:buFontTx/>
              <a:buNone/>
              <a:defRPr/>
            </a:pPr>
            <a:fld id="{97FFDC78-44FB-4660-A206-1900C38694E1}" type="slidenum">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2.web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2B33"/>
        </a:solidFill>
        <a:effectLst/>
      </p:bgPr>
    </p:bg>
    <p:spTree>
      <p:nvGrpSpPr>
        <p:cNvPr id="1" name=""/>
        <p:cNvGrpSpPr/>
        <p:nvPr/>
      </p:nvGrpSpPr>
      <p:grpSpPr/>
      <p:sp>
        <p:nvSpPr>
          <p:cNvPr id="18434" name="标题 3073"/>
          <p:cNvSpPr>
            <a:spLocks noGrp="1"/>
          </p:cNvSpPr>
          <p:nvPr>
            <p:ph type="ctrTitle"/>
          </p:nvPr>
        </p:nvSpPr>
        <p:spPr>
          <a:xfrm>
            <a:off x="2209800" y="2130425"/>
            <a:ext cx="7772400" cy="1470025"/>
          </a:xfrm>
        </p:spPr>
        <p:txBody>
          <a:bodyPr vert="horz" wrap="square" lIns="91440" tIns="45720" rIns="91440" bIns="45720" anchor="ctr" anchorCtr="0"/>
          <a:p>
            <a:pPr eaLnBrk="1" hangingPunct="1">
              <a:buClrTx/>
              <a:buSzTx/>
              <a:buFontTx/>
            </a:pPr>
            <a:r>
              <a:rPr lang="en-US" altLang="zh-CN" sz="4400" b="1" kern="1200" dirty="0">
                <a:solidFill>
                  <a:schemeClr val="bg1"/>
                </a:solidFill>
                <a:latin typeface="微软雅黑" panose="020B0503020204020204" pitchFamily="34" charset="-122"/>
                <a:ea typeface="微软雅黑" panose="020B0503020204020204" pitchFamily="34" charset="-122"/>
                <a:cs typeface="+mj-cs"/>
              </a:rPr>
              <a:t>BYU</a:t>
            </a:r>
            <a:r>
              <a:rPr lang="zh-CN" altLang="en-US" sz="4400" b="1" kern="1200" dirty="0">
                <a:solidFill>
                  <a:schemeClr val="bg1"/>
                </a:solidFill>
                <a:latin typeface="微软雅黑" panose="020B0503020204020204" pitchFamily="34" charset="-122"/>
                <a:ea typeface="微软雅黑" panose="020B0503020204020204" pitchFamily="34" charset="-122"/>
                <a:cs typeface="+mj-cs"/>
              </a:rPr>
              <a:t>细菌鞭毛检测竞赛前排方案分享</a:t>
            </a:r>
            <a:endParaRPr lang="zh-CN" altLang="zh-CN" sz="4400" b="1" kern="1200" dirty="0">
              <a:solidFill>
                <a:schemeClr val="bg1"/>
              </a:solidFill>
              <a:latin typeface="微软雅黑" panose="020B0503020204020204" pitchFamily="34" charset="-122"/>
              <a:ea typeface="微软雅黑" panose="020B0503020204020204" pitchFamily="34" charset="-122"/>
              <a:cs typeface="+mj-cs"/>
            </a:endParaRPr>
          </a:p>
        </p:txBody>
      </p:sp>
      <p:sp>
        <p:nvSpPr>
          <p:cNvPr id="18435" name="副标题 3074"/>
          <p:cNvSpPr>
            <a:spLocks noGrp="1"/>
          </p:cNvSpPr>
          <p:nvPr>
            <p:ph type="subTitle" idx="1"/>
          </p:nvPr>
        </p:nvSpPr>
        <p:spPr>
          <a:xfrm>
            <a:off x="2927350" y="4437063"/>
            <a:ext cx="6400800" cy="768350"/>
          </a:xfrm>
        </p:spPr>
        <p:txBody>
          <a:bodyPr vert="horz" wrap="square" lIns="91440" tIns="45720" rIns="91440" bIns="45720" anchor="t" anchorCtr="0"/>
          <a:p>
            <a:pPr eaLnBrk="1" hangingPunct="1">
              <a:buClrTx/>
              <a:buSzTx/>
              <a:buFontTx/>
            </a:pPr>
            <a:r>
              <a:rPr lang="zh-CN" altLang="zh-CN" sz="2800" b="1" kern="1200" dirty="0">
                <a:solidFill>
                  <a:schemeClr val="bg1"/>
                </a:solidFill>
                <a:latin typeface="微软雅黑" panose="020B0503020204020204" pitchFamily="34" charset="-122"/>
                <a:ea typeface="微软雅黑" panose="020B0503020204020204" pitchFamily="34" charset="-122"/>
                <a:cs typeface="+mn-cs"/>
              </a:rPr>
              <a:t>导师：</a:t>
            </a:r>
            <a:r>
              <a:rPr lang="en-US" altLang="zh-CN" sz="2800" b="1" kern="1200" dirty="0">
                <a:solidFill>
                  <a:schemeClr val="bg1"/>
                </a:solidFill>
                <a:latin typeface="微软雅黑" panose="020B0503020204020204" pitchFamily="34" charset="-122"/>
                <a:ea typeface="微软雅黑" panose="020B0503020204020204" pitchFamily="34" charset="-122"/>
                <a:cs typeface="+mn-cs"/>
              </a:rPr>
              <a:t>E</a:t>
            </a:r>
            <a:r>
              <a:rPr lang="zh-CN" altLang="en-US" sz="2800" b="1" kern="1200" dirty="0">
                <a:solidFill>
                  <a:schemeClr val="bg1"/>
                </a:solidFill>
                <a:latin typeface="微软雅黑" panose="020B0503020204020204" pitchFamily="34" charset="-122"/>
                <a:ea typeface="微软雅黑" panose="020B0503020204020204" pitchFamily="34" charset="-122"/>
                <a:cs typeface="+mn-cs"/>
              </a:rPr>
              <a:t>老师</a:t>
            </a:r>
            <a:endParaRPr lang="zh-CN" altLang="en-US" sz="2800" b="1" kern="1200" dirty="0">
              <a:solidFill>
                <a:schemeClr val="bg1"/>
              </a:solidFill>
              <a:latin typeface="微软雅黑" panose="020B0503020204020204" pitchFamily="34" charset="-122"/>
              <a:ea typeface="微软雅黑" panose="020B0503020204020204" pitchFamily="34" charset="-122"/>
              <a:cs typeface="+mn-cs"/>
            </a:endParaRPr>
          </a:p>
        </p:txBody>
      </p:sp>
      <p:pic>
        <p:nvPicPr>
          <p:cNvPr id="18436" name="图片 1"/>
          <p:cNvPicPr>
            <a:picLocks noChangeAspect="1"/>
          </p:cNvPicPr>
          <p:nvPr/>
        </p:nvPicPr>
        <p:blipFill>
          <a:blip r:embed="rId1"/>
          <a:stretch>
            <a:fillRect/>
          </a:stretch>
        </p:blipFill>
        <p:spPr>
          <a:xfrm>
            <a:off x="8858250" y="5641975"/>
            <a:ext cx="3333750" cy="12160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总体</a:t>
            </a:r>
            <a:r>
              <a:rPr lang="zh-CN" altLang="en-US" kern="1200" dirty="0">
                <a:latin typeface="微软雅黑" panose="020B0503020204020204" pitchFamily="34" charset="-122"/>
                <a:ea typeface="微软雅黑" panose="020B0503020204020204" pitchFamily="34" charset="-122"/>
                <a:cs typeface="+mj-cs"/>
              </a:rPr>
              <a:t>方案</a:t>
            </a:r>
            <a:endParaRPr lang="zh-CN" altLang="en-US" kern="1200" dirty="0">
              <a:latin typeface="微软雅黑" panose="020B0503020204020204" pitchFamily="34" charset="-122"/>
              <a:ea typeface="微软雅黑" panose="020B0503020204020204" pitchFamily="34" charset="-122"/>
              <a:cs typeface="+mj-cs"/>
            </a:endParaRPr>
          </a:p>
        </p:txBody>
      </p:sp>
      <p:sp>
        <p:nvSpPr>
          <p:cNvPr id="27650" name="文本框 1"/>
          <p:cNvSpPr txBox="1"/>
          <p:nvPr/>
        </p:nvSpPr>
        <p:spPr>
          <a:xfrm>
            <a:off x="695325" y="966788"/>
            <a:ext cx="11098213" cy="4799965"/>
          </a:xfrm>
          <a:prstGeom prst="rect">
            <a:avLst/>
          </a:prstGeom>
          <a:noFill/>
          <a:ln w="9525">
            <a:noFill/>
          </a:ln>
        </p:spPr>
        <p:txBody>
          <a:bodyPr wrap="square" anchor="t" anchorCtr="0">
            <a:spAutoFit/>
          </a:bodyPr>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最终提交的 </a:t>
            </a:r>
            <a:r>
              <a:rPr lang="en-US" altLang="zh-CN" sz="1800">
                <a:latin typeface="Arial" panose="020B0604020202020204" pitchFamily="34" charset="0"/>
                <a:ea typeface="宋体" panose="02010600030101010101" pitchFamily="2" charset="-122"/>
              </a:rPr>
              <a:t>PB 86.6 </a:t>
            </a:r>
            <a:r>
              <a:rPr lang="zh-CN" altLang="en-US" sz="1800">
                <a:latin typeface="Arial" panose="020B0604020202020204" pitchFamily="34" charset="0"/>
                <a:ea typeface="宋体" panose="02010600030101010101" pitchFamily="2" charset="-122"/>
              </a:rPr>
              <a:t>由 </a:t>
            </a:r>
            <a:r>
              <a:rPr lang="en-US" altLang="zh-CN" sz="1800">
                <a:latin typeface="Arial" panose="020B0604020202020204" pitchFamily="34" charset="0"/>
                <a:ea typeface="宋体" panose="02010600030101010101" pitchFamily="2" charset="-122"/>
              </a:rPr>
              <a:t>5 </a:t>
            </a:r>
            <a:r>
              <a:rPr lang="zh-CN" altLang="en-US" sz="1800">
                <a:latin typeface="Arial" panose="020B0604020202020204" pitchFamily="34" charset="0"/>
                <a:ea typeface="宋体" panose="02010600030101010101" pitchFamily="2" charset="-122"/>
              </a:rPr>
              <a:t>个模型集成而成：</a:t>
            </a:r>
            <a:endParaRPr lang="zh-CN" altLang="en-US" sz="1800">
              <a:latin typeface="Arial" panose="020B0604020202020204" pitchFamily="34" charset="0"/>
              <a:ea typeface="宋体" panose="02010600030101010101" pitchFamily="2" charset="-122"/>
            </a:endParaRPr>
          </a:p>
          <a:p>
            <a:pPr marL="742950" lvl="1" indent="-285750">
              <a:buFont typeface="Wingdings" panose="05000000000000000000" charset="0"/>
              <a:buChar char="Ø"/>
            </a:pPr>
            <a:r>
              <a:rPr lang="en-US" altLang="zh-CN" sz="1800">
                <a:latin typeface="Arial" panose="020B0604020202020204" pitchFamily="34" charset="0"/>
                <a:ea typeface="宋体" panose="02010600030101010101" pitchFamily="2" charset="-122"/>
              </a:rPr>
              <a:t>3D ResNeXt-50</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2 × TTA</a:t>
            </a:r>
            <a:r>
              <a:rPr lang="zh-CN" altLang="en-US" sz="1800">
                <a:latin typeface="Arial" panose="020B0604020202020204" pitchFamily="34" charset="0"/>
                <a:ea typeface="宋体" panose="02010600030101010101" pitchFamily="2" charset="-122"/>
              </a:rPr>
              <a:t>）</a:t>
            </a:r>
            <a:endParaRPr lang="zh-CN" altLang="en-US" sz="1800">
              <a:latin typeface="Arial" panose="020B0604020202020204" pitchFamily="34" charset="0"/>
              <a:ea typeface="宋体" panose="02010600030101010101" pitchFamily="2" charset="-122"/>
            </a:endParaRPr>
          </a:p>
          <a:p>
            <a:pPr marL="742950" lvl="1" indent="-285750">
              <a:buFont typeface="Wingdings" panose="05000000000000000000" charset="0"/>
              <a:buChar char="Ø"/>
            </a:pPr>
            <a:r>
              <a:rPr lang="en-US" altLang="zh-CN" sz="1800">
                <a:latin typeface="Arial" panose="020B0604020202020204" pitchFamily="34" charset="0"/>
                <a:ea typeface="宋体" panose="02010600030101010101" pitchFamily="2" charset="-122"/>
              </a:rPr>
              <a:t>3D DenseNet-121</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2 × TTA</a:t>
            </a:r>
            <a:r>
              <a:rPr lang="zh-CN" altLang="en-US" sz="1800">
                <a:latin typeface="Arial" panose="020B0604020202020204" pitchFamily="34" charset="0"/>
                <a:ea typeface="宋体" panose="02010600030101010101" pitchFamily="2" charset="-122"/>
              </a:rPr>
              <a:t>）</a:t>
            </a:r>
            <a:endParaRPr lang="zh-CN" altLang="en-US" sz="1800">
              <a:latin typeface="Arial" panose="020B0604020202020204" pitchFamily="34" charset="0"/>
              <a:ea typeface="宋体" panose="02010600030101010101" pitchFamily="2" charset="-122"/>
            </a:endParaRPr>
          </a:p>
          <a:p>
            <a:pPr marL="742950" lvl="1" indent="-285750">
              <a:buFont typeface="Wingdings" panose="05000000000000000000" charset="0"/>
              <a:buChar char="Ø"/>
            </a:pPr>
            <a:r>
              <a:rPr lang="en-US" altLang="zh-CN" sz="1800">
                <a:latin typeface="Arial" panose="020B0604020202020204" pitchFamily="34" charset="0"/>
                <a:ea typeface="宋体" panose="02010600030101010101" pitchFamily="2" charset="-122"/>
              </a:rPr>
              <a:t>3D X3D-M</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2 × TTA</a:t>
            </a:r>
            <a:r>
              <a:rPr lang="zh-CN" altLang="en-US" sz="1800">
                <a:latin typeface="Arial" panose="020B0604020202020204" pitchFamily="34" charset="0"/>
                <a:ea typeface="宋体" panose="02010600030101010101" pitchFamily="2" charset="-122"/>
              </a:rPr>
              <a:t>）</a:t>
            </a:r>
            <a:endParaRPr lang="zh-CN" altLang="en-US" sz="1800">
              <a:latin typeface="Arial" panose="020B0604020202020204" pitchFamily="34" charset="0"/>
              <a:ea typeface="宋体" panose="02010600030101010101" pitchFamily="2" charset="-122"/>
            </a:endParaRPr>
          </a:p>
          <a:p>
            <a:pPr marL="742950" lvl="1" indent="-285750">
              <a:buFont typeface="Wingdings" panose="05000000000000000000" charset="0"/>
              <a:buChar char="Ø"/>
            </a:pPr>
            <a:r>
              <a:rPr lang="en-US" altLang="zh-CN" sz="1800">
                <a:latin typeface="Arial" panose="020B0604020202020204" pitchFamily="34" charset="0"/>
                <a:ea typeface="宋体" panose="02010600030101010101" pitchFamily="2" charset="-122"/>
              </a:rPr>
              <a:t>2D MaxViT</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2 × TTA</a:t>
            </a:r>
            <a:r>
              <a:rPr lang="zh-CN" altLang="en-US" sz="1800">
                <a:latin typeface="Arial" panose="020B0604020202020204" pitchFamily="34" charset="0"/>
                <a:ea typeface="宋体" panose="02010600030101010101" pitchFamily="2" charset="-122"/>
              </a:rPr>
              <a:t>）</a:t>
            </a:r>
            <a:endParaRPr lang="zh-CN" altLang="en-US" sz="1800">
              <a:latin typeface="Arial" panose="020B0604020202020204" pitchFamily="34" charset="0"/>
              <a:ea typeface="宋体" panose="02010600030101010101" pitchFamily="2" charset="-122"/>
            </a:endParaRPr>
          </a:p>
          <a:p>
            <a:pPr marL="742950" lvl="1" indent="-285750">
              <a:buFont typeface="Wingdings" panose="05000000000000000000" charset="0"/>
              <a:buChar char="Ø"/>
            </a:pPr>
            <a:r>
              <a:rPr lang="en-US" altLang="zh-CN" sz="1800">
                <a:latin typeface="Arial" panose="020B0604020202020204" pitchFamily="34" charset="0"/>
                <a:ea typeface="宋体" panose="02010600030101010101" pitchFamily="2" charset="-122"/>
              </a:rPr>
              <a:t>2D CoaT</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1 × TTA</a:t>
            </a:r>
            <a:r>
              <a:rPr lang="zh-CN" altLang="en-US" sz="1800">
                <a:latin typeface="Arial" panose="020B0604020202020204" pitchFamily="34" charset="0"/>
                <a:ea typeface="宋体" panose="02010600030101010101" pitchFamily="2" charset="-122"/>
              </a:rPr>
              <a:t>）</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en-US" altLang="zh-CN" sz="1800">
                <a:latin typeface="Arial" panose="020B0604020202020204" pitchFamily="34" charset="0"/>
                <a:ea typeface="宋体" panose="02010600030101010101" pitchFamily="2" charset="-122"/>
              </a:rPr>
              <a:t>3D </a:t>
            </a:r>
            <a:r>
              <a:rPr lang="zh-CN" altLang="en-US" sz="1800">
                <a:latin typeface="Arial" panose="020B0604020202020204" pitchFamily="34" charset="0"/>
                <a:ea typeface="宋体" panose="02010600030101010101" pitchFamily="2" charset="-122"/>
              </a:rPr>
              <a:t>模型采用 </a:t>
            </a:r>
            <a:r>
              <a:rPr lang="en-US" altLang="zh-CN" sz="1800">
                <a:latin typeface="Arial" panose="020B0604020202020204" pitchFamily="34" charset="0"/>
                <a:ea typeface="宋体" panose="02010600030101010101" pitchFamily="2" charset="-122"/>
              </a:rPr>
              <a:t>patch </a:t>
            </a:r>
            <a:r>
              <a:rPr lang="zh-CN" altLang="en-US" sz="1800">
                <a:latin typeface="Arial" panose="020B0604020202020204" pitchFamily="34" charset="0"/>
                <a:ea typeface="宋体" panose="02010600030101010101" pitchFamily="2" charset="-122"/>
              </a:rPr>
              <a:t>尺寸 </a:t>
            </a:r>
            <a:r>
              <a:rPr lang="en-US" altLang="zh-CN" sz="1800">
                <a:latin typeface="Arial" panose="020B0604020202020204" pitchFamily="34" charset="0"/>
                <a:ea typeface="宋体" panose="02010600030101010101" pitchFamily="2" charset="-122"/>
              </a:rPr>
              <a:t>(224 × 448 × 448)</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2D </a:t>
            </a:r>
            <a:r>
              <a:rPr lang="zh-CN" altLang="en-US" sz="1800">
                <a:latin typeface="Arial" panose="020B0604020202020204" pitchFamily="34" charset="0"/>
                <a:ea typeface="宋体" panose="02010600030101010101" pitchFamily="2" charset="-122"/>
              </a:rPr>
              <a:t>模型采用 </a:t>
            </a:r>
            <a:r>
              <a:rPr lang="en-US" altLang="zh-CN" sz="1800">
                <a:latin typeface="Arial" panose="020B0604020202020204" pitchFamily="34" charset="0"/>
                <a:ea typeface="宋体" panose="02010600030101010101" pitchFamily="2" charset="-122"/>
              </a:rPr>
              <a:t>patch </a:t>
            </a:r>
            <a:r>
              <a:rPr lang="zh-CN" altLang="en-US" sz="1800">
                <a:latin typeface="Arial" panose="020B0604020202020204" pitchFamily="34" charset="0"/>
                <a:ea typeface="宋体" panose="02010600030101010101" pitchFamily="2" charset="-122"/>
              </a:rPr>
              <a:t>尺寸 </a:t>
            </a:r>
            <a:r>
              <a:rPr lang="en-US" altLang="zh-CN" sz="1800">
                <a:latin typeface="Arial" panose="020B0604020202020204" pitchFamily="34" charset="0"/>
                <a:ea typeface="宋体" panose="02010600030101010101" pitchFamily="2" charset="-122"/>
              </a:rPr>
              <a:t>(3 × 896 × 896)</a:t>
            </a:r>
            <a:r>
              <a:rPr lang="zh-CN" altLang="en-US" sz="1800">
                <a:latin typeface="Arial" panose="020B0604020202020204" pitchFamily="34" charset="0"/>
                <a:ea typeface="宋体" panose="02010600030101010101" pitchFamily="2" charset="-122"/>
              </a:rPr>
              <a:t>，以涵盖足够的全局上下文。</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使用高斯热图进行不确定性建模。</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通过简单的 </a:t>
            </a:r>
            <a:r>
              <a:rPr lang="en-US" altLang="zh-CN" sz="1800">
                <a:latin typeface="Arial" panose="020B0604020202020204" pitchFamily="34" charset="0"/>
                <a:ea typeface="宋体" panose="02010600030101010101" pitchFamily="2" charset="-122"/>
              </a:rPr>
              <a:t>FPN </a:t>
            </a:r>
            <a:r>
              <a:rPr lang="zh-CN" altLang="en-US" sz="1800">
                <a:latin typeface="Arial" panose="020B0604020202020204" pitchFamily="34" charset="0"/>
                <a:ea typeface="宋体" panose="02010600030101010101" pitchFamily="2" charset="-122"/>
              </a:rPr>
              <a:t>瓶颈</a:t>
            </a:r>
            <a:r>
              <a:rPr lang="zh-CN" altLang="en-US" sz="1800">
                <a:latin typeface="Arial" panose="020B0604020202020204" pitchFamily="34" charset="0"/>
                <a:ea typeface="宋体" panose="02010600030101010101" pitchFamily="2" charset="-122"/>
              </a:rPr>
              <a:t>层，将低层特征融合到步长为 </a:t>
            </a:r>
            <a:r>
              <a:rPr lang="en-US" altLang="zh-CN" sz="1800">
                <a:latin typeface="Arial" panose="020B0604020202020204" pitchFamily="34" charset="0"/>
                <a:ea typeface="宋体" panose="02010600030101010101" pitchFamily="2" charset="-122"/>
              </a:rPr>
              <a:t>16 </a:t>
            </a:r>
            <a:r>
              <a:rPr lang="zh-CN" altLang="en-US" sz="1800">
                <a:latin typeface="Arial" panose="020B0604020202020204" pitchFamily="34" charset="0"/>
                <a:ea typeface="宋体" panose="02010600030101010101" pitchFamily="2" charset="-122"/>
              </a:rPr>
              <a:t>的特征图上。</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所有最终入选模型均在训练集 </a:t>
            </a:r>
            <a:r>
              <a:rPr lang="en-US" altLang="zh-CN" sz="1800">
                <a:latin typeface="Arial" panose="020B0604020202020204" pitchFamily="34" charset="0"/>
                <a:ea typeface="宋体" panose="02010600030101010101" pitchFamily="2" charset="-122"/>
              </a:rPr>
              <a:t>+ </a:t>
            </a:r>
            <a:r>
              <a:rPr lang="zh-CN" altLang="en-US" sz="1800">
                <a:latin typeface="Arial" panose="020B0604020202020204" pitchFamily="34" charset="0"/>
                <a:ea typeface="宋体" panose="02010600030101010101" pitchFamily="2" charset="-122"/>
              </a:rPr>
              <a:t>外部数据集的合并数据上训练，不设本地验证集。</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大规模数据增强使模型可训练更多 </a:t>
            </a:r>
            <a:r>
              <a:rPr lang="en-US" altLang="zh-CN" sz="1800">
                <a:latin typeface="Arial" panose="020B0604020202020204" pitchFamily="34" charset="0"/>
                <a:ea typeface="宋体" panose="02010600030101010101" pitchFamily="2" charset="-122"/>
              </a:rPr>
              <a:t>epoch</a:t>
            </a:r>
            <a:r>
              <a:rPr lang="zh-CN" altLang="en-US" sz="1800">
                <a:latin typeface="Arial" panose="020B0604020202020204" pitchFamily="34" charset="0"/>
                <a:ea typeface="宋体" panose="02010600030101010101" pitchFamily="2" charset="-122"/>
              </a:rPr>
              <a:t>，并增强对领域</a:t>
            </a:r>
            <a:r>
              <a:rPr lang="en-US" altLang="zh-CN" sz="1800">
                <a:latin typeface="Arial" panose="020B0604020202020204" pitchFamily="34" charset="0"/>
                <a:ea typeface="宋体" panose="02010600030101010101" pitchFamily="2" charset="-122"/>
              </a:rPr>
              <a:t>/</a:t>
            </a:r>
            <a:r>
              <a:rPr lang="zh-CN" altLang="en-US" sz="1800">
                <a:latin typeface="Arial" panose="020B0604020202020204" pitchFamily="34" charset="0"/>
                <a:ea typeface="宋体" panose="02010600030101010101" pitchFamily="2" charset="-122"/>
              </a:rPr>
              <a:t>分布变化的鲁棒性。</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对训练集 </a:t>
            </a:r>
            <a:r>
              <a:rPr lang="en-US" altLang="zh-CN" sz="1800">
                <a:latin typeface="Arial" panose="020B0604020202020204" pitchFamily="34" charset="0"/>
                <a:ea typeface="宋体" panose="02010600030101010101" pitchFamily="2" charset="-122"/>
              </a:rPr>
              <a:t>+ </a:t>
            </a:r>
            <a:r>
              <a:rPr lang="zh-CN" altLang="en-US" sz="1800">
                <a:latin typeface="Arial" panose="020B0604020202020204" pitchFamily="34" charset="0"/>
                <a:ea typeface="宋体" panose="02010600030101010101" pitchFamily="2" charset="-122"/>
              </a:rPr>
              <a:t>外部数据集进行伪标签生成，并由人工审核。</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将所有断层扫描 </a:t>
            </a:r>
            <a:r>
              <a:rPr lang="en-US" altLang="zh-CN" sz="1800">
                <a:latin typeface="Arial" panose="020B0604020202020204" pitchFamily="34" charset="0"/>
                <a:ea typeface="宋体" panose="02010600030101010101" pitchFamily="2" charset="-122"/>
              </a:rPr>
              <a:t>(tomogram) </a:t>
            </a:r>
            <a:r>
              <a:rPr lang="zh-CN" altLang="en-US" sz="1800">
                <a:latin typeface="Arial" panose="020B0604020202020204" pitchFamily="34" charset="0"/>
                <a:ea typeface="宋体" panose="02010600030101010101" pitchFamily="2" charset="-122"/>
              </a:rPr>
              <a:t>重新采样至 </a:t>
            </a:r>
            <a:r>
              <a:rPr lang="en-US" altLang="zh-CN" sz="1800">
                <a:latin typeface="Arial" panose="020B0604020202020204" pitchFamily="34" charset="0"/>
                <a:ea typeface="宋体" panose="02010600030101010101" pitchFamily="2" charset="-122"/>
              </a:rPr>
              <a:t>16 Å </a:t>
            </a:r>
            <a:r>
              <a:rPr lang="zh-CN" altLang="en-US" sz="1800">
                <a:latin typeface="Arial" panose="020B0604020202020204" pitchFamily="34" charset="0"/>
                <a:ea typeface="宋体" panose="02010600030101010101" pitchFamily="2" charset="-122"/>
              </a:rPr>
              <a:t>体素间距，并使用滑动窗口推理。</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简单的 </a:t>
            </a:r>
            <a:r>
              <a:rPr lang="en-US" altLang="zh-CN" sz="1800">
                <a:latin typeface="Arial" panose="020B0604020202020204" pitchFamily="34" charset="0"/>
                <a:ea typeface="宋体" panose="02010600030101010101" pitchFamily="2" charset="-122"/>
              </a:rPr>
              <a:t>BCE </a:t>
            </a:r>
            <a:r>
              <a:rPr lang="zh-CN" altLang="en-US" sz="1800">
                <a:latin typeface="Arial" panose="020B0604020202020204" pitchFamily="34" charset="0"/>
                <a:ea typeface="宋体" panose="02010600030101010101" pitchFamily="2" charset="-122"/>
              </a:rPr>
              <a:t>损失表现最佳。</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通过加权框融合 </a:t>
            </a:r>
            <a:r>
              <a:rPr lang="en-US" altLang="zh-CN" sz="1800">
                <a:latin typeface="Arial" panose="020B0604020202020204" pitchFamily="34" charset="0"/>
                <a:ea typeface="宋体" panose="02010600030101010101" pitchFamily="2" charset="-122"/>
              </a:rPr>
              <a:t>(WBF) </a:t>
            </a:r>
            <a:r>
              <a:rPr lang="zh-CN" altLang="en-US" sz="1800">
                <a:latin typeface="Arial" panose="020B0604020202020204" pitchFamily="34" charset="0"/>
                <a:ea typeface="宋体" panose="02010600030101010101" pitchFamily="2" charset="-122"/>
              </a:rPr>
              <a:t>集成多模型 </a:t>
            </a:r>
            <a:r>
              <a:rPr lang="en-US" altLang="zh-CN" sz="1800">
                <a:latin typeface="Arial" panose="020B0604020202020204" pitchFamily="34" charset="0"/>
                <a:ea typeface="宋体" panose="02010600030101010101" pitchFamily="2" charset="-122"/>
              </a:rPr>
              <a:t>/ TTA </a:t>
            </a:r>
            <a:r>
              <a:rPr lang="zh-CN" altLang="en-US" sz="1800">
                <a:latin typeface="Arial" panose="020B0604020202020204" pitchFamily="34" charset="0"/>
                <a:ea typeface="宋体" panose="02010600030101010101" pitchFamily="2" charset="-122"/>
              </a:rPr>
              <a:t>的预测结果。</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没有用的改进</a:t>
            </a:r>
            <a:r>
              <a:rPr lang="en-US" altLang="zh-CN" sz="1800">
                <a:latin typeface="Arial" panose="020B0604020202020204" pitchFamily="34" charset="0"/>
                <a:ea typeface="宋体" panose="02010600030101010101" pitchFamily="2" charset="-122"/>
              </a:rPr>
              <a:t> MSE, L1, Weighted BCE, Focal, Tversky, Combine multiple losses</a:t>
            </a:r>
            <a:endParaRPr lang="en-US" altLang="zh-CN" sz="180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验证</a:t>
            </a:r>
            <a:r>
              <a:rPr lang="zh-CN" altLang="en-US" kern="1200" dirty="0">
                <a:latin typeface="微软雅黑" panose="020B0503020204020204" pitchFamily="34" charset="-122"/>
                <a:ea typeface="微软雅黑" panose="020B0503020204020204" pitchFamily="34" charset="-122"/>
                <a:cs typeface="+mj-cs"/>
              </a:rPr>
              <a:t>策略</a:t>
            </a:r>
            <a:endParaRPr lang="zh-CN" altLang="en-US" kern="1200" dirty="0">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695325" y="1124585"/>
            <a:ext cx="10450830" cy="1322070"/>
          </a:xfrm>
          <a:prstGeom prst="rect">
            <a:avLst/>
          </a:prstGeom>
        </p:spPr>
        <p:txBody>
          <a:bodyPr wrap="square">
            <a:spAutoFit/>
          </a:bodyPr>
          <a:p>
            <a:pPr marL="0" indent="0"/>
            <a:r>
              <a:rPr lang="zh-CN" altLang="en-US" sz="1600" b="0" i="0">
                <a:solidFill>
                  <a:srgbClr val="3C4043"/>
                </a:solidFill>
                <a:latin typeface="Times New Roman" panose="02020603050405020304" charset="0"/>
                <a:ea typeface="Inter"/>
                <a:cs typeface="Times New Roman" panose="02020603050405020304" charset="0"/>
              </a:rPr>
              <a:t>在训练数据集上进行了一个简单的按马达数量分层的 </a:t>
            </a:r>
            <a:r>
              <a:rPr lang="en-US" altLang="zh-CN" sz="1600" b="0" i="0">
                <a:solidFill>
                  <a:srgbClr val="3C4043"/>
                </a:solidFill>
                <a:latin typeface="Times New Roman" panose="02020603050405020304" charset="0"/>
                <a:ea typeface="Inter"/>
                <a:cs typeface="Times New Roman" panose="02020603050405020304" charset="0"/>
              </a:rPr>
              <a:t>4 </a:t>
            </a:r>
            <a:r>
              <a:rPr lang="zh-CN" altLang="en-US" sz="1600" b="0" i="0">
                <a:solidFill>
                  <a:srgbClr val="3C4043"/>
                </a:solidFill>
                <a:latin typeface="Times New Roman" panose="02020603050405020304" charset="0"/>
                <a:ea typeface="Inter"/>
                <a:cs typeface="Times New Roman" panose="02020603050405020304" charset="0"/>
              </a:rPr>
              <a:t>折交叉验证。验证样本通过旋转 </a:t>
            </a:r>
            <a:r>
              <a:rPr lang="en-US" altLang="zh-CN" sz="1600" b="0" i="0">
                <a:solidFill>
                  <a:srgbClr val="3C4043"/>
                </a:solidFill>
                <a:latin typeface="Times New Roman" panose="02020603050405020304" charset="0"/>
                <a:ea typeface="Inter"/>
                <a:cs typeface="Times New Roman" panose="02020603050405020304" charset="0"/>
              </a:rPr>
              <a:t>90 </a:t>
            </a:r>
            <a:r>
              <a:rPr lang="zh-CN" altLang="en-US" sz="1600" b="0" i="0">
                <a:solidFill>
                  <a:srgbClr val="3C4043"/>
                </a:solidFill>
                <a:latin typeface="Times New Roman" panose="02020603050405020304" charset="0"/>
                <a:ea typeface="Inter"/>
                <a:cs typeface="Times New Roman" panose="02020603050405020304" charset="0"/>
              </a:rPr>
              <a:t>度</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翻转（</a:t>
            </a:r>
            <a:r>
              <a:rPr lang="en-US" altLang="zh-CN" sz="1600" b="0" i="0">
                <a:solidFill>
                  <a:srgbClr val="3C4043"/>
                </a:solidFill>
                <a:latin typeface="Times New Roman" panose="02020603050405020304" charset="0"/>
                <a:ea typeface="Inter"/>
                <a:cs typeface="Times New Roman" panose="02020603050405020304" charset="0"/>
              </a:rPr>
              <a:t>16 </a:t>
            </a:r>
            <a:r>
              <a:rPr lang="zh-CN" altLang="en-US" sz="1600" b="0" i="0">
                <a:solidFill>
                  <a:srgbClr val="3C4043"/>
                </a:solidFill>
                <a:latin typeface="Times New Roman" panose="02020603050405020304" charset="0"/>
                <a:ea typeface="Inter"/>
                <a:cs typeface="Times New Roman" panose="02020603050405020304" charset="0"/>
              </a:rPr>
              <a:t>种可能的组合）进行增强，以增加样本数量，使验证指标更加稳定且可信，便于跟踪。</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zh-CN" altLang="en-US" sz="1600" b="0" i="0">
                <a:solidFill>
                  <a:srgbClr val="3C4043"/>
                </a:solidFill>
                <a:latin typeface="Times New Roman" panose="02020603050405020304" charset="0"/>
                <a:ea typeface="Inter"/>
                <a:cs typeface="Times New Roman" panose="02020603050405020304" charset="0"/>
              </a:rPr>
              <a:t>实验进展主要通过</a:t>
            </a:r>
            <a:r>
              <a:rPr lang="en-US" altLang="zh-CN" sz="1600" b="0" i="0">
                <a:solidFill>
                  <a:srgbClr val="3C4043"/>
                </a:solidFill>
                <a:latin typeface="Times New Roman" panose="02020603050405020304" charset="0"/>
                <a:ea typeface="Inter"/>
                <a:cs typeface="Times New Roman" panose="02020603050405020304" charset="0"/>
              </a:rPr>
              <a:t> F2 </a:t>
            </a:r>
            <a:r>
              <a:rPr lang="zh-CN" altLang="en-US" sz="1600" b="0" i="0">
                <a:solidFill>
                  <a:srgbClr val="3C4043"/>
                </a:solidFill>
                <a:latin typeface="Times New Roman" panose="02020603050405020304" charset="0"/>
                <a:ea typeface="Inter"/>
                <a:cs typeface="Times New Roman" panose="02020603050405020304" charset="0"/>
              </a:rPr>
              <a:t>分数进行跟踪，另外还使用了部分平均精度（</a:t>
            </a:r>
            <a:r>
              <a:rPr lang="en-US" altLang="zh-CN" sz="1600" b="0" i="0">
                <a:solidFill>
                  <a:srgbClr val="3C4043"/>
                </a:solidFill>
                <a:latin typeface="Times New Roman" panose="02020603050405020304" charset="0"/>
                <a:ea typeface="Inter"/>
                <a:cs typeface="Times New Roman" panose="02020603050405020304" charset="0"/>
              </a:rPr>
              <a:t>Partial Average Precision</a:t>
            </a:r>
            <a:r>
              <a:rPr lang="zh-CN" altLang="en-US" sz="1600" b="0" i="0">
                <a:solidFill>
                  <a:srgbClr val="3C4043"/>
                </a:solidFill>
                <a:latin typeface="Times New Roman" panose="02020603050405020304" charset="0"/>
                <a:ea typeface="Inter"/>
                <a:cs typeface="Times New Roman" panose="02020603050405020304" charset="0"/>
              </a:rPr>
              <a:t>），在特定召回率（如</a:t>
            </a:r>
            <a:r>
              <a:rPr lang="en-US" altLang="zh-CN" sz="1600" b="0" i="0">
                <a:solidFill>
                  <a:srgbClr val="3C4043"/>
                </a:solidFill>
                <a:latin typeface="Times New Roman" panose="02020603050405020304" charset="0"/>
                <a:ea typeface="Inter"/>
                <a:cs typeface="Times New Roman" panose="02020603050405020304" charset="0"/>
              </a:rPr>
              <a:t>&gt;0.9</a:t>
            </a:r>
            <a:r>
              <a:rPr lang="zh-CN" altLang="en-US" sz="1600" b="0" i="0">
                <a:solidFill>
                  <a:srgbClr val="3C4043"/>
                </a:solidFill>
                <a:latin typeface="Times New Roman" panose="02020603050405020304" charset="0"/>
                <a:ea typeface="Inter"/>
                <a:cs typeface="Times New Roman" panose="02020603050405020304" charset="0"/>
              </a:rPr>
              <a:t>）处截断。后者不是二元指标，因此更稳定且对阈值不敏感，与</a:t>
            </a:r>
            <a:r>
              <a:rPr lang="en-US" altLang="zh-CN" sz="1600" b="0" i="0">
                <a:solidFill>
                  <a:srgbClr val="3C4043"/>
                </a:solidFill>
                <a:latin typeface="Times New Roman" panose="02020603050405020304" charset="0"/>
                <a:ea typeface="Inter"/>
                <a:cs typeface="Times New Roman" panose="02020603050405020304" charset="0"/>
              </a:rPr>
              <a:t> F2 </a:t>
            </a:r>
            <a:r>
              <a:rPr lang="zh-CN" altLang="en-US" sz="1600" b="0" i="0">
                <a:solidFill>
                  <a:srgbClr val="3C4043"/>
                </a:solidFill>
                <a:latin typeface="Times New Roman" panose="02020603050405020304" charset="0"/>
                <a:ea typeface="Inter"/>
                <a:cs typeface="Times New Roman" panose="02020603050405020304" charset="0"/>
              </a:rPr>
              <a:t>分数高度相关。单折本地交叉验证是选择模型和超参数的主要依据。</a:t>
            </a:r>
            <a:r>
              <a:rPr lang="zh-CN" altLang="en-US" sz="1600" b="0" i="0">
                <a:solidFill>
                  <a:srgbClr val="3C4043"/>
                </a:solidFill>
                <a:latin typeface="Times New Roman" panose="02020603050405020304" charset="0"/>
                <a:ea typeface="Inter"/>
                <a:cs typeface="Times New Roman" panose="02020603050405020304" charset="0"/>
              </a:rPr>
              <a:t>作者在所有数据上训练，在</a:t>
            </a:r>
            <a:r>
              <a:rPr lang="en-US" altLang="zh-CN" sz="1600" b="0" i="0">
                <a:solidFill>
                  <a:srgbClr val="3C4043"/>
                </a:solidFill>
                <a:latin typeface="Times New Roman" panose="02020603050405020304" charset="0"/>
                <a:ea typeface="Inter"/>
                <a:cs typeface="Times New Roman" panose="02020603050405020304" charset="0"/>
              </a:rPr>
              <a:t> LB </a:t>
            </a:r>
            <a:r>
              <a:rPr lang="zh-CN" altLang="en-US" sz="1600" b="0" i="0">
                <a:solidFill>
                  <a:srgbClr val="3C4043"/>
                </a:solidFill>
                <a:latin typeface="Times New Roman" panose="02020603050405020304" charset="0"/>
                <a:ea typeface="Inter"/>
                <a:cs typeface="Times New Roman" panose="02020603050405020304" charset="0"/>
              </a:rPr>
              <a:t>上验证。</a:t>
            </a:r>
            <a:endParaRPr lang="zh-CN" altLang="en-US" sz="1600" b="0" i="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增强</a:t>
            </a:r>
            <a:r>
              <a:rPr lang="zh-CN" altLang="en-US" kern="1200" dirty="0">
                <a:latin typeface="微软雅黑" panose="020B0503020204020204" pitchFamily="34" charset="-122"/>
                <a:ea typeface="微软雅黑" panose="020B0503020204020204" pitchFamily="34" charset="-122"/>
                <a:cs typeface="+mj-cs"/>
              </a:rPr>
              <a:t>策略</a:t>
            </a:r>
            <a:endParaRPr lang="zh-CN" altLang="en-US" kern="1200" dirty="0">
              <a:latin typeface="微软雅黑" panose="020B0503020204020204" pitchFamily="34" charset="-122"/>
              <a:ea typeface="微软雅黑" panose="020B0503020204020204" pitchFamily="34" charset="-122"/>
              <a:cs typeface="+mj-cs"/>
            </a:endParaRPr>
          </a:p>
        </p:txBody>
      </p:sp>
      <p:sp>
        <p:nvSpPr>
          <p:cNvPr id="29698" name="文本框 1"/>
          <p:cNvSpPr txBox="1"/>
          <p:nvPr/>
        </p:nvSpPr>
        <p:spPr>
          <a:xfrm>
            <a:off x="838835" y="3212465"/>
            <a:ext cx="6923088" cy="3291840"/>
          </a:xfrm>
          <a:prstGeom prst="rect">
            <a:avLst/>
          </a:prstGeom>
          <a:noFill/>
          <a:ln w="9525">
            <a:noFill/>
          </a:ln>
        </p:spPr>
        <p:txBody>
          <a:bodyPr wrap="square" anchor="t" anchorCtr="0">
            <a:spAutoFit/>
          </a:bodyPr>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惰性重采样 </a:t>
            </a:r>
            <a:r>
              <a:rPr lang="en-US" altLang="zh-CN" sz="1600">
                <a:latin typeface="Arial" panose="020B0604020202020204" pitchFamily="34" charset="0"/>
                <a:ea typeface="宋体" panose="02010600030101010101" pitchFamily="2" charset="-122"/>
              </a:rPr>
              <a:t>→ </a:t>
            </a:r>
            <a:r>
              <a:rPr lang="zh-CN" altLang="en-US" sz="1600">
                <a:latin typeface="Arial" panose="020B0604020202020204" pitchFamily="34" charset="0"/>
                <a:ea typeface="宋体" panose="02010600030101010101" pitchFamily="2" charset="-122"/>
              </a:rPr>
              <a:t>统一体素 </a:t>
            </a:r>
            <a:r>
              <a:rPr lang="en-US" altLang="zh-CN" sz="1600">
                <a:latin typeface="Arial" panose="020B0604020202020204" pitchFamily="34" charset="0"/>
                <a:ea typeface="宋体" panose="02010600030101010101" pitchFamily="2" charset="-122"/>
              </a:rPr>
              <a:t>16 Å</a:t>
            </a:r>
            <a:endParaRPr lang="en-US" altLang="zh-CN"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任务裁剪 </a:t>
            </a:r>
            <a:r>
              <a:rPr lang="en-US" altLang="zh-CN" sz="1600">
                <a:latin typeface="Arial" panose="020B0604020202020204" pitchFamily="34" charset="0"/>
                <a:ea typeface="宋体" panose="02010600030101010101" pitchFamily="2" charset="-122"/>
              </a:rPr>
              <a:t>→ </a:t>
            </a:r>
            <a:r>
              <a:rPr lang="zh-CN" altLang="en-US" sz="1600">
                <a:latin typeface="Arial" panose="020B0604020202020204" pitchFamily="34" charset="0"/>
                <a:ea typeface="宋体" panose="02010600030101010101" pitchFamily="2" charset="-122"/>
              </a:rPr>
              <a:t>自定义 </a:t>
            </a:r>
            <a:r>
              <a:rPr lang="en-US" altLang="zh-CN" sz="1600">
                <a:latin typeface="Arial" panose="020B0604020202020204" pitchFamily="34" charset="0"/>
                <a:ea typeface="宋体" panose="02010600030101010101" pitchFamily="2" charset="-122"/>
              </a:rPr>
              <a:t>slice </a:t>
            </a:r>
            <a:r>
              <a:rPr lang="zh-CN" altLang="en-US" sz="1600">
                <a:latin typeface="Arial" panose="020B0604020202020204" pitchFamily="34" charset="0"/>
                <a:ea typeface="宋体" panose="02010600030101010101" pitchFamily="2" charset="-122"/>
              </a:rPr>
              <a:t>剔除冗余</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空间几何增强</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en-US" altLang="zh-CN" sz="1600">
                <a:latin typeface="Arial" panose="020B0604020202020204" pitchFamily="34" charset="0"/>
                <a:ea typeface="宋体" panose="02010600030101010101" pitchFamily="2" charset="-122"/>
              </a:rPr>
              <a:t>RandZoom 0.6–1.2</a:t>
            </a:r>
            <a:endParaRPr lang="en-US" altLang="zh-CN"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轻仿射 </a:t>
            </a:r>
            <a:r>
              <a:rPr lang="en-US" altLang="zh-CN" sz="1600">
                <a:latin typeface="Arial" panose="020B0604020202020204" pitchFamily="34" charset="0"/>
                <a:ea typeface="宋体" panose="02010600030101010101" pitchFamily="2" charset="-122"/>
              </a:rPr>
              <a:t>(Z </a:t>
            </a:r>
            <a:r>
              <a:rPr lang="zh-CN" altLang="en-US" sz="1600">
                <a:latin typeface="Arial" panose="020B0604020202020204" pitchFamily="34" charset="0"/>
                <a:ea typeface="宋体" panose="02010600030101010101" pitchFamily="2" charset="-122"/>
              </a:rPr>
              <a:t>轴旋转 </a:t>
            </a:r>
            <a:r>
              <a:rPr lang="en-US" altLang="zh-CN" sz="1600">
                <a:latin typeface="Arial" panose="020B0604020202020204" pitchFamily="34" charset="0"/>
                <a:ea typeface="宋体" panose="02010600030101010101" pitchFamily="2" charset="-122"/>
              </a:rPr>
              <a:t>0–360°</a:t>
            </a:r>
            <a:r>
              <a:rPr lang="zh-CN" altLang="en-US" sz="1600">
                <a:latin typeface="Arial" panose="020B0604020202020204" pitchFamily="34" charset="0"/>
                <a:ea typeface="宋体" panose="02010600030101010101" pitchFamily="2" charset="-122"/>
              </a:rPr>
              <a:t>，缩放 </a:t>
            </a:r>
            <a:r>
              <a:rPr lang="en-US" altLang="zh-CN" sz="1600">
                <a:latin typeface="Arial" panose="020B0604020202020204" pitchFamily="34" charset="0"/>
                <a:ea typeface="宋体" panose="02010600030101010101" pitchFamily="2" charset="-122"/>
              </a:rPr>
              <a:t>±30 %)</a:t>
            </a:r>
            <a:endParaRPr lang="en-US" altLang="zh-CN"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重仿射 </a:t>
            </a:r>
            <a:r>
              <a:rPr lang="en-US" altLang="zh-CN" sz="1600">
                <a:latin typeface="Arial" panose="020B0604020202020204" pitchFamily="34" charset="0"/>
                <a:ea typeface="宋体" panose="02010600030101010101" pitchFamily="2" charset="-122"/>
              </a:rPr>
              <a:t>(XYZ </a:t>
            </a:r>
            <a:r>
              <a:rPr lang="zh-CN" altLang="en-US" sz="1600">
                <a:latin typeface="Arial" panose="020B0604020202020204" pitchFamily="34" charset="0"/>
                <a:ea typeface="宋体" panose="02010600030101010101" pitchFamily="2" charset="-122"/>
              </a:rPr>
              <a:t>旋转 </a:t>
            </a:r>
            <a:r>
              <a:rPr lang="en-US" altLang="zh-CN" sz="1600">
                <a:latin typeface="Arial" panose="020B0604020202020204" pitchFamily="34" charset="0"/>
                <a:ea typeface="宋体" panose="02010600030101010101" pitchFamily="2" charset="-122"/>
              </a:rPr>
              <a:t>±15° + </a:t>
            </a:r>
            <a:r>
              <a:rPr lang="zh-CN" altLang="en-US" sz="1600">
                <a:latin typeface="Arial" panose="020B0604020202020204" pitchFamily="34" charset="0"/>
                <a:ea typeface="宋体" panose="02010600030101010101" pitchFamily="2" charset="-122"/>
              </a:rPr>
              <a:t>剪切 </a:t>
            </a:r>
            <a:r>
              <a:rPr lang="en-US" altLang="zh-CN" sz="1600">
                <a:latin typeface="Arial" panose="020B0604020202020204" pitchFamily="34" charset="0"/>
                <a:ea typeface="宋体" panose="02010600030101010101" pitchFamily="2" charset="-122"/>
              </a:rPr>
              <a:t>±0.2 + </a:t>
            </a:r>
            <a:r>
              <a:rPr lang="zh-CN" altLang="en-US" sz="1600">
                <a:latin typeface="Arial" panose="020B0604020202020204" pitchFamily="34" charset="0"/>
                <a:ea typeface="宋体" panose="02010600030101010101" pitchFamily="2" charset="-122"/>
              </a:rPr>
              <a:t>缩放 </a:t>
            </a:r>
            <a:r>
              <a:rPr lang="en-US" altLang="zh-CN" sz="1600">
                <a:latin typeface="Arial" panose="020B0604020202020204" pitchFamily="34" charset="0"/>
                <a:ea typeface="宋体" panose="02010600030101010101" pitchFamily="2" charset="-122"/>
              </a:rPr>
              <a:t>±30 %)</a:t>
            </a:r>
            <a:endParaRPr lang="en-US" altLang="zh-CN"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强度 </a:t>
            </a:r>
            <a:r>
              <a:rPr lang="en-US" altLang="zh-CN" sz="1600">
                <a:latin typeface="Arial" panose="020B0604020202020204" pitchFamily="34" charset="0"/>
                <a:ea typeface="宋体" panose="02010600030101010101" pitchFamily="2" charset="-122"/>
              </a:rPr>
              <a:t>/ </a:t>
            </a:r>
            <a:r>
              <a:rPr lang="zh-CN" altLang="en-US" sz="1600">
                <a:latin typeface="Arial" panose="020B0604020202020204" pitchFamily="34" charset="0"/>
                <a:ea typeface="宋体" panose="02010600030101010101" pitchFamily="2" charset="-122"/>
              </a:rPr>
              <a:t>对比度增强 </a:t>
            </a:r>
            <a:r>
              <a:rPr lang="en-US" altLang="zh-CN" sz="1600">
                <a:latin typeface="Arial" panose="020B0604020202020204" pitchFamily="34" charset="0"/>
                <a:ea typeface="宋体" panose="02010600030101010101" pitchFamily="2" charset="-122"/>
              </a:rPr>
              <a:t>(</a:t>
            </a:r>
            <a:r>
              <a:rPr lang="zh-CN" altLang="en-US" sz="1600">
                <a:latin typeface="Arial" panose="020B0604020202020204" pitchFamily="34" charset="0"/>
                <a:ea typeface="宋体" panose="02010600030101010101" pitchFamily="2" charset="-122"/>
              </a:rPr>
              <a:t>分支随机</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均值 </a:t>
            </a:r>
            <a:r>
              <a:rPr lang="en-US" altLang="zh-CN" sz="1600">
                <a:latin typeface="Arial" panose="020B0604020202020204" pitchFamily="34" charset="0"/>
                <a:ea typeface="宋体" panose="02010600030101010101" pitchFamily="2" charset="-122"/>
              </a:rPr>
              <a:t>/ </a:t>
            </a:r>
            <a:r>
              <a:rPr lang="zh-CN" altLang="en-US" sz="1600">
                <a:latin typeface="Arial" panose="020B0604020202020204" pitchFamily="34" charset="0"/>
                <a:ea typeface="宋体" panose="02010600030101010101" pitchFamily="2" charset="-122"/>
              </a:rPr>
              <a:t>方差 </a:t>
            </a:r>
            <a:r>
              <a:rPr lang="en-US" altLang="zh-CN" sz="1600">
                <a:latin typeface="Arial" panose="020B0604020202020204" pitchFamily="34" charset="0"/>
                <a:ea typeface="宋体" panose="02010600030101010101" pitchFamily="2" charset="-122"/>
              </a:rPr>
              <a:t>Shift</a:t>
            </a:r>
            <a:endParaRPr lang="en-US" altLang="zh-CN"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对比度固定均值缩放 </a:t>
            </a:r>
            <a:r>
              <a:rPr lang="en-US" altLang="zh-CN" sz="1600">
                <a:latin typeface="Arial" panose="020B0604020202020204" pitchFamily="34" charset="0"/>
                <a:ea typeface="宋体" panose="02010600030101010101" pitchFamily="2" charset="-122"/>
              </a:rPr>
              <a:t>(</a:t>
            </a:r>
            <a:r>
              <a:rPr lang="zh-CN" altLang="en-US" sz="1600">
                <a:latin typeface="Arial" panose="020B0604020202020204" pitchFamily="34" charset="0"/>
                <a:ea typeface="宋体" panose="02010600030101010101" pitchFamily="2" charset="-122"/>
              </a:rPr>
              <a:t>难样本 </a:t>
            </a:r>
            <a:r>
              <a:rPr lang="en-US" altLang="zh-CN" sz="1600">
                <a:latin typeface="Arial" panose="020B0604020202020204" pitchFamily="34" charset="0"/>
                <a:ea typeface="宋体" panose="02010600030101010101" pitchFamily="2" charset="-122"/>
              </a:rPr>
              <a:t>0.7 | </a:t>
            </a:r>
            <a:r>
              <a:rPr lang="zh-CN" altLang="en-US" sz="1600">
                <a:latin typeface="Arial" panose="020B0604020202020204" pitchFamily="34" charset="0"/>
                <a:ea typeface="宋体" panose="02010600030101010101" pitchFamily="2" charset="-122"/>
              </a:rPr>
              <a:t>易样本 </a:t>
            </a:r>
            <a:r>
              <a:rPr lang="en-US" altLang="zh-CN" sz="1600">
                <a:latin typeface="Arial" panose="020B0604020202020204" pitchFamily="34" charset="0"/>
                <a:ea typeface="宋体" panose="02010600030101010101" pitchFamily="2" charset="-122"/>
              </a:rPr>
              <a:t>0.3)</a:t>
            </a:r>
            <a:endParaRPr lang="en-US" altLang="zh-CN"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通道级线性缩放、</a:t>
            </a:r>
            <a:r>
              <a:rPr lang="en-US" altLang="zh-CN" sz="1600">
                <a:latin typeface="Arial" panose="020B0604020202020204" pitchFamily="34" charset="0"/>
                <a:ea typeface="宋体" panose="02010600030101010101" pitchFamily="2" charset="-122"/>
              </a:rPr>
              <a:t>γ </a:t>
            </a:r>
            <a:r>
              <a:rPr lang="zh-CN" altLang="en-US" sz="1600">
                <a:latin typeface="Arial" panose="020B0604020202020204" pitchFamily="34" charset="0"/>
                <a:ea typeface="宋体" panose="02010600030101010101" pitchFamily="2" charset="-122"/>
              </a:rPr>
              <a:t>校正、直方图漂移</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分辨率退化 </a:t>
            </a:r>
            <a:r>
              <a:rPr lang="en-US" altLang="zh-CN" sz="1600">
                <a:latin typeface="Arial" panose="020B0604020202020204" pitchFamily="34" charset="0"/>
                <a:ea typeface="宋体" panose="02010600030101010101" pitchFamily="2" charset="-122"/>
              </a:rPr>
              <a:t>→ SimulateLowRes (Zoom 0.6–0.9)</a:t>
            </a:r>
            <a:endParaRPr lang="en-US" altLang="zh-CN"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粗粒度遮挡 </a:t>
            </a:r>
            <a:r>
              <a:rPr lang="en-US" altLang="zh-CN" sz="1600">
                <a:latin typeface="Arial" panose="020B0604020202020204" pitchFamily="34" charset="0"/>
                <a:ea typeface="宋体" panose="02010600030101010101" pitchFamily="2" charset="-122"/>
              </a:rPr>
              <a:t>→ Cutout 1–8 </a:t>
            </a:r>
            <a:r>
              <a:rPr lang="zh-CN" altLang="en-US" sz="1600">
                <a:latin typeface="Arial" panose="020B0604020202020204" pitchFamily="34" charset="0"/>
                <a:ea typeface="宋体" panose="02010600030101010101" pitchFamily="2" charset="-122"/>
              </a:rPr>
              <a:t>个洞 </a:t>
            </a:r>
            <a:r>
              <a:rPr lang="en-US" altLang="zh-CN" sz="1600">
                <a:latin typeface="Arial" panose="020B0604020202020204" pitchFamily="34" charset="0"/>
                <a:ea typeface="宋体" panose="02010600030101010101" pitchFamily="2" charset="-122"/>
              </a:rPr>
              <a:t>(30³–125³)</a:t>
            </a:r>
            <a:endParaRPr lang="en-US" altLang="zh-CN"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关键点同步 </a:t>
            </a:r>
            <a:r>
              <a:rPr lang="en-US" altLang="zh-CN" sz="1600">
                <a:latin typeface="Arial" panose="020B0604020202020204" pitchFamily="34" charset="0"/>
                <a:ea typeface="宋体" panose="02010600030101010101" pitchFamily="2" charset="-122"/>
              </a:rPr>
              <a:t>→ </a:t>
            </a:r>
            <a:r>
              <a:rPr lang="zh-CN" altLang="en-US" sz="1600">
                <a:latin typeface="Arial" panose="020B0604020202020204" pitchFamily="34" charset="0"/>
                <a:ea typeface="宋体" panose="02010600030101010101" pitchFamily="2" charset="-122"/>
              </a:rPr>
              <a:t>所有仿射同时应用于 </a:t>
            </a:r>
            <a:r>
              <a:rPr lang="en-US" altLang="zh-CN" sz="1600">
                <a:latin typeface="Arial" panose="020B0604020202020204" pitchFamily="34" charset="0"/>
                <a:ea typeface="宋体" panose="02010600030101010101" pitchFamily="2" charset="-122"/>
              </a:rPr>
              <a:t>keypoint </a:t>
            </a:r>
            <a:r>
              <a:rPr lang="zh-CN" altLang="en-US" sz="1600">
                <a:latin typeface="Arial" panose="020B0604020202020204" pitchFamily="34" charset="0"/>
                <a:ea typeface="宋体" panose="02010600030101010101" pitchFamily="2" charset="-122"/>
              </a:rPr>
              <a:t>热图</a:t>
            </a:r>
            <a:endParaRPr lang="zh-CN" altLang="en-US" sz="1600">
              <a:latin typeface="Arial" panose="020B0604020202020204" pitchFamily="34" charset="0"/>
              <a:ea typeface="宋体" panose="02010600030101010101" pitchFamily="2" charset="-122"/>
            </a:endParaRPr>
          </a:p>
        </p:txBody>
      </p:sp>
      <p:sp>
        <p:nvSpPr>
          <p:cNvPr id="2" name="文本框 1"/>
          <p:cNvSpPr txBox="1"/>
          <p:nvPr/>
        </p:nvSpPr>
        <p:spPr>
          <a:xfrm>
            <a:off x="911225" y="908685"/>
            <a:ext cx="10087610" cy="2306955"/>
          </a:xfrm>
          <a:prstGeom prst="rect">
            <a:avLst/>
          </a:prstGeom>
        </p:spPr>
        <p:txBody>
          <a:bodyPr wrap="square">
            <a:spAutoFit/>
          </a:bodyPr>
          <a:p>
            <a:pPr marL="0" indent="0"/>
            <a:r>
              <a:rPr lang="zh-CN" altLang="en-US" sz="1600" b="0" i="0">
                <a:solidFill>
                  <a:srgbClr val="3C4043"/>
                </a:solidFill>
                <a:latin typeface="Times New Roman" panose="02020603050405020304" charset="0"/>
                <a:ea typeface="Inter"/>
                <a:cs typeface="Times New Roman" panose="02020603050405020304" charset="0"/>
              </a:rPr>
              <a:t>在每个训练周期中，所有正样本都会经过由 </a:t>
            </a:r>
            <a:r>
              <a:rPr lang="en-US" altLang="zh-CN" sz="1600" b="0" i="0">
                <a:solidFill>
                  <a:srgbClr val="3C4043"/>
                </a:solidFill>
                <a:latin typeface="Times New Roman" panose="02020603050405020304" charset="0"/>
                <a:ea typeface="Inter"/>
                <a:cs typeface="Times New Roman" panose="02020603050405020304" charset="0"/>
              </a:rPr>
              <a:t>Rotate90+Flip </a:t>
            </a:r>
            <a:r>
              <a:rPr lang="zh-CN" altLang="en-US" sz="1600" b="0" i="0">
                <a:solidFill>
                  <a:srgbClr val="3C4043"/>
                </a:solidFill>
                <a:latin typeface="Times New Roman" panose="02020603050405020304" charset="0"/>
                <a:ea typeface="Inter"/>
                <a:cs typeface="Times New Roman" panose="02020603050405020304" charset="0"/>
              </a:rPr>
              <a:t>组成的 </a:t>
            </a:r>
            <a:r>
              <a:rPr lang="en-US" altLang="zh-CN" sz="1600" b="0" i="0">
                <a:solidFill>
                  <a:srgbClr val="3C4043"/>
                </a:solidFill>
                <a:latin typeface="Times New Roman" panose="02020603050405020304" charset="0"/>
                <a:ea typeface="Inter"/>
                <a:cs typeface="Times New Roman" panose="02020603050405020304" charset="0"/>
              </a:rPr>
              <a:t>16 </a:t>
            </a:r>
            <a:r>
              <a:rPr lang="zh-CN" altLang="en-US" sz="1600" b="0" i="0">
                <a:solidFill>
                  <a:srgbClr val="3C4043"/>
                </a:solidFill>
                <a:latin typeface="Times New Roman" panose="02020603050405020304" charset="0"/>
                <a:ea typeface="Inter"/>
                <a:cs typeface="Times New Roman" panose="02020603050405020304" charset="0"/>
              </a:rPr>
              <a:t>种变换进行增强，之后再经过一个“重度”的 </a:t>
            </a:r>
            <a:r>
              <a:rPr lang="en-US" altLang="zh-CN" sz="1600" b="0" i="0">
                <a:solidFill>
                  <a:srgbClr val="3C4043"/>
                </a:solidFill>
                <a:latin typeface="Times New Roman" panose="02020603050405020304" charset="0"/>
                <a:ea typeface="Inter"/>
                <a:cs typeface="Times New Roman" panose="02020603050405020304" charset="0"/>
              </a:rPr>
              <a:t>MONAI </a:t>
            </a:r>
            <a:r>
              <a:rPr lang="zh-CN" altLang="en-US" sz="1600" b="0" i="0">
                <a:solidFill>
                  <a:srgbClr val="3C4043"/>
                </a:solidFill>
                <a:latin typeface="Times New Roman" panose="02020603050405020304" charset="0"/>
                <a:ea typeface="Inter"/>
                <a:cs typeface="Times New Roman" panose="02020603050405020304" charset="0"/>
              </a:rPr>
              <a:t>增强管线。关键点也会传递给 </a:t>
            </a:r>
            <a:r>
              <a:rPr lang="en-US" altLang="zh-CN" sz="1600" b="0" i="0">
                <a:solidFill>
                  <a:srgbClr val="3C4043"/>
                </a:solidFill>
                <a:latin typeface="Times New Roman" panose="02020603050405020304" charset="0"/>
                <a:ea typeface="Inter"/>
                <a:cs typeface="Times New Roman" panose="02020603050405020304" charset="0"/>
              </a:rPr>
              <a:t>MONAI </a:t>
            </a:r>
            <a:r>
              <a:rPr lang="zh-CN" altLang="en-US" sz="1600" b="0" i="0">
                <a:solidFill>
                  <a:srgbClr val="3C4043"/>
                </a:solidFill>
                <a:latin typeface="Times New Roman" panose="02020603050405020304" charset="0"/>
                <a:ea typeface="Inter"/>
                <a:cs typeface="Times New Roman" panose="02020603050405020304" charset="0"/>
              </a:rPr>
              <a:t>字典变换，这样我们就能获得经过仿射变换的关键点，用于以更大步幅（此处为 </a:t>
            </a:r>
            <a:r>
              <a:rPr lang="en-US" altLang="zh-CN" sz="1600" b="0" i="0">
                <a:solidFill>
                  <a:srgbClr val="3C4043"/>
                </a:solidFill>
                <a:latin typeface="Times New Roman" panose="02020603050405020304" charset="0"/>
                <a:ea typeface="Inter"/>
                <a:cs typeface="Times New Roman" panose="02020603050405020304" charset="0"/>
              </a:rPr>
              <a:t>16</a:t>
            </a:r>
            <a:r>
              <a:rPr lang="zh-CN" altLang="en-US" sz="1600" b="0" i="0">
                <a:solidFill>
                  <a:srgbClr val="3C4043"/>
                </a:solidFill>
                <a:latin typeface="Times New Roman" panose="02020603050405020304" charset="0"/>
                <a:ea typeface="Inter"/>
                <a:cs typeface="Times New Roman" panose="02020603050405020304" charset="0"/>
              </a:rPr>
              <a:t>）渲染热图。</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zh-CN" altLang="en-US" sz="1600" b="0" i="0">
                <a:solidFill>
                  <a:srgbClr val="3C4043"/>
                </a:solidFill>
                <a:latin typeface="Times New Roman" panose="02020603050405020304" charset="0"/>
                <a:ea typeface="Inter"/>
                <a:cs typeface="Times New Roman" panose="02020603050405020304" charset="0"/>
              </a:rPr>
              <a:t>使用了多种</a:t>
            </a:r>
            <a:r>
              <a:rPr lang="en-US" altLang="zh-CN" sz="1600" b="0" i="0">
                <a:solidFill>
                  <a:srgbClr val="3C4043"/>
                </a:solidFill>
                <a:latin typeface="Times New Roman" panose="02020603050405020304" charset="0"/>
                <a:ea typeface="Inter"/>
                <a:cs typeface="Times New Roman" panose="02020603050405020304" charset="0"/>
              </a:rPr>
              <a:t> MONAI 3D </a:t>
            </a:r>
            <a:r>
              <a:rPr lang="zh-CN" altLang="en-US" sz="1600" b="0" i="0">
                <a:solidFill>
                  <a:srgbClr val="3C4043"/>
                </a:solidFill>
                <a:latin typeface="Times New Roman" panose="02020603050405020304" charset="0"/>
                <a:ea typeface="Inter"/>
                <a:cs typeface="Times New Roman" panose="02020603050405020304" charset="0"/>
              </a:rPr>
              <a:t>增强方法：</a:t>
            </a:r>
            <a:endParaRPr lang="zh-CN" altLang="en-US" sz="1600" b="0" i="0">
              <a:solidFill>
                <a:srgbClr val="3C4043"/>
              </a:solidFill>
              <a:latin typeface="Times New Roman" panose="02020603050405020304" charset="0"/>
              <a:ea typeface="Inter"/>
              <a:cs typeface="Times New Roman" panose="02020603050405020304" charset="0"/>
            </a:endParaRPr>
          </a:p>
          <a:p>
            <a:pPr marL="285750" indent="-285750">
              <a:buFont typeface="Wingdings" panose="05000000000000000000" charset="0"/>
              <a:buChar char="ü"/>
            </a:pPr>
            <a:r>
              <a:rPr lang="en-US" altLang="zh-CN" sz="1600" b="0" i="0">
                <a:solidFill>
                  <a:srgbClr val="3C4043"/>
                </a:solidFill>
                <a:latin typeface="Times New Roman" panose="02020603050405020304" charset="0"/>
                <a:ea typeface="Inter"/>
                <a:cs typeface="Times New Roman" panose="02020603050405020304" charset="0"/>
              </a:rPr>
              <a:t>Spatial: RandZoom, RandAffined</a:t>
            </a:r>
            <a:endParaRPr lang="en-US" altLang="zh-CN" sz="1600" b="0" i="0">
              <a:solidFill>
                <a:srgbClr val="3C4043"/>
              </a:solidFill>
              <a:latin typeface="Times New Roman" panose="02020603050405020304" charset="0"/>
              <a:ea typeface="Inter"/>
              <a:cs typeface="Times New Roman" panose="02020603050405020304" charset="0"/>
            </a:endParaRPr>
          </a:p>
          <a:p>
            <a:pPr marL="285750" indent="-285750">
              <a:buFont typeface="Wingdings" panose="05000000000000000000" charset="0"/>
              <a:buChar char="ü"/>
            </a:pPr>
            <a:r>
              <a:rPr lang="en-US" altLang="zh-CN" sz="1600" b="0" i="0">
                <a:solidFill>
                  <a:srgbClr val="3C4043"/>
                </a:solidFill>
                <a:latin typeface="Times New Roman" panose="02020603050405020304" charset="0"/>
                <a:ea typeface="Inter"/>
                <a:cs typeface="Times New Roman" panose="02020603050405020304" charset="0"/>
              </a:rPr>
              <a:t>Intensity: RandShiftIntensityd, RandStdShiftIntensityd, RandScaleIntensityFixedMeand, RandScaleIntensityd, RandAdjustContrastd, RandHistogramShiftd</a:t>
            </a:r>
            <a:endParaRPr lang="en-US" altLang="zh-CN" sz="1600" b="0" i="0">
              <a:solidFill>
                <a:srgbClr val="3C4043"/>
              </a:solidFill>
              <a:latin typeface="Times New Roman" panose="02020603050405020304" charset="0"/>
              <a:ea typeface="Inter"/>
              <a:cs typeface="Times New Roman" panose="02020603050405020304" charset="0"/>
            </a:endParaRPr>
          </a:p>
          <a:p>
            <a:pPr marL="285750" indent="-285750">
              <a:buFont typeface="Wingdings" panose="05000000000000000000" charset="0"/>
              <a:buChar char="ü"/>
            </a:pPr>
            <a:r>
              <a:rPr lang="en-US" altLang="zh-CN" sz="1600" b="0" i="0">
                <a:solidFill>
                  <a:srgbClr val="3C4043"/>
                </a:solidFill>
                <a:latin typeface="Times New Roman" panose="02020603050405020304" charset="0"/>
                <a:ea typeface="Inter"/>
                <a:cs typeface="Times New Roman" panose="02020603050405020304" charset="0"/>
              </a:rPr>
              <a:t>Reduce quality: RandSimulateLowResolutiond</a:t>
            </a:r>
            <a:endParaRPr lang="en-US" altLang="zh-CN" sz="1600" b="0" i="0">
              <a:solidFill>
                <a:srgbClr val="3C4043"/>
              </a:solidFill>
              <a:latin typeface="Times New Roman" panose="02020603050405020304" charset="0"/>
              <a:ea typeface="Inter"/>
              <a:cs typeface="Times New Roman" panose="02020603050405020304" charset="0"/>
            </a:endParaRPr>
          </a:p>
          <a:p>
            <a:pPr marL="285750" indent="-285750">
              <a:buFont typeface="Wingdings" panose="05000000000000000000" charset="0"/>
              <a:buChar char="ü"/>
            </a:pPr>
            <a:r>
              <a:rPr lang="en-US" altLang="zh-CN" sz="1600" b="0" i="0">
                <a:solidFill>
                  <a:srgbClr val="3C4043"/>
                </a:solidFill>
                <a:latin typeface="Times New Roman" panose="02020603050405020304" charset="0"/>
                <a:ea typeface="Inter"/>
                <a:cs typeface="Times New Roman" panose="02020603050405020304" charset="0"/>
              </a:rPr>
              <a:t>Dropout: RandCoarseDropoutKeepKeypoints</a:t>
            </a:r>
            <a:endParaRPr lang="en-US" altLang="zh-CN" sz="1600" b="0" i="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en-US" altLang="zh-CN" kern="1200" dirty="0">
                <a:latin typeface="微软雅黑" panose="020B0503020204020204" pitchFamily="34" charset="-122"/>
                <a:ea typeface="微软雅黑" panose="020B0503020204020204" pitchFamily="34" charset="-122"/>
                <a:cs typeface="+mj-cs"/>
              </a:rPr>
              <a:t>3D</a:t>
            </a:r>
            <a:r>
              <a:rPr lang="zh-CN" altLang="en-US" kern="1200" dirty="0">
                <a:latin typeface="微软雅黑" panose="020B0503020204020204" pitchFamily="34" charset="-122"/>
                <a:ea typeface="微软雅黑" panose="020B0503020204020204" pitchFamily="34" charset="-122"/>
                <a:cs typeface="+mj-cs"/>
              </a:rPr>
              <a:t>高斯热图</a:t>
            </a:r>
            <a:endParaRPr lang="zh-CN" altLang="en-US" kern="1200" dirty="0">
              <a:latin typeface="微软雅黑" panose="020B0503020204020204" pitchFamily="34" charset="-122"/>
              <a:ea typeface="微软雅黑" panose="020B0503020204020204" pitchFamily="34" charset="-122"/>
              <a:cs typeface="+mj-cs"/>
            </a:endParaRPr>
          </a:p>
        </p:txBody>
      </p:sp>
      <p:pic>
        <p:nvPicPr>
          <p:cNvPr id="28674" name="图片 1"/>
          <p:cNvPicPr>
            <a:picLocks noChangeAspect="1"/>
          </p:cNvPicPr>
          <p:nvPr/>
        </p:nvPicPr>
        <p:blipFill>
          <a:blip r:embed="rId1"/>
          <a:stretch>
            <a:fillRect/>
          </a:stretch>
        </p:blipFill>
        <p:spPr>
          <a:xfrm>
            <a:off x="5671185" y="908685"/>
            <a:ext cx="6240145" cy="4829810"/>
          </a:xfrm>
          <a:prstGeom prst="rect">
            <a:avLst/>
          </a:prstGeom>
          <a:noFill/>
          <a:ln w="9525">
            <a:noFill/>
          </a:ln>
        </p:spPr>
      </p:pic>
      <p:sp>
        <p:nvSpPr>
          <p:cNvPr id="3" name="文本框 2"/>
          <p:cNvSpPr txBox="1"/>
          <p:nvPr/>
        </p:nvSpPr>
        <p:spPr>
          <a:xfrm>
            <a:off x="479425" y="967105"/>
            <a:ext cx="5080000" cy="5262245"/>
          </a:xfrm>
          <a:prstGeom prst="rect">
            <a:avLst/>
          </a:prstGeom>
        </p:spPr>
        <p:txBody>
          <a:bodyPr>
            <a:spAutoFit/>
          </a:bodyPr>
          <a:p>
            <a:pPr marL="0" indent="0"/>
            <a:r>
              <a:rPr lang="zh-CN" altLang="en-US" sz="1600" b="0" i="0">
                <a:solidFill>
                  <a:srgbClr val="3C4043"/>
                </a:solidFill>
                <a:latin typeface="Times New Roman" panose="02020603050405020304" charset="0"/>
                <a:ea typeface="Inter"/>
                <a:cs typeface="Times New Roman" panose="02020603050405020304" charset="0"/>
              </a:rPr>
              <a:t>我将断层扫描图重新采样到固定的体素间距 </a:t>
            </a:r>
            <a:r>
              <a:rPr lang="en-US" altLang="zh-CN" sz="1600" b="0" i="0">
                <a:solidFill>
                  <a:srgbClr val="3C4043"/>
                </a:solidFill>
                <a:latin typeface="Times New Roman" panose="02020603050405020304" charset="0"/>
                <a:ea typeface="Inter"/>
                <a:cs typeface="Times New Roman" panose="02020603050405020304" charset="0"/>
              </a:rPr>
              <a:t>16.0</a:t>
            </a:r>
            <a:r>
              <a:rPr lang="zh-CN" altLang="en-US" sz="1600" b="0" i="0">
                <a:solidFill>
                  <a:srgbClr val="3C4043"/>
                </a:solidFill>
                <a:latin typeface="Times New Roman" panose="02020603050405020304" charset="0"/>
                <a:ea typeface="Inter"/>
                <a:cs typeface="Times New Roman" panose="02020603050405020304" charset="0"/>
              </a:rPr>
              <a:t>，使用滑动窗口（分块）技术，将断层扫描图分割成</a:t>
            </a:r>
            <a:r>
              <a:rPr lang="en-US" altLang="zh-CN" sz="1600" b="0" i="0">
                <a:solidFill>
                  <a:srgbClr val="3C4043"/>
                </a:solidFill>
                <a:latin typeface="Times New Roman" panose="02020603050405020304" charset="0"/>
                <a:ea typeface="Inter"/>
                <a:cs typeface="Times New Roman" panose="02020603050405020304" charset="0"/>
              </a:rPr>
              <a:t> </a:t>
            </a:r>
            <a:r>
              <a:rPr lang="en-US" altLang="zh-CN" sz="1600" b="0" i="0">
                <a:solidFill>
                  <a:srgbClr val="3C4043"/>
                </a:solidFill>
                <a:latin typeface="Times New Roman" panose="02020603050405020304" charset="0"/>
                <a:ea typeface="Roboto Mono"/>
                <a:cs typeface="Times New Roman" panose="02020603050405020304" charset="0"/>
              </a:rPr>
              <a:t>224x448x448</a:t>
            </a:r>
            <a:r>
              <a:rPr lang="en-US" altLang="zh-CN" sz="1600" b="0" i="0">
                <a:solidFill>
                  <a:srgbClr val="3C4043"/>
                </a:solidFill>
                <a:latin typeface="Times New Roman" panose="02020603050405020304" charset="0"/>
                <a:ea typeface="Inter"/>
                <a:cs typeface="Times New Roman" panose="02020603050405020304" charset="0"/>
              </a:rPr>
              <a:t> </a:t>
            </a:r>
            <a:r>
              <a:rPr lang="zh-CN" altLang="en-US" sz="1600" b="0" i="0">
                <a:solidFill>
                  <a:srgbClr val="3C4043"/>
                </a:solidFill>
                <a:latin typeface="Times New Roman" panose="02020603050405020304" charset="0"/>
                <a:ea typeface="Inter"/>
                <a:cs typeface="Times New Roman" panose="02020603050405020304" charset="0"/>
              </a:rPr>
              <a:t>个（可能重叠的）块，作为模型的输入，以获得形状为</a:t>
            </a:r>
            <a:r>
              <a:rPr lang="en-US" altLang="zh-CN" sz="1600" b="0" i="0">
                <a:solidFill>
                  <a:srgbClr val="3C4043"/>
                </a:solidFill>
                <a:latin typeface="Times New Roman" panose="02020603050405020304" charset="0"/>
                <a:ea typeface="Inter"/>
                <a:cs typeface="Times New Roman" panose="02020603050405020304" charset="0"/>
              </a:rPr>
              <a:t> </a:t>
            </a:r>
            <a:r>
              <a:rPr lang="en-US" altLang="zh-CN" sz="1600" b="0" i="0">
                <a:solidFill>
                  <a:srgbClr val="3C4043"/>
                </a:solidFill>
                <a:latin typeface="Times New Roman" panose="02020603050405020304" charset="0"/>
                <a:ea typeface="Roboto Mono"/>
                <a:cs typeface="Times New Roman" panose="02020603050405020304" charset="0"/>
              </a:rPr>
              <a:t>14x28x28</a:t>
            </a:r>
            <a:r>
              <a:rPr lang="en-US" altLang="zh-CN" sz="1600" b="0" i="0">
                <a:solidFill>
                  <a:srgbClr val="3C4043"/>
                </a:solidFill>
                <a:latin typeface="Times New Roman" panose="02020603050405020304" charset="0"/>
                <a:ea typeface="Inter"/>
                <a:cs typeface="Times New Roman" panose="02020603050405020304" charset="0"/>
              </a:rPr>
              <a:t> </a:t>
            </a:r>
            <a:r>
              <a:rPr lang="zh-CN" altLang="en-US" sz="1600" b="0" i="0">
                <a:solidFill>
                  <a:srgbClr val="3C4043"/>
                </a:solidFill>
                <a:latin typeface="Times New Roman" panose="02020603050405020304" charset="0"/>
                <a:ea typeface="Inter"/>
                <a:cs typeface="Times New Roman" panose="02020603050405020304" charset="0"/>
              </a:rPr>
              <a:t>的 </a:t>
            </a:r>
            <a:r>
              <a:rPr lang="en-US" altLang="zh-CN" sz="1600" b="0" i="0">
                <a:solidFill>
                  <a:srgbClr val="3C4043"/>
                </a:solidFill>
                <a:latin typeface="Times New Roman" panose="02020603050405020304" charset="0"/>
                <a:ea typeface="Inter"/>
                <a:cs typeface="Times New Roman" panose="02020603050405020304" charset="0"/>
              </a:rPr>
              <a:t>16 </a:t>
            </a:r>
            <a:r>
              <a:rPr lang="zh-CN" altLang="en-US" sz="1600" b="0" i="0">
                <a:solidFill>
                  <a:srgbClr val="3C4043"/>
                </a:solidFill>
                <a:latin typeface="Times New Roman" panose="02020603050405020304" charset="0"/>
                <a:ea typeface="Inter"/>
                <a:cs typeface="Times New Roman" panose="02020603050405020304" charset="0"/>
              </a:rPr>
              <a:t>倍下采样预测热图。</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zh-CN" altLang="en-US" sz="1600" b="0" i="0">
                <a:solidFill>
                  <a:srgbClr val="3C4043"/>
                </a:solidFill>
                <a:latin typeface="Times New Roman" panose="02020603050405020304" charset="0"/>
                <a:ea typeface="Inter"/>
                <a:cs typeface="Times New Roman" panose="02020603050405020304" charset="0"/>
              </a:rPr>
              <a:t>标注坐标有些噪声</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不确定性，且容差半径较大，因此使用高分辨率热图似乎是多余的，会显著增加计算量。</a:t>
            </a:r>
            <a:r>
              <a:rPr lang="en-US" altLang="zh-CN" sz="1600" b="0" i="0">
                <a:solidFill>
                  <a:srgbClr val="3C4043"/>
                </a:solidFill>
                <a:latin typeface="Times New Roman" panose="02020603050405020304" charset="0"/>
                <a:ea typeface="Inter"/>
                <a:cs typeface="Times New Roman" panose="02020603050405020304" charset="0"/>
              </a:rPr>
              <a:t> </a:t>
            </a:r>
            <a:r>
              <a:rPr lang="zh-CN" altLang="en-US" sz="1600" b="0" i="0">
                <a:solidFill>
                  <a:srgbClr val="3C4043"/>
                </a:solidFill>
                <a:latin typeface="Times New Roman" panose="02020603050405020304" charset="0"/>
                <a:ea typeface="Inter"/>
                <a:cs typeface="Times New Roman" panose="02020603050405020304" charset="0"/>
              </a:rPr>
              <a:t>作者尝试了</a:t>
            </a:r>
            <a:r>
              <a:rPr lang="en-US" altLang="zh-CN" sz="1600" b="0" i="0">
                <a:solidFill>
                  <a:srgbClr val="3C4043"/>
                </a:solidFill>
                <a:latin typeface="Times New Roman" panose="02020603050405020304" charset="0"/>
                <a:ea typeface="Inter"/>
                <a:cs typeface="Times New Roman" panose="02020603050405020304" charset="0"/>
              </a:rPr>
              <a:t> 8x </a:t>
            </a:r>
            <a:r>
              <a:rPr lang="zh-CN" altLang="en-US" sz="1600" b="0" i="0">
                <a:solidFill>
                  <a:srgbClr val="3C4043"/>
                </a:solidFill>
                <a:latin typeface="Times New Roman" panose="02020603050405020304" charset="0"/>
                <a:ea typeface="Inter"/>
                <a:cs typeface="Times New Roman" panose="02020603050405020304" charset="0"/>
              </a:rPr>
              <a:t>和</a:t>
            </a:r>
            <a:r>
              <a:rPr lang="en-US" altLang="zh-CN" sz="1600" b="0" i="0">
                <a:solidFill>
                  <a:srgbClr val="3C4043"/>
                </a:solidFill>
                <a:latin typeface="Times New Roman" panose="02020603050405020304" charset="0"/>
                <a:ea typeface="Inter"/>
                <a:cs typeface="Times New Roman" panose="02020603050405020304" charset="0"/>
              </a:rPr>
              <a:t> 32x </a:t>
            </a:r>
            <a:r>
              <a:rPr lang="zh-CN" altLang="en-US" sz="1600" b="0" i="0">
                <a:solidFill>
                  <a:srgbClr val="3C4043"/>
                </a:solidFill>
                <a:latin typeface="Times New Roman" panose="02020603050405020304" charset="0"/>
                <a:ea typeface="Inter"/>
                <a:cs typeface="Times New Roman" panose="02020603050405020304" charset="0"/>
              </a:rPr>
              <a:t>下采样的预测热图，发现</a:t>
            </a:r>
            <a:r>
              <a:rPr lang="en-US" altLang="zh-CN" sz="1600" b="0" i="0">
                <a:solidFill>
                  <a:srgbClr val="3C4043"/>
                </a:solidFill>
                <a:latin typeface="Times New Roman" panose="02020603050405020304" charset="0"/>
                <a:ea typeface="Inter"/>
                <a:cs typeface="Times New Roman" panose="02020603050405020304" charset="0"/>
              </a:rPr>
              <a:t> 8x ~ 16x &gt;&gt; 32x </a:t>
            </a:r>
            <a:r>
              <a:rPr lang="zh-CN" altLang="en-US" sz="1600" b="0" i="0">
                <a:solidFill>
                  <a:srgbClr val="3C4043"/>
                </a:solidFill>
                <a:latin typeface="Times New Roman" panose="02020603050405020304" charset="0"/>
                <a:ea typeface="Inter"/>
                <a:cs typeface="Times New Roman" panose="02020603050405020304" charset="0"/>
              </a:rPr>
              <a:t>。最终，对</a:t>
            </a:r>
            <a:r>
              <a:rPr lang="en-US" altLang="zh-CN" sz="1600" b="0" i="0">
                <a:solidFill>
                  <a:srgbClr val="3C4043"/>
                </a:solidFill>
                <a:latin typeface="Times New Roman" panose="02020603050405020304" charset="0"/>
                <a:ea typeface="Inter"/>
                <a:cs typeface="Times New Roman" panose="02020603050405020304" charset="0"/>
              </a:rPr>
              <a:t> 3D </a:t>
            </a:r>
            <a:r>
              <a:rPr lang="zh-CN" altLang="en-US" sz="1600" b="0" i="0">
                <a:solidFill>
                  <a:srgbClr val="3C4043"/>
                </a:solidFill>
                <a:latin typeface="Times New Roman" panose="02020603050405020304" charset="0"/>
                <a:ea typeface="Inter"/>
                <a:cs typeface="Times New Roman" panose="02020603050405020304" charset="0"/>
              </a:rPr>
              <a:t>和</a:t>
            </a:r>
            <a:r>
              <a:rPr lang="en-US" altLang="zh-CN" sz="1600" b="0" i="0">
                <a:solidFill>
                  <a:srgbClr val="3C4043"/>
                </a:solidFill>
                <a:latin typeface="Times New Roman" panose="02020603050405020304" charset="0"/>
                <a:ea typeface="Inter"/>
                <a:cs typeface="Times New Roman" panose="02020603050405020304" charset="0"/>
              </a:rPr>
              <a:t> 2D </a:t>
            </a:r>
            <a:r>
              <a:rPr lang="zh-CN" altLang="en-US" sz="1600" b="0" i="0">
                <a:solidFill>
                  <a:srgbClr val="3C4043"/>
                </a:solidFill>
                <a:latin typeface="Times New Roman" panose="02020603050405020304" charset="0"/>
                <a:ea typeface="Inter"/>
                <a:cs typeface="Times New Roman" panose="02020603050405020304" charset="0"/>
              </a:rPr>
              <a:t>模型都使用了</a:t>
            </a:r>
            <a:r>
              <a:rPr lang="en-US" altLang="zh-CN" sz="1600" b="0" i="0">
                <a:solidFill>
                  <a:srgbClr val="3C4043"/>
                </a:solidFill>
                <a:latin typeface="Times New Roman" panose="02020603050405020304" charset="0"/>
                <a:ea typeface="Inter"/>
                <a:cs typeface="Times New Roman" panose="02020603050405020304" charset="0"/>
              </a:rPr>
              <a:t> 16x </a:t>
            </a:r>
            <a:r>
              <a:rPr lang="zh-CN" altLang="en-US" sz="1600" b="0" i="0">
                <a:solidFill>
                  <a:srgbClr val="3C4043"/>
                </a:solidFill>
                <a:latin typeface="Times New Roman" panose="02020603050405020304" charset="0"/>
                <a:ea typeface="Inter"/>
                <a:cs typeface="Times New Roman" panose="02020603050405020304" charset="0"/>
              </a:rPr>
              <a:t>下采样的热图。</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zh-CN" altLang="en-US" sz="1600" b="0" i="0">
                <a:solidFill>
                  <a:srgbClr val="3C4043"/>
                </a:solidFill>
                <a:latin typeface="Times New Roman" panose="02020603050405020304" charset="0"/>
                <a:ea typeface="Inter"/>
                <a:cs typeface="Times New Roman" panose="02020603050405020304" charset="0"/>
              </a:rPr>
              <a:t>对于此任务，重采样到合适的体素间距非常重要。使用较小的体素间距可以保留非常细微的细节，但由于分辨率高，计算量大；相反，较大的体素间距可能会抹去所有检测所需的纹理。</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zh-CN" altLang="en-US" sz="1600" b="0" i="0">
                <a:solidFill>
                  <a:srgbClr val="3C4043"/>
                </a:solidFill>
                <a:latin typeface="Times New Roman" panose="02020603050405020304" charset="0"/>
                <a:ea typeface="Inter"/>
                <a:cs typeface="Times New Roman" panose="02020603050405020304" charset="0"/>
              </a:rPr>
              <a:t>尝试了多种目标体素间距</a:t>
            </a:r>
            <a:r>
              <a:rPr lang="en-US" altLang="zh-CN" sz="1600" b="0" i="0">
                <a:solidFill>
                  <a:srgbClr val="3C4043"/>
                </a:solidFill>
                <a:latin typeface="Times New Roman" panose="02020603050405020304" charset="0"/>
                <a:ea typeface="Inter"/>
                <a:cs typeface="Times New Roman" panose="02020603050405020304" charset="0"/>
              </a:rPr>
              <a:t> 12</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16</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20</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24</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32</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64</a:t>
            </a:r>
            <a:r>
              <a:rPr lang="zh-CN" altLang="en-US" sz="1600" b="0" i="0">
                <a:solidFill>
                  <a:srgbClr val="3C4043"/>
                </a:solidFill>
                <a:latin typeface="Times New Roman" panose="02020603050405020304" charset="0"/>
                <a:ea typeface="Inter"/>
                <a:cs typeface="Times New Roman" panose="02020603050405020304" charset="0"/>
              </a:rPr>
              <a:t>；发现当间距大于</a:t>
            </a:r>
            <a:r>
              <a:rPr lang="en-US" altLang="zh-CN" sz="1600" b="0" i="0">
                <a:solidFill>
                  <a:srgbClr val="3C4043"/>
                </a:solidFill>
                <a:latin typeface="Times New Roman" panose="02020603050405020304" charset="0"/>
                <a:ea typeface="Inter"/>
                <a:cs typeface="Times New Roman" panose="02020603050405020304" charset="0"/>
              </a:rPr>
              <a:t> 32 </a:t>
            </a:r>
            <a:r>
              <a:rPr lang="zh-CN" altLang="en-US" sz="1600" b="0" i="0">
                <a:solidFill>
                  <a:srgbClr val="3C4043"/>
                </a:solidFill>
                <a:latin typeface="Times New Roman" panose="02020603050405020304" charset="0"/>
                <a:ea typeface="Inter"/>
                <a:cs typeface="Times New Roman" panose="02020603050405020304" charset="0"/>
              </a:rPr>
              <a:t>时，交叉验证（</a:t>
            </a:r>
            <a:r>
              <a:rPr lang="en-US" altLang="zh-CN" sz="1600" b="0" i="0">
                <a:solidFill>
                  <a:srgbClr val="3C4043"/>
                </a:solidFill>
                <a:latin typeface="Times New Roman" panose="02020603050405020304" charset="0"/>
                <a:ea typeface="Inter"/>
                <a:cs typeface="Times New Roman" panose="02020603050405020304" charset="0"/>
              </a:rPr>
              <a:t>CV</a:t>
            </a:r>
            <a:r>
              <a:rPr lang="zh-CN" altLang="en-US" sz="1600" b="0" i="0">
                <a:solidFill>
                  <a:srgbClr val="3C4043"/>
                </a:solidFill>
                <a:latin typeface="Times New Roman" panose="02020603050405020304" charset="0"/>
                <a:ea typeface="Inter"/>
                <a:cs typeface="Times New Roman" panose="02020603050405020304" charset="0"/>
              </a:rPr>
              <a:t>）性能显著下降。</a:t>
            </a:r>
            <a:r>
              <a:rPr lang="en-US" altLang="zh-CN" sz="1600" b="0" i="0">
                <a:solidFill>
                  <a:srgbClr val="3C4043"/>
                </a:solidFill>
                <a:latin typeface="Times New Roman" panose="02020603050405020304" charset="0"/>
                <a:ea typeface="Inter"/>
                <a:cs typeface="Times New Roman" panose="02020603050405020304" charset="0"/>
              </a:rPr>
              <a:t>LB </a:t>
            </a:r>
            <a:r>
              <a:rPr lang="zh-CN" altLang="en-US" sz="1600" b="0" i="0">
                <a:solidFill>
                  <a:srgbClr val="3C4043"/>
                </a:solidFill>
                <a:latin typeface="Times New Roman" panose="02020603050405020304" charset="0"/>
                <a:ea typeface="Inter"/>
                <a:cs typeface="Times New Roman" panose="02020603050405020304" charset="0"/>
              </a:rPr>
              <a:t>的性能在间距超过</a:t>
            </a:r>
            <a:r>
              <a:rPr lang="en-US" altLang="zh-CN" sz="1600" b="0" i="0">
                <a:solidFill>
                  <a:srgbClr val="3C4043"/>
                </a:solidFill>
                <a:latin typeface="Times New Roman" panose="02020603050405020304" charset="0"/>
                <a:ea typeface="Inter"/>
                <a:cs typeface="Times New Roman" panose="02020603050405020304" charset="0"/>
              </a:rPr>
              <a:t> 20 </a:t>
            </a:r>
            <a:r>
              <a:rPr lang="zh-CN" altLang="en-US" sz="1600" b="0" i="0">
                <a:solidFill>
                  <a:srgbClr val="3C4043"/>
                </a:solidFill>
                <a:latin typeface="Times New Roman" panose="02020603050405020304" charset="0"/>
                <a:ea typeface="Inter"/>
                <a:cs typeface="Times New Roman" panose="02020603050405020304" charset="0"/>
              </a:rPr>
              <a:t>后也迅速下降。我发现</a:t>
            </a:r>
            <a:r>
              <a:rPr lang="en-US" altLang="zh-CN" sz="1600" b="0" i="0">
                <a:solidFill>
                  <a:srgbClr val="3C4043"/>
                </a:solidFill>
                <a:latin typeface="Times New Roman" panose="02020603050405020304" charset="0"/>
                <a:ea typeface="Inter"/>
                <a:cs typeface="Times New Roman" panose="02020603050405020304" charset="0"/>
              </a:rPr>
              <a:t> 16.0 </a:t>
            </a:r>
            <a:r>
              <a:rPr lang="zh-CN" altLang="en-US" sz="1600" b="0" i="0">
                <a:solidFill>
                  <a:srgbClr val="3C4043"/>
                </a:solidFill>
                <a:latin typeface="Times New Roman" panose="02020603050405020304" charset="0"/>
                <a:ea typeface="Inter"/>
                <a:cs typeface="Times New Roman" panose="02020603050405020304" charset="0"/>
              </a:rPr>
              <a:t>是最佳的平衡值，与</a:t>
            </a:r>
            <a:r>
              <a:rPr lang="en-US" altLang="zh-CN" sz="1600" b="0" i="0">
                <a:solidFill>
                  <a:srgbClr val="3C4043"/>
                </a:solidFill>
                <a:latin typeface="Times New Roman" panose="02020603050405020304" charset="0"/>
                <a:ea typeface="Inter"/>
                <a:cs typeface="Times New Roman" panose="02020603050405020304" charset="0"/>
              </a:rPr>
              <a:t> nnUnet </a:t>
            </a:r>
            <a:r>
              <a:rPr lang="zh-CN" altLang="en-US" sz="1600" b="0" i="0">
                <a:solidFill>
                  <a:srgbClr val="3C4043"/>
                </a:solidFill>
                <a:latin typeface="Times New Roman" panose="02020603050405020304" charset="0"/>
                <a:ea typeface="Inter"/>
                <a:cs typeface="Times New Roman" panose="02020603050405020304" charset="0"/>
              </a:rPr>
              <a:t>的典型中位间距默认做法相匹配（训练数据集的中位间距为</a:t>
            </a:r>
            <a:r>
              <a:rPr lang="en-US" altLang="zh-CN" sz="1600" b="0" i="0">
                <a:solidFill>
                  <a:srgbClr val="3C4043"/>
                </a:solidFill>
                <a:latin typeface="Times New Roman" panose="02020603050405020304" charset="0"/>
                <a:ea typeface="Inter"/>
                <a:cs typeface="Times New Roman" panose="02020603050405020304" charset="0"/>
              </a:rPr>
              <a:t> 15.6</a:t>
            </a:r>
            <a:r>
              <a:rPr lang="zh-CN" altLang="en-US" sz="1600" b="0" i="0">
                <a:solidFill>
                  <a:srgbClr val="3C4043"/>
                </a:solidFill>
                <a:latin typeface="Times New Roman" panose="02020603050405020304" charset="0"/>
                <a:ea typeface="Inter"/>
                <a:cs typeface="Times New Roman" panose="02020603050405020304" charset="0"/>
              </a:rPr>
              <a:t>）。</a:t>
            </a:r>
            <a:endParaRPr lang="zh-CN" altLang="en-US" sz="1600" b="0" i="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数据处理策略与</a:t>
            </a:r>
            <a:r>
              <a:rPr lang="en-US" altLang="zh-CN" kern="1200" dirty="0">
                <a:latin typeface="微软雅黑" panose="020B0503020204020204" pitchFamily="34" charset="-122"/>
                <a:ea typeface="微软雅黑" panose="020B0503020204020204" pitchFamily="34" charset="-122"/>
                <a:cs typeface="+mj-cs"/>
              </a:rPr>
              <a:t>3D</a:t>
            </a:r>
            <a:r>
              <a:rPr lang="zh-CN" altLang="en-US" kern="1200" dirty="0">
                <a:latin typeface="微软雅黑" panose="020B0503020204020204" pitchFamily="34" charset="-122"/>
                <a:ea typeface="微软雅黑" panose="020B0503020204020204" pitchFamily="34" charset="-122"/>
                <a:cs typeface="+mj-cs"/>
              </a:rPr>
              <a:t>模型</a:t>
            </a:r>
            <a:r>
              <a:rPr lang="zh-CN" altLang="en-US" kern="1200" dirty="0">
                <a:latin typeface="微软雅黑" panose="020B0503020204020204" pitchFamily="34" charset="-122"/>
                <a:ea typeface="微软雅黑" panose="020B0503020204020204" pitchFamily="34" charset="-122"/>
                <a:cs typeface="+mj-cs"/>
              </a:rPr>
              <a:t>结构</a:t>
            </a:r>
            <a:endParaRPr lang="zh-CN" altLang="en-US" kern="1200" dirty="0">
              <a:latin typeface="微软雅黑" panose="020B0503020204020204" pitchFamily="34" charset="-122"/>
              <a:ea typeface="微软雅黑" panose="020B0503020204020204" pitchFamily="34" charset="-122"/>
              <a:cs typeface="+mj-cs"/>
            </a:endParaRPr>
          </a:p>
        </p:txBody>
      </p:sp>
      <p:pic>
        <p:nvPicPr>
          <p:cNvPr id="30722" name="图片 1"/>
          <p:cNvPicPr>
            <a:picLocks noChangeAspect="1"/>
          </p:cNvPicPr>
          <p:nvPr/>
        </p:nvPicPr>
        <p:blipFill>
          <a:blip r:embed="rId1"/>
          <a:stretch>
            <a:fillRect/>
          </a:stretch>
        </p:blipFill>
        <p:spPr>
          <a:xfrm>
            <a:off x="6167438" y="1033463"/>
            <a:ext cx="5446712" cy="5824537"/>
          </a:xfrm>
          <a:prstGeom prst="rect">
            <a:avLst/>
          </a:prstGeom>
          <a:noFill/>
          <a:ln w="9525">
            <a:noFill/>
          </a:ln>
        </p:spPr>
      </p:pic>
      <p:sp>
        <p:nvSpPr>
          <p:cNvPr id="3" name="文本框 2"/>
          <p:cNvSpPr txBox="1"/>
          <p:nvPr/>
        </p:nvSpPr>
        <p:spPr>
          <a:xfrm>
            <a:off x="476885" y="1033780"/>
            <a:ext cx="5502910" cy="4769485"/>
          </a:xfrm>
          <a:prstGeom prst="rect">
            <a:avLst/>
          </a:prstGeom>
        </p:spPr>
        <p:txBody>
          <a:bodyPr wrap="square">
            <a:spAutoFit/>
          </a:bodyPr>
          <a:p>
            <a:pPr marL="0" indent="0"/>
            <a:r>
              <a:rPr lang="zh-CN" altLang="en-US" sz="1600" b="0" i="0">
                <a:solidFill>
                  <a:srgbClr val="3C4043"/>
                </a:solidFill>
                <a:latin typeface="Times New Roman" panose="02020603050405020304" charset="0"/>
                <a:ea typeface="Inter"/>
                <a:cs typeface="Times New Roman" panose="02020603050405020304" charset="0"/>
              </a:rPr>
              <a:t>如上所述，我们需要高分辨率（小体素间距）以保留极少的细节</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纹理。标准 </a:t>
            </a:r>
            <a:r>
              <a:rPr lang="en-US" altLang="zh-CN" sz="1600" b="0" i="0">
                <a:solidFill>
                  <a:srgbClr val="3C4043"/>
                </a:solidFill>
                <a:latin typeface="Times New Roman" panose="02020603050405020304" charset="0"/>
                <a:ea typeface="Inter"/>
                <a:cs typeface="Times New Roman" panose="02020603050405020304" charset="0"/>
              </a:rPr>
              <a:t>UNet </a:t>
            </a:r>
            <a:r>
              <a:rPr lang="zh-CN" altLang="en-US" sz="1600" b="0" i="0">
                <a:solidFill>
                  <a:srgbClr val="3C4043"/>
                </a:solidFill>
                <a:latin typeface="Times New Roman" panose="02020603050405020304" charset="0"/>
                <a:ea typeface="Inter"/>
                <a:cs typeface="Times New Roman" panose="02020603050405020304" charset="0"/>
              </a:rPr>
              <a:t>通过跳跃连接利用并融合低层</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细粒度特征到相同的输出层。然而，输出步幅为 </a:t>
            </a:r>
            <a:r>
              <a:rPr lang="en-US" altLang="zh-CN" sz="1600" b="0" i="0">
                <a:solidFill>
                  <a:srgbClr val="3C4043"/>
                </a:solidFill>
                <a:latin typeface="Times New Roman" panose="02020603050405020304" charset="0"/>
                <a:ea typeface="Inter"/>
                <a:cs typeface="Times New Roman" panose="02020603050405020304" charset="0"/>
              </a:rPr>
              <a:t>16 </a:t>
            </a:r>
            <a:r>
              <a:rPr lang="zh-CN" altLang="en-US" sz="1600" b="0" i="0">
                <a:solidFill>
                  <a:srgbClr val="3C4043"/>
                </a:solidFill>
                <a:latin typeface="Times New Roman" panose="02020603050405020304" charset="0"/>
                <a:ea typeface="Inter"/>
                <a:cs typeface="Times New Roman" panose="02020603050405020304" charset="0"/>
              </a:rPr>
              <a:t>的 </a:t>
            </a:r>
            <a:r>
              <a:rPr lang="en-US" altLang="zh-CN" sz="1600" b="0" i="0">
                <a:solidFill>
                  <a:srgbClr val="3C4043"/>
                </a:solidFill>
                <a:latin typeface="Times New Roman" panose="02020603050405020304" charset="0"/>
                <a:ea typeface="Inter"/>
                <a:cs typeface="Times New Roman" panose="02020603050405020304" charset="0"/>
              </a:rPr>
              <a:t>UNet </a:t>
            </a:r>
            <a:r>
              <a:rPr lang="zh-CN" altLang="en-US" sz="1600" b="0" i="0">
                <a:solidFill>
                  <a:srgbClr val="3C4043"/>
                </a:solidFill>
                <a:latin typeface="Times New Roman" panose="02020603050405020304" charset="0"/>
                <a:ea typeface="Inter"/>
                <a:cs typeface="Times New Roman" panose="02020603050405020304" charset="0"/>
              </a:rPr>
              <a:t>实际上不再是 </a:t>
            </a:r>
            <a:r>
              <a:rPr lang="en-US" altLang="zh-CN" sz="1600" b="0" i="0">
                <a:solidFill>
                  <a:srgbClr val="3C4043"/>
                </a:solidFill>
                <a:latin typeface="Times New Roman" panose="02020603050405020304" charset="0"/>
                <a:ea typeface="Inter"/>
                <a:cs typeface="Times New Roman" panose="02020603050405020304" charset="0"/>
              </a:rPr>
              <a:t>U </a:t>
            </a:r>
            <a:r>
              <a:rPr lang="zh-CN" altLang="en-US" sz="1600" b="0" i="0">
                <a:solidFill>
                  <a:srgbClr val="3C4043"/>
                </a:solidFill>
                <a:latin typeface="Times New Roman" panose="02020603050405020304" charset="0"/>
                <a:ea typeface="Inter"/>
                <a:cs typeface="Times New Roman" panose="02020603050405020304" charset="0"/>
              </a:rPr>
              <a:t>形结构，因此没有更短的路径将低层</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细粒度特征（丰富的纹理</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定位信息）传递到高层</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粗糙的输出热图（丰富的语义信息）。基于此，我添加了颈部结构，将低层特征融合到粗糙的输出热图头部，有效提升了信息在网络中的传播。</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zh-CN" altLang="en-US" sz="1600" b="0" i="0">
                <a:solidFill>
                  <a:srgbClr val="3C4043"/>
                </a:solidFill>
                <a:latin typeface="Times New Roman" panose="02020603050405020304" charset="0"/>
                <a:ea typeface="Inter"/>
                <a:cs typeface="Times New Roman" panose="02020603050405020304" charset="0"/>
              </a:rPr>
              <a:t>简单的</a:t>
            </a:r>
            <a:r>
              <a:rPr lang="en-US" altLang="zh-CN" sz="1600" b="0" i="0">
                <a:solidFill>
                  <a:srgbClr val="3C4043"/>
                </a:solidFill>
                <a:latin typeface="Times New Roman" panose="02020603050405020304" charset="0"/>
                <a:ea typeface="Inter"/>
                <a:cs typeface="Times New Roman" panose="02020603050405020304" charset="0"/>
              </a:rPr>
              <a:t> 3D FPN </a:t>
            </a:r>
            <a:r>
              <a:rPr lang="zh-CN" altLang="en-US" sz="1600" b="0" i="0">
                <a:solidFill>
                  <a:srgbClr val="3C4043"/>
                </a:solidFill>
                <a:latin typeface="Times New Roman" panose="02020603050405020304" charset="0"/>
                <a:ea typeface="Inter"/>
                <a:cs typeface="Times New Roman" panose="02020603050405020304" charset="0"/>
              </a:rPr>
              <a:t>颈部：受此文档和统一</a:t>
            </a:r>
            <a:r>
              <a:rPr lang="en-US" altLang="zh-CN" sz="1600" b="0" i="0">
                <a:solidFill>
                  <a:srgbClr val="3C4043"/>
                </a:solidFill>
                <a:latin typeface="Times New Roman" panose="02020603050405020304" charset="0"/>
                <a:ea typeface="Inter"/>
                <a:cs typeface="Times New Roman" panose="02020603050405020304" charset="0"/>
              </a:rPr>
              <a:t> FPN </a:t>
            </a:r>
            <a:r>
              <a:rPr lang="zh-CN" altLang="en-US" sz="1600" b="0" i="0">
                <a:solidFill>
                  <a:srgbClr val="3C4043"/>
                </a:solidFill>
                <a:latin typeface="Times New Roman" panose="02020603050405020304" charset="0"/>
                <a:ea typeface="Inter"/>
                <a:cs typeface="Times New Roman" panose="02020603050405020304" charset="0"/>
              </a:rPr>
              <a:t>架构的启发。简单地将所有层级的特征插值到步幅</a:t>
            </a:r>
            <a:r>
              <a:rPr lang="en-US" altLang="zh-CN" sz="1600" b="0" i="0">
                <a:solidFill>
                  <a:srgbClr val="3C4043"/>
                </a:solidFill>
                <a:latin typeface="Times New Roman" panose="02020603050405020304" charset="0"/>
                <a:ea typeface="Inter"/>
                <a:cs typeface="Times New Roman" panose="02020603050405020304" charset="0"/>
              </a:rPr>
              <a:t> 1/16 </a:t>
            </a:r>
            <a:r>
              <a:rPr lang="zh-CN" altLang="en-US" sz="1600" b="0" i="0">
                <a:solidFill>
                  <a:srgbClr val="3C4043"/>
                </a:solidFill>
                <a:latin typeface="Times New Roman" panose="02020603050405020304" charset="0"/>
                <a:ea typeface="Inter"/>
                <a:cs typeface="Times New Roman" panose="02020603050405020304" charset="0"/>
              </a:rPr>
              <a:t>的空间形状，全部拼接后传递给</a:t>
            </a:r>
            <a:r>
              <a:rPr lang="en-US" altLang="zh-CN" sz="1600" b="0" i="0">
                <a:solidFill>
                  <a:srgbClr val="3C4043"/>
                </a:solidFill>
                <a:latin typeface="Times New Roman" panose="02020603050405020304" charset="0"/>
                <a:ea typeface="Inter"/>
                <a:cs typeface="Times New Roman" panose="02020603050405020304" charset="0"/>
              </a:rPr>
              <a:t> UNet </a:t>
            </a:r>
            <a:r>
              <a:rPr lang="zh-CN" altLang="en-US" sz="1600" b="0" i="0">
                <a:solidFill>
                  <a:srgbClr val="3C4043"/>
                </a:solidFill>
                <a:latin typeface="Times New Roman" panose="02020603050405020304" charset="0"/>
                <a:ea typeface="Inter"/>
                <a:cs typeface="Times New Roman" panose="02020603050405020304" charset="0"/>
              </a:rPr>
              <a:t>解码器模块。</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en-US" altLang="zh-CN" sz="1600" b="0" i="0">
                <a:solidFill>
                  <a:srgbClr val="3C4043"/>
                </a:solidFill>
                <a:latin typeface="Times New Roman" panose="02020603050405020304" charset="0"/>
                <a:ea typeface="Inter"/>
                <a:cs typeface="Times New Roman" panose="02020603050405020304" charset="0"/>
              </a:rPr>
              <a:t>3D PAN</a:t>
            </a:r>
            <a:r>
              <a:rPr lang="zh-CN" altLang="en-US" sz="1600" b="0" i="0">
                <a:solidFill>
                  <a:srgbClr val="3C4043"/>
                </a:solidFill>
                <a:latin typeface="Times New Roman" panose="02020603050405020304" charset="0"/>
                <a:ea typeface="Inter"/>
                <a:cs typeface="Times New Roman" panose="02020603050405020304" charset="0"/>
              </a:rPr>
              <a:t>（路径聚合网络）：不仅仅像</a:t>
            </a:r>
            <a:r>
              <a:rPr lang="en-US" altLang="zh-CN" sz="1600" b="0" i="0">
                <a:solidFill>
                  <a:srgbClr val="3C4043"/>
                </a:solidFill>
                <a:latin typeface="Times New Roman" panose="02020603050405020304" charset="0"/>
                <a:ea typeface="Inter"/>
                <a:cs typeface="Times New Roman" panose="02020603050405020304" charset="0"/>
              </a:rPr>
              <a:t> FPN </a:t>
            </a:r>
            <a:r>
              <a:rPr lang="zh-CN" altLang="en-US" sz="1600" b="0" i="0">
                <a:solidFill>
                  <a:srgbClr val="3C4043"/>
                </a:solidFill>
                <a:latin typeface="Times New Roman" panose="02020603050405020304" charset="0"/>
                <a:ea typeface="Inter"/>
                <a:cs typeface="Times New Roman" panose="02020603050405020304" charset="0"/>
              </a:rPr>
              <a:t>那样添加自顶向下的路径增强以将丰富的语义特征融合到更细粒度的低层特征中，我们现在还添加了另一条自底向上的路径增强，以将丰富的纹理</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细节特征融合到更粗粒度的特征中。</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zh-CN" altLang="en-US" sz="1600" b="0" i="0">
                <a:solidFill>
                  <a:srgbClr val="3C4043"/>
                </a:solidFill>
                <a:latin typeface="Times New Roman" panose="02020603050405020304" charset="0"/>
                <a:ea typeface="Inter"/>
                <a:cs typeface="Times New Roman" panose="02020603050405020304" charset="0"/>
              </a:rPr>
              <a:t>很明显，</a:t>
            </a:r>
            <a:r>
              <a:rPr lang="en-US" altLang="zh-CN" sz="1600" b="0" i="0">
                <a:solidFill>
                  <a:srgbClr val="3C4043"/>
                </a:solidFill>
                <a:latin typeface="Times New Roman" panose="02020603050405020304" charset="0"/>
                <a:ea typeface="Inter"/>
                <a:cs typeface="Times New Roman" panose="02020603050405020304" charset="0"/>
              </a:rPr>
              <a:t>Simple FPN </a:t>
            </a:r>
            <a:r>
              <a:rPr lang="zh-CN" altLang="en-US" sz="1600" b="0" i="0">
                <a:solidFill>
                  <a:srgbClr val="3C4043"/>
                </a:solidFill>
                <a:latin typeface="Times New Roman" panose="02020603050405020304" charset="0"/>
                <a:ea typeface="Inter"/>
                <a:cs typeface="Times New Roman" panose="02020603050405020304" charset="0"/>
              </a:rPr>
              <a:t>是一种</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更直接</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的实现我们目标的方法。虽然没有花太多时间在这上面，但我的实验结果也证实了</a:t>
            </a:r>
            <a:r>
              <a:rPr lang="en-US" altLang="zh-CN" sz="1600" b="0" i="0">
                <a:solidFill>
                  <a:srgbClr val="3C4043"/>
                </a:solidFill>
                <a:latin typeface="Times New Roman" panose="02020603050405020304" charset="0"/>
                <a:ea typeface="Inter"/>
                <a:cs typeface="Times New Roman" panose="02020603050405020304" charset="0"/>
              </a:rPr>
              <a:t> Simple FPN </a:t>
            </a:r>
            <a:r>
              <a:rPr lang="zh-CN" altLang="en-US" sz="1600" b="0" i="0">
                <a:solidFill>
                  <a:srgbClr val="3C4043"/>
                </a:solidFill>
                <a:latin typeface="Times New Roman" panose="02020603050405020304" charset="0"/>
                <a:ea typeface="Inter"/>
                <a:cs typeface="Times New Roman" panose="02020603050405020304" charset="0"/>
              </a:rPr>
              <a:t>通常优于</a:t>
            </a:r>
            <a:r>
              <a:rPr lang="en-US" altLang="zh-CN" sz="1600" b="0" i="0">
                <a:solidFill>
                  <a:srgbClr val="3C4043"/>
                </a:solidFill>
                <a:latin typeface="Times New Roman" panose="02020603050405020304" charset="0"/>
                <a:ea typeface="Inter"/>
                <a:cs typeface="Times New Roman" panose="02020603050405020304" charset="0"/>
              </a:rPr>
              <a:t> PAN</a:t>
            </a:r>
            <a:r>
              <a:rPr lang="zh-CN" altLang="en-US" sz="1600" b="0" i="0">
                <a:solidFill>
                  <a:srgbClr val="3C4043"/>
                </a:solidFill>
                <a:latin typeface="Times New Roman" panose="02020603050405020304" charset="0"/>
                <a:ea typeface="Inter"/>
                <a:cs typeface="Times New Roman" panose="02020603050405020304" charset="0"/>
              </a:rPr>
              <a:t>。因此，我所有的最终模型都额外配备了这个</a:t>
            </a:r>
            <a:r>
              <a:rPr lang="en-US" altLang="zh-CN" sz="1600" b="0" i="0">
                <a:solidFill>
                  <a:srgbClr val="3C4043"/>
                </a:solidFill>
                <a:latin typeface="Times New Roman" panose="02020603050405020304" charset="0"/>
                <a:ea typeface="Inter"/>
                <a:cs typeface="Times New Roman" panose="02020603050405020304" charset="0"/>
              </a:rPr>
              <a:t> Simple FPN </a:t>
            </a:r>
            <a:r>
              <a:rPr lang="zh-CN" altLang="en-US" sz="1600" b="0" i="0">
                <a:solidFill>
                  <a:srgbClr val="3C4043"/>
                </a:solidFill>
                <a:latin typeface="Times New Roman" panose="02020603050405020304" charset="0"/>
                <a:ea typeface="Inter"/>
                <a:cs typeface="Times New Roman" panose="02020603050405020304" charset="0"/>
              </a:rPr>
              <a:t>颈部结构，如下所示。</a:t>
            </a:r>
            <a:endParaRPr lang="zh-CN" altLang="en-US" sz="1600" b="0" i="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en-US" altLang="zh-CN" kern="1200" dirty="0">
                <a:latin typeface="微软雅黑" panose="020B0503020204020204" pitchFamily="34" charset="-122"/>
                <a:ea typeface="微软雅黑" panose="020B0503020204020204" pitchFamily="34" charset="-122"/>
                <a:cs typeface="+mj-cs"/>
              </a:rPr>
              <a:t>3D</a:t>
            </a:r>
            <a:r>
              <a:rPr lang="zh-CN" altLang="en-US" kern="1200" dirty="0">
                <a:latin typeface="微软雅黑" panose="020B0503020204020204" pitchFamily="34" charset="-122"/>
                <a:ea typeface="微软雅黑" panose="020B0503020204020204" pitchFamily="34" charset="-122"/>
                <a:cs typeface="+mj-cs"/>
              </a:rPr>
              <a:t>对比</a:t>
            </a:r>
            <a:r>
              <a:rPr lang="zh-CN" altLang="en-US" kern="1200" dirty="0">
                <a:latin typeface="微软雅黑" panose="020B0503020204020204" pitchFamily="34" charset="-122"/>
                <a:ea typeface="微软雅黑" panose="020B0503020204020204" pitchFamily="34" charset="-122"/>
                <a:cs typeface="+mj-cs"/>
              </a:rPr>
              <a:t>实验</a:t>
            </a:r>
            <a:endParaRPr lang="zh-CN" altLang="en-US" kern="1200" dirty="0">
              <a:latin typeface="微软雅黑" panose="020B0503020204020204" pitchFamily="34" charset="-122"/>
              <a:ea typeface="微软雅黑" panose="020B0503020204020204" pitchFamily="34" charset="-122"/>
              <a:cs typeface="+mj-cs"/>
            </a:endParaRPr>
          </a:p>
        </p:txBody>
      </p:sp>
      <p:pic>
        <p:nvPicPr>
          <p:cNvPr id="31746" name="图片 1"/>
          <p:cNvPicPr>
            <a:picLocks noChangeAspect="1"/>
          </p:cNvPicPr>
          <p:nvPr/>
        </p:nvPicPr>
        <p:blipFill>
          <a:blip r:embed="rId1"/>
          <a:srcRect l="2794" t="2424"/>
          <a:stretch>
            <a:fillRect/>
          </a:stretch>
        </p:blipFill>
        <p:spPr>
          <a:xfrm>
            <a:off x="695325" y="967105"/>
            <a:ext cx="5036820" cy="5790565"/>
          </a:xfrm>
          <a:prstGeom prst="rect">
            <a:avLst/>
          </a:prstGeom>
          <a:noFill/>
          <a:ln w="9525">
            <a:noFill/>
          </a:ln>
        </p:spPr>
      </p:pic>
      <p:sp>
        <p:nvSpPr>
          <p:cNvPr id="2" name="文本框 1"/>
          <p:cNvSpPr txBox="1"/>
          <p:nvPr/>
        </p:nvSpPr>
        <p:spPr>
          <a:xfrm>
            <a:off x="5807710" y="908685"/>
            <a:ext cx="6043930" cy="5015865"/>
          </a:xfrm>
          <a:prstGeom prst="rect">
            <a:avLst/>
          </a:prstGeom>
        </p:spPr>
        <p:txBody>
          <a:bodyPr wrap="square">
            <a:spAutoFit/>
          </a:bodyPr>
          <a:p>
            <a:pPr marL="0" indent="0"/>
            <a:r>
              <a:rPr lang="zh-CN" altLang="en-US" sz="1600" b="0" i="0">
                <a:solidFill>
                  <a:srgbClr val="3C4043"/>
                </a:solidFill>
                <a:latin typeface="Times New Roman" panose="02020603050405020304" charset="0"/>
                <a:ea typeface="Inter"/>
                <a:cs typeface="Times New Roman" panose="02020603050405020304" charset="0"/>
              </a:rPr>
              <a:t>作者主要调整并使用来自</a:t>
            </a:r>
            <a:r>
              <a:rPr lang="en-US" altLang="zh-CN" sz="1600" b="0" i="0">
                <a:solidFill>
                  <a:srgbClr val="3C4043"/>
                </a:solidFill>
                <a:latin typeface="Times New Roman" panose="02020603050405020304" charset="0"/>
                <a:ea typeface="Inter"/>
                <a:cs typeface="Times New Roman" panose="02020603050405020304" charset="0"/>
              </a:rPr>
              <a:t> timm3d </a:t>
            </a:r>
            <a:r>
              <a:rPr lang="zh-CN" altLang="en-US" sz="1600" b="0" i="0">
                <a:solidFill>
                  <a:srgbClr val="3C4043"/>
                </a:solidFill>
                <a:latin typeface="Times New Roman" panose="02020603050405020304" charset="0"/>
                <a:ea typeface="Inter"/>
                <a:cs typeface="Times New Roman" panose="02020603050405020304" charset="0"/>
              </a:rPr>
              <a:t>或</a:t>
            </a:r>
            <a:r>
              <a:rPr lang="en-US" altLang="zh-CN" sz="1600" b="0" i="0">
                <a:solidFill>
                  <a:srgbClr val="3C4043"/>
                </a:solidFill>
                <a:latin typeface="Times New Roman" panose="02020603050405020304" charset="0"/>
                <a:ea typeface="Inter"/>
                <a:cs typeface="Times New Roman" panose="02020603050405020304" charset="0"/>
              </a:rPr>
              <a:t> SlowFast </a:t>
            </a:r>
            <a:r>
              <a:rPr lang="zh-CN" altLang="en-US" sz="1600" b="0" i="0">
                <a:solidFill>
                  <a:srgbClr val="3C4043"/>
                </a:solidFill>
                <a:latin typeface="Times New Roman" panose="02020603050405020304" charset="0"/>
                <a:ea typeface="Inter"/>
                <a:cs typeface="Times New Roman" panose="02020603050405020304" charset="0"/>
              </a:rPr>
              <a:t>的模型。默认情况下，</a:t>
            </a:r>
            <a:r>
              <a:rPr lang="en-US" altLang="zh-CN" sz="1600" b="0" i="0">
                <a:solidFill>
                  <a:srgbClr val="3C4043"/>
                </a:solidFill>
                <a:latin typeface="Times New Roman" panose="02020603050405020304" charset="0"/>
                <a:ea typeface="Inter"/>
                <a:cs typeface="Times New Roman" panose="02020603050405020304" charset="0"/>
              </a:rPr>
              <a:t>SlowFast </a:t>
            </a:r>
            <a:r>
              <a:rPr lang="zh-CN" altLang="en-US" sz="1600" b="0" i="0">
                <a:solidFill>
                  <a:srgbClr val="3C4043"/>
                </a:solidFill>
                <a:latin typeface="Times New Roman" panose="02020603050405020304" charset="0"/>
                <a:ea typeface="Inter"/>
                <a:cs typeface="Times New Roman" panose="02020603050405020304" charset="0"/>
              </a:rPr>
              <a:t>中的视频模型如</a:t>
            </a:r>
            <a:r>
              <a:rPr lang="en-US" altLang="zh-CN" sz="1600" b="0" i="0">
                <a:solidFill>
                  <a:srgbClr val="3C4043"/>
                </a:solidFill>
                <a:latin typeface="Times New Roman" panose="02020603050405020304" charset="0"/>
                <a:ea typeface="Inter"/>
                <a:cs typeface="Times New Roman" panose="02020603050405020304" charset="0"/>
              </a:rPr>
              <a:t> X3D </a:t>
            </a:r>
            <a:r>
              <a:rPr lang="zh-CN" altLang="en-US" sz="1600" b="0" i="0">
                <a:solidFill>
                  <a:srgbClr val="3C4043"/>
                </a:solidFill>
                <a:latin typeface="Times New Roman" panose="02020603050405020304" charset="0"/>
                <a:ea typeface="Inter"/>
                <a:cs typeface="Times New Roman" panose="02020603050405020304" charset="0"/>
              </a:rPr>
              <a:t>和</a:t>
            </a:r>
            <a:r>
              <a:rPr lang="en-US" altLang="zh-CN" sz="1600" b="0" i="0">
                <a:solidFill>
                  <a:srgbClr val="3C4043"/>
                </a:solidFill>
                <a:latin typeface="Times New Roman" panose="02020603050405020304" charset="0"/>
                <a:ea typeface="Inter"/>
                <a:cs typeface="Times New Roman" panose="02020603050405020304" charset="0"/>
              </a:rPr>
              <a:t> I3D </a:t>
            </a:r>
            <a:r>
              <a:rPr lang="zh-CN" altLang="en-US" sz="1600" b="0" i="0">
                <a:solidFill>
                  <a:srgbClr val="3C4043"/>
                </a:solidFill>
                <a:latin typeface="Times New Roman" panose="02020603050405020304" charset="0"/>
                <a:ea typeface="Inter"/>
                <a:cs typeface="Times New Roman" panose="02020603050405020304" charset="0"/>
              </a:rPr>
              <a:t>不使用时间池化，保持时间维度不变，以尽可能保留时间分辨率。对于本任务，这并非必要，我做了修改，使得深度（视频术语中的时间维度）在每个阶段逐步下采样</a:t>
            </a:r>
            <a:r>
              <a:rPr lang="en-US" altLang="zh-CN" sz="1600" b="0" i="0">
                <a:solidFill>
                  <a:srgbClr val="3C4043"/>
                </a:solidFill>
                <a:latin typeface="Times New Roman" panose="02020603050405020304" charset="0"/>
                <a:ea typeface="Inter"/>
                <a:cs typeface="Times New Roman" panose="02020603050405020304" charset="0"/>
              </a:rPr>
              <a:t> 2 </a:t>
            </a:r>
            <a:r>
              <a:rPr lang="zh-CN" altLang="en-US" sz="1600" b="0" i="0">
                <a:solidFill>
                  <a:srgbClr val="3C4043"/>
                </a:solidFill>
                <a:latin typeface="Times New Roman" panose="02020603050405020304" charset="0"/>
                <a:ea typeface="Inter"/>
                <a:cs typeface="Times New Roman" panose="02020603050405020304" charset="0"/>
              </a:rPr>
              <a:t>倍，并与空间下采样同步。现在，所有</a:t>
            </a:r>
            <a:r>
              <a:rPr lang="en-US" altLang="zh-CN" sz="1600" b="0" i="0">
                <a:solidFill>
                  <a:srgbClr val="3C4043"/>
                </a:solidFill>
                <a:latin typeface="Times New Roman" panose="02020603050405020304" charset="0"/>
                <a:ea typeface="Inter"/>
                <a:cs typeface="Times New Roman" panose="02020603050405020304" charset="0"/>
              </a:rPr>
              <a:t> 3D </a:t>
            </a:r>
            <a:r>
              <a:rPr lang="zh-CN" altLang="en-US" sz="1600" b="0" i="0">
                <a:solidFill>
                  <a:srgbClr val="3C4043"/>
                </a:solidFill>
                <a:latin typeface="Times New Roman" panose="02020603050405020304" charset="0"/>
                <a:ea typeface="Inter"/>
                <a:cs typeface="Times New Roman" panose="02020603050405020304" charset="0"/>
              </a:rPr>
              <a:t>模型具有相同的接口，输出至少</a:t>
            </a:r>
            <a:r>
              <a:rPr lang="en-US" altLang="zh-CN" sz="1600" b="0" i="0">
                <a:solidFill>
                  <a:srgbClr val="3C4043"/>
                </a:solidFill>
                <a:latin typeface="Times New Roman" panose="02020603050405020304" charset="0"/>
                <a:ea typeface="Inter"/>
                <a:cs typeface="Times New Roman" panose="02020603050405020304" charset="0"/>
              </a:rPr>
              <a:t> 4 </a:t>
            </a:r>
            <a:r>
              <a:rPr lang="zh-CN" altLang="en-US" sz="1600" b="0" i="0">
                <a:solidFill>
                  <a:srgbClr val="3C4043"/>
                </a:solidFill>
                <a:latin typeface="Times New Roman" panose="02020603050405020304" charset="0"/>
                <a:ea typeface="Inter"/>
                <a:cs typeface="Times New Roman" panose="02020603050405020304" charset="0"/>
              </a:rPr>
              <a:t>个（通常是</a:t>
            </a:r>
            <a:r>
              <a:rPr lang="en-US" altLang="zh-CN" sz="1600" b="0" i="0">
                <a:solidFill>
                  <a:srgbClr val="3C4043"/>
                </a:solidFill>
                <a:latin typeface="Times New Roman" panose="02020603050405020304" charset="0"/>
                <a:ea typeface="Inter"/>
                <a:cs typeface="Times New Roman" panose="02020603050405020304" charset="0"/>
              </a:rPr>
              <a:t> 5 </a:t>
            </a:r>
            <a:r>
              <a:rPr lang="zh-CN" altLang="en-US" sz="1600" b="0" i="0">
                <a:solidFill>
                  <a:srgbClr val="3C4043"/>
                </a:solidFill>
                <a:latin typeface="Times New Roman" panose="02020603050405020304" charset="0"/>
                <a:ea typeface="Inter"/>
                <a:cs typeface="Times New Roman" panose="02020603050405020304" charset="0"/>
              </a:rPr>
              <a:t>个）级别的特征图，步幅分别为</a:t>
            </a:r>
            <a:r>
              <a:rPr lang="en-US" altLang="zh-CN" sz="1600" b="0" i="0">
                <a:solidFill>
                  <a:srgbClr val="3C4043"/>
                </a:solidFill>
                <a:latin typeface="Times New Roman" panose="02020603050405020304" charset="0"/>
                <a:ea typeface="Inter"/>
                <a:cs typeface="Times New Roman" panose="02020603050405020304" charset="0"/>
              </a:rPr>
              <a:t> 1/4</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1/8</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1/16</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1/32</a:t>
            </a:r>
            <a:r>
              <a:rPr lang="zh-CN" altLang="en-US" sz="1600" b="0" i="0">
                <a:solidFill>
                  <a:srgbClr val="3C4043"/>
                </a:solidFill>
                <a:latin typeface="Times New Roman" panose="02020603050405020304" charset="0"/>
                <a:ea typeface="Inter"/>
                <a:cs typeface="Times New Roman" panose="02020603050405020304" charset="0"/>
              </a:rPr>
              <a:t>。</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zh-CN" altLang="en-US" sz="1600" b="0" i="0">
                <a:solidFill>
                  <a:srgbClr val="3C4043"/>
                </a:solidFill>
                <a:latin typeface="Times New Roman" panose="02020603050405020304" charset="0"/>
                <a:ea typeface="Inter"/>
                <a:cs typeface="Times New Roman" panose="02020603050405020304" charset="0"/>
              </a:rPr>
              <a:t>作者也使用 </a:t>
            </a:r>
            <a:r>
              <a:rPr lang="en-US" altLang="zh-CN" sz="1600" b="0" i="0">
                <a:solidFill>
                  <a:srgbClr val="3C4043"/>
                </a:solidFill>
                <a:latin typeface="Times New Roman" panose="02020603050405020304" charset="0"/>
                <a:ea typeface="Inter"/>
                <a:cs typeface="Times New Roman" panose="02020603050405020304" charset="0"/>
              </a:rPr>
              <a:t>2.5D </a:t>
            </a:r>
            <a:r>
              <a:rPr lang="zh-CN" altLang="en-US" sz="1600" b="0" i="0">
                <a:solidFill>
                  <a:srgbClr val="3C4043"/>
                </a:solidFill>
                <a:latin typeface="Times New Roman" panose="02020603050405020304" charset="0"/>
                <a:ea typeface="Inter"/>
                <a:cs typeface="Times New Roman" panose="02020603050405020304" charset="0"/>
              </a:rPr>
              <a:t>编码器，结合 </a:t>
            </a:r>
            <a:r>
              <a:rPr lang="en-US" altLang="zh-CN" sz="1600" b="0" i="0">
                <a:solidFill>
                  <a:srgbClr val="3C4043"/>
                </a:solidFill>
                <a:latin typeface="Times New Roman" panose="02020603050405020304" charset="0"/>
                <a:ea typeface="Inter"/>
                <a:cs typeface="Times New Roman" panose="02020603050405020304" charset="0"/>
              </a:rPr>
              <a:t>FPN </a:t>
            </a:r>
            <a:r>
              <a:rPr lang="zh-CN" altLang="en-US" sz="1600" b="0" i="0">
                <a:solidFill>
                  <a:srgbClr val="3C4043"/>
                </a:solidFill>
                <a:latin typeface="Times New Roman" panose="02020603050405020304" charset="0"/>
                <a:ea typeface="Inter"/>
                <a:cs typeface="Times New Roman" panose="02020603050405020304" charset="0"/>
              </a:rPr>
              <a:t>颈部和 </a:t>
            </a:r>
            <a:r>
              <a:rPr lang="en-US" altLang="zh-CN" sz="1600" b="0" i="0">
                <a:solidFill>
                  <a:srgbClr val="3C4043"/>
                </a:solidFill>
                <a:latin typeface="Times New Roman" panose="02020603050405020304" charset="0"/>
                <a:ea typeface="Inter"/>
                <a:cs typeface="Times New Roman" panose="02020603050405020304" charset="0"/>
              </a:rPr>
              <a:t>3D UNet </a:t>
            </a:r>
            <a:r>
              <a:rPr lang="zh-CN" altLang="en-US" sz="1600" b="0" i="0">
                <a:solidFill>
                  <a:srgbClr val="3C4043"/>
                </a:solidFill>
                <a:latin typeface="Times New Roman" panose="02020603050405020304" charset="0"/>
                <a:ea typeface="Inter"/>
                <a:cs typeface="Times New Roman" panose="02020603050405020304" charset="0"/>
              </a:rPr>
              <a:t>解码器。这个想法非常简单。首先，我们通过在深度（</a:t>
            </a:r>
            <a:r>
              <a:rPr lang="en-US" altLang="zh-CN" sz="1600" b="0" i="0">
                <a:solidFill>
                  <a:srgbClr val="3C4043"/>
                </a:solidFill>
                <a:latin typeface="Times New Roman" panose="02020603050405020304" charset="0"/>
                <a:ea typeface="Inter"/>
                <a:cs typeface="Times New Roman" panose="02020603050405020304" charset="0"/>
              </a:rPr>
              <a:t>Z</a:t>
            </a:r>
            <a:r>
              <a:rPr lang="zh-CN" altLang="en-US" sz="1600" b="0" i="0">
                <a:solidFill>
                  <a:srgbClr val="3C4043"/>
                </a:solidFill>
                <a:latin typeface="Times New Roman" panose="02020603050405020304" charset="0"/>
                <a:ea typeface="Inter"/>
                <a:cs typeface="Times New Roman" panose="02020603050405020304" charset="0"/>
              </a:rPr>
              <a:t>）维度上以步长为 </a:t>
            </a:r>
            <a:r>
              <a:rPr lang="en-US" altLang="zh-CN" sz="1600" b="0" i="0">
                <a:solidFill>
                  <a:srgbClr val="3C4043"/>
                </a:solidFill>
                <a:latin typeface="Times New Roman" panose="02020603050405020304" charset="0"/>
                <a:ea typeface="Inter"/>
                <a:cs typeface="Times New Roman" panose="02020603050405020304" charset="0"/>
              </a:rPr>
              <a:t>2 </a:t>
            </a:r>
            <a:r>
              <a:rPr lang="zh-CN" altLang="en-US" sz="1600" b="0" i="0">
                <a:solidFill>
                  <a:srgbClr val="3C4043"/>
                </a:solidFill>
                <a:latin typeface="Times New Roman" panose="02020603050405020304" charset="0"/>
                <a:ea typeface="Inter"/>
                <a:cs typeface="Times New Roman" panose="02020603050405020304" charset="0"/>
              </a:rPr>
              <a:t>滑动，采样一系列 </a:t>
            </a:r>
            <a:r>
              <a:rPr lang="en-US" altLang="zh-CN" sz="1600" b="0" i="0">
                <a:solidFill>
                  <a:srgbClr val="3C4043"/>
                </a:solidFill>
                <a:latin typeface="Times New Roman" panose="02020603050405020304" charset="0"/>
                <a:ea typeface="Inter"/>
                <a:cs typeface="Times New Roman" panose="02020603050405020304" charset="0"/>
              </a:rPr>
              <a:t>2D </a:t>
            </a:r>
            <a:r>
              <a:rPr lang="zh-CN" altLang="en-US" sz="1600" b="0" i="0">
                <a:solidFill>
                  <a:srgbClr val="3C4043"/>
                </a:solidFill>
                <a:latin typeface="Times New Roman" panose="02020603050405020304" charset="0"/>
                <a:ea typeface="Inter"/>
                <a:cs typeface="Times New Roman" panose="02020603050405020304" charset="0"/>
              </a:rPr>
              <a:t>三通道图像，有效地将一个体积视为一批 </a:t>
            </a:r>
            <a:r>
              <a:rPr lang="en-US" altLang="zh-CN" sz="1600" b="0" i="0">
                <a:solidFill>
                  <a:srgbClr val="3C4043"/>
                </a:solidFill>
                <a:latin typeface="Times New Roman" panose="02020603050405020304" charset="0"/>
                <a:ea typeface="Inter"/>
                <a:cs typeface="Times New Roman" panose="02020603050405020304" charset="0"/>
              </a:rPr>
              <a:t>2D </a:t>
            </a:r>
            <a:r>
              <a:rPr lang="zh-CN" altLang="en-US" sz="1600" b="0" i="0">
                <a:solidFill>
                  <a:srgbClr val="3C4043"/>
                </a:solidFill>
                <a:latin typeface="Times New Roman" panose="02020603050405020304" charset="0"/>
                <a:ea typeface="Inter"/>
                <a:cs typeface="Times New Roman" panose="02020603050405020304" charset="0"/>
              </a:rPr>
              <a:t>图像。在 </a:t>
            </a:r>
            <a:r>
              <a:rPr lang="en-US" altLang="zh-CN" sz="1600" b="0" i="0">
                <a:solidFill>
                  <a:srgbClr val="3C4043"/>
                </a:solidFill>
                <a:latin typeface="Times New Roman" panose="02020603050405020304" charset="0"/>
                <a:ea typeface="Inter"/>
                <a:cs typeface="Times New Roman" panose="02020603050405020304" charset="0"/>
              </a:rPr>
              <a:t>2D </a:t>
            </a:r>
            <a:r>
              <a:rPr lang="zh-CN" altLang="en-US" sz="1600" b="0" i="0">
                <a:solidFill>
                  <a:srgbClr val="3C4043"/>
                </a:solidFill>
                <a:latin typeface="Times New Roman" panose="02020603050405020304" charset="0"/>
                <a:ea typeface="Inter"/>
                <a:cs typeface="Times New Roman" panose="02020603050405020304" charset="0"/>
              </a:rPr>
              <a:t>主干网络的每个阶段，空间分辨率默认下采样 </a:t>
            </a:r>
            <a:r>
              <a:rPr lang="en-US" altLang="zh-CN" sz="1600" b="0" i="0">
                <a:solidFill>
                  <a:srgbClr val="3C4043"/>
                </a:solidFill>
                <a:latin typeface="Times New Roman" panose="02020603050405020304" charset="0"/>
                <a:ea typeface="Inter"/>
                <a:cs typeface="Times New Roman" panose="02020603050405020304" charset="0"/>
              </a:rPr>
              <a:t>2 </a:t>
            </a:r>
            <a:r>
              <a:rPr lang="zh-CN" altLang="en-US" sz="1600" b="0" i="0">
                <a:solidFill>
                  <a:srgbClr val="3C4043"/>
                </a:solidFill>
                <a:latin typeface="Times New Roman" panose="02020603050405020304" charset="0"/>
                <a:ea typeface="Inter"/>
                <a:cs typeface="Times New Roman" panose="02020603050405020304" charset="0"/>
              </a:rPr>
              <a:t>倍，我们也通过</a:t>
            </a:r>
            <a:r>
              <a:rPr lang="en-US" altLang="zh-CN" sz="1600" b="0" i="0">
                <a:solidFill>
                  <a:srgbClr val="3C4043"/>
                </a:solidFill>
                <a:latin typeface="Times New Roman" panose="02020603050405020304" charset="0"/>
                <a:ea typeface="Inter"/>
                <a:cs typeface="Times New Roman" panose="02020603050405020304" charset="0"/>
              </a:rPr>
              <a:t> </a:t>
            </a:r>
            <a:r>
              <a:rPr lang="en-US" altLang="zh-CN" sz="1600" b="0" i="0">
                <a:solidFill>
                  <a:srgbClr val="3C4043"/>
                </a:solidFill>
                <a:latin typeface="Times New Roman" panose="02020603050405020304" charset="0"/>
                <a:ea typeface="Roboto Mono"/>
                <a:cs typeface="Times New Roman" panose="02020603050405020304" charset="0"/>
              </a:rPr>
              <a:t>AvgPool3d((2, 1, 1))</a:t>
            </a:r>
            <a:r>
              <a:rPr lang="en-US" altLang="zh-CN" sz="1600" b="0" i="0">
                <a:solidFill>
                  <a:srgbClr val="3C4043"/>
                </a:solidFill>
                <a:latin typeface="Times New Roman" panose="02020603050405020304" charset="0"/>
                <a:ea typeface="Inter"/>
                <a:cs typeface="Times New Roman" panose="02020603050405020304" charset="0"/>
              </a:rPr>
              <a:t> </a:t>
            </a:r>
            <a:r>
              <a:rPr lang="zh-CN" altLang="en-US" sz="1600" b="0" i="0">
                <a:solidFill>
                  <a:srgbClr val="3C4043"/>
                </a:solidFill>
                <a:latin typeface="Times New Roman" panose="02020603050405020304" charset="0"/>
                <a:ea typeface="Inter"/>
                <a:cs typeface="Times New Roman" panose="02020603050405020304" charset="0"/>
              </a:rPr>
              <a:t>或</a:t>
            </a:r>
            <a:r>
              <a:rPr lang="en-US" altLang="zh-CN" sz="1600" b="0" i="0">
                <a:solidFill>
                  <a:srgbClr val="3C4043"/>
                </a:solidFill>
                <a:latin typeface="Times New Roman" panose="02020603050405020304" charset="0"/>
                <a:ea typeface="Inter"/>
                <a:cs typeface="Times New Roman" panose="02020603050405020304" charset="0"/>
              </a:rPr>
              <a:t> </a:t>
            </a:r>
            <a:r>
              <a:rPr lang="en-US" altLang="zh-CN" sz="1600" b="0" i="0">
                <a:solidFill>
                  <a:srgbClr val="3C4043"/>
                </a:solidFill>
                <a:latin typeface="Times New Roman" panose="02020603050405020304" charset="0"/>
                <a:ea typeface="Roboto Mono"/>
                <a:cs typeface="Times New Roman" panose="02020603050405020304" charset="0"/>
              </a:rPr>
              <a:t>Conv3d(stride=(2, 1, 1))</a:t>
            </a:r>
            <a:r>
              <a:rPr lang="en-US" altLang="zh-CN" sz="1600" b="0" i="0">
                <a:solidFill>
                  <a:srgbClr val="3C4043"/>
                </a:solidFill>
                <a:latin typeface="Times New Roman" panose="02020603050405020304" charset="0"/>
                <a:ea typeface="Inter"/>
                <a:cs typeface="Times New Roman" panose="02020603050405020304" charset="0"/>
              </a:rPr>
              <a:t> </a:t>
            </a:r>
            <a:r>
              <a:rPr lang="zh-CN" altLang="en-US" sz="1600" b="0" i="0">
                <a:solidFill>
                  <a:srgbClr val="3C4043"/>
                </a:solidFill>
                <a:latin typeface="Times New Roman" panose="02020603050405020304" charset="0"/>
                <a:ea typeface="Inter"/>
                <a:cs typeface="Times New Roman" panose="02020603050405020304" charset="0"/>
              </a:rPr>
              <a:t>对深度（现在视为批次）进行 </a:t>
            </a:r>
            <a:r>
              <a:rPr lang="en-US" altLang="zh-CN" sz="1600" b="0" i="0">
                <a:solidFill>
                  <a:srgbClr val="3C4043"/>
                </a:solidFill>
                <a:latin typeface="Times New Roman" panose="02020603050405020304" charset="0"/>
                <a:ea typeface="Inter"/>
                <a:cs typeface="Times New Roman" panose="02020603050405020304" charset="0"/>
              </a:rPr>
              <a:t>2 </a:t>
            </a:r>
            <a:r>
              <a:rPr lang="zh-CN" altLang="en-US" sz="1600" b="0" i="0">
                <a:solidFill>
                  <a:srgbClr val="3C4043"/>
                </a:solidFill>
                <a:latin typeface="Times New Roman" panose="02020603050405020304" charset="0"/>
                <a:ea typeface="Inter"/>
                <a:cs typeface="Times New Roman" panose="02020603050405020304" charset="0"/>
              </a:rPr>
              <a:t>倍下采样。第一种方法更好且更易训练，因为它保持了张量统计不变，更好地利用了预训练 </a:t>
            </a:r>
            <a:r>
              <a:rPr lang="en-US" altLang="zh-CN" sz="1600" b="0" i="0">
                <a:solidFill>
                  <a:srgbClr val="3C4043"/>
                </a:solidFill>
                <a:latin typeface="Times New Roman" panose="02020603050405020304" charset="0"/>
                <a:ea typeface="Inter"/>
                <a:cs typeface="Times New Roman" panose="02020603050405020304" charset="0"/>
              </a:rPr>
              <a:t>2D </a:t>
            </a:r>
            <a:r>
              <a:rPr lang="zh-CN" altLang="en-US" sz="1600" b="0" i="0">
                <a:solidFill>
                  <a:srgbClr val="3C4043"/>
                </a:solidFill>
                <a:latin typeface="Times New Roman" panose="02020603050405020304" charset="0"/>
                <a:ea typeface="Inter"/>
                <a:cs typeface="Times New Roman" panose="02020603050405020304" charset="0"/>
              </a:rPr>
              <a:t>主干网络的迁移学习。如果不使用外部数据集，效果很好，显著减少中后期的开销，轻量化并帮助模型有效“看到”体积的所有 </a:t>
            </a:r>
            <a:r>
              <a:rPr lang="en-US" altLang="zh-CN" sz="1600" b="0" i="0">
                <a:solidFill>
                  <a:srgbClr val="3C4043"/>
                </a:solidFill>
                <a:latin typeface="Times New Roman" panose="02020603050405020304" charset="0"/>
                <a:ea typeface="Inter"/>
                <a:cs typeface="Times New Roman" panose="02020603050405020304" charset="0"/>
              </a:rPr>
              <a:t>2D </a:t>
            </a:r>
            <a:r>
              <a:rPr lang="zh-CN" altLang="en-US" sz="1600" b="0" i="0">
                <a:solidFill>
                  <a:srgbClr val="3C4043"/>
                </a:solidFill>
                <a:latin typeface="Times New Roman" panose="02020603050405020304" charset="0"/>
                <a:ea typeface="Inter"/>
                <a:cs typeface="Times New Roman" panose="02020603050405020304" charset="0"/>
              </a:rPr>
              <a:t>切片。对于仅使用 </a:t>
            </a:r>
            <a:r>
              <a:rPr lang="en-US" altLang="zh-CN" sz="1600" b="0" i="0">
                <a:solidFill>
                  <a:srgbClr val="3C4043"/>
                </a:solidFill>
                <a:latin typeface="Times New Roman" panose="02020603050405020304" charset="0"/>
                <a:ea typeface="Inter"/>
                <a:cs typeface="Times New Roman" panose="02020603050405020304" charset="0"/>
              </a:rPr>
              <a:t>2D </a:t>
            </a:r>
            <a:r>
              <a:rPr lang="zh-CN" altLang="en-US" sz="1600" b="0" i="0">
                <a:solidFill>
                  <a:srgbClr val="3C4043"/>
                </a:solidFill>
                <a:latin typeface="Times New Roman" panose="02020603050405020304" charset="0"/>
                <a:ea typeface="Inter"/>
                <a:cs typeface="Times New Roman" panose="02020603050405020304" charset="0"/>
              </a:rPr>
              <a:t>卷积的主干网络，如 </a:t>
            </a:r>
            <a:r>
              <a:rPr lang="en-US" altLang="zh-CN" sz="1600" b="0" i="0">
                <a:solidFill>
                  <a:srgbClr val="3C4043"/>
                </a:solidFill>
                <a:latin typeface="Times New Roman" panose="02020603050405020304" charset="0"/>
                <a:ea typeface="Inter"/>
                <a:cs typeface="Times New Roman" panose="02020603050405020304" charset="0"/>
              </a:rPr>
              <a:t>EfficientNet </a:t>
            </a:r>
            <a:r>
              <a:rPr lang="zh-CN" altLang="en-US" sz="1600" b="0" i="0">
                <a:solidFill>
                  <a:srgbClr val="3C4043"/>
                </a:solidFill>
                <a:latin typeface="Times New Roman" panose="02020603050405020304" charset="0"/>
                <a:ea typeface="Inter"/>
                <a:cs typeface="Times New Roman" panose="02020603050405020304" charset="0"/>
              </a:rPr>
              <a:t>或 </a:t>
            </a:r>
            <a:r>
              <a:rPr lang="en-US" altLang="zh-CN" sz="1600" b="0" i="0">
                <a:solidFill>
                  <a:srgbClr val="3C4043"/>
                </a:solidFill>
                <a:latin typeface="Times New Roman" panose="02020603050405020304" charset="0"/>
                <a:ea typeface="Inter"/>
                <a:cs typeface="Times New Roman" panose="02020603050405020304" charset="0"/>
              </a:rPr>
              <a:t>ConvNeXT</a:t>
            </a:r>
            <a:r>
              <a:rPr lang="zh-CN" altLang="en-US" sz="1600" b="0" i="0">
                <a:solidFill>
                  <a:srgbClr val="3C4043"/>
                </a:solidFill>
                <a:latin typeface="Times New Roman" panose="02020603050405020304" charset="0"/>
                <a:ea typeface="Inter"/>
                <a:cs typeface="Times New Roman" panose="02020603050405020304" charset="0"/>
              </a:rPr>
              <a:t>，这种方法是可行的，因为重计算集中在中后期阶段，但对于早期阶段使用 </a:t>
            </a:r>
            <a:r>
              <a:rPr lang="en-US" altLang="zh-CN" sz="1600" b="0" i="0">
                <a:solidFill>
                  <a:srgbClr val="3C4043"/>
                </a:solidFill>
                <a:latin typeface="Times New Roman" panose="02020603050405020304" charset="0"/>
                <a:ea typeface="Inter"/>
                <a:cs typeface="Times New Roman" panose="02020603050405020304" charset="0"/>
              </a:rPr>
              <a:t>Transformer </a:t>
            </a:r>
            <a:r>
              <a:rPr lang="zh-CN" altLang="en-US" sz="1600" b="0" i="0">
                <a:solidFill>
                  <a:srgbClr val="3C4043"/>
                </a:solidFill>
                <a:latin typeface="Times New Roman" panose="02020603050405020304" charset="0"/>
                <a:ea typeface="Inter"/>
                <a:cs typeface="Times New Roman" panose="02020603050405020304" charset="0"/>
              </a:rPr>
              <a:t>的主干网络则不适用，因为高分辨率和非常大的“伪批次大小”导致计算量过大。</a:t>
            </a:r>
            <a:endParaRPr lang="zh-CN" altLang="en-US" sz="1600" b="0" i="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en-US" altLang="zh-CN" kern="1200" dirty="0">
                <a:latin typeface="微软雅黑" panose="020B0503020204020204" pitchFamily="34" charset="-122"/>
                <a:ea typeface="微软雅黑" panose="020B0503020204020204" pitchFamily="34" charset="-122"/>
                <a:cs typeface="+mj-cs"/>
              </a:rPr>
              <a:t>2D </a:t>
            </a:r>
            <a:r>
              <a:rPr lang="zh-CN" altLang="en-US" kern="1200" dirty="0">
                <a:latin typeface="微软雅黑" panose="020B0503020204020204" pitchFamily="34" charset="-122"/>
                <a:ea typeface="微软雅黑" panose="020B0503020204020204" pitchFamily="34" charset="-122"/>
                <a:cs typeface="+mj-cs"/>
              </a:rPr>
              <a:t>工作</a:t>
            </a:r>
            <a:r>
              <a:rPr lang="zh-CN" altLang="en-US" kern="1200" dirty="0">
                <a:latin typeface="微软雅黑" panose="020B0503020204020204" pitchFamily="34" charset="-122"/>
                <a:ea typeface="微软雅黑" panose="020B0503020204020204" pitchFamily="34" charset="-122"/>
                <a:cs typeface="+mj-cs"/>
              </a:rPr>
              <a:t>流程</a:t>
            </a:r>
            <a:endParaRPr lang="zh-CN" altLang="en-US" kern="1200" dirty="0">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51180" y="908685"/>
            <a:ext cx="10988040" cy="2306955"/>
          </a:xfrm>
          <a:prstGeom prst="rect">
            <a:avLst/>
          </a:prstGeom>
        </p:spPr>
        <p:txBody>
          <a:bodyPr wrap="square">
            <a:spAutoFit/>
          </a:bodyPr>
          <a:p>
            <a:pPr marL="0" indent="0"/>
            <a:r>
              <a:rPr lang="zh-CN" altLang="en-US" sz="1600" b="0" i="0">
                <a:solidFill>
                  <a:srgbClr val="3C4043"/>
                </a:solidFill>
                <a:latin typeface="Times New Roman" panose="02020603050405020304" charset="0"/>
                <a:ea typeface="Inter"/>
                <a:cs typeface="Times New Roman" panose="02020603050405020304" charset="0"/>
              </a:rPr>
              <a:t>与 </a:t>
            </a:r>
            <a:r>
              <a:rPr lang="en-US" altLang="zh-CN" sz="1600" b="0" i="0">
                <a:solidFill>
                  <a:srgbClr val="3C4043"/>
                </a:solidFill>
                <a:latin typeface="Times New Roman" panose="02020603050405020304" charset="0"/>
                <a:ea typeface="Inter"/>
                <a:cs typeface="Times New Roman" panose="02020603050405020304" charset="0"/>
              </a:rPr>
              <a:t>3D </a:t>
            </a:r>
            <a:r>
              <a:rPr lang="zh-CN" altLang="en-US" sz="1600" b="0" i="0">
                <a:solidFill>
                  <a:srgbClr val="3C4043"/>
                </a:solidFill>
                <a:latin typeface="Times New Roman" panose="02020603050405020304" charset="0"/>
                <a:ea typeface="Inter"/>
                <a:cs typeface="Times New Roman" panose="02020603050405020304" charset="0"/>
              </a:rPr>
              <a:t>流程不同，</a:t>
            </a:r>
            <a:r>
              <a:rPr lang="en-US" altLang="zh-CN" sz="1600" b="0" i="0">
                <a:solidFill>
                  <a:srgbClr val="3C4043"/>
                </a:solidFill>
                <a:latin typeface="Times New Roman" panose="02020603050405020304" charset="0"/>
                <a:ea typeface="Inter"/>
                <a:cs typeface="Times New Roman" panose="02020603050405020304" charset="0"/>
              </a:rPr>
              <a:t>3D </a:t>
            </a:r>
            <a:r>
              <a:rPr lang="zh-CN" altLang="en-US" sz="1600" b="0" i="0">
                <a:solidFill>
                  <a:srgbClr val="3C4043"/>
                </a:solidFill>
                <a:latin typeface="Times New Roman" panose="02020603050405020304" charset="0"/>
                <a:ea typeface="Inter"/>
                <a:cs typeface="Times New Roman" panose="02020603050405020304" charset="0"/>
              </a:rPr>
              <a:t>流程是将整个体积加载到内存中，然后使用 </a:t>
            </a:r>
            <a:r>
              <a:rPr lang="en-US" altLang="zh-CN" sz="1600" b="0" i="0">
                <a:solidFill>
                  <a:srgbClr val="3C4043"/>
                </a:solidFill>
                <a:latin typeface="Times New Roman" panose="02020603050405020304" charset="0"/>
                <a:ea typeface="Inter"/>
                <a:cs typeface="Times New Roman" panose="02020603050405020304" charset="0"/>
              </a:rPr>
              <a:t>MONAI </a:t>
            </a:r>
            <a:r>
              <a:rPr lang="zh-CN" altLang="en-US" sz="1600" b="0" i="0">
                <a:solidFill>
                  <a:srgbClr val="3C4043"/>
                </a:solidFill>
                <a:latin typeface="Times New Roman" panose="02020603050405020304" charset="0"/>
                <a:ea typeface="Inter"/>
                <a:cs typeface="Times New Roman" panose="02020603050405020304" charset="0"/>
              </a:rPr>
              <a:t>的懒惰重采样（内部使用 </a:t>
            </a:r>
            <a:r>
              <a:rPr lang="en-US" altLang="zh-CN" sz="1600" b="0" i="0">
                <a:solidFill>
                  <a:srgbClr val="3C4043"/>
                </a:solidFill>
                <a:latin typeface="Times New Roman" panose="02020603050405020304" charset="0"/>
                <a:ea typeface="Inter"/>
                <a:cs typeface="Times New Roman" panose="02020603050405020304" charset="0"/>
              </a:rPr>
              <a:t>F.grid_sample</a:t>
            </a:r>
            <a:r>
              <a:rPr lang="zh-CN" altLang="en-US" sz="1600" b="0" i="0">
                <a:solidFill>
                  <a:srgbClr val="3C4043"/>
                </a:solidFill>
                <a:latin typeface="Times New Roman" panose="02020603050405020304" charset="0"/>
                <a:ea typeface="Inter"/>
                <a:cs typeface="Times New Roman" panose="02020603050405020304" charset="0"/>
              </a:rPr>
              <a:t>），而 </a:t>
            </a:r>
            <a:r>
              <a:rPr lang="en-US" altLang="zh-CN" sz="1600" b="0" i="0">
                <a:solidFill>
                  <a:srgbClr val="3C4043"/>
                </a:solidFill>
                <a:latin typeface="Times New Roman" panose="02020603050405020304" charset="0"/>
                <a:ea typeface="Inter"/>
                <a:cs typeface="Times New Roman" panose="02020603050405020304" charset="0"/>
              </a:rPr>
              <a:t>2D </a:t>
            </a:r>
            <a:r>
              <a:rPr lang="zh-CN" altLang="en-US" sz="1600" b="0" i="0">
                <a:solidFill>
                  <a:srgbClr val="3C4043"/>
                </a:solidFill>
                <a:latin typeface="Times New Roman" panose="02020603050405020304" charset="0"/>
                <a:ea typeface="Inter"/>
                <a:cs typeface="Times New Roman" panose="02020603050405020304" charset="0"/>
              </a:rPr>
              <a:t>流程则是采样 </a:t>
            </a:r>
            <a:r>
              <a:rPr lang="en-US" altLang="zh-CN" sz="1600" b="0" i="0">
                <a:solidFill>
                  <a:srgbClr val="3C4043"/>
                </a:solidFill>
                <a:latin typeface="Times New Roman" panose="02020603050405020304" charset="0"/>
                <a:ea typeface="Inter"/>
                <a:cs typeface="Times New Roman" panose="02020603050405020304" charset="0"/>
              </a:rPr>
              <a:t>Z </a:t>
            </a:r>
            <a:r>
              <a:rPr lang="zh-CN" altLang="en-US" sz="1600" b="0" i="0">
                <a:solidFill>
                  <a:srgbClr val="3C4043"/>
                </a:solidFill>
                <a:latin typeface="Times New Roman" panose="02020603050405020304" charset="0"/>
                <a:ea typeface="Inter"/>
                <a:cs typeface="Times New Roman" panose="02020603050405020304" charset="0"/>
              </a:rPr>
              <a:t>轴的特定值（遵循截断正态分布，标准差为 </a:t>
            </a:r>
            <a:r>
              <a:rPr lang="en-US" altLang="zh-CN" sz="1600" b="0" i="0">
                <a:solidFill>
                  <a:srgbClr val="3C4043"/>
                </a:solidFill>
                <a:latin typeface="Times New Roman" panose="02020603050405020304" charset="0"/>
                <a:ea typeface="Inter"/>
                <a:cs typeface="Times New Roman" panose="02020603050405020304" charset="0"/>
              </a:rPr>
              <a:t>1</a:t>
            </a:r>
            <a:r>
              <a:rPr lang="zh-CN" altLang="en-US" sz="1600" b="0" i="0">
                <a:solidFill>
                  <a:srgbClr val="3C4043"/>
                </a:solidFill>
                <a:latin typeface="Times New Roman" panose="02020603050405020304" charset="0"/>
                <a:ea typeface="Inter"/>
                <a:cs typeface="Times New Roman" panose="02020603050405020304" charset="0"/>
              </a:rPr>
              <a:t>），然后从磁盘加载每个样本附近的 </a:t>
            </a:r>
            <a:r>
              <a:rPr lang="en-US" altLang="zh-CN" sz="1600" b="0" i="0">
                <a:solidFill>
                  <a:srgbClr val="3C4043"/>
                </a:solidFill>
                <a:latin typeface="Times New Roman" panose="02020603050405020304" charset="0"/>
                <a:ea typeface="Inter"/>
                <a:cs typeface="Times New Roman" panose="02020603050405020304" charset="0"/>
              </a:rPr>
              <a:t>3 </a:t>
            </a:r>
            <a:r>
              <a:rPr lang="zh-CN" altLang="en-US" sz="1600" b="0" i="0">
                <a:solidFill>
                  <a:srgbClr val="3C4043"/>
                </a:solidFill>
                <a:latin typeface="Times New Roman" panose="02020603050405020304" charset="0"/>
                <a:ea typeface="Inter"/>
                <a:cs typeface="Times New Roman" panose="02020603050405020304" charset="0"/>
              </a:rPr>
              <a:t>张图像（间距约为 </a:t>
            </a:r>
            <a:r>
              <a:rPr lang="en-US" altLang="zh-CN" sz="1600" b="0" i="0">
                <a:solidFill>
                  <a:srgbClr val="3C4043"/>
                </a:solidFill>
                <a:latin typeface="Times New Roman" panose="02020603050405020304" charset="0"/>
                <a:ea typeface="Inter"/>
                <a:cs typeface="Times New Roman" panose="02020603050405020304" charset="0"/>
              </a:rPr>
              <a:t>32Å</a:t>
            </a:r>
            <a:r>
              <a:rPr lang="zh-CN" altLang="en-US" sz="1600" b="0" i="0">
                <a:solidFill>
                  <a:srgbClr val="3C4043"/>
                </a:solidFill>
                <a:latin typeface="Times New Roman" panose="02020603050405020304" charset="0"/>
                <a:ea typeface="Inter"/>
                <a:cs typeface="Times New Roman" panose="02020603050405020304" charset="0"/>
              </a:rPr>
              <a:t>），这非常高效。虽然 </a:t>
            </a:r>
            <a:r>
              <a:rPr lang="en-US" altLang="zh-CN" sz="1600" b="0" i="0">
                <a:solidFill>
                  <a:srgbClr val="3C4043"/>
                </a:solidFill>
                <a:latin typeface="Times New Roman" panose="02020603050405020304" charset="0"/>
                <a:ea typeface="Inter"/>
                <a:cs typeface="Times New Roman" panose="02020603050405020304" charset="0"/>
              </a:rPr>
              <a:t>2D </a:t>
            </a:r>
            <a:r>
              <a:rPr lang="zh-CN" altLang="en-US" sz="1600" b="0" i="0">
                <a:solidFill>
                  <a:srgbClr val="3C4043"/>
                </a:solidFill>
                <a:latin typeface="Times New Roman" panose="02020603050405020304" charset="0"/>
                <a:ea typeface="Inter"/>
                <a:cs typeface="Times New Roman" panose="02020603050405020304" charset="0"/>
              </a:rPr>
              <a:t>方法在样本效率上更高，能够达到中等分数，但控制正负样本比例仍然很重要，这样模型才能在整个数据域</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分布中看到更多的负样本切片，而不仅仅是“马达邻近”的切片。我开始尝试将负</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正样本比例设为 </a:t>
            </a:r>
            <a:r>
              <a:rPr lang="en-US" altLang="zh-CN" sz="1600" b="0" i="0">
                <a:solidFill>
                  <a:srgbClr val="3C4043"/>
                </a:solidFill>
                <a:latin typeface="Times New Roman" panose="02020603050405020304" charset="0"/>
                <a:ea typeface="Inter"/>
                <a:cs typeface="Times New Roman" panose="02020603050405020304" charset="0"/>
              </a:rPr>
              <a:t>0.25</a:t>
            </a:r>
            <a:r>
              <a:rPr lang="zh-CN" altLang="en-US" sz="1600" b="0" i="0">
                <a:solidFill>
                  <a:srgbClr val="3C4043"/>
                </a:solidFill>
                <a:latin typeface="Times New Roman" panose="02020603050405020304" charset="0"/>
                <a:ea typeface="Inter"/>
                <a:cs typeface="Times New Roman" panose="02020603050405020304" charset="0"/>
              </a:rPr>
              <a:t>，后来发现当设为 </a:t>
            </a:r>
            <a:r>
              <a:rPr lang="en-US" altLang="zh-CN" sz="1600" b="0" i="0">
                <a:solidFill>
                  <a:srgbClr val="3C4043"/>
                </a:solidFill>
                <a:latin typeface="Times New Roman" panose="02020603050405020304" charset="0"/>
                <a:ea typeface="Inter"/>
                <a:cs typeface="Times New Roman" panose="02020603050405020304" charset="0"/>
              </a:rPr>
              <a:t>0.75 </a:t>
            </a:r>
            <a:r>
              <a:rPr lang="zh-CN" altLang="en-US" sz="1600" b="0" i="0">
                <a:solidFill>
                  <a:srgbClr val="3C4043"/>
                </a:solidFill>
                <a:latin typeface="Times New Roman" panose="02020603050405020304" charset="0"/>
                <a:ea typeface="Inter"/>
                <a:cs typeface="Times New Roman" panose="02020603050405020304" charset="0"/>
              </a:rPr>
              <a:t>时交叉验证（</a:t>
            </a:r>
            <a:r>
              <a:rPr lang="en-US" altLang="zh-CN" sz="1600" b="0" i="0">
                <a:solidFill>
                  <a:srgbClr val="3C4043"/>
                </a:solidFill>
                <a:latin typeface="Times New Roman" panose="02020603050405020304" charset="0"/>
                <a:ea typeface="Inter"/>
                <a:cs typeface="Times New Roman" panose="02020603050405020304" charset="0"/>
              </a:rPr>
              <a:t>CV</a:t>
            </a:r>
            <a:r>
              <a:rPr lang="zh-CN" altLang="en-US" sz="1600" b="0" i="0">
                <a:solidFill>
                  <a:srgbClr val="3C4043"/>
                </a:solidFill>
                <a:latin typeface="Times New Roman" panose="02020603050405020304" charset="0"/>
                <a:ea typeface="Inter"/>
                <a:cs typeface="Times New Roman" panose="02020603050405020304" charset="0"/>
              </a:rPr>
              <a:t>）显著提升。</a:t>
            </a:r>
            <a:endParaRPr lang="zh-CN" altLang="en-US" sz="1600" b="0" i="0">
              <a:solidFill>
                <a:srgbClr val="3C4043"/>
              </a:solidFill>
              <a:latin typeface="Times New Roman" panose="02020603050405020304" charset="0"/>
              <a:ea typeface="Inter"/>
              <a:cs typeface="Times New Roman" panose="02020603050405020304" charset="0"/>
            </a:endParaRPr>
          </a:p>
          <a:p>
            <a:pPr marL="0" indent="0"/>
            <a:r>
              <a:rPr lang="en-US" altLang="zh-CN" sz="1600" b="0" i="0">
                <a:solidFill>
                  <a:srgbClr val="3C4043"/>
                </a:solidFill>
                <a:latin typeface="Times New Roman" panose="02020603050405020304" charset="0"/>
                <a:ea typeface="Inter"/>
                <a:cs typeface="Times New Roman" panose="02020603050405020304" charset="0"/>
              </a:rPr>
              <a:t>2D</a:t>
            </a:r>
            <a:r>
              <a:rPr lang="zh-CN" altLang="en-US" sz="1600" b="0" i="0">
                <a:solidFill>
                  <a:srgbClr val="3C4043"/>
                </a:solidFill>
                <a:latin typeface="Times New Roman" panose="02020603050405020304" charset="0"/>
                <a:ea typeface="Inter"/>
                <a:cs typeface="Times New Roman" panose="02020603050405020304" charset="0"/>
              </a:rPr>
              <a:t>模型包含一个图像编码器，一个简单的</a:t>
            </a:r>
            <a:r>
              <a:rPr lang="en-US" altLang="zh-CN" sz="1600" b="0" i="0">
                <a:solidFill>
                  <a:srgbClr val="3C4043"/>
                </a:solidFill>
                <a:latin typeface="Times New Roman" panose="02020603050405020304" charset="0"/>
                <a:ea typeface="Inter"/>
                <a:cs typeface="Times New Roman" panose="02020603050405020304" charset="0"/>
              </a:rPr>
              <a:t> FPN </a:t>
            </a:r>
            <a:r>
              <a:rPr lang="zh-CN" altLang="en-US" sz="1600" b="0" i="0">
                <a:solidFill>
                  <a:srgbClr val="3C4043"/>
                </a:solidFill>
                <a:latin typeface="Times New Roman" panose="02020603050405020304" charset="0"/>
                <a:ea typeface="Inter"/>
                <a:cs typeface="Times New Roman" panose="02020603050405020304" charset="0"/>
              </a:rPr>
              <a:t>颈部用于融合低级特征到</a:t>
            </a:r>
            <a:r>
              <a:rPr lang="en-US" altLang="zh-CN" sz="1600" b="0" i="0">
                <a:solidFill>
                  <a:srgbClr val="3C4043"/>
                </a:solidFill>
                <a:latin typeface="Times New Roman" panose="02020603050405020304" charset="0"/>
                <a:ea typeface="Inter"/>
                <a:cs typeface="Times New Roman" panose="02020603050405020304" charset="0"/>
              </a:rPr>
              <a:t> /16 </a:t>
            </a:r>
            <a:r>
              <a:rPr lang="zh-CN" altLang="en-US" sz="1600" b="0" i="0">
                <a:solidFill>
                  <a:srgbClr val="3C4043"/>
                </a:solidFill>
                <a:latin typeface="Times New Roman" panose="02020603050405020304" charset="0"/>
                <a:ea typeface="Inter"/>
                <a:cs typeface="Times New Roman" panose="02020603050405020304" charset="0"/>
              </a:rPr>
              <a:t>特征图，以及一个带有像素重排块的</a:t>
            </a:r>
            <a:r>
              <a:rPr lang="en-US" altLang="zh-CN" sz="1600" b="0" i="0">
                <a:solidFill>
                  <a:srgbClr val="3C4043"/>
                </a:solidFill>
                <a:latin typeface="Times New Roman" panose="02020603050405020304" charset="0"/>
                <a:ea typeface="Inter"/>
                <a:cs typeface="Times New Roman" panose="02020603050405020304" charset="0"/>
              </a:rPr>
              <a:t> UNet </a:t>
            </a:r>
            <a:r>
              <a:rPr lang="zh-CN" altLang="en-US" sz="1600" b="0" i="0">
                <a:solidFill>
                  <a:srgbClr val="3C4043"/>
                </a:solidFill>
                <a:latin typeface="Times New Roman" panose="02020603050405020304" charset="0"/>
                <a:ea typeface="Inter"/>
                <a:cs typeface="Times New Roman" panose="02020603050405020304" charset="0"/>
              </a:rPr>
              <a:t>解码器。主要尝试了不同类型的二维编码器，包括</a:t>
            </a:r>
            <a:r>
              <a:rPr lang="en-US" altLang="zh-CN" sz="1600" b="0" i="0">
                <a:solidFill>
                  <a:srgbClr val="3C4043"/>
                </a:solidFill>
                <a:latin typeface="Times New Roman" panose="02020603050405020304" charset="0"/>
                <a:ea typeface="Inter"/>
                <a:cs typeface="Times New Roman" panose="02020603050405020304" charset="0"/>
              </a:rPr>
              <a:t> EfficientNet</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ConvNeXt</a:t>
            </a:r>
            <a:r>
              <a:rPr lang="zh-CN" altLang="en-US" sz="1600" b="0" i="0">
                <a:solidFill>
                  <a:srgbClr val="3C4043"/>
                </a:solidFill>
                <a:latin typeface="Times New Roman" panose="02020603050405020304" charset="0"/>
                <a:ea typeface="Inter"/>
                <a:cs typeface="Times New Roman" panose="02020603050405020304" charset="0"/>
              </a:rPr>
              <a:t>、</a:t>
            </a:r>
            <a:r>
              <a:rPr lang="en-US" altLang="zh-CN" sz="1600" b="0" i="0">
                <a:solidFill>
                  <a:srgbClr val="3C4043"/>
                </a:solidFill>
                <a:latin typeface="Times New Roman" panose="02020603050405020304" charset="0"/>
                <a:ea typeface="Inter"/>
                <a:cs typeface="Times New Roman" panose="02020603050405020304" charset="0"/>
              </a:rPr>
              <a:t>CoaT </a:t>
            </a:r>
            <a:r>
              <a:rPr lang="zh-CN" altLang="en-US" sz="1600" b="0" i="0">
                <a:solidFill>
                  <a:srgbClr val="3C4043"/>
                </a:solidFill>
                <a:latin typeface="Times New Roman" panose="02020603050405020304" charset="0"/>
                <a:ea typeface="Inter"/>
                <a:cs typeface="Times New Roman" panose="02020603050405020304" charset="0"/>
              </a:rPr>
              <a:t>和</a:t>
            </a:r>
            <a:r>
              <a:rPr lang="en-US" altLang="zh-CN" sz="1600" b="0" i="0">
                <a:solidFill>
                  <a:srgbClr val="3C4043"/>
                </a:solidFill>
                <a:latin typeface="Times New Roman" panose="02020603050405020304" charset="0"/>
                <a:ea typeface="Inter"/>
                <a:cs typeface="Times New Roman" panose="02020603050405020304" charset="0"/>
              </a:rPr>
              <a:t> MaxViT</a:t>
            </a:r>
            <a:r>
              <a:rPr lang="zh-CN" altLang="en-US" sz="1600" b="0" i="0">
                <a:solidFill>
                  <a:srgbClr val="3C4043"/>
                </a:solidFill>
                <a:latin typeface="Times New Roman" panose="02020603050405020304" charset="0"/>
                <a:ea typeface="Inter"/>
                <a:cs typeface="Times New Roman" panose="02020603050405020304" charset="0"/>
              </a:rPr>
              <a:t>。不出所料，分层卷积</a:t>
            </a:r>
            <a:r>
              <a:rPr lang="en-US" altLang="zh-CN" sz="1600" b="0" i="0">
                <a:solidFill>
                  <a:srgbClr val="3C4043"/>
                </a:solidFill>
                <a:latin typeface="Times New Roman" panose="02020603050405020304" charset="0"/>
                <a:ea typeface="Inter"/>
                <a:cs typeface="Times New Roman" panose="02020603050405020304" charset="0"/>
              </a:rPr>
              <a:t>-</a:t>
            </a:r>
            <a:r>
              <a:rPr lang="zh-CN" altLang="en-US" sz="1600" b="0" i="0">
                <a:solidFill>
                  <a:srgbClr val="3C4043"/>
                </a:solidFill>
                <a:latin typeface="Times New Roman" panose="02020603050405020304" charset="0"/>
                <a:ea typeface="Inter"/>
                <a:cs typeface="Times New Roman" panose="02020603050405020304" charset="0"/>
              </a:rPr>
              <a:t>变换器骨干网络的表现远优于仅卷积的，表明全局上下文很重要，我们需要足够的空间尺寸来获取足够的上下文。在最终选定的提交中，我使用了两个带有</a:t>
            </a:r>
            <a:r>
              <a:rPr lang="en-US" altLang="zh-CN" sz="1600" b="0" i="0">
                <a:solidFill>
                  <a:srgbClr val="3C4043"/>
                </a:solidFill>
                <a:latin typeface="Times New Roman" panose="02020603050405020304" charset="0"/>
                <a:ea typeface="Inter"/>
                <a:cs typeface="Times New Roman" panose="02020603050405020304" charset="0"/>
              </a:rPr>
              <a:t> timm </a:t>
            </a:r>
            <a:r>
              <a:rPr lang="zh-CN" altLang="en-US" sz="1600" b="0" i="0">
                <a:solidFill>
                  <a:srgbClr val="3C4043"/>
                </a:solidFill>
                <a:latin typeface="Times New Roman" panose="02020603050405020304" charset="0"/>
                <a:ea typeface="Inter"/>
                <a:cs typeface="Times New Roman" panose="02020603050405020304" charset="0"/>
              </a:rPr>
              <a:t>骨干网络的二维</a:t>
            </a:r>
            <a:r>
              <a:rPr lang="en-US" altLang="zh-CN" sz="1600" b="0" i="0">
                <a:solidFill>
                  <a:srgbClr val="3C4043"/>
                </a:solidFill>
                <a:latin typeface="Times New Roman" panose="02020603050405020304" charset="0"/>
                <a:ea typeface="Inter"/>
                <a:cs typeface="Times New Roman" panose="02020603050405020304" charset="0"/>
              </a:rPr>
              <a:t> UNet </a:t>
            </a:r>
            <a:r>
              <a:rPr lang="zh-CN" altLang="en-US" sz="1600" b="0" i="0">
                <a:solidFill>
                  <a:srgbClr val="3C4043"/>
                </a:solidFill>
                <a:latin typeface="Times New Roman" panose="02020603050405020304" charset="0"/>
                <a:ea typeface="Inter"/>
                <a:cs typeface="Times New Roman" panose="02020603050405020304" charset="0"/>
              </a:rPr>
              <a:t>模型：</a:t>
            </a:r>
            <a:r>
              <a:rPr lang="en-US" altLang="zh-CN" sz="1600" b="0" i="0">
                <a:solidFill>
                  <a:srgbClr val="3C4043"/>
                </a:solidFill>
                <a:latin typeface="Times New Roman" panose="02020603050405020304" charset="0"/>
                <a:ea typeface="Inter"/>
                <a:cs typeface="Times New Roman" panose="02020603050405020304" charset="0"/>
              </a:rPr>
              <a:t> maxvit_tiny_tf_512.in1k </a:t>
            </a:r>
            <a:r>
              <a:rPr lang="zh-CN" altLang="en-US" sz="1600" b="0" i="0">
                <a:solidFill>
                  <a:srgbClr val="3C4043"/>
                </a:solidFill>
                <a:latin typeface="Times New Roman" panose="02020603050405020304" charset="0"/>
                <a:ea typeface="Inter"/>
                <a:cs typeface="Times New Roman" panose="02020603050405020304" charset="0"/>
              </a:rPr>
              <a:t>和</a:t>
            </a:r>
            <a:r>
              <a:rPr lang="en-US" altLang="zh-CN" sz="1600" b="0" i="0">
                <a:solidFill>
                  <a:srgbClr val="3C4043"/>
                </a:solidFill>
                <a:latin typeface="Times New Roman" panose="02020603050405020304" charset="0"/>
                <a:ea typeface="Inter"/>
                <a:cs typeface="Times New Roman" panose="02020603050405020304" charset="0"/>
              </a:rPr>
              <a:t> coat_lite_medium_384.in1k</a:t>
            </a:r>
            <a:endParaRPr lang="en-US" altLang="zh-CN" sz="1600" b="0" i="0">
              <a:solidFill>
                <a:srgbClr val="3C4043"/>
              </a:solidFill>
              <a:latin typeface="Times New Roman" panose="02020603050405020304" charset="0"/>
              <a:ea typeface="Inter"/>
              <a:cs typeface="Times New Roman" panose="02020603050405020304" charset="0"/>
            </a:endParaRPr>
          </a:p>
        </p:txBody>
      </p:sp>
      <p:pic>
        <p:nvPicPr>
          <p:cNvPr id="34818" name="图片 1"/>
          <p:cNvPicPr>
            <a:picLocks noChangeAspect="1"/>
          </p:cNvPicPr>
          <p:nvPr/>
        </p:nvPicPr>
        <p:blipFill>
          <a:blip r:embed="rId1"/>
          <a:stretch>
            <a:fillRect/>
          </a:stretch>
        </p:blipFill>
        <p:spPr>
          <a:xfrm>
            <a:off x="551180" y="3284538"/>
            <a:ext cx="10925175" cy="33432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en-US" altLang="zh-CN" kern="1200" dirty="0">
                <a:latin typeface="微软雅黑" panose="020B0503020204020204" pitchFamily="34" charset="-122"/>
                <a:ea typeface="微软雅黑" panose="020B0503020204020204" pitchFamily="34" charset="-122"/>
                <a:cs typeface="+mj-cs"/>
              </a:rPr>
              <a:t>2D</a:t>
            </a:r>
            <a:r>
              <a:rPr lang="zh-CN" altLang="en-US" kern="1200" dirty="0">
                <a:latin typeface="微软雅黑" panose="020B0503020204020204" pitchFamily="34" charset="-122"/>
                <a:ea typeface="微软雅黑" panose="020B0503020204020204" pitchFamily="34" charset="-122"/>
                <a:cs typeface="+mj-cs"/>
              </a:rPr>
              <a:t>高斯热图</a:t>
            </a:r>
            <a:endParaRPr lang="zh-CN" altLang="en-US" kern="1200" dirty="0">
              <a:latin typeface="微软雅黑" panose="020B0503020204020204" pitchFamily="34" charset="-122"/>
              <a:ea typeface="微软雅黑" panose="020B0503020204020204" pitchFamily="34" charset="-122"/>
              <a:cs typeface="+mj-cs"/>
            </a:endParaRPr>
          </a:p>
        </p:txBody>
      </p:sp>
      <p:pic>
        <p:nvPicPr>
          <p:cNvPr id="32770" name="图片 1"/>
          <p:cNvPicPr>
            <a:picLocks noChangeAspect="1"/>
          </p:cNvPicPr>
          <p:nvPr/>
        </p:nvPicPr>
        <p:blipFill>
          <a:blip r:embed="rId1"/>
          <a:stretch>
            <a:fillRect/>
          </a:stretch>
        </p:blipFill>
        <p:spPr>
          <a:xfrm>
            <a:off x="960120" y="1841500"/>
            <a:ext cx="10004425" cy="5016500"/>
          </a:xfrm>
          <a:prstGeom prst="rect">
            <a:avLst/>
          </a:prstGeom>
          <a:noFill/>
          <a:ln w="9525">
            <a:noFill/>
          </a:ln>
        </p:spPr>
      </p:pic>
      <p:sp>
        <p:nvSpPr>
          <p:cNvPr id="2" name="文本框 1"/>
          <p:cNvSpPr txBox="1"/>
          <p:nvPr/>
        </p:nvSpPr>
        <p:spPr>
          <a:xfrm>
            <a:off x="640080" y="908685"/>
            <a:ext cx="10445750" cy="829945"/>
          </a:xfrm>
          <a:prstGeom prst="rect">
            <a:avLst/>
          </a:prstGeom>
        </p:spPr>
        <p:txBody>
          <a:bodyPr wrap="square">
            <a:spAutoFit/>
          </a:bodyPr>
          <a:p>
            <a:pPr marL="0" indent="0"/>
            <a:r>
              <a:rPr lang="zh-CN" altLang="en-US" sz="1600" b="0" i="0">
                <a:solidFill>
                  <a:srgbClr val="3C4043"/>
                </a:solidFill>
                <a:latin typeface="Times New Roman" panose="02020603050405020304" charset="0"/>
                <a:ea typeface="Inter"/>
                <a:cs typeface="Times New Roman" panose="02020603050405020304" charset="0"/>
              </a:rPr>
              <a:t>有很多方法可以渲染目标热图。我对 </a:t>
            </a:r>
            <a:r>
              <a:rPr lang="en-US" altLang="zh-CN" sz="1600" b="0" i="0">
                <a:solidFill>
                  <a:srgbClr val="3C4043"/>
                </a:solidFill>
                <a:latin typeface="Times New Roman" panose="02020603050405020304" charset="0"/>
                <a:ea typeface="Inter"/>
                <a:cs typeface="Times New Roman" panose="02020603050405020304" charset="0"/>
              </a:rPr>
              <a:t>4 </a:t>
            </a:r>
            <a:r>
              <a:rPr lang="zh-CN" altLang="en-US" sz="1600" b="0" i="0">
                <a:solidFill>
                  <a:srgbClr val="3C4043"/>
                </a:solidFill>
                <a:latin typeface="Times New Roman" panose="02020603050405020304" charset="0"/>
                <a:ea typeface="Inter"/>
                <a:cs typeface="Times New Roman" panose="02020603050405020304" charset="0"/>
              </a:rPr>
              <a:t>种不同参数的热图类型进行了遍历，发现最佳的交叉验证结果是高斯热图，其峰值置信度和半径随着距离 </a:t>
            </a:r>
            <a:r>
              <a:rPr lang="en-US" altLang="zh-CN" sz="1600" b="0" i="0">
                <a:solidFill>
                  <a:srgbClr val="3C4043"/>
                </a:solidFill>
                <a:latin typeface="Times New Roman" panose="02020603050405020304" charset="0"/>
                <a:ea typeface="Inter"/>
                <a:cs typeface="Times New Roman" panose="02020603050405020304" charset="0"/>
              </a:rPr>
              <a:t>Z </a:t>
            </a:r>
            <a:r>
              <a:rPr lang="zh-CN" altLang="en-US" sz="1600" b="0" i="0">
                <a:solidFill>
                  <a:srgbClr val="3C4043"/>
                </a:solidFill>
                <a:latin typeface="Times New Roman" panose="02020603050405020304" charset="0"/>
                <a:ea typeface="Inter"/>
                <a:cs typeface="Times New Roman" panose="02020603050405020304" charset="0"/>
              </a:rPr>
              <a:t>真实坐标的增大而减小，就像我们渲染 </a:t>
            </a:r>
            <a:r>
              <a:rPr lang="en-US" altLang="zh-CN" sz="1600" b="0" i="0">
                <a:solidFill>
                  <a:srgbClr val="3C4043"/>
                </a:solidFill>
                <a:latin typeface="Times New Roman" panose="02020603050405020304" charset="0"/>
                <a:ea typeface="Inter"/>
                <a:cs typeface="Times New Roman" panose="02020603050405020304" charset="0"/>
              </a:rPr>
              <a:t>3D </a:t>
            </a:r>
            <a:r>
              <a:rPr lang="zh-CN" altLang="en-US" sz="1600" b="0" i="0">
                <a:solidFill>
                  <a:srgbClr val="3C4043"/>
                </a:solidFill>
                <a:latin typeface="Times New Roman" panose="02020603050405020304" charset="0"/>
                <a:ea typeface="Inter"/>
                <a:cs typeface="Times New Roman" panose="02020603050405020304" charset="0"/>
              </a:rPr>
              <a:t>高斯热图然后取一个二维切片一样。</a:t>
            </a:r>
            <a:r>
              <a:rPr lang="en-US" altLang="zh-CN" sz="1600" b="0" i="0">
                <a:solidFill>
                  <a:srgbClr val="3C4043"/>
                </a:solidFill>
                <a:latin typeface="Times New Roman" panose="02020603050405020304" charset="0"/>
                <a:ea typeface="Inter"/>
                <a:cs typeface="Times New Roman" panose="02020603050405020304" charset="0"/>
              </a:rPr>
              <a:t> </a:t>
            </a:r>
            <a:r>
              <a:rPr lang="en-US" altLang="zh-CN" sz="1600" b="0" i="0">
                <a:solidFill>
                  <a:srgbClr val="3C4043"/>
                </a:solidFill>
                <a:latin typeface="Times New Roman" panose="02020603050405020304" charset="0"/>
                <a:ea typeface="Roboto Mono"/>
                <a:cs typeface="Times New Roman" panose="02020603050405020304" charset="0"/>
              </a:rPr>
              <a:t>adaptive scaling</a:t>
            </a:r>
            <a:r>
              <a:rPr lang="en-US" altLang="zh-CN" sz="1600" b="0" i="0">
                <a:solidFill>
                  <a:srgbClr val="3C4043"/>
                </a:solidFill>
                <a:latin typeface="Times New Roman" panose="02020603050405020304" charset="0"/>
                <a:ea typeface="Inter"/>
                <a:cs typeface="Times New Roman" panose="02020603050405020304" charset="0"/>
              </a:rPr>
              <a:t> &gt; </a:t>
            </a:r>
            <a:r>
              <a:rPr lang="en-US" altLang="zh-CN" sz="1600" b="0" i="0">
                <a:solidFill>
                  <a:srgbClr val="3C4043"/>
                </a:solidFill>
                <a:latin typeface="Times New Roman" panose="02020603050405020304" charset="0"/>
                <a:ea typeface="Roboto Mono"/>
                <a:cs typeface="Times New Roman" panose="02020603050405020304" charset="0"/>
              </a:rPr>
              <a:t>min=0, max=1</a:t>
            </a:r>
            <a:r>
              <a:rPr lang="en-US" altLang="zh-CN" sz="1600" b="0" i="0">
                <a:solidFill>
                  <a:srgbClr val="3C4043"/>
                </a:solidFill>
                <a:latin typeface="Times New Roman" panose="02020603050405020304" charset="0"/>
                <a:ea typeface="Inter"/>
                <a:cs typeface="Times New Roman" panose="02020603050405020304" charset="0"/>
              </a:rPr>
              <a:t> &gt; </a:t>
            </a:r>
            <a:r>
              <a:rPr lang="en-US" altLang="zh-CN" sz="1600" b="0" i="0">
                <a:solidFill>
                  <a:srgbClr val="3C4043"/>
                </a:solidFill>
                <a:latin typeface="Times New Roman" panose="02020603050405020304" charset="0"/>
                <a:ea typeface="Roboto Mono"/>
                <a:cs typeface="Times New Roman" panose="02020603050405020304" charset="0"/>
              </a:rPr>
              <a:t>segment</a:t>
            </a:r>
            <a:r>
              <a:rPr lang="en-US" altLang="zh-CN" sz="1600" b="0" i="0">
                <a:solidFill>
                  <a:srgbClr val="3C4043"/>
                </a:solidFill>
                <a:latin typeface="Times New Roman" panose="02020603050405020304" charset="0"/>
                <a:ea typeface="Inter"/>
                <a:cs typeface="Times New Roman" panose="02020603050405020304" charset="0"/>
              </a:rPr>
              <a:t> &gt; </a:t>
            </a:r>
            <a:r>
              <a:rPr lang="en-US" altLang="zh-CN" sz="1600" b="0" i="0">
                <a:solidFill>
                  <a:srgbClr val="3C4043"/>
                </a:solidFill>
                <a:latin typeface="Times New Roman" panose="02020603050405020304" charset="0"/>
                <a:ea typeface="Roboto Mono"/>
                <a:cs typeface="Times New Roman" panose="02020603050405020304" charset="0"/>
              </a:rPr>
              <a:t>point</a:t>
            </a:r>
            <a:r>
              <a:rPr lang="en-US" altLang="zh-CN" sz="1600" b="0" i="0">
                <a:solidFill>
                  <a:srgbClr val="3C4043"/>
                </a:solidFill>
                <a:latin typeface="Times New Roman" panose="02020603050405020304" charset="0"/>
                <a:ea typeface="Inter"/>
                <a:cs typeface="Times New Roman" panose="02020603050405020304" charset="0"/>
              </a:rPr>
              <a:t> </a:t>
            </a:r>
            <a:r>
              <a:rPr lang="zh-CN" altLang="en-US" sz="1600" b="0" i="0">
                <a:solidFill>
                  <a:srgbClr val="3C4043"/>
                </a:solidFill>
                <a:latin typeface="Times New Roman" panose="02020603050405020304" charset="0"/>
                <a:ea typeface="Inter"/>
                <a:cs typeface="Times New Roman" panose="02020603050405020304" charset="0"/>
              </a:rPr>
              <a:t>，这进一步支持了我们需要更好地建模不确定性。</a:t>
            </a:r>
            <a:endParaRPr lang="zh-CN" altLang="en-US" sz="1600" b="0" i="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en-US" altLang="zh-CN" kern="1200" dirty="0">
                <a:latin typeface="微软雅黑" panose="020B0503020204020204" pitchFamily="34" charset="-122"/>
                <a:ea typeface="微软雅黑" panose="020B0503020204020204" pitchFamily="34" charset="-122"/>
                <a:cs typeface="+mj-cs"/>
              </a:rPr>
              <a:t>2D</a:t>
            </a:r>
            <a:r>
              <a:rPr lang="zh-CN" altLang="en-US" kern="1200" dirty="0">
                <a:latin typeface="微软雅黑" panose="020B0503020204020204" pitchFamily="34" charset="-122"/>
                <a:ea typeface="微软雅黑" panose="020B0503020204020204" pitchFamily="34" charset="-122"/>
                <a:cs typeface="+mj-cs"/>
              </a:rPr>
              <a:t>增强</a:t>
            </a:r>
            <a:r>
              <a:rPr lang="zh-CN" altLang="en-US" kern="1200" dirty="0">
                <a:latin typeface="微软雅黑" panose="020B0503020204020204" pitchFamily="34" charset="-122"/>
                <a:ea typeface="微软雅黑" panose="020B0503020204020204" pitchFamily="34" charset="-122"/>
                <a:cs typeface="+mj-cs"/>
              </a:rPr>
              <a:t>策略</a:t>
            </a:r>
            <a:endParaRPr lang="zh-CN" altLang="en-US" kern="1200" dirty="0">
              <a:latin typeface="微软雅黑" panose="020B0503020204020204" pitchFamily="34" charset="-122"/>
              <a:ea typeface="微软雅黑" panose="020B0503020204020204" pitchFamily="34" charset="-122"/>
              <a:cs typeface="+mj-cs"/>
            </a:endParaRPr>
          </a:p>
        </p:txBody>
      </p:sp>
      <p:sp>
        <p:nvSpPr>
          <p:cNvPr id="33794" name="文本框 1"/>
          <p:cNvSpPr txBox="1"/>
          <p:nvPr/>
        </p:nvSpPr>
        <p:spPr>
          <a:xfrm>
            <a:off x="695008" y="836613"/>
            <a:ext cx="10309225" cy="5692775"/>
          </a:xfrm>
          <a:prstGeom prst="rect">
            <a:avLst/>
          </a:prstGeom>
          <a:noFill/>
          <a:ln w="9525">
            <a:noFill/>
          </a:ln>
        </p:spPr>
        <p:txBody>
          <a:bodyPr wrap="square" anchor="t" anchorCtr="0">
            <a:spAutoFit/>
          </a:bodyPr>
          <a:p>
            <a:r>
              <a:rPr lang="zh-CN" altLang="en-US" sz="1400">
                <a:latin typeface="Times New Roman" panose="02020603050405020304" charset="0"/>
                <a:ea typeface="宋体" panose="02010600030101010101" pitchFamily="2" charset="-122"/>
                <a:cs typeface="Times New Roman" panose="02020603050405020304" charset="0"/>
              </a:rPr>
              <a:t>翻转</a:t>
            </a:r>
            <a:endParaRPr lang="zh-CN" altLang="en-US"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zh-CN" altLang="en-US" sz="1400">
                <a:latin typeface="Times New Roman" panose="02020603050405020304" charset="0"/>
                <a:ea typeface="宋体" panose="02010600030101010101" pitchFamily="2" charset="-122"/>
                <a:cs typeface="Times New Roman" panose="02020603050405020304" charset="0"/>
              </a:rPr>
              <a:t>水平翻转 </a:t>
            </a:r>
            <a:r>
              <a:rPr lang="en-US" altLang="zh-CN" sz="1400">
                <a:latin typeface="Times New Roman" panose="02020603050405020304" charset="0"/>
                <a:ea typeface="宋体" panose="02010600030101010101" pitchFamily="2" charset="-122"/>
                <a:cs typeface="Times New Roman" panose="02020603050405020304" charset="0"/>
              </a:rPr>
              <a:t>(p = 0.5)</a:t>
            </a:r>
            <a:r>
              <a:rPr lang="zh-CN" altLang="en-US" sz="1400">
                <a:latin typeface="Times New Roman" panose="02020603050405020304" charset="0"/>
                <a:ea typeface="宋体" panose="02010600030101010101" pitchFamily="2" charset="-122"/>
                <a:cs typeface="Times New Roman" panose="02020603050405020304" charset="0"/>
              </a:rPr>
              <a:t>，垂直翻转 </a:t>
            </a:r>
            <a:r>
              <a:rPr lang="en-US" altLang="zh-CN" sz="1400">
                <a:latin typeface="Times New Roman" panose="02020603050405020304" charset="0"/>
                <a:ea typeface="宋体" panose="02010600030101010101" pitchFamily="2" charset="-122"/>
                <a:cs typeface="Times New Roman" panose="02020603050405020304" charset="0"/>
              </a:rPr>
              <a:t>(p = 0.5)</a:t>
            </a:r>
            <a:endParaRPr lang="en-US" altLang="zh-CN" sz="1400">
              <a:latin typeface="Times New Roman" panose="02020603050405020304" charset="0"/>
              <a:ea typeface="宋体" panose="02010600030101010101" pitchFamily="2" charset="-122"/>
              <a:cs typeface="Times New Roman" panose="02020603050405020304" charset="0"/>
            </a:endParaRPr>
          </a:p>
          <a:p>
            <a:r>
              <a:rPr lang="zh-CN" altLang="en-US" sz="1400">
                <a:latin typeface="Times New Roman" panose="02020603050405020304" charset="0"/>
                <a:ea typeface="宋体" panose="02010600030101010101" pitchFamily="2" charset="-122"/>
                <a:cs typeface="Times New Roman" panose="02020603050405020304" charset="0"/>
              </a:rPr>
              <a:t>噪声注入 </a:t>
            </a:r>
            <a:r>
              <a:rPr lang="en-US" altLang="zh-CN" sz="1400">
                <a:latin typeface="Times New Roman" panose="02020603050405020304" charset="0"/>
                <a:ea typeface="宋体" panose="02010600030101010101" pitchFamily="2" charset="-122"/>
                <a:cs typeface="Times New Roman" panose="02020603050405020304" charset="0"/>
              </a:rPr>
              <a:t>(p = 0.1)</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zh-CN" altLang="en-US" sz="1400">
                <a:latin typeface="Times New Roman" panose="02020603050405020304" charset="0"/>
                <a:ea typeface="宋体" panose="02010600030101010101" pitchFamily="2" charset="-122"/>
                <a:cs typeface="Times New Roman" panose="02020603050405020304" charset="0"/>
              </a:rPr>
              <a:t>高斯噪声：</a:t>
            </a:r>
            <a:r>
              <a:rPr lang="en-US" altLang="zh-CN" sz="1400">
                <a:latin typeface="Times New Roman" panose="02020603050405020304" charset="0"/>
                <a:ea typeface="宋体" panose="02010600030101010101" pitchFamily="2" charset="-122"/>
                <a:cs typeface="Times New Roman" panose="02020603050405020304" charset="0"/>
              </a:rPr>
              <a:t>σ² 60–120</a:t>
            </a:r>
            <a:r>
              <a:rPr lang="zh-CN" altLang="en-US" sz="1400">
                <a:latin typeface="Times New Roman" panose="02020603050405020304" charset="0"/>
                <a:ea typeface="宋体" panose="02010600030101010101" pitchFamily="2" charset="-122"/>
                <a:cs typeface="Times New Roman" panose="02020603050405020304" charset="0"/>
              </a:rPr>
              <a:t>，按通道、</a:t>
            </a:r>
            <a:r>
              <a:rPr lang="en-US" altLang="zh-CN" sz="1400">
                <a:latin typeface="Times New Roman" panose="02020603050405020304" charset="0"/>
                <a:ea typeface="宋体" panose="02010600030101010101" pitchFamily="2" charset="-122"/>
                <a:cs typeface="Times New Roman" panose="02020603050405020304" charset="0"/>
              </a:rPr>
              <a:t>0.5 </a:t>
            </a:r>
            <a:r>
              <a:rPr lang="zh-CN" altLang="en-US" sz="1400">
                <a:latin typeface="Times New Roman" panose="02020603050405020304" charset="0"/>
                <a:ea typeface="宋体" panose="02010600030101010101" pitchFamily="2" charset="-122"/>
                <a:cs typeface="Times New Roman" panose="02020603050405020304" charset="0"/>
              </a:rPr>
              <a:t>缩放</a:t>
            </a:r>
            <a:endParaRPr lang="zh-CN" altLang="en-US"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zh-CN" altLang="en-US" sz="1400">
                <a:latin typeface="Times New Roman" panose="02020603050405020304" charset="0"/>
                <a:ea typeface="宋体" panose="02010600030101010101" pitchFamily="2" charset="-122"/>
                <a:cs typeface="Times New Roman" panose="02020603050405020304" charset="0"/>
              </a:rPr>
              <a:t>乘性噪声：</a:t>
            </a:r>
            <a:r>
              <a:rPr lang="en-US" altLang="zh-CN" sz="1400">
                <a:latin typeface="Times New Roman" panose="02020603050405020304" charset="0"/>
                <a:ea typeface="宋体" panose="02010600030101010101" pitchFamily="2" charset="-122"/>
                <a:cs typeface="Times New Roman" panose="02020603050405020304" charset="0"/>
              </a:rPr>
              <a:t>× 0.6–1.4</a:t>
            </a:r>
            <a:r>
              <a:rPr lang="zh-CN" altLang="en-US" sz="1400">
                <a:latin typeface="Times New Roman" panose="02020603050405020304" charset="0"/>
                <a:ea typeface="宋体" panose="02010600030101010101" pitchFamily="2" charset="-122"/>
                <a:cs typeface="Times New Roman" panose="02020603050405020304" charset="0"/>
              </a:rPr>
              <a:t>，按通道、按元素</a:t>
            </a:r>
            <a:endParaRPr lang="zh-CN" altLang="en-US" sz="1400">
              <a:latin typeface="Times New Roman" panose="02020603050405020304" charset="0"/>
              <a:ea typeface="宋体" panose="02010600030101010101" pitchFamily="2" charset="-122"/>
              <a:cs typeface="Times New Roman" panose="02020603050405020304" charset="0"/>
            </a:endParaRPr>
          </a:p>
          <a:p>
            <a:r>
              <a:rPr lang="zh-CN" altLang="en-US" sz="1400">
                <a:latin typeface="Times New Roman" panose="02020603050405020304" charset="0"/>
                <a:ea typeface="宋体" panose="02010600030101010101" pitchFamily="2" charset="-122"/>
                <a:cs typeface="Times New Roman" panose="02020603050405020304" charset="0"/>
              </a:rPr>
              <a:t>图像质量退化 </a:t>
            </a:r>
            <a:r>
              <a:rPr lang="en-US" altLang="zh-CN" sz="1400">
                <a:latin typeface="Times New Roman" panose="02020603050405020304" charset="0"/>
                <a:ea typeface="宋体" panose="02010600030101010101" pitchFamily="2" charset="-122"/>
                <a:cs typeface="Times New Roman" panose="02020603050405020304" charset="0"/>
              </a:rPr>
              <a:t>(p = 0.25)</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zh-CN" altLang="en-US" sz="1400">
                <a:latin typeface="Times New Roman" panose="02020603050405020304" charset="0"/>
                <a:ea typeface="宋体" panose="02010600030101010101" pitchFamily="2" charset="-122"/>
                <a:cs typeface="Times New Roman" panose="02020603050405020304" charset="0"/>
              </a:rPr>
              <a:t>自适应下采 </a:t>
            </a:r>
            <a:r>
              <a:rPr lang="en-US" altLang="zh-CN" sz="1400">
                <a:latin typeface="Times New Roman" panose="02020603050405020304" charset="0"/>
                <a:ea typeface="宋体" panose="02010600030101010101" pitchFamily="2" charset="-122"/>
                <a:cs typeface="Times New Roman" panose="02020603050405020304" charset="0"/>
              </a:rPr>
              <a:t>→ </a:t>
            </a:r>
            <a:r>
              <a:rPr lang="zh-CN" altLang="en-US" sz="1400">
                <a:latin typeface="Times New Roman" panose="02020603050405020304" charset="0"/>
                <a:ea typeface="宋体" panose="02010600030101010101" pitchFamily="2" charset="-122"/>
                <a:cs typeface="Times New Roman" panose="02020603050405020304" charset="0"/>
              </a:rPr>
              <a:t>上采 </a:t>
            </a:r>
            <a:r>
              <a:rPr lang="en-US" altLang="zh-CN" sz="1400">
                <a:latin typeface="Times New Roman" panose="02020603050405020304" charset="0"/>
                <a:ea typeface="宋体" panose="02010600030101010101" pitchFamily="2" charset="-122"/>
                <a:cs typeface="Times New Roman" panose="02020603050405020304" charset="0"/>
              </a:rPr>
              <a:t>(p = 0.6)</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zh-CN" altLang="en-US" sz="1400">
                <a:latin typeface="Times New Roman" panose="02020603050405020304" charset="0"/>
                <a:ea typeface="宋体" panose="02010600030101010101" pitchFamily="2" charset="-122"/>
                <a:cs typeface="Times New Roman" panose="02020603050405020304" charset="0"/>
              </a:rPr>
              <a:t>三组插值组合，随机缩放至 </a:t>
            </a:r>
            <a:r>
              <a:rPr lang="en-US" altLang="zh-CN" sz="1400">
                <a:latin typeface="Times New Roman" panose="02020603050405020304" charset="0"/>
                <a:ea typeface="宋体" panose="02010600030101010101" pitchFamily="2" charset="-122"/>
                <a:cs typeface="Times New Roman" panose="02020603050405020304" charset="0"/>
              </a:rPr>
              <a:t>0.5–0.9</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JPEG </a:t>
            </a:r>
            <a:r>
              <a:rPr lang="zh-CN" altLang="en-US" sz="1400">
                <a:latin typeface="Times New Roman" panose="02020603050405020304" charset="0"/>
                <a:ea typeface="宋体" panose="02010600030101010101" pitchFamily="2" charset="-122"/>
                <a:cs typeface="Times New Roman" panose="02020603050405020304" charset="0"/>
              </a:rPr>
              <a:t>压缩：质量 </a:t>
            </a:r>
            <a:r>
              <a:rPr lang="en-US" altLang="zh-CN" sz="1400">
                <a:latin typeface="Times New Roman" panose="02020603050405020304" charset="0"/>
                <a:ea typeface="宋体" panose="02010600030101010101" pitchFamily="2" charset="-122"/>
                <a:cs typeface="Times New Roman" panose="02020603050405020304" charset="0"/>
              </a:rPr>
              <a:t>20–80 (p = 0.3)</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Posterize</a:t>
            </a:r>
            <a:r>
              <a:rPr lang="zh-CN" altLang="en-US" sz="1400">
                <a:latin typeface="Times New Roman" panose="02020603050405020304" charset="0"/>
                <a:ea typeface="宋体" panose="02010600030101010101" pitchFamily="2" charset="-122"/>
                <a:cs typeface="Times New Roman" panose="02020603050405020304" charset="0"/>
              </a:rPr>
              <a:t>：</a:t>
            </a:r>
            <a:r>
              <a:rPr lang="en-US" altLang="zh-CN" sz="1400">
                <a:latin typeface="Times New Roman" panose="02020603050405020304" charset="0"/>
                <a:ea typeface="宋体" panose="02010600030101010101" pitchFamily="2" charset="-122"/>
                <a:cs typeface="Times New Roman" panose="02020603050405020304" charset="0"/>
              </a:rPr>
              <a:t>4–6 bit (p = 0.1)</a:t>
            </a:r>
            <a:endParaRPr lang="en-US" altLang="zh-CN" sz="1400">
              <a:latin typeface="Times New Roman" panose="02020603050405020304" charset="0"/>
              <a:ea typeface="宋体" panose="02010600030101010101" pitchFamily="2" charset="-122"/>
              <a:cs typeface="Times New Roman" panose="02020603050405020304" charset="0"/>
            </a:endParaRPr>
          </a:p>
          <a:p>
            <a:r>
              <a:rPr lang="zh-CN" altLang="en-US" sz="1400">
                <a:latin typeface="Times New Roman" panose="02020603050405020304" charset="0"/>
                <a:ea typeface="宋体" panose="02010600030101010101" pitchFamily="2" charset="-122"/>
                <a:cs typeface="Times New Roman" panose="02020603050405020304" charset="0"/>
              </a:rPr>
              <a:t>纹理滤波 </a:t>
            </a:r>
            <a:r>
              <a:rPr lang="en-US" altLang="zh-CN" sz="1400">
                <a:latin typeface="Times New Roman" panose="02020603050405020304" charset="0"/>
                <a:ea typeface="宋体" panose="02010600030101010101" pitchFamily="2" charset="-122"/>
                <a:cs typeface="Times New Roman" panose="02020603050405020304" charset="0"/>
              </a:rPr>
              <a:t>(p = 0.1)</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Emboss </a:t>
            </a:r>
            <a:r>
              <a:rPr lang="zh-CN" altLang="en-US" sz="1400">
                <a:latin typeface="Times New Roman" panose="02020603050405020304" charset="0"/>
                <a:ea typeface="宋体" panose="02010600030101010101" pitchFamily="2" charset="-122"/>
                <a:cs typeface="Times New Roman" panose="02020603050405020304" charset="0"/>
              </a:rPr>
              <a:t>浮雕 </a:t>
            </a:r>
            <a:r>
              <a:rPr lang="en-US" altLang="zh-CN" sz="1400">
                <a:latin typeface="Times New Roman" panose="02020603050405020304" charset="0"/>
                <a:ea typeface="宋体" panose="02010600030101010101" pitchFamily="2" charset="-122"/>
                <a:cs typeface="Times New Roman" panose="02020603050405020304" charset="0"/>
              </a:rPr>
              <a:t>(p = 0.4)</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Sharpen </a:t>
            </a:r>
            <a:r>
              <a:rPr lang="zh-CN" altLang="en-US" sz="1400">
                <a:latin typeface="Times New Roman" panose="02020603050405020304" charset="0"/>
                <a:ea typeface="宋体" panose="02010600030101010101" pitchFamily="2" charset="-122"/>
                <a:cs typeface="Times New Roman" panose="02020603050405020304" charset="0"/>
              </a:rPr>
              <a:t>锐化 </a:t>
            </a:r>
            <a:r>
              <a:rPr lang="en-US" altLang="zh-CN" sz="1400">
                <a:latin typeface="Times New Roman" panose="02020603050405020304" charset="0"/>
                <a:ea typeface="宋体" panose="02010600030101010101" pitchFamily="2" charset="-122"/>
                <a:cs typeface="Times New Roman" panose="02020603050405020304" charset="0"/>
              </a:rPr>
              <a:t>(p = 0.5)</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CLAHE </a:t>
            </a:r>
            <a:r>
              <a:rPr lang="zh-CN" altLang="en-US" sz="1400">
                <a:latin typeface="Times New Roman" panose="02020603050405020304" charset="0"/>
                <a:ea typeface="宋体" panose="02010600030101010101" pitchFamily="2" charset="-122"/>
                <a:cs typeface="Times New Roman" panose="02020603050405020304" charset="0"/>
              </a:rPr>
              <a:t>对比度限幅直方图均衡 </a:t>
            </a:r>
            <a:r>
              <a:rPr lang="en-US" altLang="zh-CN" sz="1400">
                <a:latin typeface="Times New Roman" panose="02020603050405020304" charset="0"/>
                <a:ea typeface="宋体" panose="02010600030101010101" pitchFamily="2" charset="-122"/>
                <a:cs typeface="Times New Roman" panose="02020603050405020304" charset="0"/>
              </a:rPr>
              <a:t>(p = 0.1)</a:t>
            </a:r>
            <a:endParaRPr lang="en-US" altLang="zh-CN" sz="1400">
              <a:latin typeface="Times New Roman" panose="02020603050405020304" charset="0"/>
              <a:ea typeface="宋体" panose="02010600030101010101" pitchFamily="2" charset="-122"/>
              <a:cs typeface="Times New Roman" panose="02020603050405020304" charset="0"/>
            </a:endParaRPr>
          </a:p>
          <a:p>
            <a:r>
              <a:rPr lang="zh-CN" altLang="en-US" sz="1400">
                <a:latin typeface="Times New Roman" panose="02020603050405020304" charset="0"/>
                <a:ea typeface="宋体" panose="02010600030101010101" pitchFamily="2" charset="-122"/>
                <a:cs typeface="Times New Roman" panose="02020603050405020304" charset="0"/>
              </a:rPr>
              <a:t>亮度 </a:t>
            </a:r>
            <a:r>
              <a:rPr lang="en-US" altLang="zh-CN" sz="1400">
                <a:latin typeface="Times New Roman" panose="02020603050405020304" charset="0"/>
                <a:ea typeface="宋体" panose="02010600030101010101" pitchFamily="2" charset="-122"/>
                <a:cs typeface="Times New Roman" panose="02020603050405020304" charset="0"/>
              </a:rPr>
              <a:t>/ </a:t>
            </a:r>
            <a:r>
              <a:rPr lang="zh-CN" altLang="en-US" sz="1400">
                <a:latin typeface="Times New Roman" panose="02020603050405020304" charset="0"/>
                <a:ea typeface="宋体" panose="02010600030101010101" pitchFamily="2" charset="-122"/>
                <a:cs typeface="Times New Roman" panose="02020603050405020304" charset="0"/>
              </a:rPr>
              <a:t>对比度 </a:t>
            </a:r>
            <a:r>
              <a:rPr lang="en-US" altLang="zh-CN" sz="1400">
                <a:latin typeface="Times New Roman" panose="02020603050405020304" charset="0"/>
                <a:ea typeface="宋体" panose="02010600030101010101" pitchFamily="2" charset="-122"/>
                <a:cs typeface="Times New Roman" panose="02020603050405020304" charset="0"/>
              </a:rPr>
              <a:t>/ </a:t>
            </a:r>
            <a:r>
              <a:rPr lang="zh-CN" altLang="en-US" sz="1400">
                <a:latin typeface="Times New Roman" panose="02020603050405020304" charset="0"/>
                <a:ea typeface="宋体" panose="02010600030101010101" pitchFamily="2" charset="-122"/>
                <a:cs typeface="Times New Roman" panose="02020603050405020304" charset="0"/>
              </a:rPr>
              <a:t>色调 </a:t>
            </a:r>
            <a:r>
              <a:rPr lang="en-US" altLang="zh-CN" sz="1400">
                <a:latin typeface="Times New Roman" panose="02020603050405020304" charset="0"/>
                <a:ea typeface="宋体" panose="02010600030101010101" pitchFamily="2" charset="-122"/>
                <a:cs typeface="Times New Roman" panose="02020603050405020304" charset="0"/>
              </a:rPr>
              <a:t>(p = 0.5)</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4 </a:t>
            </a:r>
            <a:r>
              <a:rPr lang="zh-CN" altLang="en-US" sz="1400">
                <a:latin typeface="Times New Roman" panose="02020603050405020304" charset="0"/>
                <a:ea typeface="宋体" panose="02010600030101010101" pitchFamily="2" charset="-122"/>
                <a:cs typeface="Times New Roman" panose="02020603050405020304" charset="0"/>
              </a:rPr>
              <a:t>种 </a:t>
            </a:r>
            <a:r>
              <a:rPr lang="en-US" altLang="zh-CN" sz="1400">
                <a:latin typeface="Times New Roman" panose="02020603050405020304" charset="0"/>
                <a:ea typeface="宋体" panose="02010600030101010101" pitchFamily="2" charset="-122"/>
                <a:cs typeface="Times New Roman" panose="02020603050405020304" charset="0"/>
              </a:rPr>
              <a:t>RandomBrightnessContrast </a:t>
            </a:r>
            <a:r>
              <a:rPr lang="zh-CN" altLang="en-US" sz="1400">
                <a:latin typeface="Times New Roman" panose="02020603050405020304" charset="0"/>
                <a:ea typeface="宋体" panose="02010600030101010101" pitchFamily="2" charset="-122"/>
                <a:cs typeface="Times New Roman" panose="02020603050405020304" charset="0"/>
              </a:rPr>
              <a:t>组合 </a:t>
            </a:r>
            <a:r>
              <a:rPr lang="en-US" altLang="zh-CN" sz="1400">
                <a:latin typeface="Times New Roman" panose="02020603050405020304" charset="0"/>
                <a:ea typeface="宋体" panose="02010600030101010101" pitchFamily="2" charset="-122"/>
                <a:cs typeface="Times New Roman" panose="02020603050405020304" charset="0"/>
              </a:rPr>
              <a:t>(</a:t>
            </a:r>
            <a:r>
              <a:rPr lang="zh-CN" altLang="en-US" sz="1400">
                <a:latin typeface="Times New Roman" panose="02020603050405020304" charset="0"/>
                <a:ea typeface="宋体" panose="02010600030101010101" pitchFamily="2" charset="-122"/>
                <a:cs typeface="Times New Roman" panose="02020603050405020304" charset="0"/>
              </a:rPr>
              <a:t>子层 </a:t>
            </a:r>
            <a:r>
              <a:rPr lang="en-US" altLang="zh-CN" sz="1400">
                <a:latin typeface="Times New Roman" panose="02020603050405020304" charset="0"/>
                <a:ea typeface="宋体" panose="02010600030101010101" pitchFamily="2" charset="-122"/>
                <a:cs typeface="Times New Roman" panose="02020603050405020304" charset="0"/>
              </a:rPr>
              <a:t>p = 0.4)</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Tone Curve </a:t>
            </a:r>
            <a:r>
              <a:rPr lang="zh-CN" altLang="en-US" sz="1400">
                <a:latin typeface="Times New Roman" panose="02020603050405020304" charset="0"/>
                <a:ea typeface="宋体" panose="02010600030101010101" pitchFamily="2" charset="-122"/>
                <a:cs typeface="Times New Roman" panose="02020603050405020304" charset="0"/>
              </a:rPr>
              <a:t>随机曲线 </a:t>
            </a:r>
            <a:r>
              <a:rPr lang="en-US" altLang="zh-CN" sz="1400">
                <a:latin typeface="Times New Roman" panose="02020603050405020304" charset="0"/>
                <a:ea typeface="宋体" panose="02010600030101010101" pitchFamily="2" charset="-122"/>
                <a:cs typeface="Times New Roman" panose="02020603050405020304" charset="0"/>
              </a:rPr>
              <a:t>(p = 0.4)</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Gamma </a:t>
            </a:r>
            <a:r>
              <a:rPr lang="zh-CN" altLang="en-US" sz="1400">
                <a:latin typeface="Times New Roman" panose="02020603050405020304" charset="0"/>
                <a:ea typeface="宋体" panose="02010600030101010101" pitchFamily="2" charset="-122"/>
                <a:cs typeface="Times New Roman" panose="02020603050405020304" charset="0"/>
              </a:rPr>
              <a:t>校正 </a:t>
            </a:r>
            <a:r>
              <a:rPr lang="en-US" altLang="zh-CN" sz="1400">
                <a:latin typeface="Times New Roman" panose="02020603050405020304" charset="0"/>
                <a:ea typeface="宋体" panose="02010600030101010101" pitchFamily="2" charset="-122"/>
                <a:cs typeface="Times New Roman" panose="02020603050405020304" charset="0"/>
              </a:rPr>
              <a:t>0.6–1.5 (p = 0.2)</a:t>
            </a:r>
            <a:endParaRPr lang="en-US" altLang="zh-CN" sz="1400">
              <a:latin typeface="Times New Roman" panose="02020603050405020304" charset="0"/>
              <a:ea typeface="宋体" panose="02010600030101010101" pitchFamily="2" charset="-122"/>
              <a:cs typeface="Times New Roman" panose="02020603050405020304" charset="0"/>
            </a:endParaRPr>
          </a:p>
          <a:p>
            <a:r>
              <a:rPr lang="zh-CN" altLang="en-US" sz="1400">
                <a:latin typeface="Times New Roman" panose="02020603050405020304" charset="0"/>
                <a:ea typeface="宋体" panose="02010600030101010101" pitchFamily="2" charset="-122"/>
                <a:cs typeface="Times New Roman" panose="02020603050405020304" charset="0"/>
              </a:rPr>
              <a:t>几何形变 </a:t>
            </a:r>
            <a:r>
              <a:rPr lang="en-US" altLang="zh-CN" sz="1400">
                <a:latin typeface="Times New Roman" panose="02020603050405020304" charset="0"/>
                <a:ea typeface="宋体" panose="02010600030101010101" pitchFamily="2" charset="-122"/>
                <a:cs typeface="Times New Roman" panose="02020603050405020304" charset="0"/>
              </a:rPr>
              <a:t>(p = 0.8)</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Affine #1</a:t>
            </a:r>
            <a:r>
              <a:rPr lang="zh-CN" altLang="en-US" sz="1400">
                <a:latin typeface="Times New Roman" panose="02020603050405020304" charset="0"/>
                <a:ea typeface="宋体" panose="02010600030101010101" pitchFamily="2" charset="-122"/>
                <a:cs typeface="Times New Roman" panose="02020603050405020304" charset="0"/>
              </a:rPr>
              <a:t>：旋转 </a:t>
            </a:r>
            <a:r>
              <a:rPr lang="en-US" altLang="zh-CN" sz="1400">
                <a:latin typeface="Times New Roman" panose="02020603050405020304" charset="0"/>
                <a:ea typeface="宋体" panose="02010600030101010101" pitchFamily="2" charset="-122"/>
                <a:cs typeface="Times New Roman" panose="02020603050405020304" charset="0"/>
              </a:rPr>
              <a:t>0–360°</a:t>
            </a:r>
            <a:r>
              <a:rPr lang="zh-CN" altLang="en-US" sz="1400">
                <a:latin typeface="Times New Roman" panose="02020603050405020304" charset="0"/>
                <a:ea typeface="宋体" panose="02010600030101010101" pitchFamily="2" charset="-122"/>
                <a:cs typeface="Times New Roman" panose="02020603050405020304" charset="0"/>
              </a:rPr>
              <a:t>，缩放 </a:t>
            </a:r>
            <a:r>
              <a:rPr lang="en-US" altLang="zh-CN" sz="1400">
                <a:latin typeface="Times New Roman" panose="02020603050405020304" charset="0"/>
                <a:ea typeface="宋体" panose="02010600030101010101" pitchFamily="2" charset="-122"/>
                <a:cs typeface="Times New Roman" panose="02020603050405020304" charset="0"/>
              </a:rPr>
              <a:t>0.6–1.2</a:t>
            </a:r>
            <a:r>
              <a:rPr lang="zh-CN" altLang="en-US" sz="1400">
                <a:latin typeface="Times New Roman" panose="02020603050405020304" charset="0"/>
                <a:ea typeface="宋体" panose="02010600030101010101" pitchFamily="2" charset="-122"/>
                <a:cs typeface="Times New Roman" panose="02020603050405020304" charset="0"/>
              </a:rPr>
              <a:t>，剪切 </a:t>
            </a:r>
            <a:r>
              <a:rPr lang="en-US" altLang="zh-CN" sz="1400">
                <a:latin typeface="Times New Roman" panose="02020603050405020304" charset="0"/>
                <a:ea typeface="宋体" panose="02010600030101010101" pitchFamily="2" charset="-122"/>
                <a:cs typeface="Times New Roman" panose="02020603050405020304" charset="0"/>
              </a:rPr>
              <a:t>±5°</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Affine #2</a:t>
            </a:r>
            <a:r>
              <a:rPr lang="zh-CN" altLang="en-US" sz="1400">
                <a:latin typeface="Times New Roman" panose="02020603050405020304" charset="0"/>
                <a:ea typeface="宋体" panose="02010600030101010101" pitchFamily="2" charset="-122"/>
                <a:cs typeface="Times New Roman" panose="02020603050405020304" charset="0"/>
              </a:rPr>
              <a:t>：同上但剪切 </a:t>
            </a:r>
            <a:r>
              <a:rPr lang="en-US" altLang="zh-CN" sz="1400">
                <a:latin typeface="Times New Roman" panose="02020603050405020304" charset="0"/>
                <a:ea typeface="宋体" panose="02010600030101010101" pitchFamily="2" charset="-122"/>
                <a:cs typeface="Times New Roman" panose="02020603050405020304" charset="0"/>
              </a:rPr>
              <a:t>±20°</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Perspective </a:t>
            </a:r>
            <a:r>
              <a:rPr lang="zh-CN" altLang="en-US" sz="1400">
                <a:latin typeface="Times New Roman" panose="02020603050405020304" charset="0"/>
                <a:ea typeface="宋体" panose="02010600030101010101" pitchFamily="2" charset="-122"/>
                <a:cs typeface="Times New Roman" panose="02020603050405020304" charset="0"/>
              </a:rPr>
              <a:t>失真：尺度 </a:t>
            </a:r>
            <a:r>
              <a:rPr lang="en-US" altLang="zh-CN" sz="1400">
                <a:latin typeface="Times New Roman" panose="02020603050405020304" charset="0"/>
                <a:ea typeface="宋体" panose="02010600030101010101" pitchFamily="2" charset="-122"/>
                <a:cs typeface="Times New Roman" panose="02020603050405020304" charset="0"/>
              </a:rPr>
              <a:t>0.05–0.12</a:t>
            </a:r>
            <a:endParaRPr lang="en-US" altLang="zh-CN" sz="1400">
              <a:latin typeface="Times New Roman" panose="02020603050405020304" charset="0"/>
              <a:ea typeface="宋体" panose="02010600030101010101" pitchFamily="2" charset="-122"/>
              <a:cs typeface="Times New Roman" panose="02020603050405020304" charset="0"/>
            </a:endParaRPr>
          </a:p>
          <a:p>
            <a:r>
              <a:rPr lang="zh-CN" altLang="en-US" sz="1400">
                <a:latin typeface="Times New Roman" panose="02020603050405020304" charset="0"/>
                <a:ea typeface="宋体" panose="02010600030101010101" pitchFamily="2" charset="-122"/>
                <a:cs typeface="Times New Roman" panose="02020603050405020304" charset="0"/>
              </a:rPr>
              <a:t>安全随机裁剪</a:t>
            </a:r>
            <a:endParaRPr lang="zh-CN" altLang="en-US"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en-US" altLang="zh-CN" sz="1400">
                <a:latin typeface="Times New Roman" panose="02020603050405020304" charset="0"/>
                <a:ea typeface="宋体" panose="02010600030101010101" pitchFamily="2" charset="-122"/>
                <a:cs typeface="Times New Roman" panose="02020603050405020304" charset="0"/>
              </a:rPr>
              <a:t>PATCH_SIZE = 896 × 896</a:t>
            </a:r>
            <a:endParaRPr lang="en-US" altLang="zh-CN" sz="1400">
              <a:latin typeface="Times New Roman" panose="02020603050405020304" charset="0"/>
              <a:ea typeface="宋体" panose="02010600030101010101" pitchFamily="2" charset="-122"/>
              <a:cs typeface="Times New Roman" panose="02020603050405020304" charset="0"/>
            </a:endParaRPr>
          </a:p>
          <a:p>
            <a:pPr marL="742950" lvl="1" indent="-285750">
              <a:buFont typeface="Wingdings" panose="05000000000000000000" charset="0"/>
              <a:buChar char="ü"/>
            </a:pPr>
            <a:r>
              <a:rPr lang="zh-CN" altLang="en-US" sz="1400">
                <a:latin typeface="Times New Roman" panose="02020603050405020304" charset="0"/>
                <a:ea typeface="宋体" panose="02010600030101010101" pitchFamily="2" charset="-122"/>
                <a:cs typeface="Times New Roman" panose="02020603050405020304" charset="0"/>
              </a:rPr>
              <a:t>依据关键点，带 </a:t>
            </a:r>
            <a:r>
              <a:rPr lang="en-US" altLang="zh-CN" sz="1400">
                <a:latin typeface="Times New Roman" panose="02020603050405020304" charset="0"/>
                <a:ea typeface="宋体" panose="02010600030101010101" pitchFamily="2" charset="-122"/>
                <a:cs typeface="Times New Roman" panose="02020603050405020304" charset="0"/>
              </a:rPr>
              <a:t>1000 Å</a:t>
            </a:r>
            <a:r>
              <a:rPr lang="zh-CN" altLang="en-US" sz="1400">
                <a:latin typeface="Times New Roman" panose="02020603050405020304" charset="0"/>
                <a:ea typeface="宋体" panose="02010600030101010101" pitchFamily="2" charset="-122"/>
                <a:cs typeface="Times New Roman" panose="02020603050405020304" charset="0"/>
              </a:rPr>
              <a:t>（</a:t>
            </a:r>
            <a:r>
              <a:rPr lang="en-US" altLang="zh-CN" sz="1400">
                <a:latin typeface="Times New Roman" panose="02020603050405020304" charset="0"/>
                <a:ea typeface="宋体" panose="02010600030101010101" pitchFamily="2" charset="-122"/>
                <a:cs typeface="Times New Roman" panose="02020603050405020304" charset="0"/>
              </a:rPr>
              <a:t>≈ 62.5 px</a:t>
            </a:r>
            <a:r>
              <a:rPr lang="zh-CN" altLang="en-US" sz="1400">
                <a:latin typeface="Times New Roman" panose="02020603050405020304" charset="0"/>
                <a:ea typeface="宋体" panose="02010600030101010101" pitchFamily="2" charset="-122"/>
                <a:cs typeface="Times New Roman" panose="02020603050405020304" charset="0"/>
              </a:rPr>
              <a:t>）安全边距，确保至少包含 </a:t>
            </a:r>
            <a:r>
              <a:rPr lang="en-US" altLang="zh-CN" sz="1400">
                <a:latin typeface="Times New Roman" panose="02020603050405020304" charset="0"/>
                <a:ea typeface="宋体" panose="02010600030101010101" pitchFamily="2" charset="-122"/>
                <a:cs typeface="Times New Roman" panose="02020603050405020304" charset="0"/>
              </a:rPr>
              <a:t>1 </a:t>
            </a:r>
            <a:r>
              <a:rPr lang="zh-CN" altLang="en-US" sz="1400">
                <a:latin typeface="Times New Roman" panose="02020603050405020304" charset="0"/>
                <a:ea typeface="宋体" panose="02010600030101010101" pitchFamily="2" charset="-122"/>
                <a:cs typeface="Times New Roman" panose="02020603050405020304" charset="0"/>
              </a:rPr>
              <a:t>个电机 </a:t>
            </a:r>
            <a:r>
              <a:rPr lang="en-US" altLang="zh-CN" sz="1400">
                <a:latin typeface="Times New Roman" panose="02020603050405020304" charset="0"/>
                <a:ea typeface="宋体" panose="02010600030101010101" pitchFamily="2" charset="-122"/>
                <a:cs typeface="Times New Roman" panose="02020603050405020304" charset="0"/>
              </a:rPr>
              <a:t>(motor)</a:t>
            </a:r>
            <a:endParaRPr lang="en-US" altLang="zh-CN" sz="1400">
              <a:latin typeface="Times New Roman" panose="02020603050405020304" charset="0"/>
              <a:ea typeface="宋体" panose="02010600030101010101" pitchFamily="2" charset="-122"/>
              <a:cs typeface="Times New Roman" panose="02020603050405020304" charset="0"/>
            </a:endParaRPr>
          </a:p>
          <a:p>
            <a:r>
              <a:rPr lang="zh-CN" altLang="en-US" sz="1400">
                <a:latin typeface="Times New Roman" panose="02020603050405020304" charset="0"/>
                <a:ea typeface="宋体" panose="02010600030101010101" pitchFamily="2" charset="-122"/>
                <a:cs typeface="Times New Roman" panose="02020603050405020304" charset="0"/>
              </a:rPr>
              <a:t>固定尺寸填充</a:t>
            </a:r>
            <a:r>
              <a:rPr lang="en-US" altLang="zh-CN" sz="1400">
                <a:latin typeface="Times New Roman" panose="02020603050405020304" charset="0"/>
                <a:ea typeface="宋体" panose="02010600030101010101" pitchFamily="2" charset="-122"/>
                <a:cs typeface="Times New Roman" panose="02020603050405020304" charset="0"/>
              </a:rPr>
              <a:t>→ </a:t>
            </a:r>
            <a:r>
              <a:rPr lang="zh-CN" altLang="en-US" sz="1400">
                <a:latin typeface="Times New Roman" panose="02020603050405020304" charset="0"/>
                <a:ea typeface="宋体" panose="02010600030101010101" pitchFamily="2" charset="-122"/>
                <a:cs typeface="Times New Roman" panose="02020603050405020304" charset="0"/>
              </a:rPr>
              <a:t>不足区域左上填充 </a:t>
            </a:r>
            <a:r>
              <a:rPr lang="en-US" altLang="zh-CN" sz="1400">
                <a:latin typeface="Times New Roman" panose="02020603050405020304" charset="0"/>
                <a:ea typeface="宋体" panose="02010600030101010101" pitchFamily="2" charset="-122"/>
                <a:cs typeface="Times New Roman" panose="02020603050405020304" charset="0"/>
              </a:rPr>
              <a:t>128</a:t>
            </a:r>
            <a:endParaRPr lang="en-US" altLang="zh-CN" sz="140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额外数据集使用</a:t>
            </a:r>
            <a:r>
              <a:rPr lang="zh-CN" altLang="en-US" kern="1200" dirty="0">
                <a:latin typeface="微软雅黑" panose="020B0503020204020204" pitchFamily="34" charset="-122"/>
                <a:ea typeface="微软雅黑" panose="020B0503020204020204" pitchFamily="34" charset="-122"/>
                <a:cs typeface="+mj-cs"/>
              </a:rPr>
              <a:t>策略</a:t>
            </a:r>
            <a:endParaRPr lang="zh-CN" altLang="en-US" kern="1200" dirty="0">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695325" y="836295"/>
            <a:ext cx="9266555" cy="5631180"/>
          </a:xfrm>
          <a:prstGeom prst="rect">
            <a:avLst/>
          </a:prstGeom>
          <a:noFill/>
        </p:spPr>
        <p:txBody>
          <a:bodyPr wrap="square" rtlCol="0" anchor="t">
            <a:spAutoFit/>
          </a:bodyPr>
          <a:p>
            <a:r>
              <a:rPr lang="zh-CN" altLang="en-US"/>
              <a:t>外部数据和标注</a:t>
            </a:r>
            <a:endParaRPr lang="en-US" altLang="zh-CN"/>
          </a:p>
          <a:p>
            <a:pPr lvl="1"/>
            <a:r>
              <a:rPr lang="en-US" altLang="zh-CN"/>
              <a:t>• @brendanartley </a:t>
            </a:r>
            <a:r>
              <a:rPr lang="zh-CN" altLang="en-US"/>
              <a:t>提供的外部数据集（早期关键数据）</a:t>
            </a:r>
            <a:endParaRPr lang="zh-CN" altLang="en-US"/>
          </a:p>
          <a:p>
            <a:pPr lvl="1"/>
            <a:r>
              <a:rPr lang="en-US" altLang="zh-CN"/>
              <a:t>• @tatamikenn </a:t>
            </a:r>
            <a:r>
              <a:rPr lang="zh-CN" altLang="en-US"/>
              <a:t>关于错误量化断层图的详细笔记</a:t>
            </a:r>
            <a:endParaRPr lang="en-US" altLang="zh-CN"/>
          </a:p>
          <a:p>
            <a:r>
              <a:rPr lang="zh-CN" altLang="en-US"/>
              <a:t>外部数据集改造</a:t>
            </a:r>
            <a:endParaRPr lang="en-US" altLang="zh-CN"/>
          </a:p>
          <a:p>
            <a:pPr lvl="1"/>
            <a:r>
              <a:rPr lang="en-US" altLang="zh-CN"/>
              <a:t>• </a:t>
            </a:r>
            <a:r>
              <a:rPr lang="zh-CN" altLang="en-US"/>
              <a:t>保留原始体素间距及</a:t>
            </a:r>
            <a:r>
              <a:rPr lang="en-US" altLang="zh-CN"/>
              <a:t> DICOM </a:t>
            </a:r>
            <a:r>
              <a:rPr lang="zh-CN" altLang="en-US"/>
              <a:t>元数据</a:t>
            </a:r>
            <a:r>
              <a:rPr lang="en-US" altLang="zh-CN"/>
              <a:t>  </a:t>
            </a:r>
            <a:endParaRPr lang="en-US" altLang="zh-CN"/>
          </a:p>
          <a:p>
            <a:pPr lvl="1"/>
            <a:r>
              <a:rPr lang="en-US" altLang="zh-CN"/>
              <a:t>• </a:t>
            </a:r>
            <a:r>
              <a:rPr lang="zh-CN" altLang="en-US"/>
              <a:t>重采样到</a:t>
            </a:r>
            <a:r>
              <a:rPr lang="en-US" altLang="zh-CN"/>
              <a:t> target_spacing = max(16.0, ori_spacing)  </a:t>
            </a:r>
            <a:endParaRPr lang="en-US" altLang="zh-CN"/>
          </a:p>
          <a:p>
            <a:pPr lvl="1"/>
            <a:r>
              <a:rPr lang="en-US" altLang="zh-CN"/>
              <a:t>  – </a:t>
            </a:r>
            <a:r>
              <a:rPr lang="zh-CN" altLang="en-US"/>
              <a:t>使用</a:t>
            </a:r>
            <a:r>
              <a:rPr lang="en-US" altLang="zh-CN"/>
              <a:t> F.interpolate()</a:t>
            </a:r>
            <a:r>
              <a:rPr lang="zh-CN" altLang="en-US"/>
              <a:t>，生成</a:t>
            </a:r>
            <a:r>
              <a:rPr lang="en-US" altLang="zh-CN"/>
              <a:t> ~180 GB </a:t>
            </a:r>
            <a:r>
              <a:rPr lang="zh-CN" altLang="en-US"/>
              <a:t>数据</a:t>
            </a:r>
            <a:r>
              <a:rPr lang="en-US" altLang="zh-CN"/>
              <a:t>  </a:t>
            </a:r>
            <a:endParaRPr lang="en-US" altLang="zh-CN"/>
          </a:p>
          <a:p>
            <a:pPr lvl="1"/>
            <a:r>
              <a:rPr lang="en-US" altLang="zh-CN"/>
              <a:t>• </a:t>
            </a:r>
            <a:r>
              <a:rPr lang="zh-CN" altLang="en-US"/>
              <a:t>标签坐标映射至新体素空间</a:t>
            </a:r>
            <a:r>
              <a:rPr lang="en-US" altLang="zh-CN"/>
              <a:t>  </a:t>
            </a:r>
            <a:endParaRPr lang="en-US" altLang="zh-CN"/>
          </a:p>
          <a:p>
            <a:pPr lvl="1"/>
            <a:r>
              <a:rPr lang="en-US" altLang="zh-CN"/>
              <a:t>  – </a:t>
            </a:r>
            <a:r>
              <a:rPr lang="zh-CN" altLang="en-US"/>
              <a:t>可能丢失部分</a:t>
            </a:r>
            <a:r>
              <a:rPr lang="en-US" altLang="zh-CN"/>
              <a:t> Z </a:t>
            </a:r>
            <a:r>
              <a:rPr lang="zh-CN" altLang="en-US"/>
              <a:t>轴精度</a:t>
            </a:r>
            <a:r>
              <a:rPr lang="en-US" altLang="zh-CN"/>
              <a:t>  </a:t>
            </a:r>
            <a:endParaRPr lang="en-US" altLang="zh-CN"/>
          </a:p>
          <a:p>
            <a:r>
              <a:rPr lang="en-US" altLang="zh-CN"/>
              <a:t> </a:t>
            </a:r>
            <a:r>
              <a:rPr lang="zh-CN" altLang="en-US"/>
              <a:t>伪标签与人工复检</a:t>
            </a:r>
            <a:r>
              <a:rPr lang="en-US" altLang="zh-CN"/>
              <a:t> </a:t>
            </a:r>
            <a:endParaRPr lang="en-US" altLang="zh-CN"/>
          </a:p>
          <a:p>
            <a:pPr lvl="1"/>
            <a:r>
              <a:rPr lang="en-US" altLang="zh-CN"/>
              <a:t>• </a:t>
            </a:r>
            <a:r>
              <a:rPr lang="zh-CN" altLang="en-US"/>
              <a:t>低阈值推断（置信度</a:t>
            </a:r>
            <a:r>
              <a:rPr lang="en-US" altLang="zh-CN"/>
              <a:t> 0.05</a:t>
            </a:r>
            <a:r>
              <a:rPr lang="zh-CN" altLang="en-US"/>
              <a:t>）划分</a:t>
            </a:r>
            <a:r>
              <a:rPr lang="en-US" altLang="zh-CN"/>
              <a:t> TP/TN/FP/FN  </a:t>
            </a:r>
            <a:endParaRPr lang="en-US" altLang="zh-CN"/>
          </a:p>
          <a:p>
            <a:pPr lvl="1"/>
            <a:r>
              <a:rPr lang="en-US" altLang="zh-CN"/>
              <a:t>• TP </a:t>
            </a:r>
            <a:r>
              <a:rPr lang="zh-CN" altLang="en-US"/>
              <a:t>直接采信；使用</a:t>
            </a:r>
            <a:r>
              <a:rPr lang="en-US" altLang="zh-CN"/>
              <a:t> CVAT </a:t>
            </a:r>
            <a:r>
              <a:rPr lang="zh-CN" altLang="en-US"/>
              <a:t>复检</a:t>
            </a:r>
            <a:r>
              <a:rPr lang="en-US" altLang="zh-CN"/>
              <a:t> 188 FN &amp; 55 FP  </a:t>
            </a:r>
            <a:endParaRPr lang="en-US" altLang="zh-CN"/>
          </a:p>
          <a:p>
            <a:pPr lvl="1"/>
            <a:r>
              <a:rPr lang="en-US" altLang="zh-CN"/>
              <a:t>• </a:t>
            </a:r>
            <a:r>
              <a:rPr lang="zh-CN" altLang="en-US"/>
              <a:t>标注挑战</a:t>
            </a:r>
            <a:r>
              <a:rPr lang="en-US" altLang="zh-CN"/>
              <a:t>  </a:t>
            </a:r>
            <a:endParaRPr lang="en-US" altLang="zh-CN"/>
          </a:p>
          <a:p>
            <a:pPr lvl="1"/>
            <a:r>
              <a:rPr lang="en-US" altLang="zh-CN"/>
              <a:t>  – </a:t>
            </a:r>
            <a:r>
              <a:rPr lang="zh-CN" altLang="en-US"/>
              <a:t>多数</a:t>
            </a:r>
            <a:r>
              <a:rPr lang="en-US" altLang="zh-CN"/>
              <a:t> FN </a:t>
            </a:r>
            <a:r>
              <a:rPr lang="zh-CN" altLang="en-US"/>
              <a:t>为真实漏检</a:t>
            </a:r>
            <a:r>
              <a:rPr lang="en-US" altLang="zh-CN"/>
              <a:t>  </a:t>
            </a:r>
            <a:endParaRPr lang="en-US" altLang="zh-CN"/>
          </a:p>
          <a:p>
            <a:pPr lvl="1"/>
            <a:r>
              <a:rPr lang="en-US" altLang="zh-CN"/>
              <a:t>  – “</a:t>
            </a:r>
            <a:r>
              <a:rPr lang="zh-CN" altLang="en-US"/>
              <a:t>相信模型</a:t>
            </a:r>
            <a:r>
              <a:rPr lang="en-US" altLang="zh-CN"/>
              <a:t>”</a:t>
            </a:r>
            <a:r>
              <a:rPr lang="zh-CN" altLang="en-US"/>
              <a:t>策略需兼顾主办方标注规范</a:t>
            </a:r>
            <a:r>
              <a:rPr lang="en-US" altLang="zh-CN"/>
              <a:t>  </a:t>
            </a:r>
            <a:endParaRPr lang="en-US" altLang="zh-CN"/>
          </a:p>
          <a:p>
            <a:r>
              <a:rPr lang="zh-CN" altLang="en-US"/>
              <a:t>全量重训练</a:t>
            </a:r>
            <a:r>
              <a:rPr lang="en-US" altLang="zh-CN"/>
              <a:t> </a:t>
            </a:r>
            <a:endParaRPr lang="en-US" altLang="zh-CN"/>
          </a:p>
          <a:p>
            <a:pPr lvl="1"/>
            <a:r>
              <a:rPr lang="en-US" altLang="zh-CN"/>
              <a:t>• </a:t>
            </a:r>
            <a:r>
              <a:rPr lang="zh-CN" altLang="en-US"/>
              <a:t>合并修正后外部数据与训练集标签</a:t>
            </a:r>
            <a:r>
              <a:rPr lang="en-US" altLang="zh-CN"/>
              <a:t>  </a:t>
            </a:r>
            <a:endParaRPr lang="en-US" altLang="zh-CN"/>
          </a:p>
          <a:p>
            <a:pPr lvl="1"/>
            <a:r>
              <a:rPr lang="en-US" altLang="zh-CN"/>
              <a:t>• </a:t>
            </a:r>
            <a:r>
              <a:rPr lang="zh-CN" altLang="en-US"/>
              <a:t>复用最优超参数重新训练</a:t>
            </a:r>
            <a:r>
              <a:rPr lang="en-US" altLang="zh-CN"/>
              <a:t>  </a:t>
            </a:r>
            <a:endParaRPr lang="en-US" altLang="zh-CN"/>
          </a:p>
          <a:p>
            <a:pPr lvl="1"/>
            <a:r>
              <a:rPr lang="en-US" altLang="zh-CN"/>
              <a:t>• </a:t>
            </a:r>
            <a:r>
              <a:rPr lang="zh-CN" altLang="en-US"/>
              <a:t>训练更稳定，能延长周期且减轻过拟合</a:t>
            </a:r>
            <a:r>
              <a:rPr lang="en-US" altLang="zh-CN"/>
              <a:t>  </a:t>
            </a:r>
            <a:endParaRPr lang="en-US" altLang="zh-CN"/>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0" y="-26987"/>
            <a:ext cx="4368800" cy="6884988"/>
          </a:xfrm>
          <a:prstGeom prst="rect">
            <a:avLst/>
          </a:prstGeom>
          <a:solidFill>
            <a:srgbClr val="242B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19458" name="组合 17"/>
          <p:cNvGrpSpPr/>
          <p:nvPr/>
        </p:nvGrpSpPr>
        <p:grpSpPr>
          <a:xfrm>
            <a:off x="911225" y="2411413"/>
            <a:ext cx="2438400" cy="1385887"/>
            <a:chOff x="1519" y="3848"/>
            <a:chExt cx="3840" cy="2183"/>
          </a:xfrm>
        </p:grpSpPr>
        <p:sp>
          <p:nvSpPr>
            <p:cNvPr id="19459" name="文本框 1"/>
            <p:cNvSpPr txBox="1"/>
            <p:nvPr/>
          </p:nvSpPr>
          <p:spPr>
            <a:xfrm>
              <a:off x="1823" y="3848"/>
              <a:ext cx="3233" cy="1452"/>
            </a:xfrm>
            <a:prstGeom prst="rect">
              <a:avLst/>
            </a:prstGeom>
            <a:noFill/>
            <a:ln w="9525">
              <a:noFill/>
            </a:ln>
          </p:spPr>
          <p:txBody>
            <a:bodyPr anchor="t" anchorCtr="0">
              <a:spAutoFit/>
            </a:bodyPr>
            <a:p>
              <a:pPr algn="ctr"/>
              <a:r>
                <a:rPr lang="zh-CN" altLang="en-US" sz="5400" b="1" dirty="0">
                  <a:solidFill>
                    <a:schemeClr val="bg1"/>
                  </a:solidFill>
                  <a:latin typeface="华文中宋" charset="-122"/>
                  <a:ea typeface="华文中宋" charset="-122"/>
                </a:rPr>
                <a:t>目录</a:t>
              </a:r>
              <a:endParaRPr lang="zh-CN" altLang="en-US" sz="5400" b="1" dirty="0">
                <a:solidFill>
                  <a:schemeClr val="bg1"/>
                </a:solidFill>
                <a:latin typeface="华文中宋" charset="-122"/>
                <a:ea typeface="华文中宋" charset="-122"/>
              </a:endParaRPr>
            </a:p>
          </p:txBody>
        </p:sp>
        <p:sp>
          <p:nvSpPr>
            <p:cNvPr id="19460" name="文本框 2"/>
            <p:cNvSpPr txBox="1"/>
            <p:nvPr/>
          </p:nvSpPr>
          <p:spPr>
            <a:xfrm>
              <a:off x="1519" y="5209"/>
              <a:ext cx="3841" cy="822"/>
            </a:xfrm>
            <a:prstGeom prst="rect">
              <a:avLst/>
            </a:prstGeom>
            <a:noFill/>
            <a:ln w="9525">
              <a:noFill/>
            </a:ln>
          </p:spPr>
          <p:txBody>
            <a:bodyPr anchor="t" anchorCtr="0">
              <a:spAutoFit/>
            </a:bodyPr>
            <a:p>
              <a:pPr algn="ctr"/>
              <a:r>
                <a:rPr lang="en-US" altLang="zh-CN" sz="2800" b="1" dirty="0">
                  <a:solidFill>
                    <a:schemeClr val="bg1"/>
                  </a:solidFill>
                  <a:latin typeface="华文中宋" charset="-122"/>
                  <a:ea typeface="华文中宋" charset="-122"/>
                </a:rPr>
                <a:t>CONTENTS</a:t>
              </a:r>
              <a:endParaRPr lang="en-US" altLang="zh-CN" sz="2800" b="1" dirty="0">
                <a:solidFill>
                  <a:schemeClr val="bg1"/>
                </a:solidFill>
                <a:latin typeface="华文中宋" charset="-122"/>
                <a:ea typeface="华文中宋" charset="-122"/>
              </a:endParaRPr>
            </a:p>
          </p:txBody>
        </p:sp>
      </p:grpSp>
      <p:sp>
        <p:nvSpPr>
          <p:cNvPr id="19461" name="文本框 8"/>
          <p:cNvSpPr txBox="1"/>
          <p:nvPr/>
        </p:nvSpPr>
        <p:spPr>
          <a:xfrm>
            <a:off x="5338763" y="1412875"/>
            <a:ext cx="785812" cy="520700"/>
          </a:xfrm>
          <a:prstGeom prst="rect">
            <a:avLst/>
          </a:prstGeom>
          <a:noFill/>
          <a:ln w="9525">
            <a:noFill/>
          </a:ln>
        </p:spPr>
        <p:txBody>
          <a:bodyPr anchor="t" anchorCtr="0">
            <a:spAutoFit/>
          </a:bodyPr>
          <a:p>
            <a:r>
              <a:rPr lang="en-US" altLang="zh-CN" sz="2800" b="1" i="1" dirty="0">
                <a:latin typeface="Arial Black" panose="020B0A04020102020204" pitchFamily="34" charset="0"/>
                <a:ea typeface="Adobe Gothic Std B" charset="-128"/>
              </a:rPr>
              <a:t>01 </a:t>
            </a:r>
            <a:endParaRPr lang="en-US" altLang="zh-CN" sz="2800" b="1" i="1" dirty="0">
              <a:latin typeface="Arial Black" panose="020B0A04020102020204" pitchFamily="34" charset="0"/>
              <a:ea typeface="Adobe Gothic Std B" charset="-128"/>
            </a:endParaRPr>
          </a:p>
        </p:txBody>
      </p:sp>
      <p:sp>
        <p:nvSpPr>
          <p:cNvPr id="19462" name="文本框 9"/>
          <p:cNvSpPr txBox="1"/>
          <p:nvPr/>
        </p:nvSpPr>
        <p:spPr>
          <a:xfrm>
            <a:off x="5338763" y="2444750"/>
            <a:ext cx="785812" cy="522288"/>
          </a:xfrm>
          <a:prstGeom prst="rect">
            <a:avLst/>
          </a:prstGeom>
          <a:noFill/>
          <a:ln w="9525">
            <a:noFill/>
          </a:ln>
        </p:spPr>
        <p:txBody>
          <a:bodyPr anchor="t" anchorCtr="0">
            <a:spAutoFit/>
          </a:bodyPr>
          <a:p>
            <a:r>
              <a:rPr lang="en-US" altLang="zh-CN" sz="2800" b="1" i="1" dirty="0">
                <a:latin typeface="Arial Black" panose="020B0A04020102020204" pitchFamily="34" charset="0"/>
                <a:ea typeface="Adobe Gothic Std B" charset="-128"/>
              </a:rPr>
              <a:t>02</a:t>
            </a:r>
            <a:endParaRPr lang="en-US" altLang="zh-CN" sz="2800" b="1" i="1" dirty="0">
              <a:latin typeface="Arial Black" panose="020B0A04020102020204" pitchFamily="34" charset="0"/>
              <a:ea typeface="Adobe Gothic Std B" charset="-128"/>
            </a:endParaRPr>
          </a:p>
        </p:txBody>
      </p:sp>
      <p:sp>
        <p:nvSpPr>
          <p:cNvPr id="19463" name="文本框 10"/>
          <p:cNvSpPr txBox="1"/>
          <p:nvPr/>
        </p:nvSpPr>
        <p:spPr>
          <a:xfrm>
            <a:off x="5338763" y="3476625"/>
            <a:ext cx="785812" cy="522288"/>
          </a:xfrm>
          <a:prstGeom prst="rect">
            <a:avLst/>
          </a:prstGeom>
          <a:noFill/>
          <a:ln w="9525">
            <a:noFill/>
          </a:ln>
        </p:spPr>
        <p:txBody>
          <a:bodyPr anchor="t" anchorCtr="0">
            <a:spAutoFit/>
          </a:bodyPr>
          <a:p>
            <a:r>
              <a:rPr lang="en-US" altLang="zh-CN" sz="2800" b="1" i="1" dirty="0">
                <a:latin typeface="Arial Black" panose="020B0A04020102020204" pitchFamily="34" charset="0"/>
                <a:ea typeface="Adobe Gothic Std B" charset="-128"/>
              </a:rPr>
              <a:t>03</a:t>
            </a:r>
            <a:endParaRPr lang="en-US" altLang="zh-CN" sz="2800" b="1" i="1" dirty="0">
              <a:latin typeface="Arial Black" panose="020B0A04020102020204" pitchFamily="34" charset="0"/>
              <a:ea typeface="Adobe Gothic Std B" charset="-128"/>
            </a:endParaRPr>
          </a:p>
        </p:txBody>
      </p:sp>
      <p:sp>
        <p:nvSpPr>
          <p:cNvPr id="19464" name="文本框 11"/>
          <p:cNvSpPr txBox="1"/>
          <p:nvPr/>
        </p:nvSpPr>
        <p:spPr>
          <a:xfrm>
            <a:off x="5338763" y="4510088"/>
            <a:ext cx="785812" cy="522287"/>
          </a:xfrm>
          <a:prstGeom prst="rect">
            <a:avLst/>
          </a:prstGeom>
          <a:noFill/>
          <a:ln w="9525">
            <a:noFill/>
          </a:ln>
        </p:spPr>
        <p:txBody>
          <a:bodyPr anchor="t" anchorCtr="0">
            <a:spAutoFit/>
          </a:bodyPr>
          <a:p>
            <a:r>
              <a:rPr lang="en-US" altLang="zh-CN" sz="2800" b="1" i="1" dirty="0">
                <a:latin typeface="Arial Black" panose="020B0A04020102020204" pitchFamily="34" charset="0"/>
                <a:ea typeface="Adobe Gothic Std B" charset="-128"/>
              </a:rPr>
              <a:t>04</a:t>
            </a:r>
            <a:endParaRPr lang="en-US" altLang="zh-CN" sz="2800" b="1" i="1" dirty="0">
              <a:latin typeface="Arial Black" panose="020B0A04020102020204" pitchFamily="34" charset="0"/>
              <a:ea typeface="Adobe Gothic Std B" charset="-128"/>
            </a:endParaRPr>
          </a:p>
        </p:txBody>
      </p:sp>
      <p:sp>
        <p:nvSpPr>
          <p:cNvPr id="19465" name="文本框 18"/>
          <p:cNvSpPr txBox="1"/>
          <p:nvPr/>
        </p:nvSpPr>
        <p:spPr>
          <a:xfrm>
            <a:off x="6240463" y="1443038"/>
            <a:ext cx="3157537" cy="460375"/>
          </a:xfrm>
          <a:prstGeom prst="rect">
            <a:avLst/>
          </a:prstGeom>
          <a:noFill/>
          <a:ln w="9525">
            <a:noFill/>
          </a:ln>
        </p:spPr>
        <p:txBody>
          <a:bodyPr anchor="t" anchorCtr="0">
            <a:spAutoFit/>
          </a:bodyPr>
          <a:p>
            <a:pPr algn="l">
              <a:buClrTx/>
              <a:buSzTx/>
              <a:buFontTx/>
            </a:pPr>
            <a:r>
              <a:rPr lang="zh-CN" altLang="en-US" sz="2400" b="1" dirty="0">
                <a:latin typeface="微软雅黑" panose="020B0503020204020204" pitchFamily="34" charset="-122"/>
                <a:ea typeface="微软雅黑" panose="020B0503020204020204" pitchFamily="34" charset="-122"/>
              </a:rPr>
              <a:t>冠军方案</a:t>
            </a:r>
            <a:endParaRPr lang="zh-CN" altLang="en-US" sz="2400" b="1" dirty="0">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5807075" y="1412875"/>
            <a:ext cx="433388" cy="574675"/>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p:nvPr/>
        </p:nvCxnSpPr>
        <p:spPr>
          <a:xfrm flipH="1">
            <a:off x="5807075" y="2444750"/>
            <a:ext cx="433388" cy="576263"/>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p:nvPr/>
        </p:nvCxnSpPr>
        <p:spPr>
          <a:xfrm flipH="1">
            <a:off x="5807075" y="3422650"/>
            <a:ext cx="433388" cy="576263"/>
          </a:xfrm>
          <a:prstGeom prst="line">
            <a:avLst/>
          </a:prstGeom>
        </p:spPr>
        <p:style>
          <a:lnRef idx="3">
            <a:schemeClr val="dk1"/>
          </a:lnRef>
          <a:fillRef idx="0">
            <a:schemeClr val="dk1"/>
          </a:fillRef>
          <a:effectRef idx="2">
            <a:schemeClr val="dk1"/>
          </a:effectRef>
          <a:fontRef idx="minor">
            <a:schemeClr val="tx1"/>
          </a:fontRef>
        </p:style>
      </p:cxnSp>
      <p:cxnSp>
        <p:nvCxnSpPr>
          <p:cNvPr id="26" name="直接连接符 25"/>
          <p:cNvCxnSpPr/>
          <p:nvPr/>
        </p:nvCxnSpPr>
        <p:spPr>
          <a:xfrm flipH="1">
            <a:off x="5807075" y="4456113"/>
            <a:ext cx="433388" cy="576263"/>
          </a:xfrm>
          <a:prstGeom prst="line">
            <a:avLst/>
          </a:prstGeom>
        </p:spPr>
        <p:style>
          <a:lnRef idx="3">
            <a:schemeClr val="dk1"/>
          </a:lnRef>
          <a:fillRef idx="0">
            <a:schemeClr val="dk1"/>
          </a:fillRef>
          <a:effectRef idx="2">
            <a:schemeClr val="dk1"/>
          </a:effectRef>
          <a:fontRef idx="minor">
            <a:schemeClr val="tx1"/>
          </a:fontRef>
        </p:style>
      </p:cxnSp>
      <p:sp>
        <p:nvSpPr>
          <p:cNvPr id="19470" name="文本框 26"/>
          <p:cNvSpPr txBox="1"/>
          <p:nvPr/>
        </p:nvSpPr>
        <p:spPr>
          <a:xfrm>
            <a:off x="6240463" y="2501900"/>
            <a:ext cx="3157537" cy="460375"/>
          </a:xfrm>
          <a:prstGeom prst="rect">
            <a:avLst/>
          </a:prstGeom>
          <a:noFill/>
          <a:ln w="9525">
            <a:noFill/>
          </a:ln>
        </p:spPr>
        <p:txBody>
          <a:bodyPr anchor="t" anchorCtr="0">
            <a:spAutoFit/>
          </a:bodyPr>
          <a:p>
            <a:pPr algn="l">
              <a:buClrTx/>
              <a:buSzTx/>
              <a:buFontTx/>
            </a:pPr>
            <a:r>
              <a:rPr lang="zh-CN" altLang="en-US" sz="2400" b="1" dirty="0">
                <a:latin typeface="微软雅黑" panose="020B0503020204020204" pitchFamily="34" charset="-122"/>
                <a:ea typeface="微软雅黑" panose="020B0503020204020204" pitchFamily="34" charset="-122"/>
              </a:rPr>
              <a:t>季军方案</a:t>
            </a:r>
            <a:endParaRPr lang="zh-CN" altLang="en-US" sz="2400" b="1" dirty="0">
              <a:latin typeface="微软雅黑" panose="020B0503020204020204" pitchFamily="34" charset="-122"/>
              <a:ea typeface="微软雅黑" panose="020B0503020204020204" pitchFamily="34" charset="-122"/>
            </a:endParaRPr>
          </a:p>
        </p:txBody>
      </p:sp>
      <p:sp>
        <p:nvSpPr>
          <p:cNvPr id="19471" name="文本框 27"/>
          <p:cNvSpPr txBox="1"/>
          <p:nvPr/>
        </p:nvSpPr>
        <p:spPr>
          <a:xfrm>
            <a:off x="6240463" y="3508375"/>
            <a:ext cx="3157537" cy="460375"/>
          </a:xfrm>
          <a:prstGeom prst="rect">
            <a:avLst/>
          </a:prstGeom>
          <a:noFill/>
          <a:ln w="9525">
            <a:noFill/>
          </a:ln>
        </p:spPr>
        <p:txBody>
          <a:bodyPr anchor="t" anchorCtr="0">
            <a:spAutoFit/>
          </a:bodyPr>
          <a:p>
            <a:r>
              <a:rPr lang="zh-CN" altLang="en-US" sz="2400" b="1" dirty="0">
                <a:latin typeface="微软雅黑" panose="020B0503020204020204" pitchFamily="34" charset="-122"/>
                <a:ea typeface="微软雅黑" panose="020B0503020204020204" pitchFamily="34" charset="-122"/>
              </a:rPr>
              <a:t>殿军</a:t>
            </a:r>
            <a:r>
              <a:rPr lang="zh-CN" altLang="en-US" sz="2400" b="1" dirty="0">
                <a:latin typeface="微软雅黑" panose="020B0503020204020204" pitchFamily="34" charset="-122"/>
                <a:ea typeface="微软雅黑" panose="020B0503020204020204" pitchFamily="34" charset="-122"/>
              </a:rPr>
              <a:t>方案</a:t>
            </a:r>
            <a:endParaRPr lang="zh-CN" altLang="en-US" sz="2400" b="1" dirty="0">
              <a:latin typeface="微软雅黑" panose="020B0503020204020204" pitchFamily="34" charset="-122"/>
              <a:ea typeface="微软雅黑" panose="020B0503020204020204" pitchFamily="34" charset="-122"/>
            </a:endParaRPr>
          </a:p>
        </p:txBody>
      </p:sp>
      <p:sp>
        <p:nvSpPr>
          <p:cNvPr id="19472" name="文本框 28"/>
          <p:cNvSpPr txBox="1"/>
          <p:nvPr/>
        </p:nvSpPr>
        <p:spPr>
          <a:xfrm>
            <a:off x="6240463" y="4540250"/>
            <a:ext cx="3157537" cy="460375"/>
          </a:xfrm>
          <a:prstGeom prst="rect">
            <a:avLst/>
          </a:prstGeom>
          <a:noFill/>
          <a:ln w="9525">
            <a:noFill/>
          </a:ln>
        </p:spPr>
        <p:txBody>
          <a:bodyPr anchor="t" anchorCtr="0">
            <a:spAutoFit/>
          </a:bodyPr>
          <a:p>
            <a:pPr algn="l">
              <a:buClrTx/>
              <a:buSzTx/>
              <a:buFontTx/>
            </a:pPr>
            <a:r>
              <a:rPr lang="zh-CN" altLang="en-US" sz="2400" b="1" dirty="0">
                <a:latin typeface="微软雅黑" panose="020B0503020204020204" pitchFamily="34" charset="-122"/>
                <a:ea typeface="微软雅黑" panose="020B0503020204020204" pitchFamily="34" charset="-122"/>
              </a:rPr>
              <a:t>第九名方案</a:t>
            </a:r>
            <a:endParaRPr lang="zh-CN" altLang="en-US" sz="2400" b="1" dirty="0">
              <a:latin typeface="微软雅黑" panose="020B0503020204020204" pitchFamily="34" charset="-122"/>
              <a:ea typeface="微软雅黑" panose="020B0503020204020204" pitchFamily="34" charset="-122"/>
            </a:endParaRPr>
          </a:p>
        </p:txBody>
      </p:sp>
      <p:pic>
        <p:nvPicPr>
          <p:cNvPr id="19473" name="图片 17"/>
          <p:cNvPicPr>
            <a:picLocks noChangeAspect="1"/>
          </p:cNvPicPr>
          <p:nvPr/>
        </p:nvPicPr>
        <p:blipFill>
          <a:blip r:embed="rId1"/>
          <a:stretch>
            <a:fillRect/>
          </a:stretch>
        </p:blipFill>
        <p:spPr>
          <a:xfrm>
            <a:off x="463550" y="5641975"/>
            <a:ext cx="3333750" cy="1216025"/>
          </a:xfrm>
          <a:prstGeom prst="rect">
            <a:avLst/>
          </a:prstGeom>
          <a:noFill/>
          <a:ln w="9525">
            <a:noFill/>
          </a:ln>
        </p:spPr>
      </p:pic>
      <p:sp>
        <p:nvSpPr>
          <p:cNvPr id="2" name="文本框 11"/>
          <p:cNvSpPr txBox="1"/>
          <p:nvPr/>
        </p:nvSpPr>
        <p:spPr>
          <a:xfrm>
            <a:off x="5409883" y="5511483"/>
            <a:ext cx="785812" cy="521970"/>
          </a:xfrm>
          <a:prstGeom prst="rect">
            <a:avLst/>
          </a:prstGeom>
          <a:noFill/>
          <a:ln w="9525">
            <a:noFill/>
          </a:ln>
        </p:spPr>
        <p:txBody>
          <a:bodyPr anchor="t" anchorCtr="0">
            <a:spAutoFit/>
          </a:bodyPr>
          <a:p>
            <a:r>
              <a:rPr lang="en-US" altLang="zh-CN" sz="2800" b="1" i="1" dirty="0">
                <a:latin typeface="Arial Black" panose="020B0A04020102020204" pitchFamily="34" charset="0"/>
                <a:ea typeface="Adobe Gothic Std B" charset="-128"/>
              </a:rPr>
              <a:t>05</a:t>
            </a:r>
            <a:endParaRPr lang="en-US" altLang="zh-CN" sz="2800" b="1" i="1" dirty="0">
              <a:latin typeface="Arial Black" panose="020B0A04020102020204" pitchFamily="34" charset="0"/>
              <a:ea typeface="Adobe Gothic Std B" charset="-128"/>
            </a:endParaRPr>
          </a:p>
        </p:txBody>
      </p:sp>
      <p:cxnSp>
        <p:nvCxnSpPr>
          <p:cNvPr id="3" name="直接连接符 2"/>
          <p:cNvCxnSpPr/>
          <p:nvPr/>
        </p:nvCxnSpPr>
        <p:spPr>
          <a:xfrm flipH="1">
            <a:off x="5878195" y="5457508"/>
            <a:ext cx="433388" cy="576263"/>
          </a:xfrm>
          <a:prstGeom prst="line">
            <a:avLst/>
          </a:prstGeom>
        </p:spPr>
        <p:style>
          <a:lnRef idx="3">
            <a:schemeClr val="dk1"/>
          </a:lnRef>
          <a:fillRef idx="0">
            <a:schemeClr val="dk1"/>
          </a:fillRef>
          <a:effectRef idx="2">
            <a:schemeClr val="dk1"/>
          </a:effectRef>
          <a:fontRef idx="minor">
            <a:schemeClr val="tx1"/>
          </a:fontRef>
        </p:style>
      </p:cxnSp>
      <p:sp>
        <p:nvSpPr>
          <p:cNvPr id="4" name="文本框 28"/>
          <p:cNvSpPr txBox="1"/>
          <p:nvPr/>
        </p:nvSpPr>
        <p:spPr>
          <a:xfrm>
            <a:off x="6311583" y="5541645"/>
            <a:ext cx="3157537" cy="460375"/>
          </a:xfrm>
          <a:prstGeom prst="rect">
            <a:avLst/>
          </a:prstGeom>
          <a:noFill/>
          <a:ln w="9525">
            <a:noFill/>
          </a:ln>
        </p:spPr>
        <p:txBody>
          <a:bodyPr anchor="t" anchorCtr="0">
            <a:spAutoFit/>
          </a:bodyPr>
          <a:p>
            <a:pPr algn="l">
              <a:buClrTx/>
              <a:buSzTx/>
              <a:buFontTx/>
            </a:pPr>
            <a:r>
              <a:rPr lang="zh-CN" altLang="en-US" sz="2400" b="1" dirty="0">
                <a:latin typeface="微软雅黑" panose="020B0503020204020204" pitchFamily="34" charset="-122"/>
                <a:ea typeface="微软雅黑" panose="020B0503020204020204" pitchFamily="34" charset="-122"/>
              </a:rPr>
              <a:t>第</a:t>
            </a:r>
            <a:r>
              <a:rPr lang="zh-CN" altLang="en-US" sz="2400" b="1" dirty="0">
                <a:latin typeface="微软雅黑" panose="020B0503020204020204" pitchFamily="34" charset="-122"/>
                <a:ea typeface="微软雅黑" panose="020B0503020204020204" pitchFamily="34" charset="-122"/>
              </a:rPr>
              <a:t>十四名方案</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p:txBody>
          <a:bodyPr vert="horz" wrap="square" lIns="91440" tIns="45720" rIns="91440" bIns="45720" anchor="b" anchorCtr="0"/>
          <a:p>
            <a:pPr eaLnBrk="1" hangingPunct="1"/>
            <a:r>
              <a:rPr lang="en-US" altLang="zh-CN" sz="6000" kern="1200" dirty="0">
                <a:solidFill>
                  <a:schemeClr val="bg1"/>
                </a:solidFill>
                <a:latin typeface="Arial Black" panose="020B0A04020102020204" pitchFamily="34" charset="0"/>
                <a:ea typeface="+mj-ea"/>
                <a:cs typeface="+mj-cs"/>
              </a:rPr>
              <a:t>03</a:t>
            </a:r>
            <a:br>
              <a:rPr lang="en-US" altLang="zh-CN" sz="6000" kern="1200" dirty="0">
                <a:latin typeface="Arial Black" panose="020B0A04020102020204" pitchFamily="34" charset="0"/>
                <a:ea typeface="+mj-ea"/>
                <a:cs typeface="+mj-cs"/>
              </a:rPr>
            </a:br>
            <a:br>
              <a:rPr lang="en-US" altLang="zh-CN" kern="1200" dirty="0">
                <a:latin typeface="+mj-lt"/>
                <a:ea typeface="+mj-ea"/>
                <a:cs typeface="+mj-cs"/>
              </a:rPr>
            </a:br>
            <a:r>
              <a:rPr lang="zh-CN" altLang="en-US" b="1" kern="1200" dirty="0">
                <a:solidFill>
                  <a:schemeClr val="bg1"/>
                </a:solidFill>
                <a:latin typeface="微软雅黑" panose="020B0503020204020204" pitchFamily="34" charset="-122"/>
                <a:ea typeface="微软雅黑" panose="020B0503020204020204" pitchFamily="34" charset="-122"/>
                <a:cs typeface="+mj-cs"/>
              </a:rPr>
              <a:t>殿军</a:t>
            </a:r>
            <a:r>
              <a:rPr lang="zh-CN" altLang="en-US" b="1" kern="1200" dirty="0">
                <a:solidFill>
                  <a:schemeClr val="bg1"/>
                </a:solidFill>
                <a:latin typeface="微软雅黑" panose="020B0503020204020204" pitchFamily="34" charset="-122"/>
                <a:ea typeface="微软雅黑" panose="020B0503020204020204" pitchFamily="34" charset="-122"/>
                <a:cs typeface="+mj-cs"/>
              </a:rPr>
              <a:t>方案</a:t>
            </a:r>
            <a:endParaRPr lang="zh-CN" altLang="en-US" b="1" kern="12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方案</a:t>
            </a:r>
            <a:r>
              <a:rPr lang="zh-CN" altLang="en-US" kern="1200" dirty="0">
                <a:latin typeface="微软雅黑" panose="020B0503020204020204" pitchFamily="34" charset="-122"/>
                <a:ea typeface="微软雅黑" panose="020B0503020204020204" pitchFamily="34" charset="-122"/>
                <a:cs typeface="+mj-cs"/>
              </a:rPr>
              <a:t>总览</a:t>
            </a:r>
            <a:endParaRPr lang="zh-CN" altLang="en-US" kern="1200" dirty="0">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622935" y="1052195"/>
            <a:ext cx="10041890" cy="2861310"/>
          </a:xfrm>
          <a:prstGeom prst="rect">
            <a:avLst/>
          </a:prstGeom>
        </p:spPr>
        <p:txBody>
          <a:bodyPr wrap="square">
            <a:spAutoFit/>
          </a:bodyPr>
          <a:p>
            <a:pPr marL="0" indent="0"/>
            <a:r>
              <a:rPr lang="zh-CN" altLang="en-US" sz="1800" b="0" i="0">
                <a:solidFill>
                  <a:srgbClr val="3C4043"/>
                </a:solidFill>
                <a:latin typeface="Times New Roman" panose="02020603050405020304" charset="0"/>
                <a:ea typeface="Inter"/>
                <a:cs typeface="Times New Roman" panose="02020603050405020304" charset="0"/>
              </a:rPr>
              <a:t>解决方案是一个简单的 </a:t>
            </a:r>
            <a:r>
              <a:rPr lang="en-US" altLang="zh-CN" sz="1800" b="0" i="0">
                <a:solidFill>
                  <a:srgbClr val="3C4043"/>
                </a:solidFill>
                <a:latin typeface="Times New Roman" panose="02020603050405020304" charset="0"/>
                <a:ea typeface="Inter"/>
                <a:cs typeface="Times New Roman" panose="02020603050405020304" charset="0"/>
              </a:rPr>
              <a:t>3D-ResNet18 </a:t>
            </a:r>
            <a:r>
              <a:rPr lang="zh-CN" altLang="en-US" sz="1800" b="0" i="0">
                <a:solidFill>
                  <a:srgbClr val="3C4043"/>
                </a:solidFill>
                <a:latin typeface="Times New Roman" panose="02020603050405020304" charset="0"/>
                <a:ea typeface="Inter"/>
                <a:cs typeface="Times New Roman" panose="02020603050405020304" charset="0"/>
              </a:rPr>
              <a:t>分类器和 </a:t>
            </a:r>
            <a:r>
              <a:rPr lang="en-US" altLang="zh-CN" sz="1800" b="0" i="0">
                <a:solidFill>
                  <a:srgbClr val="3C4043"/>
                </a:solidFill>
                <a:latin typeface="Times New Roman" panose="02020603050405020304" charset="0"/>
                <a:ea typeface="Inter"/>
                <a:cs typeface="Times New Roman" panose="02020603050405020304" charset="0"/>
              </a:rPr>
              <a:t>MONAI </a:t>
            </a:r>
            <a:r>
              <a:rPr lang="zh-CN" altLang="en-US" sz="1800" b="0" i="0">
                <a:solidFill>
                  <a:srgbClr val="3C4043"/>
                </a:solidFill>
                <a:latin typeface="Times New Roman" panose="02020603050405020304" charset="0"/>
                <a:ea typeface="Inter"/>
                <a:cs typeface="Times New Roman" panose="02020603050405020304" charset="0"/>
              </a:rPr>
              <a:t>的目标检测模型的集成。我们还使用了 </a:t>
            </a:r>
            <a:r>
              <a:rPr lang="en-US" altLang="zh-CN" sz="1800" b="0" i="0">
                <a:solidFill>
                  <a:srgbClr val="3C4043"/>
                </a:solidFill>
                <a:latin typeface="Times New Roman" panose="02020603050405020304" charset="0"/>
                <a:ea typeface="Inter"/>
                <a:cs typeface="Times New Roman" panose="02020603050405020304" charset="0"/>
              </a:rPr>
              <a:t>MONAI </a:t>
            </a:r>
            <a:r>
              <a:rPr lang="zh-CN" altLang="en-US" sz="1800" b="0" i="0">
                <a:solidFill>
                  <a:srgbClr val="3C4043"/>
                </a:solidFill>
                <a:latin typeface="Times New Roman" panose="02020603050405020304" charset="0"/>
                <a:ea typeface="Inter"/>
                <a:cs typeface="Times New Roman" panose="02020603050405020304" charset="0"/>
              </a:rPr>
              <a:t>进行数据增强，并通过 </a:t>
            </a:r>
            <a:r>
              <a:rPr lang="en-US" altLang="zh-CN" sz="1800" b="0" i="0">
                <a:solidFill>
                  <a:srgbClr val="3C4043"/>
                </a:solidFill>
                <a:latin typeface="Times New Roman" panose="02020603050405020304" charset="0"/>
                <a:ea typeface="Inter"/>
                <a:cs typeface="Times New Roman" panose="02020603050405020304" charset="0"/>
              </a:rPr>
              <a:t>jit </a:t>
            </a:r>
            <a:r>
              <a:rPr lang="zh-CN" altLang="en-US" sz="1800" b="0" i="0">
                <a:solidFill>
                  <a:srgbClr val="3C4043"/>
                </a:solidFill>
                <a:latin typeface="Times New Roman" panose="02020603050405020304" charset="0"/>
                <a:ea typeface="Inter"/>
                <a:cs typeface="Times New Roman" panose="02020603050405020304" charset="0"/>
              </a:rPr>
              <a:t>或 </a:t>
            </a:r>
            <a:r>
              <a:rPr lang="en-US" altLang="zh-CN" sz="1800" b="0" i="0">
                <a:solidFill>
                  <a:srgbClr val="3C4043"/>
                </a:solidFill>
                <a:latin typeface="Times New Roman" panose="02020603050405020304" charset="0"/>
                <a:ea typeface="Inter"/>
                <a:cs typeface="Times New Roman" panose="02020603050405020304" charset="0"/>
              </a:rPr>
              <a:t>TensorRT </a:t>
            </a:r>
            <a:r>
              <a:rPr lang="zh-CN" altLang="en-US" sz="1800" b="0" i="0">
                <a:solidFill>
                  <a:srgbClr val="3C4043"/>
                </a:solidFill>
                <a:latin typeface="Times New Roman" panose="02020603050405020304" charset="0"/>
                <a:ea typeface="Inter"/>
                <a:cs typeface="Times New Roman" panose="02020603050405020304" charset="0"/>
              </a:rPr>
              <a:t>导出模型，这大大提升了速度。</a:t>
            </a:r>
            <a:endParaRPr lang="zh-CN" altLang="en-US" sz="1800" b="0" i="0">
              <a:solidFill>
                <a:srgbClr val="3C4043"/>
              </a:solidFill>
              <a:latin typeface="Times New Roman" panose="02020603050405020304" charset="0"/>
              <a:ea typeface="Inter"/>
              <a:cs typeface="Times New Roman" panose="02020603050405020304" charset="0"/>
            </a:endParaRPr>
          </a:p>
          <a:p>
            <a:pPr marL="0" indent="0"/>
            <a:r>
              <a:rPr lang="zh-CN" altLang="en-US" sz="1800" b="0" i="0">
                <a:solidFill>
                  <a:srgbClr val="3C4043"/>
                </a:solidFill>
                <a:latin typeface="Times New Roman" panose="02020603050405020304" charset="0"/>
                <a:ea typeface="Inter"/>
                <a:cs typeface="Times New Roman" panose="02020603050405020304" charset="0"/>
              </a:rPr>
              <a:t>我根据体素大小划分了原始训练数据，根据数据集</a:t>
            </a:r>
            <a:r>
              <a:rPr lang="en-US" altLang="zh-CN" sz="1800" b="0" i="0">
                <a:solidFill>
                  <a:srgbClr val="3C4043"/>
                </a:solidFill>
                <a:latin typeface="Times New Roman" panose="02020603050405020304" charset="0"/>
                <a:ea typeface="Inter"/>
                <a:cs typeface="Times New Roman" panose="02020603050405020304" charset="0"/>
              </a:rPr>
              <a:t> ID </a:t>
            </a:r>
            <a:r>
              <a:rPr lang="zh-CN" altLang="en-US" sz="1800" b="0" i="0">
                <a:solidFill>
                  <a:srgbClr val="3C4043"/>
                </a:solidFill>
                <a:latin typeface="Times New Roman" panose="02020603050405020304" charset="0"/>
                <a:ea typeface="Inter"/>
                <a:cs typeface="Times New Roman" panose="02020603050405020304" charset="0"/>
              </a:rPr>
              <a:t>划分了外部数据，以某种程度上模拟训练</a:t>
            </a:r>
            <a:r>
              <a:rPr lang="en-US" altLang="zh-CN" sz="1800" b="0" i="0">
                <a:solidFill>
                  <a:srgbClr val="3C4043"/>
                </a:solidFill>
                <a:latin typeface="Times New Roman" panose="02020603050405020304" charset="0"/>
                <a:ea typeface="Inter"/>
                <a:cs typeface="Times New Roman" panose="02020603050405020304" charset="0"/>
              </a:rPr>
              <a:t>/</a:t>
            </a:r>
            <a:r>
              <a:rPr lang="zh-CN" altLang="en-US" sz="1800" b="0" i="0">
                <a:solidFill>
                  <a:srgbClr val="3C4043"/>
                </a:solidFill>
                <a:latin typeface="Times New Roman" panose="02020603050405020304" charset="0"/>
                <a:ea typeface="Inter"/>
                <a:cs typeface="Times New Roman" panose="02020603050405020304" charset="0"/>
              </a:rPr>
              <a:t>测试差异。使用了</a:t>
            </a:r>
            <a:r>
              <a:rPr lang="en-US" altLang="zh-CN" sz="1800" b="0" i="0">
                <a:solidFill>
                  <a:srgbClr val="3C4043"/>
                </a:solidFill>
                <a:latin typeface="Times New Roman" panose="02020603050405020304" charset="0"/>
                <a:ea typeface="Inter"/>
                <a:cs typeface="Times New Roman" panose="02020603050405020304" charset="0"/>
              </a:rPr>
              <a:t> 4 </a:t>
            </a:r>
            <a:r>
              <a:rPr lang="zh-CN" altLang="en-US" sz="1800" b="0" i="0">
                <a:solidFill>
                  <a:srgbClr val="3C4043"/>
                </a:solidFill>
                <a:latin typeface="Times New Roman" panose="02020603050405020304" charset="0"/>
                <a:ea typeface="Inter"/>
                <a:cs typeface="Times New Roman" panose="02020603050405020304" charset="0"/>
              </a:rPr>
              <a:t>折交叉验证。</a:t>
            </a:r>
            <a:endParaRPr lang="zh-CN" altLang="en-US" sz="1800" b="0" i="0">
              <a:solidFill>
                <a:srgbClr val="3C4043"/>
              </a:solidFill>
              <a:latin typeface="Times New Roman" panose="02020603050405020304" charset="0"/>
              <a:ea typeface="Inter"/>
              <a:cs typeface="Times New Roman" panose="02020603050405020304" charset="0"/>
            </a:endParaRPr>
          </a:p>
          <a:p>
            <a:pPr marL="0" indent="0"/>
            <a:r>
              <a:rPr lang="en-US" altLang="zh-CN" sz="1800" b="0" i="0">
                <a:solidFill>
                  <a:srgbClr val="3C4043"/>
                </a:solidFill>
                <a:latin typeface="Times New Roman" panose="02020603050405020304" charset="0"/>
                <a:ea typeface="Inter"/>
                <a:cs typeface="Times New Roman" panose="02020603050405020304" charset="0"/>
              </a:rPr>
              <a:t>3D </a:t>
            </a:r>
            <a:r>
              <a:rPr lang="zh-CN" altLang="en-US" sz="1800" b="0" i="0">
                <a:solidFill>
                  <a:srgbClr val="3C4043"/>
                </a:solidFill>
                <a:latin typeface="Times New Roman" panose="02020603050405020304" charset="0"/>
                <a:ea typeface="Inter"/>
                <a:cs typeface="Times New Roman" panose="02020603050405020304" charset="0"/>
              </a:rPr>
              <a:t>图像被缩放到固定的体素大小</a:t>
            </a:r>
            <a:r>
              <a:rPr lang="en-US" altLang="zh-CN" sz="1800" b="0" i="0">
                <a:solidFill>
                  <a:srgbClr val="3C4043"/>
                </a:solidFill>
                <a:latin typeface="Times New Roman" panose="02020603050405020304" charset="0"/>
                <a:ea typeface="Inter"/>
                <a:cs typeface="Times New Roman" panose="02020603050405020304" charset="0"/>
              </a:rPr>
              <a:t> 15.6</a:t>
            </a:r>
            <a:r>
              <a:rPr lang="zh-CN" altLang="en-US" sz="1800" b="0" i="0">
                <a:solidFill>
                  <a:srgbClr val="3C4043"/>
                </a:solidFill>
                <a:latin typeface="Times New Roman" panose="02020603050405020304" charset="0"/>
                <a:ea typeface="Inter"/>
                <a:cs typeface="Times New Roman" panose="02020603050405020304" charset="0"/>
              </a:rPr>
              <a:t>，并以</a:t>
            </a:r>
            <a:r>
              <a:rPr lang="en-US" altLang="zh-CN" sz="1800" b="0" i="0">
                <a:solidFill>
                  <a:srgbClr val="3C4043"/>
                </a:solidFill>
                <a:latin typeface="Times New Roman" panose="02020603050405020304" charset="0"/>
                <a:ea typeface="Inter"/>
                <a:cs typeface="Times New Roman" panose="02020603050405020304" charset="0"/>
              </a:rPr>
              <a:t> int8 </a:t>
            </a:r>
            <a:r>
              <a:rPr lang="zh-CN" altLang="en-US" sz="1800" b="0" i="0">
                <a:solidFill>
                  <a:srgbClr val="3C4043"/>
                </a:solidFill>
                <a:latin typeface="Times New Roman" panose="02020603050405020304" charset="0"/>
                <a:ea typeface="Inter"/>
                <a:cs typeface="Times New Roman" panose="02020603050405020304" charset="0"/>
              </a:rPr>
              <a:t>格式保存到磁盘。</a:t>
            </a:r>
            <a:endParaRPr lang="zh-CN" altLang="en-US" sz="1800" b="0" i="0">
              <a:solidFill>
                <a:srgbClr val="3C4043"/>
              </a:solidFill>
              <a:latin typeface="Times New Roman" panose="02020603050405020304" charset="0"/>
              <a:ea typeface="Inter"/>
              <a:cs typeface="Times New Roman" panose="02020603050405020304" charset="0"/>
            </a:endParaRPr>
          </a:p>
          <a:p>
            <a:pPr marL="0" indent="0"/>
            <a:r>
              <a:rPr lang="zh-CN" altLang="en-US" sz="1800" b="0" i="0">
                <a:solidFill>
                  <a:srgbClr val="3C4043"/>
                </a:solidFill>
                <a:latin typeface="Times New Roman" panose="02020603050405020304" charset="0"/>
                <a:ea typeface="Inter"/>
                <a:cs typeface="Times New Roman" panose="02020603050405020304" charset="0"/>
              </a:rPr>
              <a:t>使用了</a:t>
            </a:r>
            <a:r>
              <a:rPr lang="en-US" altLang="zh-CN" sz="1800" b="0" i="0">
                <a:solidFill>
                  <a:srgbClr val="3C4043"/>
                </a:solidFill>
                <a:latin typeface="Times New Roman" panose="02020603050405020304" charset="0"/>
                <a:ea typeface="Inter"/>
                <a:cs typeface="Times New Roman" panose="02020603050405020304" charset="0"/>
              </a:rPr>
              <a:t> RandomCrop</a:t>
            </a:r>
            <a:r>
              <a:rPr lang="zh-CN" altLang="en-US" sz="1800" b="0" i="0">
                <a:solidFill>
                  <a:srgbClr val="3C4043"/>
                </a:solidFill>
                <a:latin typeface="Times New Roman" panose="02020603050405020304" charset="0"/>
                <a:ea typeface="Inter"/>
                <a:cs typeface="Times New Roman" panose="02020603050405020304" charset="0"/>
              </a:rPr>
              <a:t>（尺寸为</a:t>
            </a:r>
            <a:r>
              <a:rPr lang="en-US" altLang="zh-CN" sz="1800" b="0" i="0">
                <a:solidFill>
                  <a:srgbClr val="3C4043"/>
                </a:solidFill>
                <a:latin typeface="Times New Roman" panose="02020603050405020304" charset="0"/>
                <a:ea typeface="Inter"/>
                <a:cs typeface="Times New Roman" panose="02020603050405020304" charset="0"/>
              </a:rPr>
              <a:t> 96x160x160</a:t>
            </a:r>
            <a:r>
              <a:rPr lang="zh-CN" altLang="en-US" sz="1800" b="0" i="0">
                <a:solidFill>
                  <a:srgbClr val="3C4043"/>
                </a:solidFill>
                <a:latin typeface="Times New Roman" panose="02020603050405020304" charset="0"/>
                <a:ea typeface="Inter"/>
                <a:cs typeface="Times New Roman" panose="02020603050405020304" charset="0"/>
              </a:rPr>
              <a:t>）、各轴翻转，并且在</a:t>
            </a:r>
            <a:r>
              <a:rPr lang="en-US" altLang="zh-CN" sz="1800" b="0" i="0">
                <a:solidFill>
                  <a:srgbClr val="3C4043"/>
                </a:solidFill>
                <a:latin typeface="Times New Roman" panose="02020603050405020304" charset="0"/>
                <a:ea typeface="Inter"/>
                <a:cs typeface="Times New Roman" panose="02020603050405020304" charset="0"/>
              </a:rPr>
              <a:t> GPU </a:t>
            </a:r>
            <a:r>
              <a:rPr lang="zh-CN" altLang="en-US" sz="1800" b="0" i="0">
                <a:solidFill>
                  <a:srgbClr val="3C4043"/>
                </a:solidFill>
                <a:latin typeface="Times New Roman" panose="02020603050405020304" charset="0"/>
                <a:ea typeface="Inter"/>
                <a:cs typeface="Times New Roman" panose="02020603050405020304" charset="0"/>
              </a:rPr>
              <a:t>上额外进行了缩放和旋转（均来自</a:t>
            </a:r>
            <a:r>
              <a:rPr lang="en-US" altLang="zh-CN" sz="1800" b="0" i="0">
                <a:solidFill>
                  <a:srgbClr val="3C4043"/>
                </a:solidFill>
                <a:latin typeface="Times New Roman" panose="02020603050405020304" charset="0"/>
                <a:ea typeface="Inter"/>
                <a:cs typeface="Times New Roman" panose="02020603050405020304" charset="0"/>
              </a:rPr>
              <a:t> MONAI</a:t>
            </a:r>
            <a:r>
              <a:rPr lang="zh-CN" altLang="en-US" sz="1800" b="0" i="0">
                <a:solidFill>
                  <a:srgbClr val="3C4043"/>
                </a:solidFill>
                <a:latin typeface="Times New Roman" panose="02020603050405020304" charset="0"/>
                <a:ea typeface="Inter"/>
                <a:cs typeface="Times New Roman" panose="02020603050405020304" charset="0"/>
              </a:rPr>
              <a:t>）。此外，我使用了一个定制实现的</a:t>
            </a:r>
            <a:r>
              <a:rPr lang="en-US" altLang="zh-CN" sz="1800" b="0" i="0">
                <a:solidFill>
                  <a:srgbClr val="3C4043"/>
                </a:solidFill>
                <a:latin typeface="Times New Roman" panose="02020603050405020304" charset="0"/>
                <a:ea typeface="Inter"/>
                <a:cs typeface="Times New Roman" panose="02020603050405020304" charset="0"/>
              </a:rPr>
              <a:t> MixUp </a:t>
            </a:r>
            <a:r>
              <a:rPr lang="zh-CN" altLang="en-US" sz="1800" b="0" i="0">
                <a:solidFill>
                  <a:srgbClr val="3C4043"/>
                </a:solidFill>
                <a:latin typeface="Times New Roman" panose="02020603050405020304" charset="0"/>
                <a:ea typeface="Inter"/>
                <a:cs typeface="Times New Roman" panose="02020603050405020304" charset="0"/>
              </a:rPr>
              <a:t>方法，这对于延长训练时间和防止过拟合非常有效。我实现了一个版本，确保混合的图块中不超过</a:t>
            </a:r>
            <a:r>
              <a:rPr lang="en-US" altLang="zh-CN" sz="1800" b="0" i="0">
                <a:solidFill>
                  <a:srgbClr val="3C4043"/>
                </a:solidFill>
                <a:latin typeface="Times New Roman" panose="02020603050405020304" charset="0"/>
                <a:ea typeface="Inter"/>
                <a:cs typeface="Times New Roman" panose="02020603050405020304" charset="0"/>
              </a:rPr>
              <a:t> 1 </a:t>
            </a:r>
            <a:r>
              <a:rPr lang="zh-CN" altLang="en-US" sz="1800" b="0" i="0">
                <a:solidFill>
                  <a:srgbClr val="3C4043"/>
                </a:solidFill>
                <a:latin typeface="Times New Roman" panose="02020603050405020304" charset="0"/>
                <a:ea typeface="Inter"/>
                <a:cs typeface="Times New Roman" panose="02020603050405020304" charset="0"/>
              </a:rPr>
              <a:t>个马达。此外，正样本，即包含马达的裁剪图块，通过使其总比例达到</a:t>
            </a:r>
            <a:r>
              <a:rPr lang="en-US" altLang="zh-CN" sz="1800" b="0" i="0">
                <a:solidFill>
                  <a:srgbClr val="3C4043"/>
                </a:solidFill>
                <a:latin typeface="Times New Roman" panose="02020603050405020304" charset="0"/>
                <a:ea typeface="Inter"/>
                <a:cs typeface="Times New Roman" panose="02020603050405020304" charset="0"/>
              </a:rPr>
              <a:t> 12.5%</a:t>
            </a:r>
            <a:r>
              <a:rPr lang="zh-CN" altLang="en-US" sz="1800" b="0" i="0">
                <a:solidFill>
                  <a:srgbClr val="3C4043"/>
                </a:solidFill>
                <a:latin typeface="Times New Roman" panose="02020603050405020304" charset="0"/>
                <a:ea typeface="Inter"/>
                <a:cs typeface="Times New Roman" panose="02020603050405020304" charset="0"/>
              </a:rPr>
              <a:t>来进行过采样。</a:t>
            </a:r>
            <a:endParaRPr lang="zh-CN" altLang="en-US" sz="1800" b="0" i="0">
              <a:solidFill>
                <a:srgbClr val="3C4043"/>
              </a:solidFill>
              <a:latin typeface="Times New Roman" panose="02020603050405020304" charset="0"/>
              <a:ea typeface="Inter"/>
              <a:cs typeface="Times New Roman" panose="02020603050405020304" charset="0"/>
            </a:endParaRPr>
          </a:p>
          <a:p>
            <a:pPr marL="0" indent="0"/>
            <a:r>
              <a:rPr lang="zh-CN" altLang="en-US" sz="1800" b="0" i="0">
                <a:solidFill>
                  <a:srgbClr val="3C4043"/>
                </a:solidFill>
                <a:latin typeface="Times New Roman" panose="02020603050405020304" charset="0"/>
                <a:ea typeface="Inter"/>
                <a:cs typeface="Times New Roman" panose="02020603050405020304" charset="0"/>
              </a:rPr>
              <a:t>对于阈值处理，使用了基于分位数的方法，因为在比较不同模型时这种方法更加稳定。</a:t>
            </a:r>
            <a:endParaRPr lang="zh-CN" altLang="en-US" sz="1800" b="0" i="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模型</a:t>
            </a:r>
            <a:r>
              <a:rPr lang="zh-CN" altLang="en-US" kern="1200" dirty="0">
                <a:latin typeface="微软雅黑" panose="020B0503020204020204" pitchFamily="34" charset="-122"/>
                <a:ea typeface="微软雅黑" panose="020B0503020204020204" pitchFamily="34" charset="-122"/>
                <a:cs typeface="+mj-cs"/>
              </a:rPr>
              <a:t>结构</a:t>
            </a:r>
            <a:endParaRPr lang="zh-CN" altLang="en-US" kern="1200" dirty="0">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tretch>
            <a:fillRect/>
          </a:stretch>
        </p:blipFill>
        <p:spPr>
          <a:xfrm>
            <a:off x="777240" y="3429000"/>
            <a:ext cx="10106025" cy="2447925"/>
          </a:xfrm>
          <a:prstGeom prst="rect">
            <a:avLst/>
          </a:prstGeom>
        </p:spPr>
      </p:pic>
      <p:sp>
        <p:nvSpPr>
          <p:cNvPr id="3" name="文本框 2"/>
          <p:cNvSpPr txBox="1"/>
          <p:nvPr/>
        </p:nvSpPr>
        <p:spPr>
          <a:xfrm>
            <a:off x="767080" y="967105"/>
            <a:ext cx="10310495" cy="2030095"/>
          </a:xfrm>
          <a:prstGeom prst="rect">
            <a:avLst/>
          </a:prstGeom>
        </p:spPr>
        <p:txBody>
          <a:bodyPr wrap="square">
            <a:spAutoFit/>
          </a:bodyPr>
          <a:p>
            <a:pPr marL="0" indent="0"/>
            <a:r>
              <a:rPr lang="zh-CN" altLang="en-US" sz="1800" b="0" i="0">
                <a:solidFill>
                  <a:srgbClr val="3C4043"/>
                </a:solidFill>
                <a:latin typeface="Times New Roman" panose="02020603050405020304" charset="0"/>
                <a:ea typeface="Inter"/>
                <a:cs typeface="Times New Roman" panose="02020603050405020304" charset="0"/>
              </a:rPr>
              <a:t>分类模型的输入是 </a:t>
            </a:r>
            <a:r>
              <a:rPr lang="en-US" altLang="zh-CN" sz="1800" b="0" i="0">
                <a:solidFill>
                  <a:srgbClr val="3C4043"/>
                </a:solidFill>
                <a:latin typeface="Times New Roman" panose="02020603050405020304" charset="0"/>
                <a:ea typeface="Inter"/>
                <a:cs typeface="Times New Roman" panose="02020603050405020304" charset="0"/>
              </a:rPr>
              <a:t>96x160x160 </a:t>
            </a:r>
            <a:r>
              <a:rPr lang="zh-CN" altLang="en-US" sz="1800" b="0" i="0">
                <a:solidFill>
                  <a:srgbClr val="3C4043"/>
                </a:solidFill>
                <a:latin typeface="Times New Roman" panose="02020603050405020304" charset="0"/>
                <a:ea typeface="Inter"/>
                <a:cs typeface="Times New Roman" panose="02020603050405020304" charset="0"/>
              </a:rPr>
              <a:t>的图像块，经过 </a:t>
            </a:r>
            <a:r>
              <a:rPr lang="en-US" altLang="zh-CN" sz="1800" b="0" i="0">
                <a:solidFill>
                  <a:srgbClr val="3C4043"/>
                </a:solidFill>
                <a:latin typeface="Times New Roman" panose="02020603050405020304" charset="0"/>
                <a:ea typeface="Inter"/>
                <a:cs typeface="Times New Roman" panose="02020603050405020304" charset="0"/>
              </a:rPr>
              <a:t>resnet </a:t>
            </a:r>
            <a:r>
              <a:rPr lang="zh-CN" altLang="en-US" sz="1800" b="0" i="0">
                <a:solidFill>
                  <a:srgbClr val="3C4043"/>
                </a:solidFill>
                <a:latin typeface="Times New Roman" panose="02020603050405020304" charset="0"/>
                <a:ea typeface="Inter"/>
                <a:cs typeface="Times New Roman" panose="02020603050405020304" charset="0"/>
              </a:rPr>
              <a:t>主干网络后得到一个 </a:t>
            </a:r>
            <a:r>
              <a:rPr lang="en-US" altLang="zh-CN" sz="1800" b="0" i="0">
                <a:solidFill>
                  <a:srgbClr val="3C4043"/>
                </a:solidFill>
                <a:latin typeface="Times New Roman" panose="02020603050405020304" charset="0"/>
                <a:ea typeface="Inter"/>
                <a:cs typeface="Times New Roman" panose="02020603050405020304" charset="0"/>
              </a:rPr>
              <a:t>512x3x5x5 </a:t>
            </a:r>
            <a:r>
              <a:rPr lang="zh-CN" altLang="en-US" sz="1800" b="0" i="0">
                <a:solidFill>
                  <a:srgbClr val="3C4043"/>
                </a:solidFill>
                <a:latin typeface="Times New Roman" panose="02020603050405020304" charset="0"/>
                <a:ea typeface="Inter"/>
                <a:cs typeface="Times New Roman" panose="02020603050405020304" charset="0"/>
              </a:rPr>
              <a:t>的特征图。我将 </a:t>
            </a:r>
            <a:r>
              <a:rPr lang="en-US" altLang="zh-CN" sz="1800" b="0" i="0">
                <a:solidFill>
                  <a:srgbClr val="3C4043"/>
                </a:solidFill>
                <a:latin typeface="Times New Roman" panose="02020603050405020304" charset="0"/>
                <a:ea typeface="Inter"/>
                <a:cs typeface="Times New Roman" panose="02020603050405020304" charset="0"/>
              </a:rPr>
              <a:t>3x5x5 </a:t>
            </a:r>
            <a:r>
              <a:rPr lang="zh-CN" altLang="en-US" sz="1800" b="0" i="0">
                <a:solidFill>
                  <a:srgbClr val="3C4043"/>
                </a:solidFill>
                <a:latin typeface="Times New Roman" panose="02020603050405020304" charset="0"/>
                <a:ea typeface="Inter"/>
                <a:cs typeface="Times New Roman" panose="02020603050405020304" charset="0"/>
              </a:rPr>
              <a:t>的输出“像素”展平，使用一个简单的全连接层（</a:t>
            </a:r>
            <a:r>
              <a:rPr lang="en-US" altLang="zh-CN" sz="1800" b="0" i="0">
                <a:solidFill>
                  <a:srgbClr val="3C4043"/>
                </a:solidFill>
                <a:latin typeface="Times New Roman" panose="02020603050405020304" charset="0"/>
                <a:ea typeface="Inter"/>
                <a:cs typeface="Times New Roman" panose="02020603050405020304" charset="0"/>
              </a:rPr>
              <a:t>512-&gt;1</a:t>
            </a:r>
            <a:r>
              <a:rPr lang="zh-CN" altLang="en-US" sz="1800" b="0" i="0">
                <a:solidFill>
                  <a:srgbClr val="3C4043"/>
                </a:solidFill>
                <a:latin typeface="Times New Roman" panose="02020603050405020304" charset="0"/>
                <a:ea typeface="Inter"/>
                <a:cs typeface="Times New Roman" panose="02020603050405020304" charset="0"/>
              </a:rPr>
              <a:t>）对每个像素进行二分类预测，这基本上对应 </a:t>
            </a:r>
            <a:r>
              <a:rPr lang="en-US" altLang="zh-CN" sz="1800" b="0" i="0">
                <a:solidFill>
                  <a:srgbClr val="3C4043"/>
                </a:solidFill>
                <a:latin typeface="Times New Roman" panose="02020603050405020304" charset="0"/>
                <a:ea typeface="Inter"/>
                <a:cs typeface="Times New Roman" panose="02020603050405020304" charset="0"/>
              </a:rPr>
              <a:t>75 </a:t>
            </a:r>
            <a:r>
              <a:rPr lang="zh-CN" altLang="en-US" sz="1800" b="0" i="0">
                <a:solidFill>
                  <a:srgbClr val="3C4043"/>
                </a:solidFill>
                <a:latin typeface="Times New Roman" panose="02020603050405020304" charset="0"/>
                <a:ea typeface="Inter"/>
                <a:cs typeface="Times New Roman" panose="02020603050405020304" charset="0"/>
              </a:rPr>
              <a:t>个类别，用于确定马达位置。作者还添加了一个额外的类别，用于表示图像块中没有马达。因此，总体上这是一个简单的 </a:t>
            </a:r>
            <a:r>
              <a:rPr lang="en-US" altLang="zh-CN" sz="1800" b="0" i="0">
                <a:solidFill>
                  <a:srgbClr val="3C4043"/>
                </a:solidFill>
                <a:latin typeface="Times New Roman" panose="02020603050405020304" charset="0"/>
                <a:ea typeface="Inter"/>
                <a:cs typeface="Times New Roman" panose="02020603050405020304" charset="0"/>
              </a:rPr>
              <a:t>3D-ResNet18 </a:t>
            </a:r>
            <a:r>
              <a:rPr lang="zh-CN" altLang="en-US" sz="1800" b="0" i="0">
                <a:solidFill>
                  <a:srgbClr val="3C4043"/>
                </a:solidFill>
                <a:latin typeface="Times New Roman" panose="02020603050405020304" charset="0"/>
                <a:ea typeface="Inter"/>
                <a:cs typeface="Times New Roman" panose="02020603050405020304" charset="0"/>
              </a:rPr>
              <a:t>分类器，具有 </a:t>
            </a:r>
            <a:r>
              <a:rPr lang="en-US" altLang="zh-CN" sz="1800" b="0" i="0">
                <a:solidFill>
                  <a:srgbClr val="3C4043"/>
                </a:solidFill>
                <a:latin typeface="Times New Roman" panose="02020603050405020304" charset="0"/>
                <a:ea typeface="Inter"/>
                <a:cs typeface="Times New Roman" panose="02020603050405020304" charset="0"/>
              </a:rPr>
              <a:t>76 </a:t>
            </a:r>
            <a:r>
              <a:rPr lang="zh-CN" altLang="en-US" sz="1800" b="0" i="0">
                <a:solidFill>
                  <a:srgbClr val="3C4043"/>
                </a:solidFill>
                <a:latin typeface="Times New Roman" panose="02020603050405020304" charset="0"/>
                <a:ea typeface="Inter"/>
                <a:cs typeface="Times New Roman" panose="02020603050405020304" charset="0"/>
              </a:rPr>
              <a:t>个类别，使用交叉熵损失进行训练。</a:t>
            </a:r>
            <a:endParaRPr lang="zh-CN" altLang="en-US" sz="1800" b="0" i="0">
              <a:solidFill>
                <a:srgbClr val="3C4043"/>
              </a:solidFill>
              <a:latin typeface="Times New Roman" panose="02020603050405020304" charset="0"/>
              <a:ea typeface="Inter"/>
              <a:cs typeface="Times New Roman" panose="02020603050405020304" charset="0"/>
            </a:endParaRPr>
          </a:p>
          <a:p>
            <a:pPr marL="0" indent="0"/>
            <a:r>
              <a:rPr lang="zh-CN" altLang="en-US" sz="1800" b="0" i="0">
                <a:solidFill>
                  <a:srgbClr val="3C4043"/>
                </a:solidFill>
                <a:latin typeface="Times New Roman" panose="02020603050405020304" charset="0"/>
                <a:ea typeface="Inter"/>
                <a:cs typeface="Times New Roman" panose="02020603050405020304" charset="0"/>
              </a:rPr>
              <a:t>在推理阶段，作者使用了重叠为</a:t>
            </a:r>
            <a:r>
              <a:rPr lang="en-US" altLang="zh-CN" sz="1800" b="0" i="0">
                <a:solidFill>
                  <a:srgbClr val="3C4043"/>
                </a:solidFill>
                <a:latin typeface="Times New Roman" panose="02020603050405020304" charset="0"/>
                <a:ea typeface="Inter"/>
                <a:cs typeface="Times New Roman" panose="02020603050405020304" charset="0"/>
              </a:rPr>
              <a:t> 0.5 </a:t>
            </a:r>
            <a:r>
              <a:rPr lang="zh-CN" altLang="en-US" sz="1800" b="0" i="0">
                <a:solidFill>
                  <a:srgbClr val="3C4043"/>
                </a:solidFill>
                <a:latin typeface="Times New Roman" panose="02020603050405020304" charset="0"/>
                <a:ea typeface="Inter"/>
                <a:cs typeface="Times New Roman" panose="02020603050405020304" charset="0"/>
              </a:rPr>
              <a:t>的滑动窗口方法。对于马达定位，直接选择</a:t>
            </a:r>
            <a:r>
              <a:rPr lang="en-US" altLang="zh-CN" sz="1800" b="0" i="0">
                <a:solidFill>
                  <a:srgbClr val="3C4043"/>
                </a:solidFill>
                <a:latin typeface="Times New Roman" panose="02020603050405020304" charset="0"/>
                <a:ea typeface="Inter"/>
                <a:cs typeface="Times New Roman" panose="02020603050405020304" charset="0"/>
              </a:rPr>
              <a:t> 75 </a:t>
            </a:r>
            <a:r>
              <a:rPr lang="zh-CN" altLang="en-US" sz="1800" b="0" i="0">
                <a:solidFill>
                  <a:srgbClr val="3C4043"/>
                </a:solidFill>
                <a:latin typeface="Times New Roman" panose="02020603050405020304" charset="0"/>
                <a:ea typeface="Inter"/>
                <a:cs typeface="Times New Roman" panose="02020603050405020304" charset="0"/>
              </a:rPr>
              <a:t>个类别中预测值最高的图像块。然后结合图像块的位置和来自</a:t>
            </a:r>
            <a:r>
              <a:rPr lang="en-US" altLang="zh-CN" sz="1800" b="0" i="0">
                <a:solidFill>
                  <a:srgbClr val="3C4043"/>
                </a:solidFill>
                <a:latin typeface="Times New Roman" panose="02020603050405020304" charset="0"/>
                <a:ea typeface="Inter"/>
                <a:cs typeface="Times New Roman" panose="02020603050405020304" charset="0"/>
              </a:rPr>
              <a:t> 3x5x5 </a:t>
            </a:r>
            <a:r>
              <a:rPr lang="zh-CN" altLang="en-US" sz="1800" b="0" i="0">
                <a:solidFill>
                  <a:srgbClr val="3C4043"/>
                </a:solidFill>
                <a:latin typeface="Times New Roman" panose="02020603050405020304" charset="0"/>
                <a:ea typeface="Inter"/>
                <a:cs typeface="Times New Roman" panose="02020603050405020304" charset="0"/>
              </a:rPr>
              <a:t>网格的偏移量确定最终定位。这个非常简单且快速的模型在公开排行榜上得分为</a:t>
            </a:r>
            <a:r>
              <a:rPr lang="en-US" altLang="zh-CN" sz="1800" b="0" i="0">
                <a:solidFill>
                  <a:srgbClr val="3C4043"/>
                </a:solidFill>
                <a:latin typeface="Times New Roman" panose="02020603050405020304" charset="0"/>
                <a:ea typeface="Inter"/>
                <a:cs typeface="Times New Roman" panose="02020603050405020304" charset="0"/>
              </a:rPr>
              <a:t> 0.875</a:t>
            </a:r>
            <a:endParaRPr lang="en-US" altLang="zh-CN" sz="1800" b="0" i="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p:txBody>
          <a:bodyPr vert="horz" wrap="square" lIns="91440" tIns="45720" rIns="91440" bIns="45720" anchor="b" anchorCtr="0"/>
          <a:p>
            <a:pPr eaLnBrk="1" hangingPunct="1"/>
            <a:r>
              <a:rPr lang="en-US" altLang="zh-CN" sz="6000" kern="1200" dirty="0">
                <a:solidFill>
                  <a:schemeClr val="bg1"/>
                </a:solidFill>
                <a:latin typeface="Arial Black" panose="020B0A04020102020204" pitchFamily="34" charset="0"/>
                <a:ea typeface="+mj-ea"/>
                <a:cs typeface="+mj-cs"/>
              </a:rPr>
              <a:t>04</a:t>
            </a:r>
            <a:br>
              <a:rPr lang="en-US" altLang="zh-CN" sz="6000" kern="1200" dirty="0">
                <a:latin typeface="Arial Black" panose="020B0A04020102020204" pitchFamily="34" charset="0"/>
                <a:ea typeface="+mj-ea"/>
                <a:cs typeface="+mj-cs"/>
              </a:rPr>
            </a:br>
            <a:br>
              <a:rPr lang="en-US" altLang="zh-CN" kern="1200" dirty="0">
                <a:latin typeface="+mj-lt"/>
                <a:ea typeface="+mj-ea"/>
                <a:cs typeface="+mj-cs"/>
              </a:rPr>
            </a:br>
            <a:r>
              <a:rPr lang="zh-CN" altLang="en-US" b="1" kern="1200" dirty="0">
                <a:solidFill>
                  <a:schemeClr val="bg1"/>
                </a:solidFill>
                <a:latin typeface="微软雅黑" panose="020B0503020204020204" pitchFamily="34" charset="-122"/>
                <a:ea typeface="微软雅黑" panose="020B0503020204020204" pitchFamily="34" charset="-122"/>
                <a:cs typeface="+mj-cs"/>
              </a:rPr>
              <a:t>第九名</a:t>
            </a:r>
            <a:r>
              <a:rPr lang="zh-CN" altLang="en-US" b="1" kern="1200" dirty="0">
                <a:solidFill>
                  <a:schemeClr val="bg1"/>
                </a:solidFill>
                <a:latin typeface="微软雅黑" panose="020B0503020204020204" pitchFamily="34" charset="-122"/>
                <a:ea typeface="微软雅黑" panose="020B0503020204020204" pitchFamily="34" charset="-122"/>
                <a:cs typeface="+mj-cs"/>
              </a:rPr>
              <a:t>方案</a:t>
            </a:r>
            <a:endParaRPr lang="zh-CN" altLang="en-US" b="1" kern="12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数据集</a:t>
            </a:r>
            <a:r>
              <a:rPr lang="zh-CN" altLang="en-US" kern="1200" dirty="0">
                <a:latin typeface="微软雅黑" panose="020B0503020204020204" pitchFamily="34" charset="-122"/>
                <a:ea typeface="微软雅黑" panose="020B0503020204020204" pitchFamily="34" charset="-122"/>
                <a:cs typeface="+mj-cs"/>
              </a:rPr>
              <a:t>策略</a:t>
            </a:r>
            <a:endParaRPr lang="zh-CN" altLang="en-US" kern="1200" dirty="0">
              <a:latin typeface="微软雅黑" panose="020B0503020204020204" pitchFamily="34" charset="-122"/>
              <a:ea typeface="微软雅黑" panose="020B0503020204020204" pitchFamily="34" charset="-122"/>
              <a:cs typeface="+mj-cs"/>
            </a:endParaRPr>
          </a:p>
        </p:txBody>
      </p:sp>
      <p:sp>
        <p:nvSpPr>
          <p:cNvPr id="39938" name="文本框 1"/>
          <p:cNvSpPr txBox="1"/>
          <p:nvPr/>
        </p:nvSpPr>
        <p:spPr>
          <a:xfrm>
            <a:off x="695008" y="1051878"/>
            <a:ext cx="9256712" cy="3138170"/>
          </a:xfrm>
          <a:prstGeom prst="rect">
            <a:avLst/>
          </a:prstGeom>
          <a:noFill/>
          <a:ln w="9525">
            <a:noFill/>
          </a:ln>
        </p:spPr>
        <p:txBody>
          <a:bodyPr wrap="square" anchor="t" anchorCtr="0">
            <a:spAutoFit/>
          </a:bodyPr>
          <a:p>
            <a:r>
              <a:rPr lang="zh-CN" altLang="en-US" sz="1800" b="1">
                <a:latin typeface="Arial" panose="020B0604020202020204" pitchFamily="34" charset="0"/>
                <a:ea typeface="宋体" panose="02010600030101010101" pitchFamily="2" charset="-122"/>
              </a:rPr>
              <a:t>标签策略：</a:t>
            </a:r>
            <a:endParaRPr lang="zh-CN" altLang="en-US" sz="1800" b="1">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仅选 包含 </a:t>
            </a:r>
            <a:r>
              <a:rPr lang="en-US" altLang="zh-CN" sz="1800">
                <a:latin typeface="Arial" panose="020B0604020202020204" pitchFamily="34" charset="0"/>
                <a:ea typeface="宋体" panose="02010600030101010101" pitchFamily="2" charset="-122"/>
              </a:rPr>
              <a:t>≥1 </a:t>
            </a:r>
            <a:r>
              <a:rPr lang="zh-CN" altLang="en-US" sz="1800">
                <a:latin typeface="Arial" panose="020B0604020202020204" pitchFamily="34" charset="0"/>
                <a:ea typeface="宋体" panose="02010600030101010101" pitchFamily="2" charset="-122"/>
              </a:rPr>
              <a:t>个电机 的断层切片；先跑推理，再目视复核，手动修正部分标注错误</a:t>
            </a:r>
            <a:endParaRPr lang="zh-CN" altLang="en-US" sz="1800">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未采样无电机随机切片，避免噪声；未来可尝试“硬负样本”提升召回</a:t>
            </a:r>
            <a:endParaRPr lang="zh-CN" altLang="en-US" sz="1800">
              <a:latin typeface="Arial" panose="020B0604020202020204" pitchFamily="34" charset="0"/>
              <a:ea typeface="宋体" panose="02010600030101010101" pitchFamily="2" charset="-122"/>
            </a:endParaRPr>
          </a:p>
          <a:p>
            <a:r>
              <a:rPr lang="en-US" altLang="zh-CN" sz="1800">
                <a:latin typeface="Arial" panose="020B0604020202020204" pitchFamily="34" charset="0"/>
                <a:ea typeface="宋体" panose="02010600030101010101" pitchFamily="2" charset="-122"/>
              </a:rPr>
              <a:t>@brendanartley </a:t>
            </a:r>
            <a:r>
              <a:rPr lang="zh-CN" altLang="en-US" sz="1800">
                <a:latin typeface="Arial" panose="020B0604020202020204" pitchFamily="34" charset="0"/>
                <a:ea typeface="宋体" panose="02010600030101010101" pitchFamily="2" charset="-122"/>
              </a:rPr>
              <a:t>外部数据因 低分辨率 </a:t>
            </a:r>
            <a:r>
              <a:rPr lang="en-US" altLang="zh-CN" sz="1800">
                <a:latin typeface="Arial" panose="020B0604020202020204" pitchFamily="34" charset="0"/>
                <a:ea typeface="宋体" panose="02010600030101010101" pitchFamily="2" charset="-122"/>
              </a:rPr>
              <a:t>+ </a:t>
            </a:r>
            <a:r>
              <a:rPr lang="zh-CN" altLang="en-US" sz="1800">
                <a:latin typeface="Arial" panose="020B0604020202020204" pitchFamily="34" charset="0"/>
                <a:ea typeface="宋体" panose="02010600030101010101" pitchFamily="2" charset="-122"/>
              </a:rPr>
              <a:t>计算资源不足 暂未使用；</a:t>
            </a:r>
            <a:endParaRPr lang="zh-CN" altLang="en-US" sz="1800">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大规模图像本可进一步强化 </a:t>
            </a:r>
            <a:r>
              <a:rPr lang="en-US" altLang="zh-CN" sz="1800">
                <a:latin typeface="Arial" panose="020B0604020202020204" pitchFamily="34" charset="0"/>
                <a:ea typeface="宋体" panose="02010600030101010101" pitchFamily="2" charset="-122"/>
              </a:rPr>
              <a:t>YOLO</a:t>
            </a:r>
            <a:endParaRPr lang="en-US" altLang="zh-CN" sz="1800">
              <a:latin typeface="Arial" panose="020B0604020202020204" pitchFamily="34" charset="0"/>
              <a:ea typeface="宋体" panose="02010600030101010101" pitchFamily="2" charset="-122"/>
            </a:endParaRPr>
          </a:p>
          <a:p>
            <a:r>
              <a:rPr lang="zh-CN" altLang="en-US" sz="1800" b="1">
                <a:latin typeface="Arial" panose="020B0604020202020204" pitchFamily="34" charset="0"/>
                <a:ea typeface="宋体" panose="02010600030101010101" pitchFamily="2" charset="-122"/>
              </a:rPr>
              <a:t>训练数据策略：</a:t>
            </a:r>
            <a:endParaRPr lang="en-US" altLang="zh-CN" sz="1800" b="1">
              <a:latin typeface="Arial" panose="020B0604020202020204" pitchFamily="34" charset="0"/>
              <a:ea typeface="宋体" panose="02010600030101010101" pitchFamily="2" charset="-122"/>
            </a:endParaRPr>
          </a:p>
          <a:p>
            <a:r>
              <a:rPr lang="zh-CN" altLang="en-US" sz="1800">
                <a:sym typeface="+mn-ea"/>
              </a:rPr>
              <a:t>每个 </a:t>
            </a:r>
            <a:r>
              <a:rPr lang="en-US" altLang="zh-CN" sz="1800">
                <a:sym typeface="+mn-ea"/>
              </a:rPr>
              <a:t>tomogram </a:t>
            </a:r>
            <a:r>
              <a:rPr lang="zh-CN" altLang="en-US" sz="1800">
                <a:sym typeface="+mn-ea"/>
              </a:rPr>
              <a:t>取电机中心切片 上下 </a:t>
            </a:r>
            <a:r>
              <a:rPr lang="en-US" altLang="zh-CN" sz="1800">
                <a:sym typeface="+mn-ea"/>
              </a:rPr>
              <a:t>3–4 </a:t>
            </a:r>
            <a:r>
              <a:rPr lang="zh-CN" altLang="en-US" sz="1800">
                <a:sym typeface="+mn-ea"/>
              </a:rPr>
              <a:t>帧（共 </a:t>
            </a:r>
            <a:r>
              <a:rPr lang="en-US" altLang="zh-CN" sz="1800">
                <a:sym typeface="+mn-ea"/>
              </a:rPr>
              <a:t>7–9 </a:t>
            </a:r>
            <a:r>
              <a:rPr lang="zh-CN" altLang="en-US" sz="1800">
                <a:sym typeface="+mn-ea"/>
              </a:rPr>
              <a:t>帧）</a:t>
            </a:r>
            <a:endParaRPr lang="zh-CN" altLang="en-US" sz="1800">
              <a:latin typeface="Arial" panose="020B0604020202020204" pitchFamily="34" charset="0"/>
              <a:ea typeface="宋体" panose="02010600030101010101" pitchFamily="2" charset="-122"/>
            </a:endParaRPr>
          </a:p>
          <a:p>
            <a:r>
              <a:rPr lang="zh-CN" altLang="en-US" sz="1800">
                <a:sym typeface="+mn-ea"/>
              </a:rPr>
              <a:t>边框尺寸：</a:t>
            </a:r>
            <a:r>
              <a:rPr lang="en-US" altLang="zh-CN" sz="1800">
                <a:sym typeface="+mn-ea"/>
              </a:rPr>
              <a:t>24 × 24 &amp; 30 × 30</a:t>
            </a:r>
            <a:endParaRPr lang="en-US" altLang="zh-CN" sz="1800">
              <a:latin typeface="Arial" panose="020B0604020202020204" pitchFamily="34" charset="0"/>
              <a:ea typeface="宋体" panose="02010600030101010101" pitchFamily="2" charset="-122"/>
            </a:endParaRPr>
          </a:p>
          <a:p>
            <a:r>
              <a:rPr lang="zh-CN" altLang="en-US" sz="1800">
                <a:sym typeface="+mn-ea"/>
              </a:rPr>
              <a:t>数据随机分割 </a:t>
            </a:r>
            <a:r>
              <a:rPr lang="en-US" altLang="zh-CN" sz="1800">
                <a:sym typeface="+mn-ea"/>
              </a:rPr>
              <a:t>80 % </a:t>
            </a:r>
            <a:r>
              <a:rPr lang="zh-CN" altLang="en-US" sz="1800">
                <a:sym typeface="+mn-ea"/>
              </a:rPr>
              <a:t>训练 </a:t>
            </a:r>
            <a:r>
              <a:rPr lang="en-US" altLang="zh-CN" sz="1800">
                <a:sym typeface="+mn-ea"/>
              </a:rPr>
              <a:t>/ 20 % </a:t>
            </a:r>
            <a:r>
              <a:rPr lang="zh-CN" altLang="en-US" sz="1800">
                <a:sym typeface="+mn-ea"/>
              </a:rPr>
              <a:t>验证；随机种子幸运地保持断层均衡分布</a:t>
            </a:r>
            <a:endParaRPr lang="zh-CN" altLang="en-US" sz="1800">
              <a:latin typeface="Arial" panose="020B0604020202020204" pitchFamily="34" charset="0"/>
              <a:ea typeface="宋体" panose="02010600030101010101" pitchFamily="2" charset="-122"/>
            </a:endParaRPr>
          </a:p>
          <a:p>
            <a:r>
              <a:rPr lang="zh-CN" altLang="en-US" sz="1800">
                <a:sym typeface="+mn-ea"/>
              </a:rPr>
              <a:t>验证集同样加噪声增强：高斯 </a:t>
            </a:r>
            <a:r>
              <a:rPr lang="en-US" altLang="zh-CN" sz="1800">
                <a:sym typeface="+mn-ea"/>
              </a:rPr>
              <a:t>/ </a:t>
            </a:r>
            <a:r>
              <a:rPr lang="zh-CN" altLang="en-US" sz="1800">
                <a:sym typeface="+mn-ea"/>
              </a:rPr>
              <a:t>中值 </a:t>
            </a:r>
            <a:r>
              <a:rPr lang="en-US" altLang="zh-CN" sz="1800">
                <a:sym typeface="+mn-ea"/>
              </a:rPr>
              <a:t>/ </a:t>
            </a:r>
            <a:r>
              <a:rPr lang="zh-CN" altLang="en-US" sz="1800">
                <a:sym typeface="+mn-ea"/>
              </a:rPr>
              <a:t>平均模糊、</a:t>
            </a:r>
            <a:r>
              <a:rPr lang="en-US" altLang="zh-CN" sz="1800">
                <a:sym typeface="+mn-ea"/>
              </a:rPr>
              <a:t>CLAHE</a:t>
            </a:r>
            <a:r>
              <a:rPr lang="zh-CN" altLang="en-US" sz="1800">
                <a:sym typeface="+mn-ea"/>
              </a:rPr>
              <a:t>、</a:t>
            </a:r>
            <a:r>
              <a:rPr lang="en-US" altLang="zh-CN" sz="1800">
                <a:sym typeface="+mn-ea"/>
              </a:rPr>
              <a:t>RandomBrightnessContrast</a:t>
            </a:r>
            <a:endParaRPr lang="en-US" altLang="zh-CN" sz="1800">
              <a:latin typeface="Arial" panose="020B0604020202020204" pitchFamily="34" charset="0"/>
              <a:ea typeface="宋体" panose="02010600030101010101" pitchFamily="2" charset="-122"/>
            </a:endParaRPr>
          </a:p>
          <a:p>
            <a:endParaRPr lang="en-US" altLang="zh-CN" sz="1800">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训练</a:t>
            </a:r>
            <a:r>
              <a:rPr lang="zh-CN" altLang="en-US" kern="1200" dirty="0">
                <a:latin typeface="微软雅黑" panose="020B0503020204020204" pitchFamily="34" charset="-122"/>
                <a:ea typeface="微软雅黑" panose="020B0503020204020204" pitchFamily="34" charset="-122"/>
                <a:cs typeface="+mj-cs"/>
              </a:rPr>
              <a:t>策略</a:t>
            </a:r>
            <a:endParaRPr lang="zh-CN" altLang="en-US" kern="1200" dirty="0">
              <a:latin typeface="微软雅黑" panose="020B0503020204020204" pitchFamily="34" charset="-122"/>
              <a:ea typeface="微软雅黑" panose="020B0503020204020204" pitchFamily="34" charset="-122"/>
              <a:cs typeface="+mj-cs"/>
            </a:endParaRPr>
          </a:p>
        </p:txBody>
      </p:sp>
      <p:sp>
        <p:nvSpPr>
          <p:cNvPr id="41986" name="文本框 1"/>
          <p:cNvSpPr txBox="1"/>
          <p:nvPr/>
        </p:nvSpPr>
        <p:spPr>
          <a:xfrm>
            <a:off x="623570" y="1044575"/>
            <a:ext cx="8012430" cy="2584450"/>
          </a:xfrm>
          <a:prstGeom prst="rect">
            <a:avLst/>
          </a:prstGeom>
          <a:noFill/>
          <a:ln w="9525">
            <a:noFill/>
          </a:ln>
        </p:spPr>
        <p:txBody>
          <a:bodyPr wrap="square" anchor="t" anchorCtr="0">
            <a:spAutoFit/>
          </a:bodyPr>
          <a:p>
            <a:r>
              <a:rPr lang="zh-CN" altLang="en-US" sz="1800">
                <a:latin typeface="Arial" panose="020B0604020202020204" pitchFamily="34" charset="0"/>
                <a:ea typeface="宋体" panose="02010600030101010101" pitchFamily="2" charset="-122"/>
              </a:rPr>
              <a:t>预处理：对每帧做 </a:t>
            </a:r>
            <a:r>
              <a:rPr lang="en-US" altLang="zh-CN" sz="1800">
                <a:latin typeface="Arial" panose="020B0604020202020204" pitchFamily="34" charset="0"/>
                <a:ea typeface="宋体" panose="02010600030101010101" pitchFamily="2" charset="-122"/>
              </a:rPr>
              <a:t>2–98 </a:t>
            </a:r>
            <a:r>
              <a:rPr lang="zh-CN" altLang="en-US" sz="1800">
                <a:latin typeface="Arial" panose="020B0604020202020204" pitchFamily="34" charset="0"/>
                <a:ea typeface="宋体" panose="02010600030101010101" pitchFamily="2" charset="-122"/>
              </a:rPr>
              <a:t>百分位归一化；推理时 </a:t>
            </a:r>
            <a:r>
              <a:rPr lang="en-US" altLang="zh-CN" sz="1800">
                <a:latin typeface="Arial" panose="020B0604020202020204" pitchFamily="34" charset="0"/>
                <a:ea typeface="宋体" panose="02010600030101010101" pitchFamily="2" charset="-122"/>
              </a:rPr>
              <a:t>letterbox → 1024 × 1024</a:t>
            </a:r>
            <a:endParaRPr lang="en-US" altLang="zh-CN" sz="1800">
              <a:latin typeface="Arial" panose="020B0604020202020204" pitchFamily="34" charset="0"/>
              <a:ea typeface="宋体" panose="02010600030101010101" pitchFamily="2" charset="-122"/>
            </a:endParaRPr>
          </a:p>
          <a:p>
            <a:r>
              <a:rPr lang="en-US" altLang="zh-CN" sz="1800">
                <a:latin typeface="Arial" panose="020B0604020202020204" pitchFamily="34" charset="0"/>
                <a:ea typeface="宋体" panose="02010600030101010101" pitchFamily="2" charset="-122"/>
              </a:rPr>
              <a:t>2.5D RGB </a:t>
            </a:r>
            <a:r>
              <a:rPr lang="zh-CN" altLang="en-US" sz="1800">
                <a:latin typeface="Arial" panose="020B0604020202020204" pitchFamily="34" charset="0"/>
                <a:ea typeface="宋体" panose="02010600030101010101" pitchFamily="2" charset="-122"/>
              </a:rPr>
              <a:t>输入</a:t>
            </a:r>
            <a:endParaRPr lang="zh-CN" altLang="en-US"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训练：</a:t>
            </a:r>
            <a:r>
              <a:rPr lang="en-US" altLang="zh-CN" sz="1800">
                <a:latin typeface="Arial" panose="020B0604020202020204" pitchFamily="34" charset="0"/>
                <a:ea typeface="宋体" panose="02010600030101010101" pitchFamily="2" charset="-122"/>
              </a:rPr>
              <a:t>R = z-1</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G = z0</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B = z+1</a:t>
            </a:r>
            <a:endParaRPr lang="en-US" altLang="zh-CN" sz="18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800">
                <a:latin typeface="Arial" panose="020B0604020202020204" pitchFamily="34" charset="0"/>
                <a:ea typeface="宋体" panose="02010600030101010101" pitchFamily="2" charset="-122"/>
              </a:rPr>
              <a:t>推理：</a:t>
            </a:r>
            <a:r>
              <a:rPr lang="en-US" altLang="zh-CN" sz="1800">
                <a:latin typeface="Arial" panose="020B0604020202020204" pitchFamily="34" charset="0"/>
                <a:ea typeface="宋体" panose="02010600030101010101" pitchFamily="2" charset="-122"/>
              </a:rPr>
              <a:t>R = z-2</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G = z0</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B = z+2</a:t>
            </a:r>
            <a:r>
              <a:rPr lang="zh-CN" altLang="en-US" sz="1800">
                <a:latin typeface="Arial" panose="020B0604020202020204" pitchFamily="34" charset="0"/>
                <a:ea typeface="宋体" panose="02010600030101010101" pitchFamily="2" charset="-122"/>
              </a:rPr>
              <a:t>（分数更佳）</a:t>
            </a:r>
            <a:endParaRPr lang="zh-CN" altLang="en-US" sz="1800">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训练分辨率 </a:t>
            </a:r>
            <a:r>
              <a:rPr lang="en-US" altLang="zh-CN" sz="1800">
                <a:latin typeface="Arial" panose="020B0604020202020204" pitchFamily="34" charset="0"/>
                <a:ea typeface="宋体" panose="02010600030101010101" pitchFamily="2" charset="-122"/>
              </a:rPr>
              <a:t>≈ 920–1000 px</a:t>
            </a:r>
            <a:r>
              <a:rPr lang="zh-CN" altLang="en-US" sz="1800">
                <a:latin typeface="Arial" panose="020B0604020202020204" pitchFamily="34" charset="0"/>
                <a:ea typeface="宋体" panose="02010600030101010101" pitchFamily="2" charset="-122"/>
              </a:rPr>
              <a:t>；未使用高分辨率空 </a:t>
            </a:r>
            <a:r>
              <a:rPr lang="en-US" altLang="zh-CN" sz="1800">
                <a:latin typeface="Arial" panose="020B0604020202020204" pitchFamily="34" charset="0"/>
                <a:ea typeface="宋体" panose="02010600030101010101" pitchFamily="2" charset="-122"/>
              </a:rPr>
              <a:t>tomogram</a:t>
            </a:r>
            <a:endParaRPr lang="en-US" altLang="zh-CN" sz="1800">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模型池：</a:t>
            </a:r>
            <a:r>
              <a:rPr lang="en-US" altLang="zh-CN" sz="1800">
                <a:latin typeface="Arial" panose="020B0604020202020204" pitchFamily="34" charset="0"/>
                <a:ea typeface="宋体" panose="02010600030101010101" pitchFamily="2" charset="-122"/>
              </a:rPr>
              <a:t>YOLO 8s / 9s / 10m / 11m + 2× 11s</a:t>
            </a:r>
            <a:endParaRPr lang="en-US" altLang="zh-CN" sz="1800">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关键超参：</a:t>
            </a:r>
            <a:r>
              <a:rPr lang="en-US" altLang="zh-CN" sz="1800">
                <a:latin typeface="Arial" panose="020B0604020202020204" pitchFamily="34" charset="0"/>
                <a:ea typeface="宋体" panose="02010600030101010101" pitchFamily="2" charset="-122"/>
              </a:rPr>
              <a:t>epochs 50</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imgsz 960</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batch 8–16</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dropout 0.1</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mosaic 1</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mixup 0.1–0.2</a:t>
            </a:r>
            <a:r>
              <a:rPr lang="zh-CN" altLang="en-US" sz="1800">
                <a:latin typeface="Arial" panose="020B0604020202020204" pitchFamily="34" charset="0"/>
                <a:ea typeface="宋体" panose="02010600030101010101" pitchFamily="2" charset="-122"/>
              </a:rPr>
              <a:t>；自定义增强同验证集</a:t>
            </a:r>
            <a:endParaRPr lang="zh-CN" altLang="en-US" sz="1800">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最佳单模 </a:t>
            </a:r>
            <a:r>
              <a:rPr lang="en-US" altLang="zh-CN" sz="1800">
                <a:latin typeface="Arial" panose="020B0604020202020204" pitchFamily="34" charset="0"/>
                <a:ea typeface="宋体" panose="02010600030101010101" pitchFamily="2" charset="-122"/>
              </a:rPr>
              <a:t>8s</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11s PB 0.83+</a:t>
            </a:r>
            <a:endParaRPr lang="en-US" altLang="zh-CN" sz="180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推理</a:t>
            </a:r>
            <a:r>
              <a:rPr lang="zh-CN" altLang="en-US" kern="1200" dirty="0">
                <a:latin typeface="微软雅黑" panose="020B0503020204020204" pitchFamily="34" charset="-122"/>
                <a:ea typeface="微软雅黑" panose="020B0503020204020204" pitchFamily="34" charset="-122"/>
                <a:cs typeface="+mj-cs"/>
              </a:rPr>
              <a:t>策略</a:t>
            </a:r>
            <a:endParaRPr lang="zh-CN" altLang="en-US" kern="1200" dirty="0">
              <a:latin typeface="微软雅黑" panose="020B0503020204020204" pitchFamily="34" charset="-122"/>
              <a:ea typeface="微软雅黑" panose="020B0503020204020204" pitchFamily="34" charset="-122"/>
              <a:cs typeface="+mj-cs"/>
            </a:endParaRPr>
          </a:p>
        </p:txBody>
      </p:sp>
      <p:sp>
        <p:nvSpPr>
          <p:cNvPr id="43010" name="文本框 1"/>
          <p:cNvSpPr txBox="1"/>
          <p:nvPr/>
        </p:nvSpPr>
        <p:spPr>
          <a:xfrm>
            <a:off x="695325" y="967105"/>
            <a:ext cx="8907780" cy="1753235"/>
          </a:xfrm>
          <a:prstGeom prst="rect">
            <a:avLst/>
          </a:prstGeom>
          <a:noFill/>
          <a:ln w="9525">
            <a:noFill/>
          </a:ln>
        </p:spPr>
        <p:txBody>
          <a:bodyPr wrap="square" anchor="t" anchorCtr="0">
            <a:spAutoFit/>
          </a:bodyPr>
          <a:p>
            <a:r>
              <a:rPr lang="en-US" altLang="zh-CN" sz="1800">
                <a:latin typeface="Arial" panose="020B0604020202020204" pitchFamily="34" charset="0"/>
                <a:ea typeface="宋体" panose="02010600030101010101" pitchFamily="2" charset="-122"/>
              </a:rPr>
              <a:t>TTA</a:t>
            </a:r>
            <a:r>
              <a:rPr lang="zh-CN" altLang="en-US" sz="1800">
                <a:latin typeface="Arial" panose="020B0604020202020204" pitchFamily="34" charset="0"/>
                <a:ea typeface="宋体" panose="02010600030101010101" pitchFamily="2" charset="-122"/>
              </a:rPr>
              <a:t>：水平翻转 </a:t>
            </a:r>
            <a:r>
              <a:rPr lang="en-US" altLang="zh-CN" sz="1800">
                <a:latin typeface="Arial" panose="020B0604020202020204" pitchFamily="34" charset="0"/>
                <a:ea typeface="宋体" panose="02010600030101010101" pitchFamily="2" charset="-122"/>
              </a:rPr>
              <a:t>+ </a:t>
            </a:r>
            <a:r>
              <a:rPr lang="zh-CN" altLang="en-US" sz="1800">
                <a:latin typeface="Arial" panose="020B0604020202020204" pitchFamily="34" charset="0"/>
                <a:ea typeface="宋体" panose="02010600030101010101" pitchFamily="2" charset="-122"/>
              </a:rPr>
              <a:t>垂直翻转；置信度阈 </a:t>
            </a:r>
            <a:r>
              <a:rPr lang="en-US" altLang="zh-CN" sz="1800">
                <a:latin typeface="Arial" panose="020B0604020202020204" pitchFamily="34" charset="0"/>
                <a:ea typeface="宋体" panose="02010600030101010101" pitchFamily="2" charset="-122"/>
              </a:rPr>
              <a:t>0.35</a:t>
            </a:r>
            <a:r>
              <a:rPr lang="zh-CN" altLang="en-US" sz="1800">
                <a:latin typeface="Arial" panose="020B0604020202020204" pitchFamily="34" charset="0"/>
                <a:ea typeface="宋体" panose="02010600030101010101" pitchFamily="2" charset="-122"/>
              </a:rPr>
              <a:t>，保留 </a:t>
            </a:r>
            <a:r>
              <a:rPr lang="en-US" altLang="zh-CN" sz="1800">
                <a:latin typeface="Arial" panose="020B0604020202020204" pitchFamily="34" charset="0"/>
                <a:ea typeface="宋体" panose="02010600030101010101" pitchFamily="2" charset="-122"/>
              </a:rPr>
              <a:t>Top-10</a:t>
            </a:r>
            <a:endParaRPr lang="en-US" altLang="zh-CN" sz="1800">
              <a:latin typeface="Arial" panose="020B0604020202020204" pitchFamily="34" charset="0"/>
              <a:ea typeface="宋体" panose="02010600030101010101" pitchFamily="2" charset="-122"/>
            </a:endParaRPr>
          </a:p>
          <a:p>
            <a:r>
              <a:rPr lang="en-US" altLang="zh-CN" sz="1800">
                <a:latin typeface="Arial" panose="020B0604020202020204" pitchFamily="34" charset="0"/>
                <a:ea typeface="宋体" panose="02010600030101010101" pitchFamily="2" charset="-122"/>
              </a:rPr>
              <a:t>3 </a:t>
            </a:r>
            <a:r>
              <a:rPr lang="zh-CN" altLang="en-US" sz="1800">
                <a:latin typeface="Arial" panose="020B0604020202020204" pitchFamily="34" charset="0"/>
                <a:ea typeface="宋体" panose="02010600030101010101" pitchFamily="2" charset="-122"/>
              </a:rPr>
              <a:t>个模型在偶数切片上运行，</a:t>
            </a:r>
            <a:r>
              <a:rPr lang="en-US" altLang="zh-CN" sz="1800">
                <a:latin typeface="Arial" panose="020B0604020202020204" pitchFamily="34" charset="0"/>
                <a:ea typeface="宋体" panose="02010600030101010101" pitchFamily="2" charset="-122"/>
              </a:rPr>
              <a:t>3 </a:t>
            </a:r>
            <a:r>
              <a:rPr lang="zh-CN" altLang="en-US" sz="1800">
                <a:latin typeface="Arial" panose="020B0604020202020204" pitchFamily="34" charset="0"/>
                <a:ea typeface="宋体" panose="02010600030101010101" pitchFamily="2" charset="-122"/>
              </a:rPr>
              <a:t>个模型在奇数切片上运行。</a:t>
            </a:r>
            <a:endParaRPr lang="en-US" altLang="zh-CN" sz="1800">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集成：</a:t>
            </a:r>
            <a:r>
              <a:rPr lang="en-US" altLang="zh-CN" sz="1800">
                <a:latin typeface="Arial" panose="020B0604020202020204" pitchFamily="34" charset="0"/>
                <a:ea typeface="宋体" panose="02010600030101010101" pitchFamily="2" charset="-122"/>
              </a:rPr>
              <a:t>DBSCAN </a:t>
            </a:r>
            <a:r>
              <a:rPr lang="zh-CN" altLang="en-US" sz="1800">
                <a:latin typeface="Arial" panose="020B0604020202020204" pitchFamily="34" charset="0"/>
                <a:ea typeface="宋体" panose="02010600030101010101" pitchFamily="2" charset="-122"/>
              </a:rPr>
              <a:t>聚类 </a:t>
            </a:r>
            <a:r>
              <a:rPr lang="en-US" altLang="zh-CN" sz="1800">
                <a:latin typeface="Arial" panose="020B0604020202020204" pitchFamily="34" charset="0"/>
                <a:ea typeface="宋体" panose="02010600030101010101" pitchFamily="2" charset="-122"/>
              </a:rPr>
              <a:t>3D </a:t>
            </a:r>
            <a:r>
              <a:rPr lang="zh-CN" altLang="en-US" sz="1800">
                <a:latin typeface="Arial" panose="020B0604020202020204" pitchFamily="34" charset="0"/>
                <a:ea typeface="宋体" panose="02010600030101010101" pitchFamily="2" charset="-122"/>
              </a:rPr>
              <a:t>坐标</a:t>
            </a:r>
            <a:endParaRPr lang="zh-CN" altLang="en-US" sz="1800">
              <a:latin typeface="Arial" panose="020B0604020202020204" pitchFamily="34" charset="0"/>
              <a:ea typeface="宋体" panose="02010600030101010101" pitchFamily="2" charset="-122"/>
            </a:endParaRPr>
          </a:p>
          <a:p>
            <a:pPr>
              <a:buFont typeface="Arial" panose="020B0604020202020204"/>
              <a:buChar char="•"/>
            </a:pPr>
            <a:r>
              <a:rPr lang="en-US" altLang="zh-CN" sz="1800">
                <a:latin typeface="Arial" panose="020B0604020202020204" pitchFamily="34" charset="0"/>
                <a:ea typeface="宋体" panose="02010600030101010101" pitchFamily="2" charset="-122"/>
              </a:rPr>
              <a:t>eps = 0.02</a:t>
            </a: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min_samples = 22</a:t>
            </a:r>
            <a:r>
              <a:rPr lang="zh-CN" altLang="en-US" sz="1800">
                <a:latin typeface="Arial" panose="020B0604020202020204" pitchFamily="34" charset="0"/>
                <a:ea typeface="宋体" panose="02010600030101010101" pitchFamily="2" charset="-122"/>
              </a:rPr>
              <a:t>（公榜调优）</a:t>
            </a:r>
            <a:endParaRPr lang="zh-CN" altLang="en-US" sz="1800">
              <a:latin typeface="Arial" panose="020B0604020202020204" pitchFamily="34" charset="0"/>
              <a:ea typeface="宋体" panose="02010600030101010101" pitchFamily="2" charset="-122"/>
            </a:endParaRPr>
          </a:p>
          <a:p>
            <a:r>
              <a:rPr lang="en-US" altLang="zh-CN" sz="1800">
                <a:latin typeface="Arial" panose="020B0604020202020204" pitchFamily="34" charset="0"/>
                <a:ea typeface="宋体" panose="02010600030101010101" pitchFamily="2" charset="-122"/>
              </a:rPr>
              <a:t>NMS / WBF </a:t>
            </a:r>
            <a:r>
              <a:rPr lang="zh-CN" altLang="en-US" sz="1800">
                <a:latin typeface="Arial" panose="020B0604020202020204" pitchFamily="34" charset="0"/>
                <a:ea typeface="宋体" panose="02010600030101010101" pitchFamily="2" charset="-122"/>
              </a:rPr>
              <a:t>未用；观察到 </a:t>
            </a:r>
            <a:r>
              <a:rPr lang="en-US" altLang="zh-CN" sz="1800">
                <a:latin typeface="Arial" panose="020B0604020202020204" pitchFamily="34" charset="0"/>
                <a:ea typeface="宋体" panose="02010600030101010101" pitchFamily="2" charset="-122"/>
              </a:rPr>
              <a:t>z </a:t>
            </a:r>
            <a:r>
              <a:rPr lang="zh-CN" altLang="en-US" sz="1800">
                <a:latin typeface="Arial" panose="020B0604020202020204" pitchFamily="34" charset="0"/>
                <a:ea typeface="宋体" panose="02010600030101010101" pitchFamily="2" charset="-122"/>
              </a:rPr>
              <a:t>轴拉长聚类多为真阳性，</a:t>
            </a:r>
            <a:r>
              <a:rPr lang="en-US" altLang="zh-CN" sz="1800">
                <a:latin typeface="Arial" panose="020B0604020202020204" pitchFamily="34" charset="0"/>
                <a:ea typeface="宋体" panose="02010600030101010101" pitchFamily="2" charset="-122"/>
              </a:rPr>
              <a:t>x/y </a:t>
            </a:r>
            <a:r>
              <a:rPr lang="zh-CN" altLang="en-US" sz="1800">
                <a:latin typeface="Arial" panose="020B0604020202020204" pitchFamily="34" charset="0"/>
                <a:ea typeface="宋体" panose="02010600030101010101" pitchFamily="2" charset="-122"/>
              </a:rPr>
              <a:t>轴拉长常是假阳性（尚未利用）</a:t>
            </a:r>
            <a:endParaRPr lang="zh-CN" altLang="en-US" sz="1800">
              <a:latin typeface="Arial" panose="020B0604020202020204" pitchFamily="34" charset="0"/>
              <a:ea typeface="宋体" panose="02010600030101010101" pitchFamily="2" charset="-122"/>
            </a:endParaRPr>
          </a:p>
          <a:p>
            <a:r>
              <a:rPr lang="zh-CN" altLang="en-US" sz="1800">
                <a:latin typeface="Arial" panose="020B0604020202020204" pitchFamily="34" charset="0"/>
                <a:ea typeface="宋体" panose="02010600030101010101" pitchFamily="2" charset="-122"/>
              </a:rPr>
              <a:t>领域转移带来挑战，也带来增长</a:t>
            </a:r>
            <a:endParaRPr lang="zh-CN" altLang="en-US" sz="1800">
              <a:latin typeface="Arial" panose="020B0604020202020204" pitchFamily="34" charset="0"/>
              <a:ea typeface="宋体" panose="02010600030101010101" pitchFamily="2" charset="-122"/>
            </a:endParaRPr>
          </a:p>
        </p:txBody>
      </p:sp>
      <p:pic>
        <p:nvPicPr>
          <p:cNvPr id="2" name="图片 1"/>
          <p:cNvPicPr/>
          <p:nvPr/>
        </p:nvPicPr>
        <p:blipFill>
          <a:blip r:embed="rId1"/>
          <a:srcRect r="13167"/>
          <a:stretch>
            <a:fillRect/>
          </a:stretch>
        </p:blipFill>
        <p:spPr>
          <a:xfrm>
            <a:off x="1415415" y="2852420"/>
            <a:ext cx="8136890" cy="36690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p:txBody>
          <a:bodyPr vert="horz" wrap="square" lIns="91440" tIns="45720" rIns="91440" bIns="45720" anchor="b" anchorCtr="0"/>
          <a:p>
            <a:pPr eaLnBrk="1" hangingPunct="1"/>
            <a:r>
              <a:rPr lang="en-US" altLang="zh-CN" sz="6000" kern="1200" dirty="0">
                <a:solidFill>
                  <a:schemeClr val="bg1"/>
                </a:solidFill>
                <a:latin typeface="Arial Black" panose="020B0A04020102020204" pitchFamily="34" charset="0"/>
                <a:ea typeface="+mj-ea"/>
                <a:cs typeface="+mj-cs"/>
              </a:rPr>
              <a:t>05</a:t>
            </a:r>
            <a:br>
              <a:rPr lang="en-US" altLang="zh-CN" sz="6000" kern="1200" dirty="0">
                <a:latin typeface="Arial Black" panose="020B0A04020102020204" pitchFamily="34" charset="0"/>
                <a:ea typeface="+mj-ea"/>
                <a:cs typeface="+mj-cs"/>
              </a:rPr>
            </a:br>
            <a:br>
              <a:rPr lang="en-US" altLang="zh-CN" kern="1200" dirty="0">
                <a:latin typeface="+mj-lt"/>
                <a:ea typeface="+mj-ea"/>
                <a:cs typeface="+mj-cs"/>
              </a:rPr>
            </a:br>
            <a:r>
              <a:rPr lang="zh-CN" altLang="en-US" b="1" dirty="0">
                <a:solidFill>
                  <a:schemeClr val="bg1"/>
                </a:solidFill>
                <a:latin typeface="微软雅黑" panose="020B0503020204020204" pitchFamily="34" charset="-122"/>
                <a:ea typeface="微软雅黑" panose="020B0503020204020204" pitchFamily="34" charset="-122"/>
                <a:sym typeface="+mn-ea"/>
              </a:rPr>
              <a:t>第</a:t>
            </a:r>
            <a:r>
              <a:rPr lang="zh-CN" altLang="en-US" b="1" dirty="0">
                <a:solidFill>
                  <a:schemeClr val="bg1"/>
                </a:solidFill>
                <a:latin typeface="微软雅黑" panose="020B0503020204020204" pitchFamily="34" charset="-122"/>
                <a:ea typeface="微软雅黑" panose="020B0503020204020204" pitchFamily="34" charset="-122"/>
                <a:sym typeface="+mn-ea"/>
              </a:rPr>
              <a:t>十三名方案</a:t>
            </a:r>
            <a:endParaRPr lang="zh-CN" altLang="en-US" b="1" kern="12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在此处添加章节标题</a:t>
            </a:r>
            <a:endParaRPr lang="zh-CN" altLang="en-US" kern="1200" dirty="0">
              <a:latin typeface="微软雅黑" panose="020B0503020204020204" pitchFamily="34" charset="-122"/>
              <a:ea typeface="微软雅黑" panose="020B0503020204020204" pitchFamily="34" charset="-122"/>
              <a:cs typeface="+mj-cs"/>
            </a:endParaRPr>
          </a:p>
        </p:txBody>
      </p:sp>
      <p:sp>
        <p:nvSpPr>
          <p:cNvPr id="45058" name="文本框 1"/>
          <p:cNvSpPr txBox="1"/>
          <p:nvPr/>
        </p:nvSpPr>
        <p:spPr>
          <a:xfrm>
            <a:off x="695325" y="857250"/>
            <a:ext cx="11625263" cy="6000750"/>
          </a:xfrm>
          <a:prstGeom prst="rect">
            <a:avLst/>
          </a:prstGeom>
          <a:noFill/>
          <a:ln w="9525">
            <a:noFill/>
          </a:ln>
        </p:spPr>
        <p:txBody>
          <a:bodyPr wrap="square" anchor="t" anchorCtr="0">
            <a:spAutoFit/>
          </a:bodyPr>
          <a:p>
            <a:r>
              <a:rPr lang="zh-CN" altLang="en-US" sz="1600" b="1">
                <a:latin typeface="Arial" panose="020B0604020202020204" pitchFamily="34" charset="0"/>
                <a:ea typeface="宋体" panose="02010600030101010101" pitchFamily="2" charset="-122"/>
              </a:rPr>
              <a:t>推理流程</a:t>
            </a:r>
            <a:endParaRPr lang="zh-CN" altLang="en-US" sz="1600" b="1">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两阶段检测管线</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en-US" altLang="zh-CN" sz="1600">
                <a:latin typeface="Arial" panose="020B0604020202020204" pitchFamily="34" charset="0"/>
                <a:ea typeface="宋体" panose="02010600030101010101" pitchFamily="2" charset="-122"/>
              </a:rPr>
              <a:t>Stage 1</a:t>
            </a:r>
            <a:r>
              <a:rPr lang="zh-CN" altLang="en-US" sz="1600">
                <a:latin typeface="Arial" panose="020B0604020202020204" pitchFamily="34" charset="0"/>
                <a:ea typeface="宋体" panose="02010600030101010101" pitchFamily="2" charset="-122"/>
              </a:rPr>
              <a:t>（候选生成）：首先定位电机的潜在位置，使用标准模型集成或基于 </a:t>
            </a:r>
            <a:r>
              <a:rPr lang="en-US" altLang="zh-CN" sz="1600">
                <a:latin typeface="Arial" panose="020B0604020202020204" pitchFamily="34" charset="0"/>
                <a:ea typeface="宋体" panose="02010600030101010101" pitchFamily="2" charset="-122"/>
              </a:rPr>
              <a:t>SAHI </a:t>
            </a:r>
            <a:r>
              <a:rPr lang="zh-CN" altLang="en-US" sz="1600">
                <a:latin typeface="Arial" panose="020B0604020202020204" pitchFamily="34" charset="0"/>
                <a:ea typeface="宋体" panose="02010600030101010101" pitchFamily="2" charset="-122"/>
              </a:rPr>
              <a:t>的集成方案。</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en-US" altLang="zh-CN" sz="1600">
                <a:latin typeface="Arial" panose="020B0604020202020204" pitchFamily="34" charset="0"/>
                <a:ea typeface="宋体" panose="02010600030101010101" pitchFamily="2" charset="-122"/>
              </a:rPr>
              <a:t>Stage 2</a:t>
            </a:r>
            <a:r>
              <a:rPr lang="zh-CN" altLang="en-US" sz="1600">
                <a:latin typeface="Arial" panose="020B0604020202020204" pitchFamily="34" charset="0"/>
                <a:ea typeface="宋体" panose="02010600030101010101" pitchFamily="2" charset="-122"/>
              </a:rPr>
              <a:t>（候选筛选）：对 </a:t>
            </a:r>
            <a:r>
              <a:rPr lang="en-US" altLang="zh-CN" sz="1600">
                <a:latin typeface="Arial" panose="020B0604020202020204" pitchFamily="34" charset="0"/>
                <a:ea typeface="宋体" panose="02010600030101010101" pitchFamily="2" charset="-122"/>
              </a:rPr>
              <a:t>Stage 1 </a:t>
            </a:r>
            <a:r>
              <a:rPr lang="zh-CN" altLang="en-US" sz="1600">
                <a:latin typeface="Arial" panose="020B0604020202020204" pitchFamily="34" charset="0"/>
                <a:ea typeface="宋体" panose="02010600030101010101" pitchFamily="2" charset="-122"/>
              </a:rPr>
              <a:t>产生的候选进行进一步验证与过滤。</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模型集成</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在 </a:t>
            </a:r>
            <a:r>
              <a:rPr lang="en-US" altLang="zh-CN" sz="1600">
                <a:latin typeface="Arial" panose="020B0604020202020204" pitchFamily="34" charset="0"/>
                <a:ea typeface="宋体" panose="02010600030101010101" pitchFamily="2" charset="-122"/>
              </a:rPr>
              <a:t>Stage 1 </a:t>
            </a:r>
            <a:r>
              <a:rPr lang="zh-CN" altLang="en-US" sz="1600">
                <a:latin typeface="Arial" panose="020B0604020202020204" pitchFamily="34" charset="0"/>
                <a:ea typeface="宋体" panose="02010600030101010101" pitchFamily="2" charset="-122"/>
              </a:rPr>
              <a:t>和 </a:t>
            </a:r>
            <a:r>
              <a:rPr lang="en-US" altLang="zh-CN" sz="1600">
                <a:latin typeface="Arial" panose="020B0604020202020204" pitchFamily="34" charset="0"/>
                <a:ea typeface="宋体" panose="02010600030101010101" pitchFamily="2" charset="-122"/>
              </a:rPr>
              <a:t>Stage 2 </a:t>
            </a:r>
            <a:r>
              <a:rPr lang="zh-CN" altLang="en-US" sz="1600">
                <a:latin typeface="Arial" panose="020B0604020202020204" pitchFamily="34" charset="0"/>
                <a:ea typeface="宋体" panose="02010600030101010101" pitchFamily="2" charset="-122"/>
              </a:rPr>
              <a:t>中均使用多模型或同一模型的不同配置组合，以提升检测精度与鲁棒性。</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测试时增强（</a:t>
            </a:r>
            <a:r>
              <a:rPr lang="en-US" altLang="zh-CN" sz="1600">
                <a:latin typeface="Arial" panose="020B0604020202020204" pitchFamily="34" charset="0"/>
                <a:ea typeface="宋体" panose="02010600030101010101" pitchFamily="2" charset="-122"/>
              </a:rPr>
              <a:t>TTA</a:t>
            </a: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由于测试集图像尺寸差异较大，推理时采用多分辨率输入，以捕获不同尺度特征。</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旁路逻辑与中点推断</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旁路逻辑：若 </a:t>
            </a:r>
            <a:r>
              <a:rPr lang="en-US" altLang="zh-CN" sz="1600">
                <a:latin typeface="Arial" panose="020B0604020202020204" pitchFamily="34" charset="0"/>
                <a:ea typeface="宋体" panose="02010600030101010101" pitchFamily="2" charset="-122"/>
              </a:rPr>
              <a:t>Stage 1 </a:t>
            </a:r>
            <a:r>
              <a:rPr lang="zh-CN" altLang="en-US" sz="1600">
                <a:latin typeface="Arial" panose="020B0604020202020204" pitchFamily="34" charset="0"/>
                <a:ea typeface="宋体" panose="02010600030101010101" pitchFamily="2" charset="-122"/>
              </a:rPr>
              <a:t>输出的检测置信度极高，则跳过 </a:t>
            </a:r>
            <a:r>
              <a:rPr lang="en-US" altLang="zh-CN" sz="1600">
                <a:latin typeface="Arial" panose="020B0604020202020204" pitchFamily="34" charset="0"/>
                <a:ea typeface="宋体" panose="02010600030101010101" pitchFamily="2" charset="-122"/>
              </a:rPr>
              <a:t>Stage 2 </a:t>
            </a:r>
            <a:r>
              <a:rPr lang="zh-CN" altLang="en-US" sz="1600">
                <a:latin typeface="Arial" panose="020B0604020202020204" pitchFamily="34" charset="0"/>
                <a:ea typeface="宋体" panose="02010600030101010101" pitchFamily="2" charset="-122"/>
              </a:rPr>
              <a:t>以节省时间；旁路阈值设为 </a:t>
            </a:r>
            <a:r>
              <a:rPr lang="en-US" altLang="zh-CN" sz="1600">
                <a:latin typeface="Arial" panose="020B0604020202020204" pitchFamily="34" charset="0"/>
                <a:ea typeface="宋体" panose="02010600030101010101" pitchFamily="2" charset="-122"/>
              </a:rPr>
              <a:t>0.6</a:t>
            </a: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中点推断：当置信度最高的两处检测点非常接近且置信度高（无论在 </a:t>
            </a:r>
            <a:r>
              <a:rPr lang="en-US" altLang="zh-CN" sz="1600">
                <a:latin typeface="Arial" panose="020B0604020202020204" pitchFamily="34" charset="0"/>
                <a:ea typeface="宋体" panose="02010600030101010101" pitchFamily="2" charset="-122"/>
              </a:rPr>
              <a:t>Stage 1 </a:t>
            </a:r>
            <a:r>
              <a:rPr lang="zh-CN" altLang="en-US" sz="1600">
                <a:latin typeface="Arial" panose="020B0604020202020204" pitchFamily="34" charset="0"/>
                <a:ea typeface="宋体" panose="02010600030101010101" pitchFamily="2" charset="-122"/>
              </a:rPr>
              <a:t>还是 </a:t>
            </a:r>
            <a:r>
              <a:rPr lang="en-US" altLang="zh-CN" sz="1600">
                <a:latin typeface="Arial" panose="020B0604020202020204" pitchFamily="34" charset="0"/>
                <a:ea typeface="宋体" panose="02010600030101010101" pitchFamily="2" charset="-122"/>
              </a:rPr>
              <a:t>Stage 2 </a:t>
            </a:r>
            <a:r>
              <a:rPr lang="zh-CN" altLang="en-US" sz="1600">
                <a:latin typeface="Arial" panose="020B0604020202020204" pitchFamily="34" charset="0"/>
                <a:ea typeface="宋体" panose="02010600030101010101" pitchFamily="2" charset="-122"/>
              </a:rPr>
              <a:t>之后），在二者几何中点处新增一个检测点，并略微提高其置信度，作为最终预测。</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en-US" altLang="zh-CN" sz="1600">
                <a:latin typeface="Arial" panose="020B0604020202020204" pitchFamily="34" charset="0"/>
                <a:ea typeface="宋体" panose="02010600030101010101" pitchFamily="2" charset="-122"/>
              </a:rPr>
              <a:t>SAHI </a:t>
            </a:r>
            <a:r>
              <a:rPr lang="zh-CN" altLang="en-US" sz="1600">
                <a:latin typeface="Arial" panose="020B0604020202020204" pitchFamily="34" charset="0"/>
                <a:ea typeface="宋体" panose="02010600030101010101" pitchFamily="2" charset="-122"/>
              </a:rPr>
              <a:t>切片推理</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在 </a:t>
            </a:r>
            <a:r>
              <a:rPr lang="en-US" altLang="zh-CN" sz="1600">
                <a:latin typeface="Arial" panose="020B0604020202020204" pitchFamily="34" charset="0"/>
                <a:ea typeface="宋体" panose="02010600030101010101" pitchFamily="2" charset="-122"/>
              </a:rPr>
              <a:t>Stage 1</a:t>
            </a:r>
            <a:r>
              <a:rPr lang="zh-CN" altLang="en-US" sz="1600">
                <a:latin typeface="Arial" panose="020B0604020202020204" pitchFamily="34" charset="0"/>
                <a:ea typeface="宋体" panose="02010600030101010101" pitchFamily="2" charset="-122"/>
              </a:rPr>
              <a:t>（若未触发旁路）中，对尺寸较大的 </a:t>
            </a:r>
            <a:r>
              <a:rPr lang="en-US" altLang="zh-CN" sz="1600">
                <a:latin typeface="Arial" panose="020B0604020202020204" pitchFamily="34" charset="0"/>
                <a:ea typeface="宋体" panose="02010600030101010101" pitchFamily="2" charset="-122"/>
              </a:rPr>
              <a:t>tomogram </a:t>
            </a:r>
            <a:r>
              <a:rPr lang="zh-CN" altLang="en-US" sz="1600">
                <a:latin typeface="Arial" panose="020B0604020202020204" pitchFamily="34" charset="0"/>
                <a:ea typeface="宋体" panose="02010600030101010101" pitchFamily="2" charset="-122"/>
              </a:rPr>
              <a:t>切片采用 </a:t>
            </a:r>
            <a:r>
              <a:rPr lang="en-US" altLang="zh-CN" sz="1600">
                <a:latin typeface="Arial" panose="020B0604020202020204" pitchFamily="34" charset="0"/>
                <a:ea typeface="宋体" panose="02010600030101010101" pitchFamily="2" charset="-122"/>
              </a:rPr>
              <a:t>SAHI </a:t>
            </a:r>
            <a:r>
              <a:rPr lang="zh-CN" altLang="en-US" sz="1600">
                <a:latin typeface="Arial" panose="020B0604020202020204" pitchFamily="34" charset="0"/>
                <a:ea typeface="宋体" panose="02010600030101010101" pitchFamily="2" charset="-122"/>
              </a:rPr>
              <a:t>方法：将图像划分为不重叠 </a:t>
            </a:r>
            <a:r>
              <a:rPr lang="en-US" altLang="zh-CN" sz="1600">
                <a:latin typeface="Arial" panose="020B0604020202020204" pitchFamily="34" charset="0"/>
                <a:ea typeface="宋体" panose="02010600030101010101" pitchFamily="2" charset="-122"/>
              </a:rPr>
              <a:t>patch </a:t>
            </a:r>
            <a:r>
              <a:rPr lang="zh-CN" altLang="en-US" sz="1600">
                <a:latin typeface="Arial" panose="020B0604020202020204" pitchFamily="34" charset="0"/>
                <a:ea typeface="宋体" panose="02010600030101010101" pitchFamily="2" charset="-122"/>
              </a:rPr>
              <a:t>进行推理，再合并结果，增强多尺度检测能力。</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旋转缩放精修（</a:t>
            </a:r>
            <a:r>
              <a:rPr lang="en-US" altLang="zh-CN" sz="1600">
                <a:latin typeface="Arial" panose="020B0604020202020204" pitchFamily="34" charset="0"/>
                <a:ea typeface="宋体" panose="02010600030101010101" pitchFamily="2" charset="-122"/>
              </a:rPr>
              <a:t>Stage 2</a:t>
            </a: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不是简单围绕候选点旋转，而是裁剪目标区域的旋转放大方块，并用图像均值填充空白，实现局部精细推理。</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b="1">
                <a:latin typeface="Arial" panose="020B0604020202020204" pitchFamily="34" charset="0"/>
                <a:ea typeface="宋体" panose="02010600030101010101" pitchFamily="2" charset="-122"/>
              </a:rPr>
              <a:t>模型训练</a:t>
            </a:r>
            <a:endParaRPr lang="zh-CN" altLang="en-US" sz="1600" b="1">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模型：使用 </a:t>
            </a:r>
            <a:r>
              <a:rPr lang="en-US" altLang="zh-CN" sz="1600">
                <a:latin typeface="Arial" panose="020B0604020202020204" pitchFamily="34" charset="0"/>
                <a:ea typeface="宋体" panose="02010600030101010101" pitchFamily="2" charset="-122"/>
              </a:rPr>
              <a:t>Ultralytics </a:t>
            </a:r>
            <a:r>
              <a:rPr lang="zh-CN" altLang="en-US" sz="1600">
                <a:latin typeface="Arial" panose="020B0604020202020204" pitchFamily="34" charset="0"/>
                <a:ea typeface="宋体" panose="02010600030101010101" pitchFamily="2" charset="-122"/>
              </a:rPr>
              <a:t>框架训练 </a:t>
            </a:r>
            <a:r>
              <a:rPr lang="en-US" altLang="zh-CN" sz="1600">
                <a:latin typeface="Arial" panose="020B0604020202020204" pitchFamily="34" charset="0"/>
                <a:ea typeface="宋体" panose="02010600030101010101" pitchFamily="2" charset="-122"/>
              </a:rPr>
              <a:t>YOLOv8-l </a:t>
            </a:r>
            <a:r>
              <a:rPr lang="zh-CN" altLang="en-US" sz="1600">
                <a:latin typeface="Arial" panose="020B0604020202020204" pitchFamily="34" charset="0"/>
                <a:ea typeface="宋体" panose="02010600030101010101" pitchFamily="2" charset="-122"/>
              </a:rPr>
              <a:t>和 </a:t>
            </a:r>
            <a:r>
              <a:rPr lang="en-US" altLang="zh-CN" sz="1600">
                <a:latin typeface="Arial" panose="020B0604020202020204" pitchFamily="34" charset="0"/>
                <a:ea typeface="宋体" panose="02010600030101010101" pitchFamily="2" charset="-122"/>
              </a:rPr>
              <a:t>YOLOv11-l</a:t>
            </a: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训练数据：</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竞赛官方数据（标注置信度“</a:t>
            </a:r>
            <a:r>
              <a:rPr lang="en-US" altLang="zh-CN" sz="1600">
                <a:latin typeface="Arial" panose="020B0604020202020204" pitchFamily="34" charset="0"/>
                <a:ea typeface="宋体" panose="02010600030101010101" pitchFamily="2" charset="-122"/>
              </a:rPr>
              <a:t>trust 4”</a:t>
            </a: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经 </a:t>
            </a:r>
            <a:r>
              <a:rPr lang="en-US" altLang="zh-CN" sz="1600">
                <a:latin typeface="Arial" panose="020B0604020202020204" pitchFamily="34" charset="0"/>
                <a:ea typeface="宋体" panose="02010600030101010101" pitchFamily="2" charset="-122"/>
              </a:rPr>
              <a:t>@tatamikenn </a:t>
            </a:r>
            <a:r>
              <a:rPr lang="zh-CN" altLang="en-US" sz="1600">
                <a:latin typeface="Arial" panose="020B0604020202020204" pitchFamily="34" charset="0"/>
                <a:ea typeface="宋体" panose="02010600030101010101" pitchFamily="2" charset="-122"/>
              </a:rPr>
              <a:t>修正的外部数据集（“</a:t>
            </a:r>
            <a:r>
              <a:rPr lang="en-US" altLang="zh-CN" sz="1600">
                <a:latin typeface="Arial" panose="020B0604020202020204" pitchFamily="34" charset="0"/>
                <a:ea typeface="宋体" panose="02010600030101010101" pitchFamily="2" charset="-122"/>
              </a:rPr>
              <a:t>trust 3”</a:t>
            </a:r>
            <a:r>
              <a:rPr lang="zh-CN" altLang="en-US" sz="1600">
                <a:latin typeface="Arial" panose="020B0604020202020204" pitchFamily="34" charset="0"/>
                <a:ea typeface="宋体" panose="02010600030101010101" pitchFamily="2" charset="-122"/>
              </a:rPr>
              <a:t>）。</a:t>
            </a:r>
            <a:endParaRPr lang="zh-CN" altLang="en-US" sz="1600">
              <a:latin typeface="Arial" panose="020B0604020202020204" pitchFamily="34" charset="0"/>
              <a:ea typeface="宋体" panose="02010600030101010101" pitchFamily="2" charset="-122"/>
            </a:endParaRPr>
          </a:p>
          <a:p>
            <a:pPr marL="742950" lvl="1" indent="-285750">
              <a:buFont typeface="Wingdings" panose="05000000000000000000" charset="0"/>
              <a:buChar char="ü"/>
            </a:pPr>
            <a:r>
              <a:rPr lang="zh-CN" altLang="en-US" sz="1600">
                <a:latin typeface="Arial" panose="020B0604020202020204" pitchFamily="34" charset="0"/>
                <a:ea typeface="宋体" panose="02010600030101010101" pitchFamily="2" charset="-122"/>
              </a:rPr>
              <a:t>两者混合训练。</a:t>
            </a:r>
            <a:endParaRPr lang="zh-CN" altLang="en-US" sz="1600">
              <a:latin typeface="Arial" panose="020B0604020202020204" pitchFamily="34" charset="0"/>
              <a:ea typeface="宋体" panose="02010600030101010101" pitchFamily="2" charset="-122"/>
            </a:endParaRPr>
          </a:p>
          <a:p>
            <a:pPr marL="285750" indent="-285750">
              <a:buFont typeface="Wingdings" panose="05000000000000000000" charset="0"/>
              <a:buChar char="Ø"/>
            </a:pPr>
            <a:r>
              <a:rPr lang="zh-CN" altLang="en-US" sz="1600">
                <a:latin typeface="Arial" panose="020B0604020202020204" pitchFamily="34" charset="0"/>
                <a:ea typeface="宋体" panose="02010600030101010101" pitchFamily="2" charset="-122"/>
              </a:rPr>
              <a:t>局部模型：为 </a:t>
            </a:r>
            <a:r>
              <a:rPr lang="en-US" altLang="zh-CN" sz="1600">
                <a:latin typeface="Arial" panose="020B0604020202020204" pitchFamily="34" charset="0"/>
                <a:ea typeface="宋体" panose="02010600030101010101" pitchFamily="2" charset="-122"/>
              </a:rPr>
              <a:t>SAHI </a:t>
            </a:r>
            <a:r>
              <a:rPr lang="zh-CN" altLang="en-US" sz="1600">
                <a:latin typeface="Arial" panose="020B0604020202020204" pitchFamily="34" charset="0"/>
                <a:ea typeface="宋体" panose="02010600030101010101" pitchFamily="2" charset="-122"/>
              </a:rPr>
              <a:t>或 </a:t>
            </a:r>
            <a:r>
              <a:rPr lang="en-US" altLang="zh-CN" sz="1600">
                <a:latin typeface="Arial" panose="020B0604020202020204" pitchFamily="34" charset="0"/>
                <a:ea typeface="宋体" panose="02010600030101010101" pitchFamily="2" charset="-122"/>
              </a:rPr>
              <a:t>Stage 2 </a:t>
            </a:r>
            <a:r>
              <a:rPr lang="zh-CN" altLang="en-US" sz="1600">
                <a:latin typeface="Arial" panose="020B0604020202020204" pitchFamily="34" charset="0"/>
                <a:ea typeface="宋体" panose="02010600030101010101" pitchFamily="2" charset="-122"/>
              </a:rPr>
              <a:t>训练了“局部”模型，通过在训练时随机裁剪目标周围区域来提高对局部特征的识别能力。</a:t>
            </a:r>
            <a:endParaRPr lang="zh-CN" altLang="en-US" sz="160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在此处添加章节标题</a:t>
            </a:r>
            <a:endParaRPr lang="zh-CN" altLang="en-US" kern="1200" dirty="0">
              <a:latin typeface="微软雅黑" panose="020B0503020204020204" pitchFamily="34" charset="-122"/>
              <a:ea typeface="微软雅黑" panose="020B0503020204020204" pitchFamily="34" charset="-122"/>
              <a:cs typeface="+mj-cs"/>
            </a:endParaRPr>
          </a:p>
        </p:txBody>
      </p:sp>
      <p:pic>
        <p:nvPicPr>
          <p:cNvPr id="46082" name="图片 1"/>
          <p:cNvPicPr>
            <a:picLocks noChangeAspect="1"/>
          </p:cNvPicPr>
          <p:nvPr/>
        </p:nvPicPr>
        <p:blipFill>
          <a:blip r:embed="rId1"/>
          <a:stretch>
            <a:fillRect/>
          </a:stretch>
        </p:blipFill>
        <p:spPr>
          <a:xfrm>
            <a:off x="695325" y="966788"/>
            <a:ext cx="9428163" cy="5668962"/>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vert="horz" wrap="square" lIns="91440" tIns="45720" rIns="91440" bIns="45720" anchor="b" anchorCtr="0"/>
          <a:p>
            <a:pPr eaLnBrk="1" hangingPunct="1"/>
            <a:r>
              <a:rPr lang="en-US" altLang="zh-CN" sz="6000" kern="1200" dirty="0">
                <a:solidFill>
                  <a:schemeClr val="bg1"/>
                </a:solidFill>
                <a:latin typeface="Arial Black" panose="020B0A04020102020204" pitchFamily="34" charset="0"/>
                <a:ea typeface="+mj-ea"/>
                <a:cs typeface="+mj-cs"/>
              </a:rPr>
              <a:t>01</a:t>
            </a:r>
            <a:br>
              <a:rPr lang="en-US" altLang="zh-CN" sz="6000" kern="1200" dirty="0">
                <a:latin typeface="Arial Black" panose="020B0A04020102020204" pitchFamily="34" charset="0"/>
                <a:ea typeface="+mj-ea"/>
                <a:cs typeface="+mj-cs"/>
              </a:rPr>
            </a:br>
            <a:br>
              <a:rPr lang="en-US" altLang="zh-CN" kern="1200" dirty="0">
                <a:latin typeface="+mj-lt"/>
                <a:ea typeface="+mj-ea"/>
                <a:cs typeface="+mj-cs"/>
              </a:rPr>
            </a:br>
            <a:r>
              <a:rPr lang="zh-CN" altLang="en-US" b="1" kern="1200" dirty="0">
                <a:solidFill>
                  <a:schemeClr val="bg1"/>
                </a:solidFill>
                <a:latin typeface="微软雅黑" panose="020B0503020204020204" pitchFamily="34" charset="-122"/>
                <a:ea typeface="微软雅黑" panose="020B0503020204020204" pitchFamily="34" charset="-122"/>
                <a:cs typeface="+mj-cs"/>
              </a:rPr>
              <a:t>冠军方案</a:t>
            </a:r>
            <a:r>
              <a:rPr lang="en-US" altLang="zh-CN" b="1" kern="1200" dirty="0">
                <a:solidFill>
                  <a:schemeClr val="bg1"/>
                </a:solidFill>
                <a:latin typeface="微软雅黑" panose="020B0503020204020204" pitchFamily="34" charset="-122"/>
                <a:ea typeface="微软雅黑" panose="020B0503020204020204" pitchFamily="34" charset="-122"/>
                <a:cs typeface="+mj-cs"/>
              </a:rPr>
              <a:t> Unet+</a:t>
            </a:r>
            <a:r>
              <a:rPr lang="zh-CN" altLang="en-US" b="1" kern="1200" dirty="0">
                <a:solidFill>
                  <a:schemeClr val="bg1"/>
                </a:solidFill>
                <a:latin typeface="微软雅黑" panose="020B0503020204020204" pitchFamily="34" charset="-122"/>
                <a:ea typeface="微软雅黑" panose="020B0503020204020204" pitchFamily="34" charset="-122"/>
                <a:cs typeface="+mj-cs"/>
              </a:rPr>
              <a:t>分位数阈值</a:t>
            </a:r>
            <a:endParaRPr lang="zh-CN" altLang="en-US" b="1" kern="12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表格</a:t>
            </a:r>
            <a:r>
              <a:rPr lang="zh-CN" altLang="en-US" kern="1200" dirty="0">
                <a:latin typeface="微软雅黑" panose="020B0503020204020204" pitchFamily="34" charset="-122"/>
                <a:ea typeface="微软雅黑" panose="020B0503020204020204" pitchFamily="34" charset="-122"/>
                <a:cs typeface="+mj-cs"/>
              </a:rPr>
              <a:t>注释</a:t>
            </a:r>
            <a:endParaRPr lang="zh-CN" altLang="en-US" kern="1200" dirty="0">
              <a:latin typeface="微软雅黑" panose="020B0503020204020204" pitchFamily="34" charset="-122"/>
              <a:ea typeface="微软雅黑" panose="020B0503020204020204" pitchFamily="34" charset="-122"/>
              <a:cs typeface="+mj-cs"/>
            </a:endParaRPr>
          </a:p>
        </p:txBody>
      </p:sp>
      <p:sp>
        <p:nvSpPr>
          <p:cNvPr id="47106" name="文本框 2"/>
          <p:cNvSpPr txBox="1"/>
          <p:nvPr/>
        </p:nvSpPr>
        <p:spPr>
          <a:xfrm>
            <a:off x="624205" y="1124585"/>
            <a:ext cx="10878820" cy="4030980"/>
          </a:xfrm>
          <a:prstGeom prst="rect">
            <a:avLst/>
          </a:prstGeom>
          <a:noFill/>
          <a:ln w="9525">
            <a:noFill/>
          </a:ln>
        </p:spPr>
        <p:txBody>
          <a:bodyPr wrap="square" anchor="t" anchorCtr="0">
            <a:spAutoFit/>
          </a:bodyPr>
          <a:p>
            <a:pPr>
              <a:spcBef>
                <a:spcPts val="600"/>
              </a:spcBef>
              <a:spcAft>
                <a:spcPts val="600"/>
              </a:spcAft>
            </a:pPr>
            <a:r>
              <a:rPr lang="zh-CN" altLang="zh-CN" sz="1600" b="1">
                <a:solidFill>
                  <a:srgbClr val="3C4043"/>
                </a:solidFill>
                <a:latin typeface="Arial" panose="020B0604020202020204" pitchFamily="34" charset="0"/>
                <a:ea typeface="Roboto Mono"/>
              </a:rPr>
              <a:t>Standard</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公共推理流程。</a:t>
            </a:r>
            <a:endParaRPr lang="zh-CN" altLang="zh-CN" sz="1600">
              <a:solidFill>
                <a:srgbClr val="3C4043"/>
              </a:solidFill>
              <a:latin typeface="Arial" panose="020B0604020202020204" pitchFamily="34" charset="0"/>
              <a:ea typeface="Inter"/>
            </a:endParaRPr>
          </a:p>
          <a:p>
            <a:pPr>
              <a:spcBef>
                <a:spcPts val="600"/>
              </a:spcBef>
              <a:spcAft>
                <a:spcPts val="600"/>
              </a:spcAft>
            </a:pPr>
            <a:r>
              <a:rPr lang="zh-CN" altLang="zh-CN" sz="1600" b="1">
                <a:solidFill>
                  <a:srgbClr val="3C4043"/>
                </a:solidFill>
                <a:latin typeface="Arial" panose="020B0604020202020204" pitchFamily="34" charset="0"/>
                <a:ea typeface="Roboto Mono"/>
              </a:rPr>
              <a:t>sahi</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Sahi 推理流程。</a:t>
            </a:r>
            <a:r>
              <a:rPr lang="zh-CN" altLang="en-US" sz="1600">
                <a:solidFill>
                  <a:srgbClr val="3C4043"/>
                </a:solidFill>
                <a:latin typeface="Arial" panose="020B0604020202020204" pitchFamily="34" charset="0"/>
                <a:ea typeface="Inter"/>
              </a:rPr>
              <a:t>是一套开源的</a:t>
            </a:r>
            <a:r>
              <a:rPr lang="en-US" altLang="zh-CN" sz="1600">
                <a:solidFill>
                  <a:srgbClr val="3C4043"/>
                </a:solidFill>
                <a:latin typeface="Arial" panose="020B0604020202020204" pitchFamily="34" charset="0"/>
                <a:ea typeface="Inter"/>
              </a:rPr>
              <a:t>“</a:t>
            </a:r>
            <a:r>
              <a:rPr lang="zh-CN" altLang="en-US" sz="1600">
                <a:solidFill>
                  <a:srgbClr val="3C4043"/>
                </a:solidFill>
                <a:latin typeface="Arial" panose="020B0604020202020204" pitchFamily="34" charset="0"/>
                <a:ea typeface="Inter"/>
              </a:rPr>
              <a:t>切片辅助超推理</a:t>
            </a:r>
            <a:r>
              <a:rPr lang="en-US" altLang="zh-CN" sz="1600">
                <a:solidFill>
                  <a:srgbClr val="3C4043"/>
                </a:solidFill>
                <a:latin typeface="Arial" panose="020B0604020202020204" pitchFamily="34" charset="0"/>
                <a:ea typeface="Inter"/>
              </a:rPr>
              <a:t>”</a:t>
            </a:r>
            <a:r>
              <a:rPr lang="zh-CN" altLang="en-US" sz="1600">
                <a:solidFill>
                  <a:srgbClr val="3C4043"/>
                </a:solidFill>
                <a:latin typeface="Arial" panose="020B0604020202020204" pitchFamily="34" charset="0"/>
                <a:ea typeface="Inter"/>
              </a:rPr>
              <a:t>库，专门解决在超大分辨率影像里检测小目标这一常见难题。它并不是新的检测模型，而是一层位于模型之上的</a:t>
            </a:r>
            <a:r>
              <a:rPr lang="en-US" altLang="zh-CN" sz="1600">
                <a:solidFill>
                  <a:srgbClr val="3C4043"/>
                </a:solidFill>
                <a:latin typeface="Arial" panose="020B0604020202020204" pitchFamily="34" charset="0"/>
                <a:ea typeface="Inter"/>
              </a:rPr>
              <a:t> </a:t>
            </a:r>
            <a:r>
              <a:rPr lang="zh-CN" altLang="en-US" sz="1600">
                <a:solidFill>
                  <a:srgbClr val="3C4043"/>
                </a:solidFill>
                <a:latin typeface="Arial" panose="020B0604020202020204" pitchFamily="34" charset="0"/>
                <a:ea typeface="Inter"/>
              </a:rPr>
              <a:t>推理加速与精度提升策略。核心思想可以概括为</a:t>
            </a:r>
            <a:r>
              <a:rPr lang="en-US" altLang="zh-CN" sz="1600">
                <a:solidFill>
                  <a:srgbClr val="3C4043"/>
                </a:solidFill>
                <a:latin typeface="Arial" panose="020B0604020202020204" pitchFamily="34" charset="0"/>
                <a:ea typeface="Inter"/>
              </a:rPr>
              <a:t> “</a:t>
            </a:r>
            <a:r>
              <a:rPr lang="zh-CN" altLang="en-US" sz="1600">
                <a:solidFill>
                  <a:srgbClr val="3C4043"/>
                </a:solidFill>
                <a:latin typeface="Arial" panose="020B0604020202020204" pitchFamily="34" charset="0"/>
                <a:ea typeface="Inter"/>
              </a:rPr>
              <a:t>切片</a:t>
            </a:r>
            <a:r>
              <a:rPr lang="en-US" altLang="zh-CN" sz="1600">
                <a:solidFill>
                  <a:srgbClr val="3C4043"/>
                </a:solidFill>
                <a:latin typeface="Arial" panose="020B0604020202020204" pitchFamily="34" charset="0"/>
                <a:ea typeface="Inter"/>
              </a:rPr>
              <a:t>-</a:t>
            </a:r>
            <a:r>
              <a:rPr lang="zh-CN" altLang="en-US" sz="1600">
                <a:solidFill>
                  <a:srgbClr val="3C4043"/>
                </a:solidFill>
                <a:latin typeface="Arial" panose="020B0604020202020204" pitchFamily="34" charset="0"/>
                <a:ea typeface="Inter"/>
              </a:rPr>
              <a:t>推理</a:t>
            </a:r>
            <a:r>
              <a:rPr lang="en-US" altLang="zh-CN" sz="1600">
                <a:solidFill>
                  <a:srgbClr val="3C4043"/>
                </a:solidFill>
                <a:latin typeface="Arial" panose="020B0604020202020204" pitchFamily="34" charset="0"/>
                <a:ea typeface="Inter"/>
              </a:rPr>
              <a:t>-</a:t>
            </a:r>
            <a:r>
              <a:rPr lang="zh-CN" altLang="en-US" sz="1600">
                <a:solidFill>
                  <a:srgbClr val="3C4043"/>
                </a:solidFill>
                <a:latin typeface="Arial" panose="020B0604020202020204" pitchFamily="34" charset="0"/>
                <a:ea typeface="Inter"/>
              </a:rPr>
              <a:t>合并</a:t>
            </a:r>
            <a:r>
              <a:rPr lang="en-US" altLang="zh-CN" sz="1600">
                <a:solidFill>
                  <a:srgbClr val="3C4043"/>
                </a:solidFill>
                <a:latin typeface="Arial" panose="020B0604020202020204" pitchFamily="34" charset="0"/>
                <a:ea typeface="Inter"/>
              </a:rPr>
              <a:t>”</a:t>
            </a:r>
            <a:r>
              <a:rPr lang="zh-CN" altLang="en-US" sz="1600">
                <a:solidFill>
                  <a:srgbClr val="3C4043"/>
                </a:solidFill>
                <a:latin typeface="Arial" panose="020B0604020202020204" pitchFamily="34" charset="0"/>
                <a:ea typeface="Inter"/>
              </a:rPr>
              <a:t>。</a:t>
            </a:r>
            <a:endParaRPr lang="zh-CN" altLang="en-US" sz="1600">
              <a:solidFill>
                <a:srgbClr val="3C4043"/>
              </a:solidFill>
              <a:latin typeface="Arial" panose="020B0604020202020204" pitchFamily="34" charset="0"/>
              <a:ea typeface="Inter"/>
            </a:endParaRPr>
          </a:p>
          <a:p>
            <a:pPr>
              <a:spcBef>
                <a:spcPts val="600"/>
              </a:spcBef>
              <a:spcAft>
                <a:spcPts val="600"/>
              </a:spcAft>
            </a:pPr>
            <a:r>
              <a:rPr lang="zh-CN" altLang="zh-CN" sz="1600" b="1">
                <a:solidFill>
                  <a:srgbClr val="3C4043"/>
                </a:solidFill>
                <a:latin typeface="Arial" panose="020B0604020202020204" pitchFamily="34" charset="0"/>
                <a:ea typeface="Roboto Mono"/>
              </a:rPr>
              <a:t>S2</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第二阶段推理。在放大+旋转+裁剪的图像上进行推理，代码与 </a:t>
            </a:r>
            <a:r>
              <a:rPr lang="zh-CN" altLang="zh-CN" sz="1600">
                <a:solidFill>
                  <a:srgbClr val="3C4043"/>
                </a:solidFill>
                <a:latin typeface="Arial" panose="020B0604020202020204" pitchFamily="34" charset="0"/>
                <a:ea typeface="Roboto Mono"/>
              </a:rPr>
              <a:t>Standard</a:t>
            </a:r>
            <a:r>
              <a:rPr lang="zh-CN" altLang="zh-CN" sz="1600">
                <a:solidFill>
                  <a:srgbClr val="3C4043"/>
                </a:solidFill>
                <a:latin typeface="Arial" panose="020B0604020202020204" pitchFamily="34" charset="0"/>
                <a:ea typeface="Inter"/>
              </a:rPr>
              <a:t> 几乎相同。</a:t>
            </a:r>
            <a:endParaRPr lang="zh-CN" altLang="zh-CN" sz="1600">
              <a:solidFill>
                <a:srgbClr val="3C4043"/>
              </a:solidFill>
              <a:latin typeface="Arial" panose="020B0604020202020204" pitchFamily="34" charset="0"/>
              <a:ea typeface="Inter"/>
            </a:endParaRPr>
          </a:p>
          <a:p>
            <a:pPr>
              <a:spcBef>
                <a:spcPts val="600"/>
              </a:spcBef>
              <a:spcAft>
                <a:spcPts val="600"/>
              </a:spcAft>
            </a:pPr>
            <a:r>
              <a:rPr lang="zh-CN" altLang="zh-CN" sz="1600" b="1">
                <a:solidFill>
                  <a:srgbClr val="3C4043"/>
                </a:solidFill>
                <a:latin typeface="Arial" panose="020B0604020202020204" pitchFamily="34" charset="0"/>
                <a:ea typeface="Roboto Mono"/>
              </a:rPr>
              <a:t>sam{}</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应用于 SAHI 处理的采样率。</a:t>
            </a:r>
            <a:endParaRPr lang="zh-CN" altLang="zh-CN" sz="1600">
              <a:solidFill>
                <a:srgbClr val="3C4043"/>
              </a:solidFill>
              <a:latin typeface="Arial" panose="020B0604020202020204" pitchFamily="34" charset="0"/>
              <a:ea typeface="Inter"/>
            </a:endParaRPr>
          </a:p>
          <a:p>
            <a:pPr>
              <a:spcBef>
                <a:spcPts val="600"/>
              </a:spcBef>
              <a:spcAft>
                <a:spcPts val="600"/>
              </a:spcAft>
            </a:pPr>
            <a:r>
              <a:rPr lang="zh-CN" altLang="zh-CN" sz="1600" b="1">
                <a:solidFill>
                  <a:srgbClr val="3C4043"/>
                </a:solidFill>
                <a:latin typeface="Arial" panose="020B0604020202020204" pitchFamily="34" charset="0"/>
                <a:ea typeface="Roboto Mono"/>
              </a:rPr>
              <a:t>no sam</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不采样，意味着获取所有切片。</a:t>
            </a:r>
            <a:endParaRPr lang="zh-CN" altLang="zh-CN" sz="1600">
              <a:solidFill>
                <a:srgbClr val="3C4043"/>
              </a:solidFill>
              <a:latin typeface="Arial" panose="020B0604020202020204" pitchFamily="34" charset="0"/>
              <a:ea typeface="Inter"/>
            </a:endParaRPr>
          </a:p>
          <a:p>
            <a:pPr>
              <a:spcBef>
                <a:spcPts val="600"/>
              </a:spcBef>
              <a:spcAft>
                <a:spcPts val="600"/>
              </a:spcAft>
            </a:pPr>
            <a:r>
              <a:rPr lang="zh-CN" altLang="zh-CN" sz="1600" b="1">
                <a:solidFill>
                  <a:srgbClr val="3C4043"/>
                </a:solidFill>
                <a:latin typeface="Arial" panose="020B0604020202020204" pitchFamily="34" charset="0"/>
                <a:ea typeface="Roboto Mono"/>
              </a:rPr>
              <a:t>max_image_side</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切片前输入图像允许的最大尺寸</a:t>
            </a:r>
            <a:endParaRPr lang="zh-CN" altLang="zh-CN" sz="1600">
              <a:solidFill>
                <a:srgbClr val="3C4043"/>
              </a:solidFill>
              <a:latin typeface="Arial" panose="020B0604020202020204" pitchFamily="34" charset="0"/>
              <a:ea typeface="Inter"/>
            </a:endParaRPr>
          </a:p>
          <a:p>
            <a:pPr>
              <a:spcBef>
                <a:spcPts val="600"/>
              </a:spcBef>
              <a:spcAft>
                <a:spcPts val="600"/>
              </a:spcAft>
            </a:pPr>
            <a:r>
              <a:rPr lang="zh-CN" altLang="zh-CN" sz="1600" b="1">
                <a:solidFill>
                  <a:srgbClr val="3C4043"/>
                </a:solidFill>
                <a:latin typeface="Arial" panose="020B0604020202020204" pitchFamily="34" charset="0"/>
                <a:ea typeface="Roboto Mono"/>
              </a:rPr>
              <a:t>patches_per_side</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每个切片的网格划分数量（n x n）</a:t>
            </a:r>
            <a:endParaRPr lang="zh-CN" altLang="zh-CN" sz="1600">
              <a:solidFill>
                <a:srgbClr val="3C4043"/>
              </a:solidFill>
              <a:latin typeface="Arial" panose="020B0604020202020204" pitchFamily="34" charset="0"/>
              <a:ea typeface="Inter"/>
            </a:endParaRPr>
          </a:p>
          <a:p>
            <a:pPr>
              <a:spcBef>
                <a:spcPts val="600"/>
              </a:spcBef>
              <a:spcAft>
                <a:spcPts val="600"/>
              </a:spcAft>
            </a:pPr>
            <a:r>
              <a:rPr lang="zh-CN" altLang="zh-CN" sz="1600" b="1">
                <a:solidFill>
                  <a:srgbClr val="3C4043"/>
                </a:solidFill>
                <a:latin typeface="Arial" panose="020B0604020202020204" pitchFamily="34" charset="0"/>
                <a:ea typeface="Roboto Mono"/>
              </a:rPr>
              <a:t>patch_size</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每个图像块的目标尺寸（例如，768x768 像素）</a:t>
            </a:r>
            <a:endParaRPr lang="zh-CN" altLang="zh-CN" sz="1600">
              <a:solidFill>
                <a:srgbClr val="3C4043"/>
              </a:solidFill>
              <a:latin typeface="Arial" panose="020B0604020202020204" pitchFamily="34" charset="0"/>
              <a:ea typeface="Inter"/>
            </a:endParaRPr>
          </a:p>
          <a:p>
            <a:pPr>
              <a:buFont typeface="Arial" panose="020B0604020202020204"/>
            </a:pPr>
            <a:r>
              <a:rPr lang="zh-CN" altLang="zh-CN" sz="1600" b="1">
                <a:solidFill>
                  <a:srgbClr val="3C4043"/>
                </a:solidFill>
                <a:latin typeface="Arial" panose="020B0604020202020204" pitchFamily="34" charset="0"/>
                <a:ea typeface="Roboto Mono"/>
              </a:rPr>
              <a:t>res</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图像分辨率。</a:t>
            </a:r>
            <a:endParaRPr lang="zh-CN" altLang="zh-CN" sz="1600">
              <a:solidFill>
                <a:srgbClr val="3C4043"/>
              </a:solidFill>
              <a:latin typeface="Arial" panose="020B0604020202020204" pitchFamily="34" charset="0"/>
              <a:ea typeface="Inter"/>
            </a:endParaRPr>
          </a:p>
          <a:p>
            <a:pPr>
              <a:spcBef>
                <a:spcPts val="600"/>
              </a:spcBef>
              <a:spcAft>
                <a:spcPts val="600"/>
              </a:spcAft>
            </a:pPr>
            <a:r>
              <a:rPr lang="zh-CN" altLang="zh-CN" sz="1600" b="1">
                <a:solidFill>
                  <a:srgbClr val="3C4043"/>
                </a:solidFill>
                <a:latin typeface="Arial" panose="020B0604020202020204" pitchFamily="34" charset="0"/>
                <a:ea typeface="Roboto Mono"/>
              </a:rPr>
              <a:t>-cz z{1.5/2/3}</a:t>
            </a:r>
            <a:r>
              <a:rPr lang="zh-CN" altLang="zh-CN" sz="1600" b="1">
                <a:solidFill>
                  <a:srgbClr val="3C4043"/>
                </a:solidFill>
                <a:latin typeface="Arial" panose="020B0604020202020204" pitchFamily="34" charset="0"/>
                <a:ea typeface="Inter"/>
              </a:rPr>
              <a:t> ：</a:t>
            </a:r>
            <a:r>
              <a:rPr lang="zh-CN" altLang="zh-CN" sz="1600">
                <a:solidFill>
                  <a:srgbClr val="3C4043"/>
                </a:solidFill>
                <a:latin typeface="Arial" panose="020B0604020202020204" pitchFamily="34" charset="0"/>
                <a:ea typeface="Inter"/>
              </a:rPr>
              <a:t>表示这是一个“局部”模型，“cz”表示裁剪和放大。 </a:t>
            </a:r>
            <a:r>
              <a:rPr lang="zh-CN" altLang="zh-CN" sz="1600">
                <a:solidFill>
                  <a:srgbClr val="3C4043"/>
                </a:solidFill>
                <a:latin typeface="Arial" panose="020B0604020202020204" pitchFamily="34" charset="0"/>
                <a:ea typeface="Roboto Mono"/>
              </a:rPr>
              <a:t>z{}</a:t>
            </a:r>
            <a:r>
              <a:rPr lang="zh-CN" altLang="zh-CN" sz="1600">
                <a:solidFill>
                  <a:srgbClr val="3C4043"/>
                </a:solidFill>
                <a:latin typeface="Arial" panose="020B0604020202020204" pitchFamily="34" charset="0"/>
                <a:ea typeface="Inter"/>
              </a:rPr>
              <a:t> 表示推理时的放大比例。</a:t>
            </a:r>
            <a:endParaRPr lang="zh-CN" altLang="en-US" sz="1600">
              <a:solidFill>
                <a:srgbClr val="3C4043"/>
              </a:solidFill>
              <a:latin typeface="Arial" panose="020B0604020202020204" pitchFamily="34" charset="0"/>
              <a:ea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42B33"/>
        </a:solidFill>
        <a:effectLst/>
      </p:bgPr>
    </p:bg>
    <p:spTree>
      <p:nvGrpSpPr>
        <p:cNvPr id="1" name=""/>
        <p:cNvGrpSpPr/>
        <p:nvPr/>
      </p:nvGrpSpPr>
      <p:grpSpPr/>
      <p:sp>
        <p:nvSpPr>
          <p:cNvPr id="50178" name="标题 1"/>
          <p:cNvSpPr>
            <a:spLocks noGrp="1"/>
          </p:cNvSpPr>
          <p:nvPr>
            <p:ph type="title"/>
          </p:nvPr>
        </p:nvSpPr>
        <p:spPr>
          <a:xfrm>
            <a:off x="911225" y="1557338"/>
            <a:ext cx="4165600" cy="773112"/>
          </a:xfrm>
        </p:spPr>
        <p:txBody>
          <a:bodyPr vert="horz" wrap="square" lIns="91440" tIns="45720" rIns="91440" bIns="45720" anchor="b" anchorCtr="0"/>
          <a:p>
            <a:pPr eaLnBrk="1" hangingPunct="1"/>
            <a:br>
              <a:rPr lang="zh-CN" altLang="en-US" kern="1200" dirty="0">
                <a:latin typeface="微软雅黑" panose="020B0503020204020204" pitchFamily="34" charset="-122"/>
                <a:ea typeface="微软雅黑" panose="020B0503020204020204" pitchFamily="34" charset="-122"/>
                <a:cs typeface="+mj-cs"/>
              </a:rPr>
            </a:br>
            <a:r>
              <a:rPr lang="zh-CN" altLang="en-US" b="1" kern="1200" dirty="0">
                <a:solidFill>
                  <a:schemeClr val="bg1"/>
                </a:solidFill>
                <a:latin typeface="微软雅黑" panose="020B0503020204020204" pitchFamily="34" charset="-122"/>
                <a:ea typeface="微软雅黑" panose="020B0503020204020204" pitchFamily="34" charset="-122"/>
                <a:cs typeface="+mj-cs"/>
              </a:rPr>
              <a:t>关注马拉</a:t>
            </a:r>
            <a:r>
              <a:rPr lang="en-US" altLang="zh-CN" b="1" kern="1200" dirty="0">
                <a:solidFill>
                  <a:schemeClr val="bg1"/>
                </a:solidFill>
                <a:latin typeface="微软雅黑" panose="020B0503020204020204" pitchFamily="34" charset="-122"/>
                <a:ea typeface="微软雅黑" panose="020B0503020204020204" pitchFamily="34" charset="-122"/>
                <a:cs typeface="+mj-cs"/>
              </a:rPr>
              <a:t>AI</a:t>
            </a:r>
            <a:r>
              <a:rPr lang="zh-CN" altLang="en-US" b="1" kern="1200" dirty="0">
                <a:solidFill>
                  <a:schemeClr val="bg1"/>
                </a:solidFill>
                <a:latin typeface="微软雅黑" panose="020B0503020204020204" pitchFamily="34" charset="-122"/>
                <a:ea typeface="微软雅黑" panose="020B0503020204020204" pitchFamily="34" charset="-122"/>
                <a:cs typeface="+mj-cs"/>
              </a:rPr>
              <a:t>微信公众号</a:t>
            </a:r>
            <a:endParaRPr lang="zh-CN" altLang="en-US" b="1" kern="1200" dirty="0">
              <a:solidFill>
                <a:schemeClr val="bg1"/>
              </a:solidFill>
              <a:latin typeface="微软雅黑" panose="020B0503020204020204" pitchFamily="34" charset="-122"/>
              <a:ea typeface="微软雅黑" panose="020B0503020204020204" pitchFamily="34" charset="-122"/>
              <a:cs typeface="+mj-cs"/>
            </a:endParaRPr>
          </a:p>
        </p:txBody>
      </p:sp>
      <p:sp>
        <p:nvSpPr>
          <p:cNvPr id="50179" name="文本占位符 3"/>
          <p:cNvSpPr>
            <a:spLocks noGrp="1"/>
          </p:cNvSpPr>
          <p:nvPr>
            <p:ph type="body" sz="half" idx="2"/>
          </p:nvPr>
        </p:nvSpPr>
        <p:spPr>
          <a:xfrm>
            <a:off x="1803400" y="2565400"/>
            <a:ext cx="3201988" cy="2138363"/>
          </a:xfrm>
        </p:spPr>
        <p:txBody>
          <a:bodyPr vert="horz" wrap="square" lIns="91440" tIns="45720" rIns="91440" bIns="45720" anchor="t" anchorCtr="0"/>
          <a:p>
            <a:pPr eaLnBrk="1" hangingPunct="1">
              <a:lnSpc>
                <a:spcPct val="200000"/>
              </a:lnSpc>
              <a:buClrTx/>
              <a:buSzTx/>
              <a:buFontTx/>
            </a:pPr>
            <a:r>
              <a:rPr lang="zh-CN" altLang="en-US" sz="2000" kern="1200" dirty="0">
                <a:solidFill>
                  <a:schemeClr val="bg1"/>
                </a:solidFill>
                <a:latin typeface="微软雅黑" panose="020B0503020204020204" pitchFamily="34" charset="-122"/>
                <a:ea typeface="微软雅黑" panose="020B0503020204020204" pitchFamily="34" charset="-122"/>
                <a:cs typeface="+mn-cs"/>
              </a:rPr>
              <a:t>复现前沿顶会论文</a:t>
            </a:r>
            <a:endParaRPr lang="zh-CN" altLang="en-US" sz="2000" kern="1200" dirty="0">
              <a:solidFill>
                <a:schemeClr val="bg1"/>
              </a:solidFill>
              <a:latin typeface="微软雅黑" panose="020B0503020204020204" pitchFamily="34" charset="-122"/>
              <a:ea typeface="微软雅黑" panose="020B0503020204020204" pitchFamily="34" charset="-122"/>
              <a:cs typeface="+mn-cs"/>
            </a:endParaRPr>
          </a:p>
          <a:p>
            <a:pPr eaLnBrk="1" hangingPunct="1">
              <a:lnSpc>
                <a:spcPct val="200000"/>
              </a:lnSpc>
              <a:buClrTx/>
              <a:buSzTx/>
              <a:buFontTx/>
            </a:pPr>
            <a:r>
              <a:rPr lang="zh-CN" altLang="en-US" sz="2000" kern="1200" dirty="0">
                <a:solidFill>
                  <a:schemeClr val="bg1"/>
                </a:solidFill>
                <a:latin typeface="微软雅黑" panose="020B0503020204020204" pitchFamily="34" charset="-122"/>
                <a:ea typeface="微软雅黑" panose="020B0503020204020204" pitchFamily="34" charset="-122"/>
                <a:cs typeface="+mn-cs"/>
              </a:rPr>
              <a:t>打</a:t>
            </a:r>
            <a:r>
              <a:rPr lang="en-US" altLang="zh-CN" sz="2000" kern="1200" dirty="0">
                <a:solidFill>
                  <a:schemeClr val="bg1"/>
                </a:solidFill>
                <a:latin typeface="微软雅黑" panose="020B0503020204020204" pitchFamily="34" charset="-122"/>
                <a:ea typeface="微软雅黑" panose="020B0503020204020204" pitchFamily="34" charset="-122"/>
                <a:cs typeface="+mn-cs"/>
              </a:rPr>
              <a:t>kaggle</a:t>
            </a:r>
            <a:r>
              <a:rPr lang="zh-CN" altLang="en-US" sz="2000" kern="1200" dirty="0">
                <a:solidFill>
                  <a:schemeClr val="bg1"/>
                </a:solidFill>
                <a:latin typeface="微软雅黑" panose="020B0503020204020204" pitchFamily="34" charset="-122"/>
                <a:ea typeface="微软雅黑" panose="020B0503020204020204" pitchFamily="34" charset="-122"/>
                <a:cs typeface="+mn-cs"/>
              </a:rPr>
              <a:t>比赛拿奖牌</a:t>
            </a:r>
            <a:endParaRPr lang="zh-CN" altLang="en-US" sz="2000" kern="1200" dirty="0">
              <a:solidFill>
                <a:schemeClr val="bg1"/>
              </a:solidFill>
              <a:latin typeface="微软雅黑" panose="020B0503020204020204" pitchFamily="34" charset="-122"/>
              <a:ea typeface="微软雅黑" panose="020B0503020204020204" pitchFamily="34" charset="-122"/>
              <a:cs typeface="+mn-cs"/>
            </a:endParaRPr>
          </a:p>
          <a:p>
            <a:pPr eaLnBrk="1" hangingPunct="1">
              <a:lnSpc>
                <a:spcPct val="200000"/>
              </a:lnSpc>
              <a:buClrTx/>
              <a:buSzTx/>
              <a:buFontTx/>
            </a:pPr>
            <a:r>
              <a:rPr lang="en-US" altLang="zh-CN" sz="2000" kern="1200" dirty="0">
                <a:solidFill>
                  <a:schemeClr val="bg1"/>
                </a:solidFill>
                <a:latin typeface="微软雅黑" panose="020B0503020204020204" pitchFamily="34" charset="-122"/>
                <a:ea typeface="微软雅黑" panose="020B0503020204020204" pitchFamily="34" charset="-122"/>
                <a:cs typeface="+mn-cs"/>
              </a:rPr>
              <a:t>1</a:t>
            </a:r>
            <a:r>
              <a:rPr lang="zh-CN" altLang="en-US" sz="2000" kern="1200" dirty="0">
                <a:solidFill>
                  <a:schemeClr val="bg1"/>
                </a:solidFill>
                <a:latin typeface="微软雅黑" panose="020B0503020204020204" pitchFamily="34" charset="-122"/>
                <a:ea typeface="微软雅黑" panose="020B0503020204020204" pitchFamily="34" charset="-122"/>
                <a:cs typeface="+mn-cs"/>
              </a:rPr>
              <a:t>对</a:t>
            </a:r>
            <a:r>
              <a:rPr lang="en-US" altLang="zh-CN" sz="2000" kern="1200" dirty="0">
                <a:solidFill>
                  <a:schemeClr val="bg1"/>
                </a:solidFill>
                <a:latin typeface="微软雅黑" panose="020B0503020204020204" pitchFamily="34" charset="-122"/>
                <a:ea typeface="微软雅黑" panose="020B0503020204020204" pitchFamily="34" charset="-122"/>
                <a:cs typeface="+mn-cs"/>
              </a:rPr>
              <a:t>1</a:t>
            </a:r>
            <a:r>
              <a:rPr lang="zh-CN" altLang="en-US" sz="2000" kern="1200" dirty="0">
                <a:solidFill>
                  <a:schemeClr val="bg1"/>
                </a:solidFill>
                <a:latin typeface="微软雅黑" panose="020B0503020204020204" pitchFamily="34" charset="-122"/>
                <a:ea typeface="微软雅黑" panose="020B0503020204020204" pitchFamily="34" charset="-122"/>
                <a:cs typeface="+mn-cs"/>
              </a:rPr>
              <a:t>指导发顶会论文</a:t>
            </a:r>
            <a:endParaRPr lang="zh-CN" altLang="en-US" sz="2000" kern="1200" dirty="0">
              <a:solidFill>
                <a:schemeClr val="bg1"/>
              </a:solidFill>
              <a:latin typeface="微软雅黑" panose="020B0503020204020204" pitchFamily="34" charset="-122"/>
              <a:ea typeface="微软雅黑" panose="020B0503020204020204" pitchFamily="34" charset="-122"/>
              <a:cs typeface="+mn-cs"/>
            </a:endParaRPr>
          </a:p>
        </p:txBody>
      </p:sp>
      <p:pic>
        <p:nvPicPr>
          <p:cNvPr id="50180" name="图片占位符 4" descr="马拉ai服务号二维码"/>
          <p:cNvPicPr>
            <a:picLocks noGrp="1" noChangeAspect="1"/>
          </p:cNvPicPr>
          <p:nvPr>
            <p:ph type="pic" idx="1"/>
          </p:nvPr>
        </p:nvPicPr>
        <p:blipFill>
          <a:blip r:embed="rId1"/>
          <a:stretch>
            <a:fillRect/>
          </a:stretch>
        </p:blipFill>
        <p:spPr>
          <a:xfrm>
            <a:off x="7175500" y="1557338"/>
            <a:ext cx="3316288" cy="3316287"/>
          </a:xfrm>
        </p:spPr>
      </p:pic>
      <p:sp>
        <p:nvSpPr>
          <p:cNvPr id="8" name="checkmark-for-verification_59508"/>
          <p:cNvSpPr/>
          <p:nvPr/>
        </p:nvSpPr>
        <p:spPr>
          <a:xfrm>
            <a:off x="1487488" y="2925763"/>
            <a:ext cx="250825" cy="201613"/>
          </a:xfrm>
          <a:custGeom>
            <a:avLst/>
            <a:gdLst>
              <a:gd name="T0" fmla="*/ 1296 w 1308"/>
              <a:gd name="T1" fmla="*/ 159 h 1157"/>
              <a:gd name="T2" fmla="*/ 1123 w 1308"/>
              <a:gd name="T3" fmla="*/ 7 h 1157"/>
              <a:gd name="T4" fmla="*/ 1103 w 1308"/>
              <a:gd name="T5" fmla="*/ 1 h 1157"/>
              <a:gd name="T6" fmla="*/ 1085 w 1308"/>
              <a:gd name="T7" fmla="*/ 10 h 1157"/>
              <a:gd name="T8" fmla="*/ 458 w 1308"/>
              <a:gd name="T9" fmla="*/ 724 h 1157"/>
              <a:gd name="T10" fmla="*/ 235 w 1308"/>
              <a:gd name="T11" fmla="*/ 429 h 1157"/>
              <a:gd name="T12" fmla="*/ 217 w 1308"/>
              <a:gd name="T13" fmla="*/ 418 h 1157"/>
              <a:gd name="T14" fmla="*/ 197 w 1308"/>
              <a:gd name="T15" fmla="*/ 423 h 1157"/>
              <a:gd name="T16" fmla="*/ 14 w 1308"/>
              <a:gd name="T17" fmla="*/ 562 h 1157"/>
              <a:gd name="T18" fmla="*/ 8 w 1308"/>
              <a:gd name="T19" fmla="*/ 600 h 1157"/>
              <a:gd name="T20" fmla="*/ 421 w 1308"/>
              <a:gd name="T21" fmla="*/ 1146 h 1157"/>
              <a:gd name="T22" fmla="*/ 442 w 1308"/>
              <a:gd name="T23" fmla="*/ 1157 h 1157"/>
              <a:gd name="T24" fmla="*/ 443 w 1308"/>
              <a:gd name="T25" fmla="*/ 1157 h 1157"/>
              <a:gd name="T26" fmla="*/ 463 w 1308"/>
              <a:gd name="T27" fmla="*/ 1148 h 1157"/>
              <a:gd name="T28" fmla="*/ 1298 w 1308"/>
              <a:gd name="T29" fmla="*/ 197 h 1157"/>
              <a:gd name="T30" fmla="*/ 1296 w 1308"/>
              <a:gd name="T31" fmla="*/ 159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8" h="1157">
                <a:moveTo>
                  <a:pt x="1296" y="159"/>
                </a:moveTo>
                <a:lnTo>
                  <a:pt x="1123" y="7"/>
                </a:lnTo>
                <a:cubicBezTo>
                  <a:pt x="1117" y="3"/>
                  <a:pt x="1110" y="0"/>
                  <a:pt x="1103" y="1"/>
                </a:cubicBezTo>
                <a:cubicBezTo>
                  <a:pt x="1096" y="1"/>
                  <a:pt x="1090" y="5"/>
                  <a:pt x="1085" y="10"/>
                </a:cubicBezTo>
                <a:lnTo>
                  <a:pt x="458" y="724"/>
                </a:lnTo>
                <a:lnTo>
                  <a:pt x="235" y="429"/>
                </a:lnTo>
                <a:cubicBezTo>
                  <a:pt x="230" y="423"/>
                  <a:pt x="224" y="419"/>
                  <a:pt x="217" y="418"/>
                </a:cubicBezTo>
                <a:cubicBezTo>
                  <a:pt x="210" y="417"/>
                  <a:pt x="203" y="419"/>
                  <a:pt x="197" y="423"/>
                </a:cubicBezTo>
                <a:lnTo>
                  <a:pt x="14" y="562"/>
                </a:lnTo>
                <a:cubicBezTo>
                  <a:pt x="2" y="571"/>
                  <a:pt x="0" y="588"/>
                  <a:pt x="8" y="600"/>
                </a:cubicBezTo>
                <a:lnTo>
                  <a:pt x="421" y="1146"/>
                </a:lnTo>
                <a:cubicBezTo>
                  <a:pt x="426" y="1153"/>
                  <a:pt x="434" y="1156"/>
                  <a:pt x="442" y="1157"/>
                </a:cubicBezTo>
                <a:lnTo>
                  <a:pt x="443" y="1157"/>
                </a:lnTo>
                <a:cubicBezTo>
                  <a:pt x="450" y="1157"/>
                  <a:pt x="458" y="1153"/>
                  <a:pt x="463" y="1148"/>
                </a:cubicBezTo>
                <a:lnTo>
                  <a:pt x="1298" y="197"/>
                </a:lnTo>
                <a:cubicBezTo>
                  <a:pt x="1308" y="186"/>
                  <a:pt x="1307" y="169"/>
                  <a:pt x="1296" y="159"/>
                </a:cubicBezTo>
                <a:close/>
              </a:path>
            </a:pathLst>
          </a:custGeom>
          <a:solidFill>
            <a:srgbClr val="60C968"/>
          </a:solidFill>
          <a:ln>
            <a:solidFill>
              <a:srgbClr val="60C96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 name="checkmark-for-verification_59508"/>
          <p:cNvSpPr/>
          <p:nvPr/>
        </p:nvSpPr>
        <p:spPr>
          <a:xfrm>
            <a:off x="1487488" y="3609975"/>
            <a:ext cx="250825" cy="201613"/>
          </a:xfrm>
          <a:custGeom>
            <a:avLst/>
            <a:gdLst>
              <a:gd name="T0" fmla="*/ 1296 w 1308"/>
              <a:gd name="T1" fmla="*/ 159 h 1157"/>
              <a:gd name="T2" fmla="*/ 1123 w 1308"/>
              <a:gd name="T3" fmla="*/ 7 h 1157"/>
              <a:gd name="T4" fmla="*/ 1103 w 1308"/>
              <a:gd name="T5" fmla="*/ 1 h 1157"/>
              <a:gd name="T6" fmla="*/ 1085 w 1308"/>
              <a:gd name="T7" fmla="*/ 10 h 1157"/>
              <a:gd name="T8" fmla="*/ 458 w 1308"/>
              <a:gd name="T9" fmla="*/ 724 h 1157"/>
              <a:gd name="T10" fmla="*/ 235 w 1308"/>
              <a:gd name="T11" fmla="*/ 429 h 1157"/>
              <a:gd name="T12" fmla="*/ 217 w 1308"/>
              <a:gd name="T13" fmla="*/ 418 h 1157"/>
              <a:gd name="T14" fmla="*/ 197 w 1308"/>
              <a:gd name="T15" fmla="*/ 423 h 1157"/>
              <a:gd name="T16" fmla="*/ 14 w 1308"/>
              <a:gd name="T17" fmla="*/ 562 h 1157"/>
              <a:gd name="T18" fmla="*/ 8 w 1308"/>
              <a:gd name="T19" fmla="*/ 600 h 1157"/>
              <a:gd name="T20" fmla="*/ 421 w 1308"/>
              <a:gd name="T21" fmla="*/ 1146 h 1157"/>
              <a:gd name="T22" fmla="*/ 442 w 1308"/>
              <a:gd name="T23" fmla="*/ 1157 h 1157"/>
              <a:gd name="T24" fmla="*/ 443 w 1308"/>
              <a:gd name="T25" fmla="*/ 1157 h 1157"/>
              <a:gd name="T26" fmla="*/ 463 w 1308"/>
              <a:gd name="T27" fmla="*/ 1148 h 1157"/>
              <a:gd name="T28" fmla="*/ 1298 w 1308"/>
              <a:gd name="T29" fmla="*/ 197 h 1157"/>
              <a:gd name="T30" fmla="*/ 1296 w 1308"/>
              <a:gd name="T31" fmla="*/ 159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8" h="1157">
                <a:moveTo>
                  <a:pt x="1296" y="159"/>
                </a:moveTo>
                <a:lnTo>
                  <a:pt x="1123" y="7"/>
                </a:lnTo>
                <a:cubicBezTo>
                  <a:pt x="1117" y="3"/>
                  <a:pt x="1110" y="0"/>
                  <a:pt x="1103" y="1"/>
                </a:cubicBezTo>
                <a:cubicBezTo>
                  <a:pt x="1096" y="1"/>
                  <a:pt x="1090" y="5"/>
                  <a:pt x="1085" y="10"/>
                </a:cubicBezTo>
                <a:lnTo>
                  <a:pt x="458" y="724"/>
                </a:lnTo>
                <a:lnTo>
                  <a:pt x="235" y="429"/>
                </a:lnTo>
                <a:cubicBezTo>
                  <a:pt x="230" y="423"/>
                  <a:pt x="224" y="419"/>
                  <a:pt x="217" y="418"/>
                </a:cubicBezTo>
                <a:cubicBezTo>
                  <a:pt x="210" y="417"/>
                  <a:pt x="203" y="419"/>
                  <a:pt x="197" y="423"/>
                </a:cubicBezTo>
                <a:lnTo>
                  <a:pt x="14" y="562"/>
                </a:lnTo>
                <a:cubicBezTo>
                  <a:pt x="2" y="571"/>
                  <a:pt x="0" y="588"/>
                  <a:pt x="8" y="600"/>
                </a:cubicBezTo>
                <a:lnTo>
                  <a:pt x="421" y="1146"/>
                </a:lnTo>
                <a:cubicBezTo>
                  <a:pt x="426" y="1153"/>
                  <a:pt x="434" y="1156"/>
                  <a:pt x="442" y="1157"/>
                </a:cubicBezTo>
                <a:lnTo>
                  <a:pt x="443" y="1157"/>
                </a:lnTo>
                <a:cubicBezTo>
                  <a:pt x="450" y="1157"/>
                  <a:pt x="458" y="1153"/>
                  <a:pt x="463" y="1148"/>
                </a:cubicBezTo>
                <a:lnTo>
                  <a:pt x="1298" y="197"/>
                </a:lnTo>
                <a:cubicBezTo>
                  <a:pt x="1308" y="186"/>
                  <a:pt x="1307" y="169"/>
                  <a:pt x="1296" y="159"/>
                </a:cubicBezTo>
                <a:close/>
              </a:path>
            </a:pathLst>
          </a:custGeom>
          <a:solidFill>
            <a:srgbClr val="60C968"/>
          </a:solidFill>
          <a:ln>
            <a:solidFill>
              <a:srgbClr val="60C96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checkmark-for-verification_59508"/>
          <p:cNvSpPr/>
          <p:nvPr/>
        </p:nvSpPr>
        <p:spPr>
          <a:xfrm>
            <a:off x="1487488" y="4292600"/>
            <a:ext cx="250825" cy="203200"/>
          </a:xfrm>
          <a:custGeom>
            <a:avLst/>
            <a:gdLst>
              <a:gd name="T0" fmla="*/ 1296 w 1308"/>
              <a:gd name="T1" fmla="*/ 159 h 1157"/>
              <a:gd name="T2" fmla="*/ 1123 w 1308"/>
              <a:gd name="T3" fmla="*/ 7 h 1157"/>
              <a:gd name="T4" fmla="*/ 1103 w 1308"/>
              <a:gd name="T5" fmla="*/ 1 h 1157"/>
              <a:gd name="T6" fmla="*/ 1085 w 1308"/>
              <a:gd name="T7" fmla="*/ 10 h 1157"/>
              <a:gd name="T8" fmla="*/ 458 w 1308"/>
              <a:gd name="T9" fmla="*/ 724 h 1157"/>
              <a:gd name="T10" fmla="*/ 235 w 1308"/>
              <a:gd name="T11" fmla="*/ 429 h 1157"/>
              <a:gd name="T12" fmla="*/ 217 w 1308"/>
              <a:gd name="T13" fmla="*/ 418 h 1157"/>
              <a:gd name="T14" fmla="*/ 197 w 1308"/>
              <a:gd name="T15" fmla="*/ 423 h 1157"/>
              <a:gd name="T16" fmla="*/ 14 w 1308"/>
              <a:gd name="T17" fmla="*/ 562 h 1157"/>
              <a:gd name="T18" fmla="*/ 8 w 1308"/>
              <a:gd name="T19" fmla="*/ 600 h 1157"/>
              <a:gd name="T20" fmla="*/ 421 w 1308"/>
              <a:gd name="T21" fmla="*/ 1146 h 1157"/>
              <a:gd name="T22" fmla="*/ 442 w 1308"/>
              <a:gd name="T23" fmla="*/ 1157 h 1157"/>
              <a:gd name="T24" fmla="*/ 443 w 1308"/>
              <a:gd name="T25" fmla="*/ 1157 h 1157"/>
              <a:gd name="T26" fmla="*/ 463 w 1308"/>
              <a:gd name="T27" fmla="*/ 1148 h 1157"/>
              <a:gd name="T28" fmla="*/ 1298 w 1308"/>
              <a:gd name="T29" fmla="*/ 197 h 1157"/>
              <a:gd name="T30" fmla="*/ 1296 w 1308"/>
              <a:gd name="T31" fmla="*/ 159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8" h="1157">
                <a:moveTo>
                  <a:pt x="1296" y="159"/>
                </a:moveTo>
                <a:lnTo>
                  <a:pt x="1123" y="7"/>
                </a:lnTo>
                <a:cubicBezTo>
                  <a:pt x="1117" y="3"/>
                  <a:pt x="1110" y="0"/>
                  <a:pt x="1103" y="1"/>
                </a:cubicBezTo>
                <a:cubicBezTo>
                  <a:pt x="1096" y="1"/>
                  <a:pt x="1090" y="5"/>
                  <a:pt x="1085" y="10"/>
                </a:cubicBezTo>
                <a:lnTo>
                  <a:pt x="458" y="724"/>
                </a:lnTo>
                <a:lnTo>
                  <a:pt x="235" y="429"/>
                </a:lnTo>
                <a:cubicBezTo>
                  <a:pt x="230" y="423"/>
                  <a:pt x="224" y="419"/>
                  <a:pt x="217" y="418"/>
                </a:cubicBezTo>
                <a:cubicBezTo>
                  <a:pt x="210" y="417"/>
                  <a:pt x="203" y="419"/>
                  <a:pt x="197" y="423"/>
                </a:cubicBezTo>
                <a:lnTo>
                  <a:pt x="14" y="562"/>
                </a:lnTo>
                <a:cubicBezTo>
                  <a:pt x="2" y="571"/>
                  <a:pt x="0" y="588"/>
                  <a:pt x="8" y="600"/>
                </a:cubicBezTo>
                <a:lnTo>
                  <a:pt x="421" y="1146"/>
                </a:lnTo>
                <a:cubicBezTo>
                  <a:pt x="426" y="1153"/>
                  <a:pt x="434" y="1156"/>
                  <a:pt x="442" y="1157"/>
                </a:cubicBezTo>
                <a:lnTo>
                  <a:pt x="443" y="1157"/>
                </a:lnTo>
                <a:cubicBezTo>
                  <a:pt x="450" y="1157"/>
                  <a:pt x="458" y="1153"/>
                  <a:pt x="463" y="1148"/>
                </a:cubicBezTo>
                <a:lnTo>
                  <a:pt x="1298" y="197"/>
                </a:lnTo>
                <a:cubicBezTo>
                  <a:pt x="1308" y="186"/>
                  <a:pt x="1307" y="169"/>
                  <a:pt x="1296" y="159"/>
                </a:cubicBezTo>
                <a:close/>
              </a:path>
            </a:pathLst>
          </a:custGeom>
          <a:solidFill>
            <a:srgbClr val="60C968"/>
          </a:solidFill>
          <a:ln>
            <a:solidFill>
              <a:srgbClr val="60C96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冠军方案要点</a:t>
            </a:r>
            <a:endParaRPr lang="zh-CN" altLang="en-US" kern="1200" dirty="0">
              <a:latin typeface="微软雅黑" panose="020B0503020204020204" pitchFamily="34" charset="-122"/>
              <a:ea typeface="微软雅黑" panose="020B0503020204020204" pitchFamily="34" charset="-122"/>
              <a:cs typeface="+mj-cs"/>
            </a:endParaRPr>
          </a:p>
        </p:txBody>
      </p:sp>
      <p:sp>
        <p:nvSpPr>
          <p:cNvPr id="21506" name="文本框 1"/>
          <p:cNvSpPr txBox="1"/>
          <p:nvPr/>
        </p:nvSpPr>
        <p:spPr>
          <a:xfrm>
            <a:off x="695325" y="1052513"/>
            <a:ext cx="10128250" cy="3169285"/>
          </a:xfrm>
          <a:prstGeom prst="rect">
            <a:avLst/>
          </a:prstGeom>
          <a:noFill/>
          <a:ln w="9525">
            <a:noFill/>
          </a:ln>
        </p:spPr>
        <p:txBody>
          <a:bodyPr wrap="square" anchor="t" anchorCtr="0">
            <a:spAutoFit/>
          </a:bodyPr>
          <a:p>
            <a:r>
              <a:rPr lang="zh-CN" altLang="en-US" sz="2000">
                <a:solidFill>
                  <a:srgbClr val="3C4043"/>
                </a:solidFill>
                <a:latin typeface="Times New Roman" panose="02020603050405020304" charset="0"/>
                <a:ea typeface="Inter"/>
                <a:cs typeface="Times New Roman" panose="02020603050405020304" charset="0"/>
              </a:rPr>
              <a:t>冠军方案使用了一个经过大量增强和辅助损失函数训练的</a:t>
            </a:r>
            <a:r>
              <a:rPr lang="en-US" altLang="zh-CN" sz="2000">
                <a:solidFill>
                  <a:srgbClr val="3C4043"/>
                </a:solidFill>
                <a:latin typeface="Times New Roman" panose="02020603050405020304" charset="0"/>
                <a:ea typeface="Inter"/>
                <a:cs typeface="Times New Roman" panose="02020603050405020304" charset="0"/>
              </a:rPr>
              <a:t> 3D U-Net</a:t>
            </a:r>
            <a:r>
              <a:rPr lang="zh-CN" altLang="en-US" sz="2000">
                <a:solidFill>
                  <a:srgbClr val="3C4043"/>
                </a:solidFill>
                <a:latin typeface="Times New Roman" panose="02020603050405020304" charset="0"/>
                <a:ea typeface="Inter"/>
                <a:cs typeface="Times New Roman" panose="02020603050405020304" charset="0"/>
              </a:rPr>
              <a:t>。</a:t>
            </a:r>
            <a:endParaRPr lang="zh-CN" altLang="en-US" sz="2000">
              <a:solidFill>
                <a:srgbClr val="3C4043"/>
              </a:solidFill>
              <a:latin typeface="Times New Roman" panose="02020603050405020304" charset="0"/>
              <a:ea typeface="Inter"/>
              <a:cs typeface="Times New Roman" panose="02020603050405020304" charset="0"/>
            </a:endParaRPr>
          </a:p>
          <a:p>
            <a:r>
              <a:rPr lang="zh-CN" altLang="en-US" sz="2000">
                <a:solidFill>
                  <a:srgbClr val="3C4043"/>
                </a:solidFill>
                <a:latin typeface="Times New Roman" panose="02020603050405020304" charset="0"/>
                <a:ea typeface="Inter"/>
                <a:cs typeface="Times New Roman" panose="02020603050405020304" charset="0"/>
              </a:rPr>
              <a:t>在推理阶段，最终提交使用了 8 个随机种子的集成。对每个模型输出应用 Sigmoid 函数，然后将 logits 相加。推理时间约为 10 小时。</a:t>
            </a:r>
            <a:endParaRPr lang="zh-CN" altLang="en-US" sz="2000">
              <a:solidFill>
                <a:srgbClr val="3C4043"/>
              </a:solidFill>
              <a:latin typeface="Times New Roman" panose="02020603050405020304" charset="0"/>
              <a:ea typeface="Inter"/>
              <a:cs typeface="Times New Roman" panose="02020603050405020304" charset="0"/>
            </a:endParaRPr>
          </a:p>
          <a:p>
            <a:r>
              <a:rPr lang="zh-CN" altLang="en-US" sz="2000">
                <a:solidFill>
                  <a:srgbClr val="3C4043"/>
                </a:solidFill>
                <a:latin typeface="Times New Roman" panose="02020603050405020304" charset="0"/>
                <a:ea typeface="Inter"/>
                <a:cs typeface="Times New Roman" panose="02020603050405020304" charset="0"/>
                <a:sym typeface="宋体" panose="02010600030101010101" pitchFamily="2" charset="-122"/>
              </a:rPr>
              <a:t>使用了以每个电机为中心的高斯热图作为标签。</a:t>
            </a:r>
            <a:endParaRPr lang="zh-CN" altLang="en-US" sz="2000">
              <a:solidFill>
                <a:srgbClr val="3C4043"/>
              </a:solidFill>
              <a:latin typeface="Times New Roman" panose="02020603050405020304" charset="0"/>
              <a:ea typeface="Inter"/>
              <a:cs typeface="Times New Roman" panose="02020603050405020304" charset="0"/>
            </a:endParaRPr>
          </a:p>
          <a:p>
            <a:r>
              <a:rPr lang="zh-CN" altLang="en-US" sz="2000">
                <a:solidFill>
                  <a:srgbClr val="3C4043"/>
                </a:solidFill>
                <a:latin typeface="Times New Roman" panose="02020603050405020304" charset="0"/>
                <a:ea typeface="Inter"/>
                <a:cs typeface="Times New Roman" panose="02020603050405020304" charset="0"/>
              </a:rPr>
              <a:t>最后根据最大预测像素值对每个断层图进行排序，并使用分位数阈值来判断是否存在马达。</a:t>
            </a:r>
            <a:endParaRPr lang="zh-CN" altLang="en-US" sz="2000">
              <a:solidFill>
                <a:srgbClr val="3C4043"/>
              </a:solidFill>
              <a:latin typeface="Times New Roman" panose="02020603050405020304" charset="0"/>
              <a:ea typeface="Inter"/>
              <a:cs typeface="Times New Roman" panose="02020603050405020304" charset="0"/>
            </a:endParaRPr>
          </a:p>
          <a:p>
            <a:r>
              <a:rPr lang="zh-CN" altLang="en-US" sz="2000">
                <a:solidFill>
                  <a:srgbClr val="3C4043"/>
                </a:solidFill>
                <a:latin typeface="Times New Roman" panose="02020603050405020304" charset="0"/>
                <a:ea typeface="Inter"/>
                <a:cs typeface="Times New Roman" panose="02020603050405020304" charset="0"/>
              </a:rPr>
              <a:t>对于训练数据作者共标注了</a:t>
            </a:r>
            <a:r>
              <a:rPr lang="en-US" altLang="zh-CN" sz="2000">
                <a:solidFill>
                  <a:srgbClr val="3C4043"/>
                </a:solidFill>
                <a:latin typeface="Times New Roman" panose="02020603050405020304" charset="0"/>
                <a:ea typeface="Inter"/>
                <a:cs typeface="Times New Roman" panose="02020603050405020304" charset="0"/>
              </a:rPr>
              <a:t>154GB</a:t>
            </a:r>
            <a:r>
              <a:rPr lang="zh-CN" altLang="en-US" sz="2000">
                <a:solidFill>
                  <a:srgbClr val="3C4043"/>
                </a:solidFill>
                <a:latin typeface="Times New Roman" panose="02020603050405020304" charset="0"/>
                <a:ea typeface="Inter"/>
                <a:cs typeface="Times New Roman" panose="02020603050405020304" charset="0"/>
              </a:rPr>
              <a:t>的额外数据用于训练。</a:t>
            </a:r>
            <a:endParaRPr lang="zh-CN" altLang="en-US" sz="2000">
              <a:solidFill>
                <a:srgbClr val="3C4043"/>
              </a:solidFill>
              <a:latin typeface="Times New Roman" panose="02020603050405020304" charset="0"/>
              <a:ea typeface="Inter"/>
              <a:cs typeface="Times New Roman" panose="02020603050405020304" charset="0"/>
            </a:endParaRPr>
          </a:p>
          <a:p>
            <a:r>
              <a:rPr lang="zh-CN" altLang="en-US" sz="2000">
                <a:solidFill>
                  <a:srgbClr val="3C4043"/>
                </a:solidFill>
                <a:latin typeface="Times New Roman" panose="02020603050405020304" charset="0"/>
                <a:ea typeface="Inter"/>
                <a:cs typeface="Times New Roman" panose="02020603050405020304" charset="0"/>
              </a:rPr>
              <a:t>为了验证模型，竞赛数据被分成了</a:t>
            </a:r>
            <a:r>
              <a:rPr lang="en-US" altLang="zh-CN" sz="2000">
                <a:solidFill>
                  <a:srgbClr val="3C4043"/>
                </a:solidFill>
                <a:latin typeface="Times New Roman" panose="02020603050405020304" charset="0"/>
                <a:ea typeface="Inter"/>
                <a:cs typeface="Times New Roman" panose="02020603050405020304" charset="0"/>
              </a:rPr>
              <a:t> 4 </a:t>
            </a:r>
            <a:r>
              <a:rPr lang="zh-CN" altLang="en-US" sz="2000">
                <a:solidFill>
                  <a:srgbClr val="3C4043"/>
                </a:solidFill>
                <a:latin typeface="Times New Roman" panose="02020603050405020304" charset="0"/>
                <a:ea typeface="Inter"/>
                <a:cs typeface="Times New Roman" panose="02020603050405020304" charset="0"/>
              </a:rPr>
              <a:t>折。局部交叉验证与公开排行榜的相关性很强，最高可达约</a:t>
            </a:r>
            <a:r>
              <a:rPr lang="en-US" altLang="zh-CN" sz="2000">
                <a:solidFill>
                  <a:srgbClr val="3C4043"/>
                </a:solidFill>
                <a:latin typeface="Times New Roman" panose="02020603050405020304" charset="0"/>
                <a:ea typeface="Inter"/>
                <a:cs typeface="Times New Roman" panose="02020603050405020304" charset="0"/>
              </a:rPr>
              <a:t> 0.93</a:t>
            </a:r>
            <a:r>
              <a:rPr lang="zh-CN" altLang="en-US" sz="2000">
                <a:solidFill>
                  <a:srgbClr val="3C4043"/>
                </a:solidFill>
                <a:latin typeface="Times New Roman" panose="02020603050405020304" charset="0"/>
                <a:ea typeface="Inter"/>
                <a:cs typeface="Times New Roman" panose="02020603050405020304" charset="0"/>
              </a:rPr>
              <a:t>。超过这个值后，经过使用公开排行榜进行验证。使用分位数阈值对于从排行榜获得可靠反馈非常重要。</a:t>
            </a:r>
            <a:endParaRPr lang="zh-CN" altLang="en-US" sz="2000">
              <a:solidFill>
                <a:srgbClr val="3C4043"/>
              </a:solidFill>
              <a:latin typeface="Times New Roman" panose="02020603050405020304" charset="0"/>
              <a:ea typeface="Inter"/>
              <a:cs typeface="Times New Roman" panose="02020603050405020304" charset="0"/>
            </a:endParaRPr>
          </a:p>
          <a:p>
            <a:endParaRPr lang="zh-CN" altLang="en-US" sz="2000">
              <a:solidFill>
                <a:srgbClr val="3C4043"/>
              </a:solidFill>
              <a:latin typeface="Times New Roman" panose="02020603050405020304" charset="0"/>
              <a:ea typeface="Inter"/>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数据据预处理和</a:t>
            </a:r>
            <a:r>
              <a:rPr lang="zh-CN" altLang="en-US" kern="1200" dirty="0">
                <a:latin typeface="微软雅黑" panose="020B0503020204020204" pitchFamily="34" charset="-122"/>
                <a:ea typeface="微软雅黑" panose="020B0503020204020204" pitchFamily="34" charset="-122"/>
                <a:cs typeface="+mj-cs"/>
              </a:rPr>
              <a:t>可视化</a:t>
            </a:r>
            <a:endParaRPr lang="zh-CN" altLang="en-US" kern="1200" dirty="0">
              <a:latin typeface="微软雅黑" panose="020B0503020204020204" pitchFamily="34" charset="-122"/>
              <a:ea typeface="微软雅黑" panose="020B0503020204020204" pitchFamily="34" charset="-122"/>
              <a:cs typeface="+mj-cs"/>
            </a:endParaRPr>
          </a:p>
        </p:txBody>
      </p:sp>
      <p:pic>
        <p:nvPicPr>
          <p:cNvPr id="22530" name="图片 1"/>
          <p:cNvPicPr>
            <a:picLocks noChangeAspect="1"/>
          </p:cNvPicPr>
          <p:nvPr/>
        </p:nvPicPr>
        <p:blipFill>
          <a:blip r:embed="rId1"/>
          <a:stretch>
            <a:fillRect/>
          </a:stretch>
        </p:blipFill>
        <p:spPr>
          <a:xfrm>
            <a:off x="838200" y="3213100"/>
            <a:ext cx="10191750" cy="3381375"/>
          </a:xfrm>
          <a:prstGeom prst="rect">
            <a:avLst/>
          </a:prstGeom>
          <a:noFill/>
          <a:ln w="9525">
            <a:noFill/>
          </a:ln>
        </p:spPr>
      </p:pic>
      <p:sp>
        <p:nvSpPr>
          <p:cNvPr id="22531" name="文本框 2"/>
          <p:cNvSpPr txBox="1"/>
          <p:nvPr/>
        </p:nvSpPr>
        <p:spPr>
          <a:xfrm>
            <a:off x="695325" y="908050"/>
            <a:ext cx="10334625" cy="2030095"/>
          </a:xfrm>
          <a:prstGeom prst="rect">
            <a:avLst/>
          </a:prstGeom>
          <a:noFill/>
          <a:ln w="9525">
            <a:noFill/>
          </a:ln>
        </p:spPr>
        <p:txBody>
          <a:bodyPr wrap="square" anchor="t" anchorCtr="0">
            <a:spAutoFit/>
          </a:bodyPr>
          <a:p>
            <a:r>
              <a:rPr lang="zh-CN" altLang="en-US" sz="1800">
                <a:solidFill>
                  <a:srgbClr val="3C4043"/>
                </a:solidFill>
                <a:latin typeface="Times New Roman" panose="02020603050405020304" charset="0"/>
                <a:ea typeface="Inter"/>
              </a:rPr>
              <a:t>来自比赛数据和</a:t>
            </a:r>
            <a:r>
              <a:rPr lang="en-US" altLang="zh-CN" sz="1800">
                <a:solidFill>
                  <a:srgbClr val="3C4043"/>
                </a:solidFill>
                <a:latin typeface="Times New Roman" panose="02020603050405020304" charset="0"/>
                <a:ea typeface="Inter"/>
              </a:rPr>
              <a:t> CryoET Data Portal </a:t>
            </a:r>
            <a:r>
              <a:rPr lang="zh-CN" altLang="en-US" sz="1800">
                <a:solidFill>
                  <a:srgbClr val="3C4043"/>
                </a:solidFill>
                <a:latin typeface="Times New Roman" panose="02020603050405020304" charset="0"/>
                <a:ea typeface="Inter"/>
              </a:rPr>
              <a:t>的断层照片用于创建训练集。使用将每个断层照片的大小调整为</a:t>
            </a:r>
            <a:r>
              <a:rPr lang="en-US" altLang="zh-CN" sz="1800">
                <a:solidFill>
                  <a:srgbClr val="3C4043"/>
                </a:solidFill>
                <a:latin typeface="Times New Roman" panose="02020603050405020304" charset="0"/>
                <a:ea typeface="Inter"/>
              </a:rPr>
              <a:t> </a:t>
            </a:r>
            <a:r>
              <a:rPr lang="zh-CN" altLang="en-US" sz="1800">
                <a:solidFill>
                  <a:srgbClr val="3C4043"/>
                </a:solidFill>
                <a:latin typeface="Times New Roman" panose="02020603050405020304" charset="0"/>
                <a:ea typeface="Inter"/>
              </a:rPr>
              <a:t>（</a:t>
            </a:r>
            <a:r>
              <a:rPr lang="en-US" altLang="zh-CN" sz="1800">
                <a:solidFill>
                  <a:srgbClr val="3C4043"/>
                </a:solidFill>
                <a:latin typeface="Times New Roman" panose="02020603050405020304" charset="0"/>
                <a:ea typeface="Inter"/>
              </a:rPr>
              <a:t>128</a:t>
            </a:r>
            <a:r>
              <a:rPr lang="zh-CN" altLang="en-US" sz="1800">
                <a:solidFill>
                  <a:srgbClr val="3C4043"/>
                </a:solidFill>
                <a:latin typeface="Times New Roman" panose="02020603050405020304" charset="0"/>
                <a:ea typeface="Inter"/>
              </a:rPr>
              <a:t>，</a:t>
            </a:r>
            <a:r>
              <a:rPr lang="en-US" altLang="zh-CN" sz="1800">
                <a:solidFill>
                  <a:srgbClr val="3C4043"/>
                </a:solidFill>
                <a:latin typeface="Times New Roman" panose="02020603050405020304" charset="0"/>
                <a:ea typeface="Inter"/>
              </a:rPr>
              <a:t> 704</a:t>
            </a:r>
            <a:r>
              <a:rPr lang="zh-CN" altLang="en-US" sz="1800">
                <a:solidFill>
                  <a:srgbClr val="3C4043"/>
                </a:solidFill>
                <a:latin typeface="Times New Roman" panose="02020603050405020304" charset="0"/>
                <a:ea typeface="Inter"/>
              </a:rPr>
              <a:t>，</a:t>
            </a:r>
            <a:r>
              <a:rPr lang="en-US" altLang="zh-CN" sz="1800">
                <a:solidFill>
                  <a:srgbClr val="3C4043"/>
                </a:solidFill>
                <a:latin typeface="Times New Roman" panose="02020603050405020304" charset="0"/>
                <a:ea typeface="Inter"/>
              </a:rPr>
              <a:t> 704</a:t>
            </a:r>
            <a:r>
              <a:rPr lang="zh-CN" altLang="en-US" sz="1800">
                <a:solidFill>
                  <a:srgbClr val="3C4043"/>
                </a:solidFill>
                <a:latin typeface="Times New Roman" panose="02020603050405020304" charset="0"/>
                <a:ea typeface="Inter"/>
              </a:rPr>
              <a:t>），并丢弃没有电机的断层照片。正如其他人所指出的，比赛数据非常嘈杂，因此使用</a:t>
            </a:r>
            <a:r>
              <a:rPr lang="en-US" altLang="zh-CN" sz="1800">
                <a:solidFill>
                  <a:srgbClr val="3C4043"/>
                </a:solidFill>
                <a:latin typeface="Times New Roman" panose="02020603050405020304" charset="0"/>
                <a:ea typeface="Inter"/>
              </a:rPr>
              <a:t> Napari </a:t>
            </a:r>
            <a:r>
              <a:rPr lang="zh-CN" altLang="en-US" sz="1800">
                <a:solidFill>
                  <a:srgbClr val="3C4043"/>
                </a:solidFill>
                <a:latin typeface="Times New Roman" panose="02020603050405020304" charset="0"/>
                <a:ea typeface="Inter"/>
              </a:rPr>
              <a:t>手动添加缺失的电机。</a:t>
            </a:r>
            <a:endParaRPr lang="en-US" altLang="zh-CN" sz="1800">
              <a:solidFill>
                <a:srgbClr val="3C4043"/>
              </a:solidFill>
              <a:latin typeface="Times New Roman" panose="02020603050405020304" charset="0"/>
              <a:ea typeface="Inter"/>
            </a:endParaRPr>
          </a:p>
          <a:p>
            <a:endParaRPr lang="en-US" altLang="zh-CN" sz="1800">
              <a:solidFill>
                <a:srgbClr val="3C4043"/>
              </a:solidFill>
              <a:latin typeface="Times New Roman" panose="02020603050405020304" charset="0"/>
              <a:ea typeface="Inter"/>
            </a:endParaRPr>
          </a:p>
          <a:p>
            <a:r>
              <a:rPr lang="zh-CN" altLang="en-US" sz="1800">
                <a:solidFill>
                  <a:srgbClr val="3C4043"/>
                </a:solidFill>
                <a:latin typeface="Times New Roman" panose="02020603050405020304" charset="0"/>
                <a:ea typeface="Inter"/>
              </a:rPr>
              <a:t>对于标签，作者使用了以每个电机为中心的高斯热图。热图的分辨率降低了</a:t>
            </a:r>
            <a:r>
              <a:rPr lang="en-US" altLang="zh-CN" sz="1800">
                <a:solidFill>
                  <a:srgbClr val="3C4043"/>
                </a:solidFill>
                <a:latin typeface="Times New Roman" panose="02020603050405020304" charset="0"/>
                <a:ea typeface="Inter"/>
              </a:rPr>
              <a:t> 8 </a:t>
            </a:r>
            <a:r>
              <a:rPr lang="zh-CN" altLang="en-US" sz="1800">
                <a:solidFill>
                  <a:srgbClr val="3C4043"/>
                </a:solidFill>
                <a:latin typeface="Times New Roman" panose="02020603050405020304" charset="0"/>
                <a:ea typeface="Inter"/>
              </a:rPr>
              <a:t>倍。这对于此比赛特别有效，因为度量中对距离误差的容忍度很高。这意味着预测确切的像素不如预测运动的存在重要。下图大致显示了当体素间距等于</a:t>
            </a:r>
            <a:r>
              <a:rPr lang="en-US" altLang="zh-CN" sz="1800">
                <a:solidFill>
                  <a:srgbClr val="3C4043"/>
                </a:solidFill>
                <a:latin typeface="Times New Roman" panose="02020603050405020304" charset="0"/>
                <a:ea typeface="Inter"/>
              </a:rPr>
              <a:t> 10 </a:t>
            </a:r>
            <a:r>
              <a:rPr lang="zh-CN" altLang="en-US" sz="1800">
                <a:solidFill>
                  <a:srgbClr val="3C4043"/>
                </a:solidFill>
                <a:latin typeface="Times New Roman" panose="02020603050405020304" charset="0"/>
                <a:ea typeface="Inter"/>
              </a:rPr>
              <a:t>时，每个电机周围允许的误差量。</a:t>
            </a:r>
            <a:endParaRPr lang="zh-CN" altLang="en-US" sz="1800">
              <a:solidFill>
                <a:srgbClr val="3C4043"/>
              </a:solidFill>
              <a:latin typeface="Times New Roman" panose="02020603050405020304" charset="0"/>
              <a:ea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模型结构</a:t>
            </a:r>
            <a:endParaRPr lang="zh-CN" altLang="en-US" kern="1200" dirty="0">
              <a:latin typeface="微软雅黑" panose="020B0503020204020204" pitchFamily="34" charset="-122"/>
              <a:ea typeface="微软雅黑" panose="020B0503020204020204" pitchFamily="34" charset="-122"/>
              <a:cs typeface="+mj-cs"/>
            </a:endParaRPr>
          </a:p>
        </p:txBody>
      </p:sp>
      <p:pic>
        <p:nvPicPr>
          <p:cNvPr id="23554" name="图片 2"/>
          <p:cNvPicPr>
            <a:picLocks noChangeAspect="1"/>
          </p:cNvPicPr>
          <p:nvPr/>
        </p:nvPicPr>
        <p:blipFill>
          <a:blip r:embed="rId1"/>
          <a:stretch>
            <a:fillRect/>
          </a:stretch>
        </p:blipFill>
        <p:spPr>
          <a:xfrm>
            <a:off x="695325" y="2492058"/>
            <a:ext cx="10661650" cy="4100512"/>
          </a:xfrm>
          <a:prstGeom prst="rect">
            <a:avLst/>
          </a:prstGeom>
          <a:noFill/>
          <a:ln w="9525">
            <a:noFill/>
          </a:ln>
        </p:spPr>
      </p:pic>
      <p:sp>
        <p:nvSpPr>
          <p:cNvPr id="23555" name="文本框 1"/>
          <p:cNvSpPr txBox="1"/>
          <p:nvPr/>
        </p:nvSpPr>
        <p:spPr>
          <a:xfrm>
            <a:off x="695325" y="966788"/>
            <a:ext cx="10650538" cy="1322070"/>
          </a:xfrm>
          <a:prstGeom prst="rect">
            <a:avLst/>
          </a:prstGeom>
          <a:noFill/>
          <a:ln w="9525">
            <a:noFill/>
          </a:ln>
        </p:spPr>
        <p:txBody>
          <a:bodyPr wrap="square" anchor="t" anchorCtr="0">
            <a:spAutoFit/>
          </a:bodyPr>
          <a:p>
            <a:r>
              <a:rPr lang="zh-CN" altLang="en-US" sz="2000">
                <a:solidFill>
                  <a:srgbClr val="3C4043"/>
                </a:solidFill>
                <a:latin typeface="Times New Roman" panose="02020603050405020304" charset="0"/>
                <a:ea typeface="Inter"/>
              </a:rPr>
              <a:t>该模型是一个三维 </a:t>
            </a:r>
            <a:r>
              <a:rPr lang="en-US" altLang="zh-CN" sz="2000">
                <a:solidFill>
                  <a:srgbClr val="3C4043"/>
                </a:solidFill>
                <a:latin typeface="Times New Roman" panose="02020603050405020304" charset="0"/>
                <a:ea typeface="Inter"/>
              </a:rPr>
              <a:t>U-Net</a:t>
            </a:r>
            <a:r>
              <a:rPr lang="zh-CN" altLang="en-US" sz="2000">
                <a:solidFill>
                  <a:srgbClr val="3C4043"/>
                </a:solidFill>
                <a:latin typeface="Times New Roman" panose="02020603050405020304" charset="0"/>
                <a:ea typeface="Inter"/>
              </a:rPr>
              <a:t>（某种程度上）。编码器采用了预训练的 </a:t>
            </a:r>
            <a:r>
              <a:rPr lang="en-US" altLang="zh-CN" sz="2000">
                <a:solidFill>
                  <a:srgbClr val="3C4043"/>
                </a:solidFill>
                <a:latin typeface="Times New Roman" panose="02020603050405020304" charset="0"/>
                <a:ea typeface="Inter"/>
              </a:rPr>
              <a:t>ResNet200</a:t>
            </a:r>
            <a:r>
              <a:rPr lang="zh-CN" altLang="en-US" sz="2000">
                <a:solidFill>
                  <a:srgbClr val="3C4043"/>
                </a:solidFill>
                <a:latin typeface="Times New Roman" panose="02020603050405020304" charset="0"/>
                <a:ea typeface="Inter"/>
              </a:rPr>
              <a:t>。大多数实验中，作者使用了 </a:t>
            </a:r>
            <a:r>
              <a:rPr lang="en-US" altLang="zh-CN" sz="2000">
                <a:solidFill>
                  <a:srgbClr val="3C4043"/>
                </a:solidFill>
                <a:latin typeface="Times New Roman" panose="02020603050405020304" charset="0"/>
                <a:ea typeface="Inter"/>
              </a:rPr>
              <a:t>ResNet101 </a:t>
            </a:r>
            <a:r>
              <a:rPr lang="zh-CN" altLang="en-US" sz="2000">
                <a:solidFill>
                  <a:srgbClr val="3C4043"/>
                </a:solidFill>
                <a:latin typeface="Times New Roman" panose="02020603050405020304" charset="0"/>
                <a:ea typeface="Inter"/>
              </a:rPr>
              <a:t>变体，但增加编码器的容量能带来更好的性能。此外，应用了随机</a:t>
            </a:r>
            <a:r>
              <a:rPr lang="en-US" altLang="zh-CN" sz="2000">
                <a:solidFill>
                  <a:srgbClr val="3C4043"/>
                </a:solidFill>
                <a:latin typeface="Times New Roman" panose="02020603050405020304" charset="0"/>
                <a:ea typeface="Inter"/>
              </a:rPr>
              <a:t>Dropout</a:t>
            </a:r>
            <a:r>
              <a:rPr lang="zh-CN" altLang="en-US" sz="2000">
                <a:solidFill>
                  <a:srgbClr val="3C4043"/>
                </a:solidFill>
                <a:latin typeface="Times New Roman" panose="02020603050405020304" charset="0"/>
                <a:ea typeface="Inter"/>
              </a:rPr>
              <a:t>进行正则化，并使用梯度检查点技术以减少训练时的显存使用。解码器在分割头之前使用了一个反卷积块。</a:t>
            </a:r>
            <a:endParaRPr lang="zh-CN" altLang="en-US" sz="2000">
              <a:solidFill>
                <a:srgbClr val="3C4043"/>
              </a:solidFill>
              <a:latin typeface="Times New Roman" panose="02020603050405020304" charset="0"/>
              <a:ea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损失设计</a:t>
            </a:r>
            <a:endParaRPr lang="zh-CN" altLang="en-US" kern="1200" dirty="0">
              <a:latin typeface="微软雅黑" panose="020B0503020204020204" pitchFamily="34" charset="-122"/>
              <a:ea typeface="微软雅黑" panose="020B0503020204020204" pitchFamily="34" charset="-122"/>
              <a:cs typeface="+mj-cs"/>
            </a:endParaRPr>
          </a:p>
        </p:txBody>
      </p:sp>
      <p:pic>
        <p:nvPicPr>
          <p:cNvPr id="24578" name="图片 1"/>
          <p:cNvPicPr>
            <a:picLocks noChangeAspect="1"/>
          </p:cNvPicPr>
          <p:nvPr/>
        </p:nvPicPr>
        <p:blipFill>
          <a:blip r:embed="rId1"/>
          <a:stretch>
            <a:fillRect/>
          </a:stretch>
        </p:blipFill>
        <p:spPr>
          <a:xfrm>
            <a:off x="1127125" y="1700213"/>
            <a:ext cx="8820150" cy="5162550"/>
          </a:xfrm>
          <a:prstGeom prst="rect">
            <a:avLst/>
          </a:prstGeom>
          <a:noFill/>
          <a:ln w="9525">
            <a:noFill/>
          </a:ln>
        </p:spPr>
      </p:pic>
      <p:sp>
        <p:nvSpPr>
          <p:cNvPr id="24579" name="文本框 1"/>
          <p:cNvSpPr txBox="1"/>
          <p:nvPr/>
        </p:nvSpPr>
        <p:spPr>
          <a:xfrm>
            <a:off x="695325" y="908050"/>
            <a:ext cx="10460038" cy="830263"/>
          </a:xfrm>
          <a:prstGeom prst="rect">
            <a:avLst/>
          </a:prstGeom>
          <a:noFill/>
          <a:ln w="9525">
            <a:noFill/>
          </a:ln>
        </p:spPr>
        <p:txBody>
          <a:bodyPr wrap="square" anchor="t" anchorCtr="0">
            <a:spAutoFit/>
          </a:bodyPr>
          <a:p>
            <a:r>
              <a:rPr lang="zh-CN" altLang="en-US" sz="1600">
                <a:solidFill>
                  <a:srgbClr val="3C4043"/>
                </a:solidFill>
                <a:latin typeface="Inter"/>
                <a:ea typeface="Inter"/>
              </a:rPr>
              <a:t>该模型使用包含 </a:t>
            </a:r>
            <a:r>
              <a:rPr lang="en-US" altLang="zh-CN" sz="1600">
                <a:solidFill>
                  <a:srgbClr val="3C4043"/>
                </a:solidFill>
                <a:latin typeface="Inter"/>
                <a:ea typeface="Inter"/>
              </a:rPr>
              <a:t>3 </a:t>
            </a:r>
            <a:r>
              <a:rPr lang="zh-CN" altLang="en-US" sz="1600">
                <a:solidFill>
                  <a:srgbClr val="3C4043"/>
                </a:solidFill>
                <a:latin typeface="Inter"/>
                <a:ea typeface="Inter"/>
              </a:rPr>
              <a:t>个部分的 </a:t>
            </a:r>
            <a:r>
              <a:rPr lang="en-US" altLang="zh-CN" sz="1600">
                <a:solidFill>
                  <a:srgbClr val="3C4043"/>
                </a:solidFill>
                <a:latin typeface="Inter"/>
                <a:ea typeface="Inter"/>
              </a:rPr>
              <a:t>SmoothBCE </a:t>
            </a:r>
            <a:r>
              <a:rPr lang="zh-CN" altLang="en-US" sz="1600">
                <a:solidFill>
                  <a:srgbClr val="3C4043"/>
                </a:solidFill>
                <a:latin typeface="Inter"/>
                <a:ea typeface="Inter"/>
              </a:rPr>
              <a:t>损失进行训练。主分割头预测输出的 </a:t>
            </a:r>
            <a:r>
              <a:rPr lang="en-US" altLang="zh-CN" sz="1600">
                <a:solidFill>
                  <a:srgbClr val="3C4043"/>
                </a:solidFill>
                <a:latin typeface="Inter"/>
                <a:ea typeface="Inter"/>
              </a:rPr>
              <a:t>logits</a:t>
            </a:r>
            <a:r>
              <a:rPr lang="zh-CN" altLang="en-US" sz="1600">
                <a:solidFill>
                  <a:srgbClr val="3C4043"/>
                </a:solidFill>
                <a:latin typeface="Inter"/>
                <a:ea typeface="Inter"/>
              </a:rPr>
              <a:t>，深度监督头应用于倒数第二个特征图，主分割头上还应用了一个最大池化损失（核大小和步幅均为 </a:t>
            </a:r>
            <a:r>
              <a:rPr lang="en-US" altLang="zh-CN" sz="1600">
                <a:solidFill>
                  <a:srgbClr val="3C4043"/>
                </a:solidFill>
                <a:latin typeface="Inter"/>
                <a:ea typeface="Inter"/>
              </a:rPr>
              <a:t>4</a:t>
            </a:r>
            <a:r>
              <a:rPr lang="zh-CN" altLang="en-US" sz="1600">
                <a:solidFill>
                  <a:srgbClr val="3C4043"/>
                </a:solidFill>
                <a:latin typeface="Inter"/>
                <a:ea typeface="Inter"/>
              </a:rPr>
              <a:t>）。此外，池化损失鼓励在马达区域周围产生较高的概率，同时减少对小范围定位误差的惩罚。</a:t>
            </a:r>
            <a:endParaRPr lang="zh-CN" altLang="en-US" sz="1600">
              <a:solidFill>
                <a:srgbClr val="3C4043"/>
              </a:solidFill>
              <a:latin typeface="Inter"/>
              <a:ea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xfrm>
            <a:off x="623888" y="333375"/>
            <a:ext cx="10972800" cy="633413"/>
          </a:xfrm>
        </p:spPr>
        <p:txBody>
          <a:bodyPr vert="horz" wrap="square" lIns="91440" tIns="45720" rIns="91440" bIns="45720" anchor="ctr" anchorCtr="0"/>
          <a:p>
            <a:pPr eaLnBrk="1" hangingPunct="1"/>
            <a:r>
              <a:rPr lang="zh-CN" altLang="en-US" kern="1200" dirty="0">
                <a:latin typeface="微软雅黑" panose="020B0503020204020204" pitchFamily="34" charset="-122"/>
                <a:ea typeface="微软雅黑" panose="020B0503020204020204" pitchFamily="34" charset="-122"/>
                <a:cs typeface="+mj-cs"/>
              </a:rPr>
              <a:t>数据增强</a:t>
            </a:r>
            <a:endParaRPr lang="zh-CN" altLang="en-US" kern="1200" dirty="0">
              <a:latin typeface="微软雅黑" panose="020B0503020204020204" pitchFamily="34" charset="-122"/>
              <a:ea typeface="微软雅黑" panose="020B0503020204020204" pitchFamily="34" charset="-122"/>
              <a:cs typeface="+mj-cs"/>
            </a:endParaRPr>
          </a:p>
        </p:txBody>
      </p:sp>
      <p:sp>
        <p:nvSpPr>
          <p:cNvPr id="25602" name="文本框 1"/>
          <p:cNvSpPr txBox="1"/>
          <p:nvPr/>
        </p:nvSpPr>
        <p:spPr>
          <a:xfrm>
            <a:off x="624205" y="1196975"/>
            <a:ext cx="7082790" cy="3630930"/>
          </a:xfrm>
          <a:prstGeom prst="rect">
            <a:avLst/>
          </a:prstGeom>
          <a:noFill/>
          <a:ln w="9525">
            <a:noFill/>
          </a:ln>
        </p:spPr>
        <p:txBody>
          <a:bodyPr wrap="square" anchor="t" anchorCtr="0">
            <a:spAutoFit/>
          </a:bodyPr>
          <a:p>
            <a:pPr marL="285750" indent="-285750">
              <a:spcBef>
                <a:spcPts val="600"/>
              </a:spcBef>
              <a:spcAft>
                <a:spcPts val="600"/>
              </a:spcAft>
              <a:buFont typeface="Wingdings" panose="05000000000000000000" charset="0"/>
              <a:buChar char="Ø"/>
            </a:pPr>
            <a:r>
              <a:rPr lang="en-US" altLang="zh-CN" sz="2000">
                <a:solidFill>
                  <a:srgbClr val="3C4043"/>
                </a:solidFill>
                <a:latin typeface="Times New Roman" panose="02020603050405020304" charset="0"/>
                <a:ea typeface="Inter"/>
              </a:rPr>
              <a:t>Mixup (100%)</a:t>
            </a:r>
            <a:r>
              <a:rPr lang="zh-CN" altLang="zh-CN" sz="2000">
                <a:solidFill>
                  <a:srgbClr val="3C4043"/>
                </a:solidFill>
                <a:latin typeface="Times New Roman" panose="02020603050405020304" charset="0"/>
                <a:ea typeface="Inter"/>
              </a:rPr>
              <a:t>  混合增强（100%）</a:t>
            </a:r>
            <a:endParaRPr lang="zh-CN" altLang="zh-CN" sz="2000">
              <a:solidFill>
                <a:srgbClr val="3C4043"/>
              </a:solidFill>
              <a:latin typeface="Times New Roman" panose="02020603050405020304" charset="0"/>
              <a:ea typeface="Inter"/>
            </a:endParaRPr>
          </a:p>
          <a:p>
            <a:pPr marL="285750" indent="-285750">
              <a:spcBef>
                <a:spcPts val="600"/>
              </a:spcBef>
              <a:spcAft>
                <a:spcPts val="600"/>
              </a:spcAft>
              <a:buFont typeface="Wingdings" panose="05000000000000000000" charset="0"/>
              <a:buChar char="Ø"/>
            </a:pPr>
            <a:r>
              <a:rPr lang="en-US" altLang="zh-CN" sz="2000">
                <a:solidFill>
                  <a:srgbClr val="3C4043"/>
                </a:solidFill>
                <a:latin typeface="Times New Roman" panose="02020603050405020304" charset="0"/>
                <a:ea typeface="Inter"/>
              </a:rPr>
              <a:t>Rescale/Zoom (100%)</a:t>
            </a:r>
            <a:r>
              <a:rPr lang="zh-CN" altLang="zh-CN" sz="2000">
                <a:solidFill>
                  <a:srgbClr val="3C4043"/>
                </a:solidFill>
                <a:latin typeface="Times New Roman" panose="02020603050405020304" charset="0"/>
                <a:ea typeface="Inter"/>
              </a:rPr>
              <a:t>  缩放/放大（100%）</a:t>
            </a:r>
            <a:endParaRPr lang="zh-CN" altLang="zh-CN" sz="2000">
              <a:solidFill>
                <a:srgbClr val="3C4043"/>
              </a:solidFill>
              <a:latin typeface="Times New Roman" panose="02020603050405020304" charset="0"/>
              <a:ea typeface="Inter"/>
            </a:endParaRPr>
          </a:p>
          <a:p>
            <a:pPr marL="285750" indent="-285750">
              <a:spcBef>
                <a:spcPts val="600"/>
              </a:spcBef>
              <a:spcAft>
                <a:spcPts val="600"/>
              </a:spcAft>
              <a:buFont typeface="Wingdings" panose="05000000000000000000" charset="0"/>
              <a:buChar char="Ø"/>
            </a:pPr>
            <a:r>
              <a:rPr lang="en-US" altLang="zh-CN" sz="2000">
                <a:solidFill>
                  <a:srgbClr val="3C4043"/>
                </a:solidFill>
                <a:latin typeface="Times New Roman" panose="02020603050405020304" charset="0"/>
                <a:ea typeface="Inter"/>
              </a:rPr>
              <a:t>Rotate90/180/270 (100%)</a:t>
            </a:r>
            <a:r>
              <a:rPr lang="zh-CN" altLang="zh-CN" sz="2000">
                <a:solidFill>
                  <a:srgbClr val="3C4043"/>
                </a:solidFill>
                <a:latin typeface="Times New Roman" panose="02020603050405020304" charset="0"/>
                <a:ea typeface="Inter"/>
              </a:rPr>
              <a:t>  旋转 90/180/270 度（100%）</a:t>
            </a:r>
            <a:endParaRPr lang="zh-CN" altLang="zh-CN" sz="2000">
              <a:solidFill>
                <a:srgbClr val="3C4043"/>
              </a:solidFill>
              <a:latin typeface="Times New Roman" panose="02020603050405020304" charset="0"/>
              <a:ea typeface="Inter"/>
            </a:endParaRPr>
          </a:p>
          <a:p>
            <a:pPr marL="285750" indent="-285750">
              <a:spcBef>
                <a:spcPts val="600"/>
              </a:spcBef>
              <a:spcAft>
                <a:spcPts val="600"/>
              </a:spcAft>
              <a:buFont typeface="Wingdings" panose="05000000000000000000" charset="0"/>
              <a:buChar char="Ø"/>
            </a:pPr>
            <a:r>
              <a:rPr lang="en-US" altLang="zh-CN" sz="2000">
                <a:solidFill>
                  <a:srgbClr val="3C4043"/>
                </a:solidFill>
                <a:latin typeface="Times New Roman" panose="02020603050405020304" charset="0"/>
                <a:ea typeface="Inter"/>
              </a:rPr>
              <a:t>Axis Flips (100%)</a:t>
            </a:r>
            <a:r>
              <a:rPr lang="zh-CN" altLang="zh-CN" sz="2000">
                <a:solidFill>
                  <a:srgbClr val="3C4043"/>
                </a:solidFill>
                <a:latin typeface="Times New Roman" panose="02020603050405020304" charset="0"/>
                <a:ea typeface="Inter"/>
              </a:rPr>
              <a:t>  轴翻转（100%）</a:t>
            </a:r>
            <a:endParaRPr lang="zh-CN" altLang="zh-CN" sz="2000">
              <a:solidFill>
                <a:srgbClr val="3C4043"/>
              </a:solidFill>
              <a:latin typeface="Times New Roman" panose="02020603050405020304" charset="0"/>
              <a:ea typeface="Inter"/>
            </a:endParaRPr>
          </a:p>
          <a:p>
            <a:pPr marL="285750" indent="-285750">
              <a:spcBef>
                <a:spcPts val="600"/>
              </a:spcBef>
              <a:spcAft>
                <a:spcPts val="600"/>
              </a:spcAft>
              <a:buFont typeface="Wingdings" panose="05000000000000000000" charset="0"/>
              <a:buChar char="Ø"/>
            </a:pPr>
            <a:r>
              <a:rPr lang="en-US" altLang="zh-CN" sz="2000">
                <a:solidFill>
                  <a:srgbClr val="3C4043"/>
                </a:solidFill>
                <a:latin typeface="Times New Roman" panose="02020603050405020304" charset="0"/>
                <a:ea typeface="Inter"/>
              </a:rPr>
              <a:t>Axis Swap (100%)</a:t>
            </a:r>
            <a:r>
              <a:rPr lang="zh-CN" altLang="zh-CN" sz="2000">
                <a:solidFill>
                  <a:srgbClr val="3C4043"/>
                </a:solidFill>
                <a:latin typeface="Times New Roman" panose="02020603050405020304" charset="0"/>
                <a:ea typeface="Inter"/>
              </a:rPr>
              <a:t>  轴交换（100%）</a:t>
            </a:r>
            <a:endParaRPr lang="zh-CN" altLang="zh-CN" sz="2000">
              <a:solidFill>
                <a:srgbClr val="3C4043"/>
              </a:solidFill>
              <a:latin typeface="Times New Roman" panose="02020603050405020304" charset="0"/>
              <a:ea typeface="Inter"/>
            </a:endParaRPr>
          </a:p>
          <a:p>
            <a:pPr marL="285750" indent="-285750">
              <a:spcBef>
                <a:spcPts val="600"/>
              </a:spcBef>
              <a:spcAft>
                <a:spcPts val="600"/>
              </a:spcAft>
              <a:buFont typeface="Wingdings" panose="05000000000000000000" charset="0"/>
              <a:buChar char="Ø"/>
            </a:pPr>
            <a:r>
              <a:rPr lang="en-US" altLang="zh-CN" sz="2000">
                <a:solidFill>
                  <a:srgbClr val="3C4043"/>
                </a:solidFill>
                <a:latin typeface="Times New Roman" panose="02020603050405020304" charset="0"/>
                <a:ea typeface="Inter"/>
              </a:rPr>
              <a:t>Coarse Dropout (50%)</a:t>
            </a:r>
            <a:r>
              <a:rPr lang="zh-CN" altLang="zh-CN" sz="2000">
                <a:solidFill>
                  <a:srgbClr val="3C4043"/>
                </a:solidFill>
                <a:latin typeface="Times New Roman" panose="02020603050405020304" charset="0"/>
                <a:ea typeface="Inter"/>
              </a:rPr>
              <a:t>  粗糙丢弃（50%）</a:t>
            </a:r>
            <a:endParaRPr lang="zh-CN" altLang="zh-CN" sz="2000">
              <a:solidFill>
                <a:srgbClr val="3C4043"/>
              </a:solidFill>
              <a:latin typeface="Times New Roman" panose="02020603050405020304" charset="0"/>
              <a:ea typeface="Inter"/>
            </a:endParaRPr>
          </a:p>
          <a:p>
            <a:pPr marL="285750" indent="-285750">
              <a:spcBef>
                <a:spcPts val="600"/>
              </a:spcBef>
              <a:spcAft>
                <a:spcPts val="600"/>
              </a:spcAft>
              <a:buFont typeface="Wingdings" panose="05000000000000000000" charset="0"/>
              <a:buChar char="Ø"/>
            </a:pPr>
            <a:r>
              <a:rPr lang="en-US" altLang="zh-CN" sz="2000">
                <a:solidFill>
                  <a:srgbClr val="3C4043"/>
                </a:solidFill>
                <a:latin typeface="Times New Roman" panose="02020603050405020304" charset="0"/>
                <a:ea typeface="Inter"/>
              </a:rPr>
              <a:t>Color inversion (25%)</a:t>
            </a:r>
            <a:r>
              <a:rPr lang="zh-CN" altLang="zh-CN" sz="2000">
                <a:solidFill>
                  <a:srgbClr val="3C4043"/>
                </a:solidFill>
                <a:latin typeface="Times New Roman" panose="02020603050405020304" charset="0"/>
                <a:ea typeface="Inter"/>
              </a:rPr>
              <a:t>  颜色反转（25%）</a:t>
            </a:r>
            <a:endParaRPr lang="zh-CN" altLang="zh-CN" sz="2000">
              <a:solidFill>
                <a:srgbClr val="3C4043"/>
              </a:solidFill>
              <a:latin typeface="Times New Roman" panose="02020603050405020304" charset="0"/>
              <a:ea typeface="Inter"/>
            </a:endParaRPr>
          </a:p>
          <a:p>
            <a:pPr marL="285750" indent="-285750">
              <a:spcBef>
                <a:spcPts val="600"/>
              </a:spcBef>
              <a:spcAft>
                <a:spcPts val="600"/>
              </a:spcAft>
              <a:buFont typeface="Wingdings" panose="05000000000000000000" charset="0"/>
              <a:buChar char="Ø"/>
            </a:pPr>
            <a:r>
              <a:rPr lang="en-US" altLang="zh-CN" sz="2000">
                <a:solidFill>
                  <a:srgbClr val="3C4043"/>
                </a:solidFill>
                <a:latin typeface="Times New Roman" panose="02020603050405020304" charset="0"/>
                <a:ea typeface="Inter"/>
              </a:rPr>
              <a:t>Simple Cutmix (15%)</a:t>
            </a:r>
            <a:r>
              <a:rPr lang="zh-CN" altLang="zh-CN" sz="2000">
                <a:solidFill>
                  <a:srgbClr val="3C4043"/>
                </a:solidFill>
                <a:latin typeface="Times New Roman" panose="02020603050405020304" charset="0"/>
                <a:ea typeface="Inter"/>
              </a:rPr>
              <a:t>  简单 Cutmix（15%）</a:t>
            </a:r>
            <a:endParaRPr lang="zh-CN" altLang="zh-CN" sz="2000">
              <a:solidFill>
                <a:srgbClr val="3C4043"/>
              </a:solidFill>
              <a:latin typeface="Times New Roman" panose="02020603050405020304" charset="0"/>
              <a:ea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p:txBody>
          <a:bodyPr vert="horz" wrap="square" lIns="91440" tIns="45720" rIns="91440" bIns="45720" anchor="b" anchorCtr="0"/>
          <a:p>
            <a:pPr eaLnBrk="1" hangingPunct="1"/>
            <a:r>
              <a:rPr lang="en-US" altLang="zh-CN" sz="6000" kern="1200" dirty="0">
                <a:solidFill>
                  <a:schemeClr val="bg1"/>
                </a:solidFill>
                <a:latin typeface="Arial Black" panose="020B0A04020102020204" pitchFamily="34" charset="0"/>
                <a:ea typeface="+mj-ea"/>
                <a:cs typeface="+mj-cs"/>
              </a:rPr>
              <a:t>02</a:t>
            </a:r>
            <a:br>
              <a:rPr lang="en-US" altLang="zh-CN" sz="6000" kern="1200" dirty="0">
                <a:latin typeface="Arial Black" panose="020B0A04020102020204" pitchFamily="34" charset="0"/>
                <a:ea typeface="+mj-ea"/>
                <a:cs typeface="+mj-cs"/>
              </a:rPr>
            </a:br>
            <a:br>
              <a:rPr lang="en-US" altLang="zh-CN" kern="1200" dirty="0">
                <a:latin typeface="+mj-lt"/>
                <a:ea typeface="+mj-ea"/>
                <a:cs typeface="+mj-cs"/>
              </a:rPr>
            </a:br>
            <a:r>
              <a:rPr lang="zh-CN" altLang="en-US" b="1" kern="1200" dirty="0">
                <a:solidFill>
                  <a:schemeClr val="bg1"/>
                </a:solidFill>
                <a:latin typeface="微软雅黑" panose="020B0503020204020204" pitchFamily="34" charset="-122"/>
                <a:ea typeface="微软雅黑" panose="020B0503020204020204" pitchFamily="34" charset="-122"/>
                <a:cs typeface="+mj-cs"/>
              </a:rPr>
              <a:t>季军</a:t>
            </a:r>
            <a:r>
              <a:rPr lang="zh-CN" altLang="en-US" b="1" kern="1200" dirty="0">
                <a:solidFill>
                  <a:schemeClr val="bg1"/>
                </a:solidFill>
                <a:latin typeface="微软雅黑" panose="020B0503020204020204" pitchFamily="34" charset="-122"/>
                <a:ea typeface="微软雅黑" panose="020B0503020204020204" pitchFamily="34" charset="-122"/>
                <a:cs typeface="+mj-cs"/>
              </a:rPr>
              <a:t>方案</a:t>
            </a:r>
            <a:endParaRPr lang="zh-CN" altLang="en-US" b="1" kern="12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tags/tag1.xml><?xml version="1.0" encoding="utf-8"?>
<p:tagLst xmlns:p="http://schemas.openxmlformats.org/presentationml/2006/main">
  <p:tag name="ISLIDE.ICON" val="#44796;#44796;"/>
</p:tagLst>
</file>

<file path=ppt/tags/tag2.xml><?xml version="1.0" encoding="utf-8"?>
<p:tagLst xmlns:p="http://schemas.openxmlformats.org/presentationml/2006/main">
  <p:tag name="COMMONDATA" val="eyJoZGlkIjoiM2FiZDIzMjBhYjY3YjcwYmIxYWI1NjM4YzVmYjEyMDM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8776</Words>
  <Application>WPS 演示</Application>
  <PresentationFormat>宽屏</PresentationFormat>
  <Paragraphs>296</Paragraphs>
  <Slides>31</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31</vt:i4>
      </vt:variant>
    </vt:vector>
  </HeadingPairs>
  <TitlesOfParts>
    <vt:vector size="50" baseType="lpstr">
      <vt:lpstr>Arial</vt:lpstr>
      <vt:lpstr>宋体</vt:lpstr>
      <vt:lpstr>Wingdings</vt:lpstr>
      <vt:lpstr>微软雅黑</vt:lpstr>
      <vt:lpstr>华文中宋</vt:lpstr>
      <vt:lpstr>Arial Black</vt:lpstr>
      <vt:lpstr>Adobe Gothic Std B</vt:lpstr>
      <vt:lpstr>Times New Roman</vt:lpstr>
      <vt:lpstr>Inter</vt:lpstr>
      <vt:lpstr>Segoe Print</vt:lpstr>
      <vt:lpstr>Wingdings</vt:lpstr>
      <vt:lpstr>Arial Unicode MS</vt:lpstr>
      <vt:lpstr>Calibri</vt:lpstr>
      <vt:lpstr>Roboto Mono</vt:lpstr>
      <vt:lpstr>Arial</vt:lpstr>
      <vt:lpstr>Yu Gothic</vt:lpstr>
      <vt:lpstr>默认设计模板</vt:lpstr>
      <vt:lpstr>1_默认设计模板</vt:lpstr>
      <vt:lpstr>2_默认设计模板</vt:lpstr>
      <vt:lpstr>BYU细菌鞭毛检测竞赛前排方案分享 </vt:lpstr>
      <vt:lpstr>PowerPoint 演示文稿</vt:lpstr>
      <vt:lpstr>01  冠军方案 Unet+分位数阈值</vt:lpstr>
      <vt:lpstr>冠军方案要点</vt:lpstr>
      <vt:lpstr>数据据预处理和可视化</vt:lpstr>
      <vt:lpstr>模型结构</vt:lpstr>
      <vt:lpstr>损失设计</vt:lpstr>
      <vt:lpstr>数据增强</vt:lpstr>
      <vt:lpstr>02  季军方案</vt:lpstr>
      <vt:lpstr>总体方案</vt:lpstr>
      <vt:lpstr>验证策略</vt:lpstr>
      <vt:lpstr>增强策略</vt:lpstr>
      <vt:lpstr>3D高斯热图</vt:lpstr>
      <vt:lpstr>数据处理策略与3D模型结构</vt:lpstr>
      <vt:lpstr>3D对比实验</vt:lpstr>
      <vt:lpstr>2D 工作流程</vt:lpstr>
      <vt:lpstr>2D高斯热图</vt:lpstr>
      <vt:lpstr>2D增强策略</vt:lpstr>
      <vt:lpstr>额外数据集使用策略</vt:lpstr>
      <vt:lpstr>03  殿军方案</vt:lpstr>
      <vt:lpstr>方案总览</vt:lpstr>
      <vt:lpstr>模型结构</vt:lpstr>
      <vt:lpstr>04  第九名方案</vt:lpstr>
      <vt:lpstr>数据集策略</vt:lpstr>
      <vt:lpstr>训练策略</vt:lpstr>
      <vt:lpstr>推理策略</vt:lpstr>
      <vt:lpstr>05  第十三名方案</vt:lpstr>
      <vt:lpstr>在此处添加章节标题</vt:lpstr>
      <vt:lpstr>在此处添加章节标题</vt:lpstr>
      <vt:lpstr>表格注释</vt:lpstr>
      <vt:lpstr> 关注马拉AI微信公众号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请在此处输入标题 </dc:title>
  <dc:creator>陶甲</dc:creator>
  <cp:lastModifiedBy>Erdos</cp:lastModifiedBy>
  <cp:revision>12</cp:revision>
  <dcterms:created xsi:type="dcterms:W3CDTF">2022-11-27T09:09:00Z</dcterms:created>
  <dcterms:modified xsi:type="dcterms:W3CDTF">2025-06-12T13:11:27Z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2052-12.1.0.21541</vt:lpwstr>
  </property>
  <property fmtid="{D5CDD505-2E9C-101B-9397-08002B2CF9AE}" pid="3" name="ICV">
    <vt:lpwstr>FDA435AF372045409FFF99013187C1ED_12</vt:lpwstr>
  </property>
</Properties>
</file>