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4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1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9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6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3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373F-5FA5-46F6-AB29-3390107E75D9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17D2-C064-4E56-8E8A-B52CC53A8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tencent.com/developer/article/16279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Elscata</a:t>
            </a:r>
            <a:r>
              <a:rPr lang="en-US" altLang="zh-CN" dirty="0" smtClean="0"/>
              <a:t> calculation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The structure of package , how to running, the meaning of this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6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180" y="1030406"/>
            <a:ext cx="10495128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ELSEPA— </a:t>
            </a:r>
            <a:r>
              <a:rPr lang="en-US" altLang="zh-CN" sz="2400" dirty="0" smtClean="0"/>
              <a:t>Dirac partial-wave calculation of elastic scattering of electrons and positrons by atoms, positive ions and molecules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4526" y="3104866"/>
            <a:ext cx="294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1 </a:t>
            </a:r>
          </a:p>
          <a:p>
            <a:r>
              <a:rPr lang="en-US" altLang="zh-CN" dirty="0" smtClean="0"/>
              <a:t>the structure of the package ,</a:t>
            </a:r>
          </a:p>
          <a:p>
            <a:r>
              <a:rPr lang="en-US" altLang="zh-CN" dirty="0" smtClean="0"/>
              <a:t>How to running the package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44269" y="3104866"/>
            <a:ext cx="426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2</a:t>
            </a:r>
          </a:p>
          <a:p>
            <a:r>
              <a:rPr lang="en-US" altLang="zh-CN" dirty="0" smtClean="0"/>
              <a:t>Theory of package, meaning of parameters,</a:t>
            </a:r>
          </a:p>
          <a:p>
            <a:r>
              <a:rPr lang="en-US" altLang="zh-CN" dirty="0" smtClean="0"/>
              <a:t>The optimization of the package,</a:t>
            </a:r>
          </a:p>
          <a:p>
            <a:r>
              <a:rPr lang="en-US" altLang="zh-CN" dirty="0" smtClean="0"/>
              <a:t>The online source you can get in 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4526" y="4777093"/>
            <a:ext cx="379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3</a:t>
            </a:r>
          </a:p>
          <a:p>
            <a:r>
              <a:rPr lang="en-US" altLang="zh-CN" dirty="0" smtClean="0"/>
              <a:t>The problems this package can handle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4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Part 1-1: the structure of the package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99" y="2083013"/>
            <a:ext cx="8006112" cy="2557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8999" y="1500541"/>
            <a:ext cx="878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 can get the detail information in the article, readme.txt and some instruction messages.</a:t>
            </a:r>
          </a:p>
          <a:p>
            <a:endParaRPr lang="en-US" altLang="zh-CN" dirty="0" smtClean="0"/>
          </a:p>
        </p:txBody>
      </p:sp>
      <p:sp>
        <p:nvSpPr>
          <p:cNvPr id="7" name="右箭头 6"/>
          <p:cNvSpPr/>
          <p:nvPr/>
        </p:nvSpPr>
        <p:spPr>
          <a:xfrm rot="21178070" flipH="1" flipV="1">
            <a:off x="8269359" y="2210008"/>
            <a:ext cx="675821" cy="13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95184" y="1925914"/>
            <a:ext cx="304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Subroutine: detail functions to</a:t>
            </a:r>
          </a:p>
          <a:p>
            <a:r>
              <a:rPr lang="en-US" altLang="zh-CN" dirty="0" smtClean="0"/>
              <a:t>Calculate with read and write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flipH="1" flipV="1">
            <a:off x="6429186" y="2810359"/>
            <a:ext cx="675821" cy="13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05007" y="269253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 function 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flipH="1" flipV="1">
            <a:off x="6157975" y="3061868"/>
            <a:ext cx="947031" cy="11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05007" y="29302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file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flipH="1" flipV="1">
            <a:off x="6301806" y="3279382"/>
            <a:ext cx="803199" cy="13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05005" y="3157188"/>
            <a:ext cx="2363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 function </a:t>
            </a:r>
          </a:p>
          <a:p>
            <a:r>
              <a:rPr lang="en-US" altLang="zh-CN" dirty="0" smtClean="0"/>
              <a:t>For molecular calculate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16507" y="4967785"/>
            <a:ext cx="9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Elscata.f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1668884" y="5083791"/>
            <a:ext cx="1135731" cy="13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57800" y="5000155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Doc_xpxxxexx.dat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50211" y="4735352"/>
            <a:ext cx="140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Gcc</a:t>
            </a:r>
            <a:r>
              <a:rPr lang="en-US" altLang="zh-CN" dirty="0" smtClean="0"/>
              <a:t> compiler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3106528" y="5513748"/>
            <a:ext cx="556294" cy="10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08486" y="5799562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Elscata.in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55226" y="535801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file</a:t>
            </a:r>
            <a:endParaRPr lang="zh-CN" altLang="en-US" dirty="0"/>
          </a:p>
        </p:txBody>
      </p:sp>
      <p:sp>
        <p:nvSpPr>
          <p:cNvPr id="24" name="左弧形箭头 23"/>
          <p:cNvSpPr/>
          <p:nvPr/>
        </p:nvSpPr>
        <p:spPr>
          <a:xfrm rot="3997953">
            <a:off x="3569335" y="4190710"/>
            <a:ext cx="375313" cy="1087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83956" y="4442880"/>
            <a:ext cx="1331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Function library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313554" y="4564735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Elsepa.f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136593" y="4982647"/>
            <a:ext cx="9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Elscata.f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4088970" y="5098653"/>
            <a:ext cx="1135731" cy="13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356711" y="5120915"/>
            <a:ext cx="6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result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0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1-2: Running the program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2426" y="1690688"/>
            <a:ext cx="104714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</a:t>
            </a:r>
            <a:r>
              <a:rPr lang="en-US" altLang="zh-CN" dirty="0" err="1" smtClean="0"/>
              <a:t>elsepa</a:t>
            </a:r>
            <a:r>
              <a:rPr lang="en-US" altLang="zh-CN" dirty="0" smtClean="0"/>
              <a:t> package was written by Fortran 77, and you need a compiler to get a executable file.</a:t>
            </a:r>
          </a:p>
          <a:p>
            <a:r>
              <a:rPr lang="en-US" altLang="zh-CN" dirty="0" smtClean="0"/>
              <a:t>In this situation, we use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compiler,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which comes from GNU, could compiler C, C++, </a:t>
            </a:r>
            <a:r>
              <a:rPr lang="en-US" altLang="zh-CN" dirty="0" err="1" smtClean="0"/>
              <a:t>fortran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ith different command. C: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, C++: g++, FORTRAN: </a:t>
            </a:r>
            <a:r>
              <a:rPr lang="en-US" altLang="zh-CN" dirty="0" err="1" smtClean="0"/>
              <a:t>gfortran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You can read the instruction to install the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compiler: </a:t>
            </a:r>
            <a:r>
              <a:rPr lang="en-US" altLang="zh-CN" dirty="0" smtClean="0">
                <a:hlinkClick r:id="rId2"/>
              </a:rPr>
              <a:t>https://cloud.tencent.com/developer/article/1627901</a:t>
            </a:r>
            <a:endParaRPr lang="en-US" altLang="zh-CN" dirty="0" smtClean="0"/>
          </a:p>
          <a:p>
            <a:r>
              <a:rPr lang="en-US" altLang="zh-CN" dirty="0" smtClean="0"/>
              <a:t>Than using the command (</a:t>
            </a:r>
            <a:r>
              <a:rPr lang="en-US" altLang="zh-CN" dirty="0" err="1" smtClean="0"/>
              <a:t>gfortran</a:t>
            </a:r>
            <a:r>
              <a:rPr lang="en-US" altLang="zh-CN" dirty="0" smtClean="0"/>
              <a:t> -O -Wall </a:t>
            </a:r>
            <a:r>
              <a:rPr lang="en-US" altLang="zh-CN" dirty="0" err="1" smtClean="0"/>
              <a:t>elscata.f</a:t>
            </a:r>
            <a:r>
              <a:rPr lang="en-US" altLang="zh-CN" dirty="0" smtClean="0"/>
              <a:t> -o elscata.exe) in windows shall, to create a executable</a:t>
            </a:r>
          </a:p>
          <a:p>
            <a:r>
              <a:rPr lang="en-US" altLang="zh-CN" dirty="0" smtClean="0"/>
              <a:t>File: elscata.exe</a:t>
            </a:r>
          </a:p>
          <a:p>
            <a:r>
              <a:rPr lang="en-US" altLang="zh-CN" dirty="0" smtClean="0"/>
              <a:t>When you want to calculate something, you should put you parameters into something.in file.</a:t>
            </a:r>
          </a:p>
          <a:p>
            <a:r>
              <a:rPr lang="en-US" altLang="zh-CN" dirty="0" smtClean="0"/>
              <a:t>Then, using command (elscata.exe &lt; something.in) to calculate. The </a:t>
            </a:r>
            <a:r>
              <a:rPr lang="en-US" altLang="zh-CN" dirty="0"/>
              <a:t>o</a:t>
            </a:r>
            <a:r>
              <a:rPr lang="en-US" altLang="zh-CN" dirty="0" smtClean="0"/>
              <a:t>utput file is doc_Zpxxxexx.dat file.</a:t>
            </a:r>
          </a:p>
        </p:txBody>
      </p:sp>
    </p:spTree>
    <p:extLst>
      <p:ext uri="{BB962C8B-B14F-4D97-AF65-F5344CB8AC3E}">
        <p14:creationId xmlns:p14="http://schemas.microsoft.com/office/powerpoint/2010/main" val="26204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Part 2-1: theory of 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lsepa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7868" y="1325563"/>
            <a:ext cx="11366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假设靶原子在坐标原点，靶原子是球对称</a:t>
            </a:r>
            <a:r>
              <a:rPr lang="zh-CN" altLang="en-US" dirty="0" smtClean="0"/>
              <a:t>的电荷分布，相互作用势场表示为：</a:t>
            </a:r>
            <a:endParaRPr lang="en-US" altLang="zh-CN" dirty="0" smtClean="0"/>
          </a:p>
          <a:p>
            <a:r>
              <a:rPr lang="zh-CN" altLang="en-US" dirty="0" smtClean="0"/>
              <a:t>分别为静电式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交换势（电子入射）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相关极化势（</a:t>
            </a:r>
            <a:r>
              <a:rPr lang="en-US" altLang="zh-CN" dirty="0" smtClean="0"/>
              <a:t>E&lt;10keV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虚拟吸收势（</a:t>
            </a:r>
            <a:r>
              <a:rPr lang="en-US" altLang="zh-CN" dirty="0" smtClean="0"/>
              <a:t>E&gt;1MeV</a:t>
            </a:r>
            <a:r>
              <a:rPr lang="zh-CN" altLang="en-US" dirty="0" smtClean="0"/>
              <a:t>）。势场也是球对称分布。</a:t>
            </a:r>
            <a:endParaRPr lang="en-US" altLang="zh-CN" dirty="0" smtClean="0"/>
          </a:p>
          <a:p>
            <a:r>
              <a:rPr lang="zh-CN" altLang="en-US" dirty="0" smtClean="0"/>
              <a:t>采用分波分析，散射振幅</a:t>
            </a:r>
            <a:r>
              <a:rPr lang="en-US" altLang="zh-CN" dirty="0" smtClean="0"/>
              <a:t>f(θ)</a:t>
            </a:r>
            <a:r>
              <a:rPr lang="zh-CN" altLang="en-US" dirty="0" smtClean="0"/>
              <a:t>近似为：</a:t>
            </a:r>
            <a:endParaRPr lang="en-US" altLang="zh-CN" dirty="0" smtClean="0"/>
          </a:p>
          <a:p>
            <a:r>
              <a:rPr lang="zh-CN" altLang="en-US" dirty="0" smtClean="0"/>
              <a:t>相移</a:t>
            </a:r>
            <a:r>
              <a:rPr lang="en-US" altLang="zh-CN" dirty="0" err="1" smtClean="0"/>
              <a:t>δk</a:t>
            </a:r>
            <a:r>
              <a:rPr lang="zh-CN" altLang="en-US" dirty="0" smtClean="0"/>
              <a:t>由狄拉克方程限制。</a:t>
            </a:r>
            <a:endParaRPr lang="en-US" altLang="zh-CN" dirty="0" smtClean="0"/>
          </a:p>
          <a:p>
            <a:r>
              <a:rPr lang="zh-CN" altLang="en-US" dirty="0" smtClean="0"/>
              <a:t>程序可以计算微分散射截面和总散射截面：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级、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级转移散射截面：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83" y="1385601"/>
            <a:ext cx="3329843" cy="309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31" y="1901655"/>
            <a:ext cx="6546869" cy="6732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135" y="2705185"/>
            <a:ext cx="2714286" cy="7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574914"/>
            <a:ext cx="3828571" cy="9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t="7943" b="1"/>
          <a:stretch/>
        </p:blipFill>
        <p:spPr>
          <a:xfrm>
            <a:off x="3851221" y="3542188"/>
            <a:ext cx="7028571" cy="72768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3567" y="4760976"/>
            <a:ext cx="11838433" cy="1477328"/>
            <a:chOff x="353567" y="4370832"/>
            <a:chExt cx="11838433" cy="1477328"/>
          </a:xfrm>
        </p:grpSpPr>
        <p:sp>
          <p:nvSpPr>
            <p:cNvPr id="10" name="文本框 9"/>
            <p:cNvSpPr txBox="1"/>
            <p:nvPr/>
          </p:nvSpPr>
          <p:spPr>
            <a:xfrm>
              <a:off x="353567" y="4370832"/>
              <a:ext cx="118384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静电库仑势</a:t>
              </a:r>
              <a:r>
                <a:rPr lang="en-US" altLang="zh-CN" dirty="0" err="1" smtClean="0"/>
                <a:t>Vst</a:t>
              </a:r>
              <a:r>
                <a:rPr lang="en-US" altLang="zh-CN" dirty="0" smtClean="0"/>
                <a:t>:                                                                           </a:t>
              </a:r>
              <a:r>
                <a:rPr lang="zh-CN" altLang="en-US" dirty="0" smtClean="0"/>
                <a:t>核内质子与核外电子叠加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r>
                <a:rPr lang="en-US" altLang="zh-CN" dirty="0"/>
                <a:t>	</a:t>
              </a:r>
              <a:r>
                <a:rPr lang="zh-CN" altLang="en-US" dirty="0" smtClean="0"/>
                <a:t>当入射粒子的能量</a:t>
              </a:r>
              <a:r>
                <a:rPr lang="en-US" altLang="zh-CN" dirty="0" smtClean="0"/>
                <a:t>E&gt;50MeV</a:t>
              </a:r>
              <a:r>
                <a:rPr lang="zh-CN" altLang="en-US" dirty="0" smtClean="0"/>
                <a:t>时，德布罗意波长与原子核相当，需要考虑核电分布；能量很低时，视作点电荷。</a:t>
              </a:r>
              <a:endParaRPr lang="en-US" altLang="zh-CN" dirty="0" smtClean="0"/>
            </a:p>
            <a:p>
              <a:r>
                <a:rPr lang="en-US" altLang="zh-CN" dirty="0"/>
                <a:t>		</a:t>
              </a:r>
              <a:r>
                <a:rPr lang="zh-CN" altLang="en-US" dirty="0" smtClean="0"/>
                <a:t>有均匀电荷球分布</a:t>
              </a:r>
              <a:r>
                <a:rPr lang="en-US" altLang="zh-CN" dirty="0" smtClean="0"/>
                <a:t>(U)</a:t>
              </a:r>
              <a:r>
                <a:rPr lang="zh-CN" altLang="en-US" dirty="0" smtClean="0"/>
                <a:t>、平滑衰减近似</a:t>
              </a:r>
              <a:r>
                <a:rPr lang="en-US" altLang="zh-CN" dirty="0" smtClean="0"/>
                <a:t>(Fermi-</a:t>
              </a:r>
              <a:r>
                <a:rPr lang="en-US" altLang="zh-CN" dirty="0" err="1" smtClean="0"/>
                <a:t>dist</a:t>
              </a:r>
              <a:r>
                <a:rPr lang="en-US" altLang="zh-CN" dirty="0" smtClean="0"/>
                <a:t> ~ 200MeV</a:t>
              </a:r>
              <a:r>
                <a:rPr lang="en-US" altLang="zh-CN" dirty="0"/>
                <a:t>)</a:t>
              </a:r>
              <a:r>
                <a:rPr lang="zh-CN" altLang="en-US" dirty="0" smtClean="0"/>
                <a:t>、双半径均匀卷积分布</a:t>
              </a:r>
              <a:r>
                <a:rPr lang="en-US" altLang="zh-CN" dirty="0" smtClean="0"/>
                <a:t>(U-u higher E)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r>
                <a:rPr lang="en-US" altLang="zh-CN" dirty="0" smtClean="0"/>
                <a:t>	</a:t>
              </a:r>
              <a:r>
                <a:rPr lang="zh-CN" altLang="en-US" dirty="0" smtClean="0"/>
                <a:t>核外电子：假设均匀电子气分布，需要考虑屏蔽系数。有不同的模拟计算方式。</a:t>
              </a:r>
              <a:r>
                <a:rPr lang="en-US" altLang="zh-CN" dirty="0" smtClean="0"/>
                <a:t>DF</a:t>
              </a:r>
              <a:r>
                <a:rPr lang="zh-CN" altLang="en-US" dirty="0" smtClean="0"/>
                <a:t>更准确一些。</a:t>
              </a:r>
              <a:endParaRPr lang="en-US" altLang="zh-CN" dirty="0" smtClean="0"/>
            </a:p>
            <a:p>
              <a:r>
                <a:rPr lang="en-US" altLang="zh-CN" dirty="0"/>
                <a:t>	</a:t>
              </a:r>
              <a:r>
                <a:rPr lang="en-US" altLang="zh-CN" dirty="0" smtClean="0"/>
                <a:t>	TFM, TFD, DHFS, DF(in the files: </a:t>
              </a:r>
              <a:r>
                <a:rPr lang="en-US" altLang="zh-CN" dirty="0" err="1" smtClean="0"/>
                <a:t>z_nnn.den</a:t>
              </a:r>
              <a:r>
                <a:rPr lang="en-US" altLang="zh-CN" dirty="0" smtClean="0"/>
                <a:t>, for Z from 1 to 103)</a:t>
              </a:r>
              <a:r>
                <a:rPr lang="zh-CN" altLang="en-US" dirty="0" smtClean="0"/>
                <a:t>；电子模型对小角度散射影响更大一些。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7"/>
            <a:srcRect b="15734"/>
            <a:stretch/>
          </p:blipFill>
          <p:spPr>
            <a:xfrm>
              <a:off x="2164079" y="4371809"/>
              <a:ext cx="3606861" cy="35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1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969008" cy="4754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Part 2-1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8368" y="554736"/>
            <a:ext cx="9187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电子交换势：入射电子不在原子核附近，不易计算；可以等效原子核的交换势进行计算：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TF, FM(&gt;10eV), RT(</a:t>
            </a:r>
            <a:r>
              <a:rPr lang="zh-CN" altLang="en-US" dirty="0" smtClean="0"/>
              <a:t>高能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；算法默认使用</a:t>
            </a:r>
            <a:r>
              <a:rPr lang="en-US" altLang="zh-CN" dirty="0" smtClean="0"/>
              <a:t>FM</a:t>
            </a:r>
            <a:r>
              <a:rPr lang="zh-CN" altLang="en-US" dirty="0" smtClean="0"/>
              <a:t>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非弹性散射吸收势：非弹性散射由吸收势进行弥补；</a:t>
            </a:r>
            <a:endParaRPr lang="en-US" altLang="zh-CN" dirty="0" smtClean="0"/>
          </a:p>
          <a:p>
            <a:r>
              <a:rPr lang="en-US" altLang="zh-CN" dirty="0" err="1" smtClean="0"/>
              <a:t>Wabs</a:t>
            </a:r>
            <a:r>
              <a:rPr lang="zh-CN" altLang="en-US" dirty="0" smtClean="0"/>
              <a:t>表示为 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zh-CN" altLang="en-US" dirty="0" smtClean="0">
                <a:sym typeface="Wingdings" panose="05000000000000000000" pitchFamily="2" charset="2"/>
              </a:rPr>
              <a:t>半相对论形式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这里有两个参数：能隙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与强度</a:t>
            </a:r>
            <a:r>
              <a:rPr lang="en-US" altLang="zh-CN" dirty="0" err="1" smtClean="0"/>
              <a:t>Aabs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强度</a:t>
            </a:r>
            <a:r>
              <a:rPr lang="en-US" altLang="zh-CN" dirty="0" err="1" smtClean="0"/>
              <a:t>Aabs</a:t>
            </a:r>
            <a:r>
              <a:rPr lang="zh-CN" altLang="en-US" dirty="0" smtClean="0"/>
              <a:t>对散射强度几乎是线性的影响，在</a:t>
            </a:r>
            <a:r>
              <a:rPr lang="en-US" altLang="zh-CN" dirty="0" smtClean="0"/>
              <a:t>1MeV</a:t>
            </a:r>
            <a:r>
              <a:rPr lang="zh-CN" altLang="en-US" dirty="0" smtClean="0"/>
              <a:t>范围内，</a:t>
            </a:r>
            <a:endParaRPr lang="en-US" altLang="zh-CN" dirty="0" smtClean="0"/>
          </a:p>
          <a:p>
            <a:r>
              <a:rPr lang="zh-CN" altLang="en-US" dirty="0" smtClean="0"/>
              <a:t>影响客观，在</a:t>
            </a:r>
            <a:r>
              <a:rPr lang="en-US" altLang="zh-CN" dirty="0" smtClean="0"/>
              <a:t>1MeV</a:t>
            </a:r>
            <a:r>
              <a:rPr lang="zh-CN" altLang="en-US" dirty="0" smtClean="0"/>
              <a:t>以上不考虑计算。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狄拉克分波分析，对高能电子，考虑高能因子修正。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3" y="1431899"/>
            <a:ext cx="5159223" cy="66043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839711" y="2039081"/>
            <a:ext cx="3508815" cy="676097"/>
            <a:chOff x="6998207" y="2092332"/>
            <a:chExt cx="3508815" cy="676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8207" y="2121877"/>
              <a:ext cx="3508815" cy="64655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845552" y="209233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：第一激发能</a:t>
              </a:r>
              <a:endParaRPr lang="zh-CN" altLang="en-US" sz="1600" dirty="0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0" y="3908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Part 2-2: The optimization of the package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8368" y="5448382"/>
            <a:ext cx="1109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对于入射电子能量大于</a:t>
            </a:r>
            <a:r>
              <a:rPr lang="en-US" altLang="zh-CN" dirty="0" smtClean="0"/>
              <a:t>1keV, </a:t>
            </a:r>
            <a:r>
              <a:rPr lang="zh-CN" altLang="en-US" dirty="0" smtClean="0"/>
              <a:t>采用三次样条差值的方法进行计算。这里将判断值</a:t>
            </a:r>
            <a:r>
              <a:rPr lang="en-US" altLang="zh-CN" dirty="0" smtClean="0"/>
              <a:t>ISCH</a:t>
            </a:r>
            <a:r>
              <a:rPr lang="zh-CN" altLang="en-US" dirty="0" smtClean="0"/>
              <a:t>全部改为不进行差值计算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6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10116</TotalTime>
  <Words>443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Wingdings</vt:lpstr>
      <vt:lpstr>Office 主题</vt:lpstr>
      <vt:lpstr>Elscata calculation</vt:lpstr>
      <vt:lpstr>ELSEPA— Dirac partial-wave calculation of elastic scattering of electrons and positrons by atoms, positive ions and molecules</vt:lpstr>
      <vt:lpstr>Part 1-1: the structure of the package </vt:lpstr>
      <vt:lpstr>Part 1-2: Running the program</vt:lpstr>
      <vt:lpstr>Part 2-1: theory of Elsepa</vt:lpstr>
      <vt:lpstr>Part 2-1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jincheng</dc:creator>
  <cp:lastModifiedBy>jincheng</cp:lastModifiedBy>
  <cp:revision>26</cp:revision>
  <dcterms:created xsi:type="dcterms:W3CDTF">2022-08-30T11:05:55Z</dcterms:created>
  <dcterms:modified xsi:type="dcterms:W3CDTF">2022-09-06T11:42:29Z</dcterms:modified>
</cp:coreProperties>
</file>