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9" r:id="rId2"/>
    <p:sldId id="265" r:id="rId3"/>
    <p:sldId id="266" r:id="rId4"/>
    <p:sldId id="274" r:id="rId5"/>
    <p:sldId id="273" r:id="rId6"/>
    <p:sldId id="267" r:id="rId7"/>
    <p:sldId id="293" r:id="rId8"/>
    <p:sldId id="294" r:id="rId9"/>
    <p:sldId id="295" r:id="rId10"/>
    <p:sldId id="296" r:id="rId11"/>
    <p:sldId id="268" r:id="rId12"/>
    <p:sldId id="306" r:id="rId13"/>
    <p:sldId id="297" r:id="rId14"/>
    <p:sldId id="298" r:id="rId15"/>
    <p:sldId id="299" r:id="rId16"/>
    <p:sldId id="308" r:id="rId17"/>
    <p:sldId id="307" r:id="rId18"/>
    <p:sldId id="303" r:id="rId19"/>
    <p:sldId id="304" r:id="rId20"/>
    <p:sldId id="301" r:id="rId21"/>
    <p:sldId id="305" r:id="rId22"/>
    <p:sldId id="269" r:id="rId23"/>
    <p:sldId id="280" r:id="rId24"/>
    <p:sldId id="279" r:id="rId25"/>
    <p:sldId id="272"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110" d="100"/>
          <a:sy n="110" d="100"/>
        </p:scale>
        <p:origin x="558" y="108"/>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http://princepicbed.oss-cn-beijing.aliyuncs.com/blog_20181201140630.png" TargetMode="External"/><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iendata.com/competition/haihua_wastesorting_task2/"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5607" y="2622323"/>
            <a:ext cx="8055829" cy="707886"/>
          </a:xfrm>
          <a:prstGeom prst="rect">
            <a:avLst/>
          </a:prstGeom>
        </p:spPr>
        <p:txBody>
          <a:bodyPr wrap="square">
            <a:spAutoFit/>
          </a:bodyPr>
          <a:lstStyle/>
          <a:p>
            <a:r>
              <a:rPr lang="zh-CN" altLang="zh-CN" sz="4000" b="1" dirty="0"/>
              <a:t>计算机视觉期末报告</a:t>
            </a:r>
            <a:r>
              <a:rPr lang="zh-CN" altLang="en-US" sz="4000" b="1" dirty="0"/>
              <a:t>期末答辩</a:t>
            </a:r>
            <a:endParaRPr lang="zh-CN" altLang="zh-CN" sz="4000" dirty="0"/>
          </a:p>
        </p:txBody>
      </p:sp>
      <p:sp>
        <p:nvSpPr>
          <p:cNvPr id="13" name="矩形 12"/>
          <p:cNvSpPr/>
          <p:nvPr/>
        </p:nvSpPr>
        <p:spPr>
          <a:xfrm>
            <a:off x="3080804" y="3936821"/>
            <a:ext cx="3015196"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小组成员</a:t>
            </a:r>
            <a:endParaRPr lang="en-US" altLang="zh-CN" sz="2000" dirty="0">
              <a:solidFill>
                <a:schemeClr val="tx1"/>
              </a:solidFill>
            </a:endParaRPr>
          </a:p>
          <a:p>
            <a:pPr algn="ctr"/>
            <a:r>
              <a:rPr lang="zh-CN" altLang="en-US" sz="2000" dirty="0">
                <a:solidFill>
                  <a:schemeClr val="tx1"/>
                </a:solidFill>
              </a:rPr>
              <a:t>赵为，周玮康，杨欣捷</a:t>
            </a:r>
            <a:endParaRPr lang="en-US" altLang="zh-CN" sz="2000" dirty="0">
              <a:solidFill>
                <a:schemeClr val="tx1"/>
              </a:solidFill>
            </a:endParaRPr>
          </a:p>
        </p:txBody>
      </p:sp>
      <p:sp>
        <p:nvSpPr>
          <p:cNvPr id="14" name="矩形 13"/>
          <p:cNvSpPr/>
          <p:nvPr/>
        </p:nvSpPr>
        <p:spPr>
          <a:xfrm>
            <a:off x="6427264" y="3936821"/>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报告人</a:t>
            </a:r>
            <a:endParaRPr lang="en-US" altLang="zh-CN" sz="2000" dirty="0">
              <a:solidFill>
                <a:schemeClr val="tx1"/>
              </a:solidFill>
            </a:endParaRPr>
          </a:p>
          <a:p>
            <a:pPr algn="ctr"/>
            <a:r>
              <a:rPr lang="zh-CN" altLang="en-US" sz="2000" dirty="0">
                <a:solidFill>
                  <a:schemeClr val="tx1"/>
                </a:solidFill>
              </a:rPr>
              <a:t>赵为</a:t>
            </a:r>
            <a:endParaRPr lang="en-US" altLang="zh-CN" sz="2000" dirty="0">
              <a:solidFill>
                <a:schemeClr val="tx1"/>
              </a:solidFill>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02125" y="520412"/>
            <a:ext cx="5824417" cy="646331"/>
          </a:xfrm>
          <a:prstGeom prst="rect">
            <a:avLst/>
          </a:prstGeom>
        </p:spPr>
        <p:txBody>
          <a:bodyPr wrap="square">
            <a:spAutoFit/>
          </a:bodyPr>
          <a:lstStyle/>
          <a:p>
            <a:r>
              <a:rPr lang="en-US" altLang="zh-CN" sz="3600" dirty="0"/>
              <a:t>Cascade R-CNN</a:t>
            </a:r>
            <a:endParaRPr lang="zh-CN" altLang="en-US" sz="3600" dirty="0"/>
          </a:p>
        </p:txBody>
      </p:sp>
      <p:grpSp>
        <p:nvGrpSpPr>
          <p:cNvPr id="7" name="组合 6"/>
          <p:cNvGrpSpPr/>
          <p:nvPr/>
        </p:nvGrpSpPr>
        <p:grpSpPr>
          <a:xfrm>
            <a:off x="850746" y="580323"/>
            <a:ext cx="4635653" cy="594663"/>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矩形 15"/>
          <p:cNvSpPr/>
          <p:nvPr/>
        </p:nvSpPr>
        <p:spPr>
          <a:xfrm>
            <a:off x="742948" y="1134394"/>
            <a:ext cx="9779155" cy="625171"/>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I </a:t>
            </a:r>
            <a:r>
              <a:rPr lang="zh-CN" altLang="en-US" sz="1400" dirty="0">
                <a:solidFill>
                  <a:schemeClr val="bg1">
                    <a:lumMod val="50000"/>
                  </a:schemeClr>
                </a:solidFill>
                <a:latin typeface="微软雅黑" charset="0"/>
                <a:ea typeface="微软雅黑" charset="0"/>
              </a:rPr>
              <a:t>输入图片    </a:t>
            </a:r>
            <a:r>
              <a:rPr lang="en-US" altLang="zh-CN" sz="1400" dirty="0">
                <a:solidFill>
                  <a:schemeClr val="bg1">
                    <a:lumMod val="50000"/>
                  </a:schemeClr>
                </a:solidFill>
                <a:latin typeface="微软雅黑" charset="0"/>
                <a:ea typeface="微软雅黑" charset="0"/>
              </a:rPr>
              <a:t>H network head C classification B Region Proposal results Pool ROI pooling   Conv  network </a:t>
            </a:r>
            <a:r>
              <a:rPr lang="en-US" altLang="zh-CN" sz="1400" dirty="0" err="1">
                <a:solidFill>
                  <a:schemeClr val="bg1">
                    <a:lumMod val="50000"/>
                  </a:schemeClr>
                </a:solidFill>
                <a:latin typeface="微软雅黑" charset="0"/>
                <a:ea typeface="微软雅黑" charset="0"/>
              </a:rPr>
              <a:t>bacnbone</a:t>
            </a:r>
            <a:endParaRPr lang="en-US" altLang="zh-CN" sz="1400" dirty="0">
              <a:solidFill>
                <a:schemeClr val="bg1">
                  <a:lumMod val="50000"/>
                </a:schemeClr>
              </a:solidFill>
              <a:latin typeface="微软雅黑" charset="0"/>
              <a:ea typeface="微软雅黑" charset="0"/>
            </a:endParaRPr>
          </a:p>
        </p:txBody>
      </p:sp>
      <p:pic>
        <p:nvPicPr>
          <p:cNvPr id="14" name="图片 13">
            <a:extLst>
              <a:ext uri="{FF2B5EF4-FFF2-40B4-BE49-F238E27FC236}">
                <a16:creationId xmlns:a16="http://schemas.microsoft.com/office/drawing/2014/main" id="{DECB10FF-F528-41D1-A036-982CBD1AB6D7}"/>
              </a:ext>
            </a:extLst>
          </p:cNvPr>
          <p:cNvPicPr>
            <a:picLocks noChangeAspect="1"/>
          </p:cNvPicPr>
          <p:nvPr/>
        </p:nvPicPr>
        <p:blipFill>
          <a:blip r:embed="rId2"/>
          <a:stretch>
            <a:fillRect/>
          </a:stretch>
        </p:blipFill>
        <p:spPr>
          <a:xfrm>
            <a:off x="742948" y="1798966"/>
            <a:ext cx="3772227" cy="3924640"/>
          </a:xfrm>
          <a:prstGeom prst="rect">
            <a:avLst/>
          </a:prstGeom>
        </p:spPr>
      </p:pic>
      <p:pic>
        <p:nvPicPr>
          <p:cNvPr id="17" name="图片 16">
            <a:extLst>
              <a:ext uri="{FF2B5EF4-FFF2-40B4-BE49-F238E27FC236}">
                <a16:creationId xmlns:a16="http://schemas.microsoft.com/office/drawing/2014/main" id="{DE1D8499-2ED6-4F3A-8128-576859F9D840}"/>
              </a:ext>
            </a:extLst>
          </p:cNvPr>
          <p:cNvPicPr>
            <a:picLocks noChangeAspect="1"/>
          </p:cNvPicPr>
          <p:nvPr/>
        </p:nvPicPr>
        <p:blipFill>
          <a:blip r:embed="rId3"/>
          <a:stretch>
            <a:fillRect/>
          </a:stretch>
        </p:blipFill>
        <p:spPr>
          <a:xfrm>
            <a:off x="5486399" y="1692197"/>
            <a:ext cx="6751905" cy="3924640"/>
          </a:xfrm>
          <a:prstGeom prst="rect">
            <a:avLst/>
          </a:prstGeom>
        </p:spPr>
      </p:pic>
      <p:sp>
        <p:nvSpPr>
          <p:cNvPr id="18" name="矩形 17">
            <a:extLst>
              <a:ext uri="{FF2B5EF4-FFF2-40B4-BE49-F238E27FC236}">
                <a16:creationId xmlns:a16="http://schemas.microsoft.com/office/drawing/2014/main" id="{644D8D74-5FD4-4A5A-AD23-F236EFE9CF63}"/>
              </a:ext>
            </a:extLst>
          </p:cNvPr>
          <p:cNvSpPr/>
          <p:nvPr/>
        </p:nvSpPr>
        <p:spPr>
          <a:xfrm>
            <a:off x="290797" y="5763904"/>
            <a:ext cx="11610405" cy="1015663"/>
          </a:xfrm>
          <a:prstGeom prst="rect">
            <a:avLst/>
          </a:prstGeom>
        </p:spPr>
        <p:txBody>
          <a:bodyPr wrap="square">
            <a:spAutoFit/>
          </a:bodyPr>
          <a:lstStyle/>
          <a:p>
            <a:r>
              <a:rPr lang="zh-CN" altLang="en-US" sz="1200" dirty="0"/>
              <a:t>在训练的时候，我们一般会首先提取候选proposal，然后对proposal进行分类，并且将proposal回归到与其对应的groud truth上面，但是这就带来了一个问题，因为我们做分类需要确定样本的标签，那么我们给什么样的proposal打一个标签呢？最常用的做法是利用IOU（proposal与ground truth的交并比），可是IOU阈值设置不同对结果的影响也不同</a:t>
            </a:r>
            <a:r>
              <a:rPr lang="en-US" altLang="zh-CN" sz="1200" dirty="0"/>
              <a:t>,</a:t>
            </a:r>
            <a:r>
              <a:rPr lang="zh-CN" altLang="en-US" sz="1200" dirty="0"/>
              <a:t>太低模型无法学习到正确的信息</a:t>
            </a:r>
            <a:r>
              <a:rPr lang="en-US" altLang="zh-CN" sz="1200" dirty="0"/>
              <a:t>,</a:t>
            </a:r>
            <a:r>
              <a:rPr lang="zh-CN" altLang="en-US" sz="1200" dirty="0"/>
              <a:t>太高会出现过拟合</a:t>
            </a:r>
            <a:r>
              <a:rPr lang="en-US" altLang="zh-CN" sz="1200" dirty="0"/>
              <a:t>.</a:t>
            </a:r>
          </a:p>
          <a:p>
            <a:r>
              <a:rPr lang="en-US" altLang="zh-CN" sz="1200" dirty="0"/>
              <a:t>Cascade </a:t>
            </a:r>
            <a:r>
              <a:rPr lang="en-US" altLang="zh-CN" sz="1200" dirty="0" err="1"/>
              <a:t>Rcnn</a:t>
            </a:r>
            <a:r>
              <a:rPr lang="zh-CN" altLang="en-US" sz="1200" dirty="0"/>
              <a:t>采用的就是级联的方式逐步提升</a:t>
            </a:r>
            <a:r>
              <a:rPr lang="en-US" altLang="zh-CN" sz="1200" dirty="0"/>
              <a:t>,</a:t>
            </a:r>
            <a:r>
              <a:rPr lang="zh-CN" altLang="en-US" sz="1200" dirty="0"/>
              <a:t>即首先利用</a:t>
            </a:r>
            <a:r>
              <a:rPr lang="en-US" altLang="zh-CN" sz="1200" dirty="0"/>
              <a:t>u=0.5</a:t>
            </a:r>
            <a:r>
              <a:rPr lang="zh-CN" altLang="en-US" sz="1200" dirty="0"/>
              <a:t>的网络，将输入的</a:t>
            </a:r>
            <a:r>
              <a:rPr lang="en-US" altLang="zh-CN" sz="1200" dirty="0"/>
              <a:t>proposal</a:t>
            </a:r>
            <a:r>
              <a:rPr lang="zh-CN" altLang="en-US" sz="1200" dirty="0"/>
              <a:t>的提升一些，假如提升到了</a:t>
            </a:r>
            <a:r>
              <a:rPr lang="en-US" altLang="zh-CN" sz="1200" dirty="0"/>
              <a:t>0.6</a:t>
            </a:r>
            <a:r>
              <a:rPr lang="zh-CN" altLang="en-US" sz="1200" dirty="0"/>
              <a:t>，然后在用</a:t>
            </a:r>
            <a:r>
              <a:rPr lang="en-US" altLang="zh-CN" sz="1200" dirty="0"/>
              <a:t>u=0.6</a:t>
            </a:r>
            <a:r>
              <a:rPr lang="zh-CN" altLang="en-US" sz="1200" dirty="0"/>
              <a:t>的网络进一步提升，加入提升到</a:t>
            </a:r>
            <a:r>
              <a:rPr lang="en-US" altLang="zh-CN" sz="1200" dirty="0"/>
              <a:t>0.7</a:t>
            </a:r>
            <a:r>
              <a:rPr lang="zh-CN" altLang="en-US" sz="1200" dirty="0"/>
              <a:t>，然后再用</a:t>
            </a:r>
            <a:r>
              <a:rPr lang="en-US" altLang="zh-CN" sz="1200" dirty="0"/>
              <a:t>u=0.7</a:t>
            </a:r>
            <a:r>
              <a:rPr lang="zh-CN" altLang="en-US" sz="1200" dirty="0"/>
              <a:t>的网络再提升</a:t>
            </a:r>
          </a:p>
        </p:txBody>
      </p:sp>
      <p:sp>
        <p:nvSpPr>
          <p:cNvPr id="15" name="矩形 14">
            <a:extLst>
              <a:ext uri="{FF2B5EF4-FFF2-40B4-BE49-F238E27FC236}">
                <a16:creationId xmlns:a16="http://schemas.microsoft.com/office/drawing/2014/main" id="{0FCD89D8-7211-4566-8FF1-6BB021BF7105}"/>
              </a:ext>
            </a:extLst>
          </p:cNvPr>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模型结构</a:t>
            </a:r>
          </a:p>
        </p:txBody>
      </p:sp>
    </p:spTree>
    <p:extLst>
      <p:ext uri="{BB962C8B-B14F-4D97-AF65-F5344CB8AC3E}">
        <p14:creationId xmlns:p14="http://schemas.microsoft.com/office/powerpoint/2010/main" val="9581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b="1" dirty="0">
                <a:ea typeface="微软雅黑" charset="0"/>
              </a:rPr>
              <a:t>优化方法</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467068" cy="400110"/>
          </a:xfrm>
          <a:prstGeom prst="rect">
            <a:avLst/>
          </a:prstGeom>
        </p:spPr>
        <p:txBody>
          <a:bodyPr wrap="none">
            <a:spAutoFit/>
          </a:bodyPr>
          <a:lstStyle/>
          <a:p>
            <a:r>
              <a:rPr lang="zh-CN" altLang="en-US" sz="2000" b="1" dirty="0"/>
              <a:t>图片预处理</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7" name="矩形 16">
            <a:extLst>
              <a:ext uri="{FF2B5EF4-FFF2-40B4-BE49-F238E27FC236}">
                <a16:creationId xmlns:a16="http://schemas.microsoft.com/office/drawing/2014/main" id="{472C0518-E881-488C-847A-B71A2166472E}"/>
              </a:ext>
            </a:extLst>
          </p:cNvPr>
          <p:cNvSpPr/>
          <p:nvPr/>
        </p:nvSpPr>
        <p:spPr>
          <a:xfrm>
            <a:off x="416569" y="1128430"/>
            <a:ext cx="8297397" cy="307777"/>
          </a:xfrm>
          <a:prstGeom prst="rect">
            <a:avLst/>
          </a:prstGeom>
        </p:spPr>
        <p:txBody>
          <a:bodyPr wrap="square">
            <a:spAutoFit/>
          </a:bodyPr>
          <a:lstStyle/>
          <a:p>
            <a:r>
              <a:rPr lang="zh-CN" altLang="en-US" sz="1400" b="1" dirty="0"/>
              <a:t>对于读取的</a:t>
            </a:r>
            <a:r>
              <a:rPr lang="en-US" altLang="zh-CN" sz="1400" b="1" dirty="0" err="1"/>
              <a:t>gtboxes</a:t>
            </a:r>
            <a:r>
              <a:rPr lang="zh-CN" altLang="en-US" sz="1400" dirty="0"/>
              <a:t>，我们将他的四个位置坐标进行</a:t>
            </a:r>
            <a:r>
              <a:rPr lang="zh-CN" altLang="en-US" sz="1400" b="1" dirty="0"/>
              <a:t>归一化</a:t>
            </a:r>
            <a:r>
              <a:rPr lang="zh-CN" altLang="en-US" sz="1400" dirty="0"/>
              <a:t>，分别除以整张图片的长与宽，使用相对值</a:t>
            </a:r>
            <a:endParaRPr lang="zh-CN" altLang="zh-CN" sz="1400" dirty="0"/>
          </a:p>
        </p:txBody>
      </p:sp>
      <p:sp>
        <p:nvSpPr>
          <p:cNvPr id="7" name="矩形 6">
            <a:extLst>
              <a:ext uri="{FF2B5EF4-FFF2-40B4-BE49-F238E27FC236}">
                <a16:creationId xmlns:a16="http://schemas.microsoft.com/office/drawing/2014/main" id="{7FCA28D2-40D6-4EAB-8203-4F6B8DA733AD}"/>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pic>
        <p:nvPicPr>
          <p:cNvPr id="4" name="图片 3">
            <a:extLst>
              <a:ext uri="{FF2B5EF4-FFF2-40B4-BE49-F238E27FC236}">
                <a16:creationId xmlns:a16="http://schemas.microsoft.com/office/drawing/2014/main" id="{4F5858C7-3F77-48E9-B58A-2FEA9280452C}"/>
              </a:ext>
            </a:extLst>
          </p:cNvPr>
          <p:cNvPicPr>
            <a:picLocks noChangeAspect="1"/>
          </p:cNvPicPr>
          <p:nvPr/>
        </p:nvPicPr>
        <p:blipFill>
          <a:blip r:embed="rId2"/>
          <a:stretch>
            <a:fillRect/>
          </a:stretch>
        </p:blipFill>
        <p:spPr>
          <a:xfrm>
            <a:off x="527820" y="1665351"/>
            <a:ext cx="2453853" cy="876376"/>
          </a:xfrm>
          <a:prstGeom prst="rect">
            <a:avLst/>
          </a:prstGeom>
        </p:spPr>
      </p:pic>
      <p:sp>
        <p:nvSpPr>
          <p:cNvPr id="5" name="矩形 4">
            <a:extLst>
              <a:ext uri="{FF2B5EF4-FFF2-40B4-BE49-F238E27FC236}">
                <a16:creationId xmlns:a16="http://schemas.microsoft.com/office/drawing/2014/main" id="{CA80F004-86AA-4F50-8DB5-08C6235585C1}"/>
              </a:ext>
            </a:extLst>
          </p:cNvPr>
          <p:cNvSpPr/>
          <p:nvPr/>
        </p:nvSpPr>
        <p:spPr>
          <a:xfrm>
            <a:off x="313887" y="3787802"/>
            <a:ext cx="10038127" cy="923330"/>
          </a:xfrm>
          <a:prstGeom prst="rect">
            <a:avLst/>
          </a:prstGeom>
        </p:spPr>
        <p:txBody>
          <a:bodyPr wrap="square">
            <a:spAutoFit/>
          </a:bodyPr>
          <a:lstStyle/>
          <a:p>
            <a:r>
              <a:rPr lang="zh-CN" altLang="en-US" b="1" dirty="0"/>
              <a:t>对于读取的</a:t>
            </a:r>
            <a:r>
              <a:rPr lang="en-US" altLang="zh-CN" b="1" dirty="0"/>
              <a:t>image</a:t>
            </a:r>
            <a:r>
              <a:rPr lang="zh-CN" altLang="en-US" dirty="0"/>
              <a:t>，我将图片的像素进行</a:t>
            </a:r>
            <a:r>
              <a:rPr lang="zh-CN" altLang="en-US" b="1" dirty="0"/>
              <a:t>标准差标准化（</a:t>
            </a:r>
            <a:r>
              <a:rPr lang="en-US" altLang="zh-CN" b="1" dirty="0"/>
              <a:t>Zero-mean Normalization</a:t>
            </a:r>
            <a:r>
              <a:rPr lang="zh-CN" altLang="en-US" b="1" dirty="0"/>
              <a:t>）</a:t>
            </a:r>
            <a:r>
              <a:rPr lang="zh-CN" altLang="en-US" dirty="0"/>
              <a:t>，经过处理后的图像数据符合标准正态分步</a:t>
            </a:r>
            <a:r>
              <a:rPr lang="en-US" altLang="zh-CN" dirty="0"/>
              <a:t>.</a:t>
            </a:r>
          </a:p>
          <a:p>
            <a:endParaRPr lang="en-US" altLang="zh-CN" dirty="0"/>
          </a:p>
        </p:txBody>
      </p:sp>
      <p:pic>
        <p:nvPicPr>
          <p:cNvPr id="6" name="图片 5">
            <a:extLst>
              <a:ext uri="{FF2B5EF4-FFF2-40B4-BE49-F238E27FC236}">
                <a16:creationId xmlns:a16="http://schemas.microsoft.com/office/drawing/2014/main" id="{E15DDF53-F0E2-4D28-8299-5CDA7CE02F9D}"/>
              </a:ext>
            </a:extLst>
          </p:cNvPr>
          <p:cNvPicPr>
            <a:picLocks noChangeAspect="1"/>
          </p:cNvPicPr>
          <p:nvPr/>
        </p:nvPicPr>
        <p:blipFill>
          <a:blip r:embed="rId3"/>
          <a:stretch>
            <a:fillRect/>
          </a:stretch>
        </p:blipFill>
        <p:spPr>
          <a:xfrm>
            <a:off x="416569" y="4510754"/>
            <a:ext cx="8519898" cy="350550"/>
          </a:xfrm>
          <a:prstGeom prst="rect">
            <a:avLst/>
          </a:prstGeom>
        </p:spPr>
      </p:pic>
    </p:spTree>
    <p:extLst>
      <p:ext uri="{BB962C8B-B14F-4D97-AF65-F5344CB8AC3E}">
        <p14:creationId xmlns:p14="http://schemas.microsoft.com/office/powerpoint/2010/main" val="195176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210588" cy="400110"/>
          </a:xfrm>
          <a:prstGeom prst="rect">
            <a:avLst/>
          </a:prstGeom>
        </p:spPr>
        <p:txBody>
          <a:bodyPr wrap="none">
            <a:spAutoFit/>
          </a:bodyPr>
          <a:lstStyle/>
          <a:p>
            <a:r>
              <a:rPr lang="zh-CN" altLang="en-US" sz="2000" b="1" dirty="0"/>
              <a:t>图片增强</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14" name="图片 13">
            <a:extLst>
              <a:ext uri="{FF2B5EF4-FFF2-40B4-BE49-F238E27FC236}">
                <a16:creationId xmlns:a16="http://schemas.microsoft.com/office/drawing/2014/main" id="{A0EE5548-D156-4598-8661-9902A2C7216B}"/>
              </a:ext>
            </a:extLst>
          </p:cNvPr>
          <p:cNvPicPr>
            <a:picLocks noChangeAspect="1"/>
          </p:cNvPicPr>
          <p:nvPr/>
        </p:nvPicPr>
        <p:blipFill>
          <a:blip r:embed="rId2"/>
          <a:stretch>
            <a:fillRect/>
          </a:stretch>
        </p:blipFill>
        <p:spPr>
          <a:xfrm>
            <a:off x="381001" y="2155824"/>
            <a:ext cx="5412315" cy="3939977"/>
          </a:xfrm>
          <a:prstGeom prst="rect">
            <a:avLst/>
          </a:prstGeom>
        </p:spPr>
      </p:pic>
      <p:pic>
        <p:nvPicPr>
          <p:cNvPr id="15" name="图片 14">
            <a:extLst>
              <a:ext uri="{FF2B5EF4-FFF2-40B4-BE49-F238E27FC236}">
                <a16:creationId xmlns:a16="http://schemas.microsoft.com/office/drawing/2014/main" id="{A25B9C9D-AB61-4FDB-A22A-47F71DEF3767}"/>
              </a:ext>
            </a:extLst>
          </p:cNvPr>
          <p:cNvPicPr>
            <a:picLocks noChangeAspect="1"/>
          </p:cNvPicPr>
          <p:nvPr/>
        </p:nvPicPr>
        <p:blipFill>
          <a:blip r:embed="rId3"/>
          <a:stretch>
            <a:fillRect/>
          </a:stretch>
        </p:blipFill>
        <p:spPr>
          <a:xfrm>
            <a:off x="6096000" y="2300712"/>
            <a:ext cx="5502117" cy="3795089"/>
          </a:xfrm>
          <a:prstGeom prst="rect">
            <a:avLst/>
          </a:prstGeom>
        </p:spPr>
      </p:pic>
      <p:sp>
        <p:nvSpPr>
          <p:cNvPr id="17" name="矩形 16">
            <a:extLst>
              <a:ext uri="{FF2B5EF4-FFF2-40B4-BE49-F238E27FC236}">
                <a16:creationId xmlns:a16="http://schemas.microsoft.com/office/drawing/2014/main" id="{472C0518-E881-488C-847A-B71A2166472E}"/>
              </a:ext>
            </a:extLst>
          </p:cNvPr>
          <p:cNvSpPr/>
          <p:nvPr/>
        </p:nvSpPr>
        <p:spPr>
          <a:xfrm>
            <a:off x="527821" y="1128430"/>
            <a:ext cx="6550312"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最主要的问题存在于由于本身的单类图片为</a:t>
            </a:r>
            <a:r>
              <a:rPr lang="en-US" altLang="zh-CN" sz="1400" dirty="0">
                <a:solidFill>
                  <a:schemeClr val="bg1">
                    <a:lumMod val="50000"/>
                  </a:schemeClr>
                </a:solidFill>
                <a:latin typeface="微软雅黑" charset="0"/>
                <a:ea typeface="微软雅黑" charset="0"/>
              </a:rPr>
              <a:t>80000</a:t>
            </a:r>
            <a:r>
              <a:rPr lang="zh-CN" altLang="en-US" sz="1400" dirty="0">
                <a:solidFill>
                  <a:schemeClr val="bg1">
                    <a:lumMod val="50000"/>
                  </a:schemeClr>
                </a:solidFill>
                <a:latin typeface="微软雅黑" charset="0"/>
                <a:ea typeface="微软雅黑" charset="0"/>
              </a:rPr>
              <a:t>张</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而多类图片为</a:t>
            </a:r>
            <a:r>
              <a:rPr lang="en-US" altLang="zh-CN" sz="1400" dirty="0">
                <a:solidFill>
                  <a:schemeClr val="bg1">
                    <a:lumMod val="50000"/>
                  </a:schemeClr>
                </a:solidFill>
                <a:latin typeface="微软雅黑" charset="0"/>
                <a:ea typeface="微软雅黑" charset="0"/>
              </a:rPr>
              <a:t>3000</a:t>
            </a:r>
            <a:r>
              <a:rPr lang="zh-CN" altLang="en-US" sz="1400" dirty="0">
                <a:solidFill>
                  <a:schemeClr val="bg1">
                    <a:lumMod val="50000"/>
                  </a:schemeClr>
                </a:solidFill>
                <a:latin typeface="微软雅黑" charset="0"/>
                <a:ea typeface="微软雅黑" charset="0"/>
              </a:rPr>
              <a:t>张</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在之前的训练中</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单类</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多类同时训练</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就会导致测试集中无法识别一张照片中的多类</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效果甚至远差于只有多类数据集</a:t>
            </a:r>
            <a:r>
              <a:rPr lang="en-US" altLang="zh-CN" sz="1400" dirty="0">
                <a:solidFill>
                  <a:schemeClr val="bg1">
                    <a:lumMod val="50000"/>
                  </a:schemeClr>
                </a:solidFill>
                <a:latin typeface="微软雅黑" charset="0"/>
                <a:ea typeface="微软雅黑" charset="0"/>
              </a:rPr>
              <a:t>.</a:t>
            </a:r>
          </a:p>
        </p:txBody>
      </p:sp>
      <p:sp>
        <p:nvSpPr>
          <p:cNvPr id="7" name="矩形 6">
            <a:extLst>
              <a:ext uri="{FF2B5EF4-FFF2-40B4-BE49-F238E27FC236}">
                <a16:creationId xmlns:a16="http://schemas.microsoft.com/office/drawing/2014/main" id="{7FCA28D2-40D6-4EAB-8203-4F6B8DA733AD}"/>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Tree>
    <p:extLst>
      <p:ext uri="{BB962C8B-B14F-4D97-AF65-F5344CB8AC3E}">
        <p14:creationId xmlns:p14="http://schemas.microsoft.com/office/powerpoint/2010/main" val="312321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210588" cy="400110"/>
          </a:xfrm>
          <a:prstGeom prst="rect">
            <a:avLst/>
          </a:prstGeom>
        </p:spPr>
        <p:txBody>
          <a:bodyPr wrap="none">
            <a:spAutoFit/>
          </a:bodyPr>
          <a:lstStyle/>
          <a:p>
            <a:r>
              <a:rPr lang="zh-CN" altLang="en-US" sz="2000" b="1" dirty="0"/>
              <a:t>图片增强</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7" name="矩形 16">
            <a:extLst>
              <a:ext uri="{FF2B5EF4-FFF2-40B4-BE49-F238E27FC236}">
                <a16:creationId xmlns:a16="http://schemas.microsoft.com/office/drawing/2014/main" id="{472C0518-E881-488C-847A-B71A2166472E}"/>
              </a:ext>
            </a:extLst>
          </p:cNvPr>
          <p:cNvSpPr/>
          <p:nvPr/>
        </p:nvSpPr>
        <p:spPr>
          <a:xfrm>
            <a:off x="527821" y="1128430"/>
            <a:ext cx="6550312" cy="905248"/>
          </a:xfrm>
          <a:prstGeom prst="rect">
            <a:avLst/>
          </a:prstGeom>
        </p:spPr>
        <p:txBody>
          <a:bodyPr wrap="square">
            <a:spAutoFit/>
          </a:bodyPr>
          <a:lstStyle/>
          <a:p>
            <a:pPr>
              <a:lnSpc>
                <a:spcPct val="130000"/>
              </a:lnSpc>
            </a:pPr>
            <a:r>
              <a:rPr lang="zh-CN" altLang="en-US" sz="1400" dirty="0">
                <a:latin typeface="微软雅黑" charset="0"/>
                <a:ea typeface="微软雅黑" charset="0"/>
              </a:rPr>
              <a:t>增强方法一</a:t>
            </a:r>
            <a:r>
              <a:rPr lang="en-US" altLang="zh-CN" sz="1400" dirty="0">
                <a:latin typeface="微软雅黑" charset="0"/>
                <a:ea typeface="微软雅黑" charset="0"/>
              </a:rPr>
              <a:t>:</a:t>
            </a:r>
            <a:r>
              <a:rPr lang="en-US" altLang="zh-CN" sz="1400" b="1" dirty="0" err="1"/>
              <a:t>mixup</a:t>
            </a:r>
            <a:r>
              <a:rPr lang="en-US" altLang="zh-CN" sz="1400" b="1" dirty="0"/>
              <a:t> </a:t>
            </a:r>
            <a:r>
              <a:rPr lang="zh-CN" altLang="en-US" sz="1400" b="1" dirty="0"/>
              <a:t>通过将不同图片直接更改透明度进行重叠到一起的方式</a:t>
            </a:r>
            <a:r>
              <a:rPr lang="en-US" altLang="zh-CN" sz="1400" b="1" dirty="0"/>
              <a:t>,</a:t>
            </a:r>
            <a:r>
              <a:rPr lang="zh-CN" altLang="en-US" sz="1400" b="1" dirty="0"/>
              <a:t>使得模型更好的学习一张图片中的多个垃圾</a:t>
            </a:r>
            <a:endParaRPr lang="en-US" altLang="zh-CN" sz="1400" b="1" dirty="0"/>
          </a:p>
          <a:p>
            <a:pPr>
              <a:lnSpc>
                <a:spcPct val="130000"/>
              </a:lnSpc>
            </a:pPr>
            <a:endParaRPr lang="en-US" altLang="zh-CN" sz="1400" dirty="0">
              <a:latin typeface="微软雅黑" charset="0"/>
              <a:ea typeface="微软雅黑" charset="0"/>
            </a:endParaRPr>
          </a:p>
        </p:txBody>
      </p:sp>
      <p:pic>
        <p:nvPicPr>
          <p:cNvPr id="7" name="图片 6">
            <a:extLst>
              <a:ext uri="{FF2B5EF4-FFF2-40B4-BE49-F238E27FC236}">
                <a16:creationId xmlns:a16="http://schemas.microsoft.com/office/drawing/2014/main" id="{9F7432CA-CA47-47EC-8162-401D950B7ADF}"/>
              </a:ext>
            </a:extLst>
          </p:cNvPr>
          <p:cNvPicPr/>
          <p:nvPr/>
        </p:nvPicPr>
        <p:blipFill>
          <a:blip r:embed="rId2"/>
          <a:stretch>
            <a:fillRect/>
          </a:stretch>
        </p:blipFill>
        <p:spPr>
          <a:xfrm>
            <a:off x="381000" y="1805176"/>
            <a:ext cx="6550312" cy="4125723"/>
          </a:xfrm>
          <a:prstGeom prst="rect">
            <a:avLst/>
          </a:prstGeom>
        </p:spPr>
      </p:pic>
      <p:sp>
        <p:nvSpPr>
          <p:cNvPr id="6" name="矩形 5">
            <a:extLst>
              <a:ext uri="{FF2B5EF4-FFF2-40B4-BE49-F238E27FC236}">
                <a16:creationId xmlns:a16="http://schemas.microsoft.com/office/drawing/2014/main" id="{BB37830E-21DF-4A11-A163-154769C43FE0}"/>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Tree>
    <p:extLst>
      <p:ext uri="{BB962C8B-B14F-4D97-AF65-F5344CB8AC3E}">
        <p14:creationId xmlns:p14="http://schemas.microsoft.com/office/powerpoint/2010/main" val="246791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210588" cy="400110"/>
          </a:xfrm>
          <a:prstGeom prst="rect">
            <a:avLst/>
          </a:prstGeom>
        </p:spPr>
        <p:txBody>
          <a:bodyPr wrap="none">
            <a:spAutoFit/>
          </a:bodyPr>
          <a:lstStyle/>
          <a:p>
            <a:r>
              <a:rPr lang="zh-CN" altLang="en-US" sz="2000" b="1" dirty="0"/>
              <a:t>图片增强</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7" name="矩形 16">
            <a:extLst>
              <a:ext uri="{FF2B5EF4-FFF2-40B4-BE49-F238E27FC236}">
                <a16:creationId xmlns:a16="http://schemas.microsoft.com/office/drawing/2014/main" id="{472C0518-E881-488C-847A-B71A2166472E}"/>
              </a:ext>
            </a:extLst>
          </p:cNvPr>
          <p:cNvSpPr/>
          <p:nvPr/>
        </p:nvSpPr>
        <p:spPr>
          <a:xfrm>
            <a:off x="527821" y="1128430"/>
            <a:ext cx="6550312" cy="1185324"/>
          </a:xfrm>
          <a:prstGeom prst="rect">
            <a:avLst/>
          </a:prstGeom>
        </p:spPr>
        <p:txBody>
          <a:bodyPr wrap="square">
            <a:spAutoFit/>
          </a:bodyPr>
          <a:lstStyle/>
          <a:p>
            <a:pPr>
              <a:lnSpc>
                <a:spcPct val="130000"/>
              </a:lnSpc>
            </a:pPr>
            <a:r>
              <a:rPr lang="zh-CN" altLang="en-US" sz="1400" dirty="0">
                <a:latin typeface="微软雅黑" charset="0"/>
                <a:ea typeface="微软雅黑" charset="0"/>
              </a:rPr>
              <a:t>增强方法二</a:t>
            </a:r>
            <a:r>
              <a:rPr lang="en-US" altLang="zh-CN" sz="1400" dirty="0">
                <a:latin typeface="微软雅黑" charset="0"/>
                <a:ea typeface="微软雅黑" charset="0"/>
              </a:rPr>
              <a:t>:</a:t>
            </a:r>
            <a:r>
              <a:rPr lang="zh-CN" altLang="en-US" sz="1400" b="1" dirty="0">
                <a:latin typeface="微软雅黑" charset="0"/>
                <a:ea typeface="微软雅黑" charset="0"/>
              </a:rPr>
              <a:t>图片填充 将单类图片中的</a:t>
            </a:r>
            <a:r>
              <a:rPr lang="en-US" altLang="zh-CN" sz="1400" b="1" dirty="0">
                <a:latin typeface="微软雅黑" charset="0"/>
                <a:ea typeface="微软雅黑" charset="0"/>
              </a:rPr>
              <a:t>bounding box </a:t>
            </a:r>
            <a:r>
              <a:rPr lang="zh-CN" altLang="en-US" sz="1400" b="1" dirty="0">
                <a:latin typeface="微软雅黑" charset="0"/>
                <a:ea typeface="微软雅黑" charset="0"/>
              </a:rPr>
              <a:t>标注的部分直接裁剪下来</a:t>
            </a:r>
            <a:r>
              <a:rPr lang="en-US" altLang="zh-CN" sz="1400" b="1" dirty="0">
                <a:latin typeface="微软雅黑" charset="0"/>
                <a:ea typeface="微软雅黑" charset="0"/>
              </a:rPr>
              <a:t>,</a:t>
            </a:r>
          </a:p>
          <a:p>
            <a:pPr>
              <a:lnSpc>
                <a:spcPct val="130000"/>
              </a:lnSpc>
            </a:pPr>
            <a:r>
              <a:rPr lang="zh-CN" altLang="en-US" sz="1400" b="1" dirty="0">
                <a:latin typeface="微软雅黑" charset="0"/>
                <a:ea typeface="微软雅黑" charset="0"/>
              </a:rPr>
              <a:t>按照随机旋转缩放将</a:t>
            </a:r>
            <a:r>
              <a:rPr lang="en-US" altLang="zh-CN" sz="1400" b="1" dirty="0">
                <a:latin typeface="微软雅黑" charset="0"/>
                <a:ea typeface="微软雅黑" charset="0"/>
              </a:rPr>
              <a:t>6</a:t>
            </a:r>
            <a:r>
              <a:rPr lang="zh-CN" altLang="en-US" sz="1400" b="1" dirty="0">
                <a:latin typeface="微软雅黑" charset="0"/>
                <a:ea typeface="微软雅黑" charset="0"/>
              </a:rPr>
              <a:t>种不同的垃圾放到同一图片</a:t>
            </a:r>
            <a:endParaRPr lang="en-US" altLang="zh-CN" sz="1400" b="1" dirty="0">
              <a:latin typeface="微软雅黑" charset="0"/>
              <a:ea typeface="微软雅黑" charset="0"/>
            </a:endParaRPr>
          </a:p>
          <a:p>
            <a:pPr>
              <a:lnSpc>
                <a:spcPct val="130000"/>
              </a:lnSpc>
            </a:pPr>
            <a:endParaRPr lang="en-US" altLang="zh-CN" sz="1400" b="1" dirty="0"/>
          </a:p>
          <a:p>
            <a:pPr>
              <a:lnSpc>
                <a:spcPct val="130000"/>
              </a:lnSpc>
            </a:pPr>
            <a:endParaRPr lang="en-US" altLang="zh-CN" sz="1400" dirty="0">
              <a:latin typeface="微软雅黑" charset="0"/>
              <a:ea typeface="微软雅黑" charset="0"/>
            </a:endParaRPr>
          </a:p>
        </p:txBody>
      </p:sp>
      <p:pic>
        <p:nvPicPr>
          <p:cNvPr id="6" name="图片 5">
            <a:extLst>
              <a:ext uri="{FF2B5EF4-FFF2-40B4-BE49-F238E27FC236}">
                <a16:creationId xmlns:a16="http://schemas.microsoft.com/office/drawing/2014/main" id="{D9BE2766-DEFB-4F4B-94B9-8CC16E265772}"/>
              </a:ext>
            </a:extLst>
          </p:cNvPr>
          <p:cNvPicPr/>
          <p:nvPr/>
        </p:nvPicPr>
        <p:blipFill>
          <a:blip r:embed="rId2"/>
          <a:stretch>
            <a:fillRect/>
          </a:stretch>
        </p:blipFill>
        <p:spPr>
          <a:xfrm>
            <a:off x="381000" y="1851382"/>
            <a:ext cx="8026400" cy="4206518"/>
          </a:xfrm>
          <a:prstGeom prst="rect">
            <a:avLst/>
          </a:prstGeom>
        </p:spPr>
      </p:pic>
      <p:sp>
        <p:nvSpPr>
          <p:cNvPr id="7" name="矩形 6">
            <a:extLst>
              <a:ext uri="{FF2B5EF4-FFF2-40B4-BE49-F238E27FC236}">
                <a16:creationId xmlns:a16="http://schemas.microsoft.com/office/drawing/2014/main" id="{428DBA6F-4454-4EB3-99D2-D8DBBA989ACD}"/>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
        <p:nvSpPr>
          <p:cNvPr id="4" name="矩形 3">
            <a:extLst>
              <a:ext uri="{FF2B5EF4-FFF2-40B4-BE49-F238E27FC236}">
                <a16:creationId xmlns:a16="http://schemas.microsoft.com/office/drawing/2014/main" id="{2D200E55-3685-46F4-9CDA-ECF11D0D3BD4}"/>
              </a:ext>
            </a:extLst>
          </p:cNvPr>
          <p:cNvSpPr/>
          <p:nvPr/>
        </p:nvSpPr>
        <p:spPr>
          <a:xfrm>
            <a:off x="5505934" y="3244334"/>
            <a:ext cx="1180131" cy="369332"/>
          </a:xfrm>
          <a:prstGeom prst="rect">
            <a:avLst/>
          </a:prstGeom>
        </p:spPr>
        <p:txBody>
          <a:bodyPr wrap="none">
            <a:spAutoFit/>
          </a:bodyPr>
          <a:lstStyle/>
          <a:p>
            <a:r>
              <a:rPr lang="en-US" altLang="zh-CN" dirty="0">
                <a:solidFill>
                  <a:srgbClr val="000000"/>
                </a:solidFill>
                <a:latin typeface="等线" panose="02010600030101010101" pitchFamily="2" charset="-122"/>
                <a:ea typeface="宋体" panose="02010600030101010101" pitchFamily="2" charset="-122"/>
                <a:cs typeface="Times New Roman" panose="02020603050405020304" pitchFamily="18" charset="0"/>
              </a:rPr>
              <a:t>Soft-NMS</a:t>
            </a:r>
            <a:endParaRPr lang="zh-CN" altLang="en-US" dirty="0"/>
          </a:p>
        </p:txBody>
      </p:sp>
    </p:spTree>
    <p:extLst>
      <p:ext uri="{BB962C8B-B14F-4D97-AF65-F5344CB8AC3E}">
        <p14:creationId xmlns:p14="http://schemas.microsoft.com/office/powerpoint/2010/main" val="151817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393868"/>
            <a:ext cx="1471300" cy="400110"/>
          </a:xfrm>
          <a:prstGeom prst="rect">
            <a:avLst/>
          </a:prstGeom>
        </p:spPr>
        <p:txBody>
          <a:bodyPr wrap="none">
            <a:spAutoFit/>
          </a:bodyPr>
          <a:lstStyle/>
          <a:p>
            <a:r>
              <a:rPr lang="en-US" altLang="zh-CN" sz="2000" b="1" dirty="0"/>
              <a:t>Metric</a:t>
            </a:r>
            <a:r>
              <a:rPr lang="zh-CN" altLang="en-US" sz="2000" b="1" dirty="0"/>
              <a:t>对比</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7" name="矩形 16">
            <a:extLst>
              <a:ext uri="{FF2B5EF4-FFF2-40B4-BE49-F238E27FC236}">
                <a16:creationId xmlns:a16="http://schemas.microsoft.com/office/drawing/2014/main" id="{472C0518-E881-488C-847A-B71A2166472E}"/>
              </a:ext>
            </a:extLst>
          </p:cNvPr>
          <p:cNvSpPr/>
          <p:nvPr/>
        </p:nvSpPr>
        <p:spPr>
          <a:xfrm>
            <a:off x="381000" y="814554"/>
            <a:ext cx="6550312" cy="1269258"/>
          </a:xfrm>
          <a:prstGeom prst="rect">
            <a:avLst/>
          </a:prstGeom>
        </p:spPr>
        <p:txBody>
          <a:bodyPr wrap="square">
            <a:spAutoFit/>
          </a:bodyPr>
          <a:lstStyle/>
          <a:p>
            <a:pPr>
              <a:lnSpc>
                <a:spcPct val="130000"/>
              </a:lnSpc>
            </a:pPr>
            <a:r>
              <a:rPr lang="zh-CN" altLang="en-US" sz="1200" b="1" dirty="0"/>
              <a:t>在本身的预训练模型上进行微调</a:t>
            </a:r>
            <a:r>
              <a:rPr lang="en-US" altLang="zh-CN" sz="1200" b="1" dirty="0"/>
              <a:t>,</a:t>
            </a:r>
            <a:r>
              <a:rPr lang="zh-CN" altLang="en-US" sz="1200" b="1" dirty="0"/>
              <a:t>训练</a:t>
            </a:r>
            <a:r>
              <a:rPr lang="en-US" altLang="zh-CN" sz="1200" b="1" dirty="0"/>
              <a:t>epoch=18 </a:t>
            </a:r>
            <a:r>
              <a:rPr lang="zh-CN" altLang="en-US" sz="1200" b="1" dirty="0"/>
              <a:t>初始</a:t>
            </a:r>
            <a:r>
              <a:rPr lang="en-US" altLang="zh-CN" sz="1200" b="1" dirty="0"/>
              <a:t>learning rate =1e-3 epoch=8 </a:t>
            </a:r>
            <a:r>
              <a:rPr lang="zh-CN" altLang="en-US" sz="1200" b="1" dirty="0"/>
              <a:t>衰减为原来 </a:t>
            </a:r>
            <a:r>
              <a:rPr lang="en-US" altLang="zh-CN" sz="1200" b="1" dirty="0"/>
              <a:t>1/10</a:t>
            </a:r>
          </a:p>
          <a:p>
            <a:pPr>
              <a:lnSpc>
                <a:spcPct val="130000"/>
              </a:lnSpc>
            </a:pPr>
            <a:r>
              <a:rPr lang="zh-CN" altLang="en-US" sz="1200" b="1" dirty="0"/>
              <a:t>以下是使用图像增强和不使用图像增强的</a:t>
            </a:r>
            <a:r>
              <a:rPr lang="en-US" altLang="zh-CN" sz="1200" b="1" dirty="0" err="1"/>
              <a:t>mAP</a:t>
            </a:r>
            <a:r>
              <a:rPr lang="zh-CN" altLang="en-US" sz="1200" b="1" dirty="0"/>
              <a:t>对比</a:t>
            </a:r>
            <a:r>
              <a:rPr lang="en-US" altLang="zh-CN" sz="1200" b="1" dirty="0"/>
              <a:t>,</a:t>
            </a:r>
            <a:r>
              <a:rPr lang="zh-CN" altLang="en-US" sz="1200" b="1" dirty="0"/>
              <a:t>可以看出</a:t>
            </a:r>
            <a:r>
              <a:rPr lang="en-US" altLang="zh-CN" sz="1200" b="1" dirty="0"/>
              <a:t>, </a:t>
            </a:r>
            <a:r>
              <a:rPr lang="zh-CN" altLang="en-US" sz="1200" b="1" dirty="0"/>
              <a:t>由于使用图像增强</a:t>
            </a:r>
            <a:r>
              <a:rPr lang="en-US" altLang="zh-CN" sz="1200" b="1" dirty="0"/>
              <a:t>,</a:t>
            </a:r>
            <a:r>
              <a:rPr lang="zh-CN" altLang="en-US" sz="1200" b="1" dirty="0"/>
              <a:t>导致图像数量增多收敛速度变缓</a:t>
            </a:r>
            <a:endParaRPr lang="en-US" altLang="zh-CN" sz="1200" b="1" dirty="0"/>
          </a:p>
          <a:p>
            <a:pPr>
              <a:lnSpc>
                <a:spcPct val="130000"/>
              </a:lnSpc>
            </a:pPr>
            <a:endParaRPr lang="en-US" altLang="zh-CN" sz="1200" dirty="0">
              <a:latin typeface="微软雅黑" charset="0"/>
              <a:ea typeface="微软雅黑" charset="0"/>
            </a:endParaRPr>
          </a:p>
        </p:txBody>
      </p:sp>
      <p:sp>
        <p:nvSpPr>
          <p:cNvPr id="7" name="矩形 6">
            <a:extLst>
              <a:ext uri="{FF2B5EF4-FFF2-40B4-BE49-F238E27FC236}">
                <a16:creationId xmlns:a16="http://schemas.microsoft.com/office/drawing/2014/main" id="{428DBA6F-4454-4EB3-99D2-D8DBBA989ACD}"/>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
        <p:nvSpPr>
          <p:cNvPr id="4" name="矩形 3">
            <a:extLst>
              <a:ext uri="{FF2B5EF4-FFF2-40B4-BE49-F238E27FC236}">
                <a16:creationId xmlns:a16="http://schemas.microsoft.com/office/drawing/2014/main" id="{2D200E55-3685-46F4-9CDA-ECF11D0D3BD4}"/>
              </a:ext>
            </a:extLst>
          </p:cNvPr>
          <p:cNvSpPr/>
          <p:nvPr/>
        </p:nvSpPr>
        <p:spPr>
          <a:xfrm>
            <a:off x="5505934" y="3244334"/>
            <a:ext cx="1180131" cy="369332"/>
          </a:xfrm>
          <a:prstGeom prst="rect">
            <a:avLst/>
          </a:prstGeom>
        </p:spPr>
        <p:txBody>
          <a:bodyPr wrap="none">
            <a:spAutoFit/>
          </a:bodyPr>
          <a:lstStyle/>
          <a:p>
            <a:r>
              <a:rPr lang="en-US" altLang="zh-CN" dirty="0">
                <a:solidFill>
                  <a:srgbClr val="000000"/>
                </a:solidFill>
                <a:latin typeface="等线" panose="02010600030101010101" pitchFamily="2" charset="-122"/>
                <a:ea typeface="宋体" panose="02010600030101010101" pitchFamily="2" charset="-122"/>
                <a:cs typeface="Times New Roman" panose="02020603050405020304" pitchFamily="18" charset="0"/>
              </a:rPr>
              <a:t>Soft-NMS</a:t>
            </a:r>
            <a:endParaRPr lang="zh-CN" altLang="en-US" dirty="0"/>
          </a:p>
        </p:txBody>
      </p:sp>
      <p:pic>
        <p:nvPicPr>
          <p:cNvPr id="5" name="图片 4">
            <a:extLst>
              <a:ext uri="{FF2B5EF4-FFF2-40B4-BE49-F238E27FC236}">
                <a16:creationId xmlns:a16="http://schemas.microsoft.com/office/drawing/2014/main" id="{E14C5726-51B9-41D2-90DE-5AF4D9945636}"/>
              </a:ext>
            </a:extLst>
          </p:cNvPr>
          <p:cNvPicPr>
            <a:picLocks noChangeAspect="1"/>
          </p:cNvPicPr>
          <p:nvPr/>
        </p:nvPicPr>
        <p:blipFill>
          <a:blip r:embed="rId2"/>
          <a:stretch>
            <a:fillRect/>
          </a:stretch>
        </p:blipFill>
        <p:spPr>
          <a:xfrm>
            <a:off x="381000" y="1792555"/>
            <a:ext cx="7353937" cy="4907705"/>
          </a:xfrm>
          <a:prstGeom prst="rect">
            <a:avLst/>
          </a:prstGeom>
        </p:spPr>
      </p:pic>
    </p:spTree>
    <p:extLst>
      <p:ext uri="{BB962C8B-B14F-4D97-AF65-F5344CB8AC3E}">
        <p14:creationId xmlns:p14="http://schemas.microsoft.com/office/powerpoint/2010/main" val="105345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883849" cy="400110"/>
          </a:xfrm>
          <a:prstGeom prst="rect">
            <a:avLst/>
          </a:prstGeom>
        </p:spPr>
        <p:txBody>
          <a:bodyPr wrap="none">
            <a:spAutoFit/>
          </a:bodyPr>
          <a:lstStyle/>
          <a:p>
            <a:r>
              <a:rPr lang="en-US" altLang="zh-CN" sz="2000" b="1" dirty="0" err="1"/>
              <a:t>BackBone</a:t>
            </a:r>
            <a:r>
              <a:rPr lang="zh-CN" altLang="en-US" sz="2000" b="1" dirty="0"/>
              <a:t>修改</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1" name="矩形 10">
            <a:extLst>
              <a:ext uri="{FF2B5EF4-FFF2-40B4-BE49-F238E27FC236}">
                <a16:creationId xmlns:a16="http://schemas.microsoft.com/office/drawing/2014/main" id="{A45E6772-C3C8-446F-90AF-014333CD3E6F}"/>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
        <p:nvSpPr>
          <p:cNvPr id="12" name="矩形 11">
            <a:extLst>
              <a:ext uri="{FF2B5EF4-FFF2-40B4-BE49-F238E27FC236}">
                <a16:creationId xmlns:a16="http://schemas.microsoft.com/office/drawing/2014/main" id="{675E892C-8AF1-40EA-B410-D144898920DD}"/>
              </a:ext>
            </a:extLst>
          </p:cNvPr>
          <p:cNvSpPr/>
          <p:nvPr/>
        </p:nvSpPr>
        <p:spPr>
          <a:xfrm>
            <a:off x="381000" y="1572029"/>
            <a:ext cx="6550312" cy="1323439"/>
          </a:xfrm>
          <a:prstGeom prst="rect">
            <a:avLst/>
          </a:prstGeom>
        </p:spPr>
        <p:txBody>
          <a:bodyPr wrap="square">
            <a:spAutoFit/>
          </a:bodyPr>
          <a:lstStyle/>
          <a:p>
            <a:r>
              <a:rPr lang="en-US" altLang="zh-CN" sz="1600" dirty="0" err="1"/>
              <a:t>Mmdetection</a:t>
            </a:r>
            <a:r>
              <a:rPr lang="zh-CN" altLang="en-US" sz="1600" dirty="0"/>
              <a:t>框架支持自定义修改目标检测模型的</a:t>
            </a:r>
            <a:r>
              <a:rPr lang="en-US" altLang="zh-CN" sz="1600" dirty="0"/>
              <a:t>backbone,</a:t>
            </a:r>
            <a:r>
              <a:rPr lang="zh-CN" altLang="en-US" sz="1600" dirty="0"/>
              <a:t>但只提供了基础的</a:t>
            </a:r>
            <a:r>
              <a:rPr lang="en-US" altLang="zh-CN" sz="1600" dirty="0" err="1"/>
              <a:t>ResNet</a:t>
            </a:r>
            <a:r>
              <a:rPr lang="en-US" altLang="zh-CN" sz="1600" dirty="0"/>
              <a:t> </a:t>
            </a:r>
            <a:r>
              <a:rPr lang="zh-CN" altLang="en-US" sz="1600" dirty="0"/>
              <a:t>和 </a:t>
            </a:r>
            <a:r>
              <a:rPr lang="en-US" altLang="zh-CN" sz="1600" dirty="0" err="1"/>
              <a:t>ResNext</a:t>
            </a:r>
            <a:r>
              <a:rPr lang="zh-CN" altLang="en-US" sz="1600" dirty="0"/>
              <a:t>系列模型</a:t>
            </a:r>
            <a:r>
              <a:rPr lang="en-US" altLang="zh-CN" sz="1600" dirty="0"/>
              <a:t>,</a:t>
            </a:r>
          </a:p>
          <a:p>
            <a:r>
              <a:rPr lang="zh-CN" altLang="en-US" sz="1600" dirty="0"/>
              <a:t>在本次的实验中</a:t>
            </a:r>
            <a:r>
              <a:rPr lang="en-US" altLang="zh-CN" sz="1600" dirty="0"/>
              <a:t>,</a:t>
            </a:r>
            <a:r>
              <a:rPr lang="zh-CN" altLang="en-US" sz="1600" dirty="0"/>
              <a:t>考虑到模型的训练占用显存大小以及为了准确度的提高</a:t>
            </a:r>
            <a:r>
              <a:rPr lang="en-US" altLang="zh-CN" sz="1600" dirty="0"/>
              <a:t>,</a:t>
            </a:r>
            <a:r>
              <a:rPr lang="zh-CN" altLang="en-US" sz="1600" dirty="0"/>
              <a:t>我们通过自定义</a:t>
            </a:r>
            <a:r>
              <a:rPr lang="en-US" altLang="zh-CN" sz="1600" dirty="0" err="1"/>
              <a:t>SENet</a:t>
            </a:r>
            <a:r>
              <a:rPr lang="zh-CN" altLang="en-US" sz="1600" dirty="0"/>
              <a:t>作为</a:t>
            </a:r>
            <a:r>
              <a:rPr lang="en-US" altLang="zh-CN" sz="1600" dirty="0" err="1"/>
              <a:t>mmdetection</a:t>
            </a:r>
            <a:r>
              <a:rPr lang="zh-CN" altLang="en-US" sz="1600" dirty="0"/>
              <a:t>的接口将</a:t>
            </a:r>
            <a:r>
              <a:rPr lang="en-US" altLang="zh-CN" sz="1600" dirty="0"/>
              <a:t>backbone</a:t>
            </a:r>
            <a:r>
              <a:rPr lang="zh-CN" altLang="en-US" sz="1600" dirty="0"/>
              <a:t>模型修改为</a:t>
            </a:r>
            <a:r>
              <a:rPr lang="en-US" altLang="zh-CN" sz="1600" dirty="0"/>
              <a:t>seresnext50,</a:t>
            </a:r>
            <a:r>
              <a:rPr lang="zh-CN" altLang="en-US" sz="1600" dirty="0"/>
              <a:t>即在</a:t>
            </a:r>
            <a:r>
              <a:rPr lang="en-US" altLang="zh-CN" sz="1600" dirty="0" err="1"/>
              <a:t>resnext</a:t>
            </a:r>
            <a:r>
              <a:rPr lang="zh-CN" altLang="en-US" sz="1600" dirty="0"/>
              <a:t>基础上添加</a:t>
            </a:r>
            <a:r>
              <a:rPr lang="en-US" altLang="zh-CN" sz="1600" dirty="0"/>
              <a:t>se module</a:t>
            </a:r>
            <a:r>
              <a:rPr lang="zh-CN" altLang="en-US" sz="1600" dirty="0"/>
              <a:t>这种通道</a:t>
            </a:r>
            <a:r>
              <a:rPr lang="en-US" altLang="zh-CN" sz="1600" dirty="0"/>
              <a:t>attention</a:t>
            </a:r>
            <a:r>
              <a:rPr lang="zh-CN" altLang="en-US" sz="1600" dirty="0"/>
              <a:t>机制</a:t>
            </a:r>
            <a:endParaRPr lang="zh-CN" altLang="zh-CN" sz="1600" dirty="0"/>
          </a:p>
        </p:txBody>
      </p:sp>
      <p:pic>
        <p:nvPicPr>
          <p:cNvPr id="5" name="图片 4">
            <a:extLst>
              <a:ext uri="{FF2B5EF4-FFF2-40B4-BE49-F238E27FC236}">
                <a16:creationId xmlns:a16="http://schemas.microsoft.com/office/drawing/2014/main" id="{6F749017-4D5D-4F21-991F-C39FAEAD7D7F}"/>
              </a:ext>
            </a:extLst>
          </p:cNvPr>
          <p:cNvPicPr>
            <a:picLocks noChangeAspect="1"/>
          </p:cNvPicPr>
          <p:nvPr/>
        </p:nvPicPr>
        <p:blipFill>
          <a:blip r:embed="rId2"/>
          <a:stretch>
            <a:fillRect/>
          </a:stretch>
        </p:blipFill>
        <p:spPr>
          <a:xfrm>
            <a:off x="490057" y="3337481"/>
            <a:ext cx="7980598" cy="2433109"/>
          </a:xfrm>
          <a:prstGeom prst="rect">
            <a:avLst/>
          </a:prstGeom>
        </p:spPr>
      </p:pic>
    </p:spTree>
    <p:extLst>
      <p:ext uri="{BB962C8B-B14F-4D97-AF65-F5344CB8AC3E}">
        <p14:creationId xmlns:p14="http://schemas.microsoft.com/office/powerpoint/2010/main" val="143716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2010487" cy="400110"/>
          </a:xfrm>
          <a:prstGeom prst="rect">
            <a:avLst/>
          </a:prstGeom>
        </p:spPr>
        <p:txBody>
          <a:bodyPr wrap="none">
            <a:spAutoFit/>
          </a:bodyPr>
          <a:lstStyle/>
          <a:p>
            <a:r>
              <a:rPr lang="en-US" altLang="zh-CN" sz="2000" b="1" dirty="0"/>
              <a:t>SE-Module</a:t>
            </a:r>
            <a:r>
              <a:rPr lang="zh-CN" altLang="en-US" sz="2000" b="1" dirty="0"/>
              <a:t>介绍</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1" name="矩形 10">
            <a:extLst>
              <a:ext uri="{FF2B5EF4-FFF2-40B4-BE49-F238E27FC236}">
                <a16:creationId xmlns:a16="http://schemas.microsoft.com/office/drawing/2014/main" id="{A45E6772-C3C8-446F-90AF-014333CD3E6F}"/>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
        <p:nvSpPr>
          <p:cNvPr id="12" name="矩形 11">
            <a:extLst>
              <a:ext uri="{FF2B5EF4-FFF2-40B4-BE49-F238E27FC236}">
                <a16:creationId xmlns:a16="http://schemas.microsoft.com/office/drawing/2014/main" id="{675E892C-8AF1-40EA-B410-D144898920DD}"/>
              </a:ext>
            </a:extLst>
          </p:cNvPr>
          <p:cNvSpPr/>
          <p:nvPr/>
        </p:nvSpPr>
        <p:spPr>
          <a:xfrm>
            <a:off x="495300" y="4509500"/>
            <a:ext cx="6550312" cy="2000548"/>
          </a:xfrm>
          <a:prstGeom prst="rect">
            <a:avLst/>
          </a:prstGeom>
        </p:spPr>
        <p:txBody>
          <a:bodyPr wrap="square">
            <a:spAutoFit/>
          </a:bodyPr>
          <a:lstStyle/>
          <a:p>
            <a:r>
              <a:rPr lang="en-US" altLang="zh-CN" sz="1600" dirty="0"/>
              <a:t>SE</a:t>
            </a:r>
            <a:r>
              <a:rPr lang="zh-CN" altLang="en-US" sz="1600" dirty="0"/>
              <a:t>模块主要的思想就是首先对卷积特征进行</a:t>
            </a:r>
            <a:r>
              <a:rPr lang="en-US" altLang="zh-CN" sz="1600" dirty="0"/>
              <a:t>Squeeze</a:t>
            </a:r>
            <a:r>
              <a:rPr lang="zh-CN" altLang="en-US" sz="1600" dirty="0"/>
              <a:t>操作</a:t>
            </a:r>
            <a:r>
              <a:rPr lang="en-US" altLang="zh-CN" sz="1600" dirty="0"/>
              <a:t>,</a:t>
            </a:r>
            <a:r>
              <a:rPr lang="zh-CN" altLang="en-US" sz="1600" dirty="0"/>
              <a:t>得到</a:t>
            </a:r>
            <a:r>
              <a:rPr lang="en-US" altLang="zh-CN" dirty="0"/>
              <a:t>channel</a:t>
            </a:r>
            <a:r>
              <a:rPr lang="zh-CN" altLang="en-US" dirty="0"/>
              <a:t>级的全局特征，然后对全局特征进行</a:t>
            </a:r>
            <a:r>
              <a:rPr lang="en-US" altLang="zh-CN" dirty="0"/>
              <a:t>Excitation</a:t>
            </a:r>
            <a:r>
              <a:rPr lang="zh-CN" altLang="en-US" dirty="0"/>
              <a:t>操作，学习各个</a:t>
            </a:r>
            <a:r>
              <a:rPr lang="en-US" altLang="zh-CN" dirty="0"/>
              <a:t>channel</a:t>
            </a:r>
            <a:r>
              <a:rPr lang="zh-CN" altLang="en-US" dirty="0"/>
              <a:t>间的关系，也得到不同</a:t>
            </a:r>
            <a:r>
              <a:rPr lang="en-US" altLang="zh-CN" dirty="0"/>
              <a:t>channel</a:t>
            </a:r>
            <a:r>
              <a:rPr lang="zh-CN" altLang="en-US" dirty="0"/>
              <a:t>的权重</a:t>
            </a:r>
            <a:r>
              <a:rPr lang="en-US" altLang="zh-CN" dirty="0"/>
              <a:t>(</a:t>
            </a:r>
            <a:r>
              <a:rPr lang="zh-CN" altLang="en-US" dirty="0"/>
              <a:t>这部分就是实际上的</a:t>
            </a:r>
            <a:r>
              <a:rPr lang="en-US" altLang="zh-CN" dirty="0"/>
              <a:t>Attention</a:t>
            </a:r>
            <a:r>
              <a:rPr lang="zh-CN" altLang="en-US" dirty="0"/>
              <a:t>权重</a:t>
            </a:r>
            <a:r>
              <a:rPr lang="en-US" altLang="zh-CN" dirty="0"/>
              <a:t>)</a:t>
            </a:r>
            <a:r>
              <a:rPr lang="zh-CN" altLang="en-US" dirty="0"/>
              <a:t>，最后乘以原来的特征图得到最终特征。</a:t>
            </a:r>
            <a:endParaRPr lang="en-US" altLang="zh-CN" dirty="0"/>
          </a:p>
          <a:p>
            <a:r>
              <a:rPr lang="zh-CN" altLang="en-US" sz="1600" dirty="0"/>
              <a:t>本质上</a:t>
            </a:r>
            <a:r>
              <a:rPr lang="en-US" altLang="zh-CN" sz="1600" dirty="0"/>
              <a:t>,</a:t>
            </a:r>
            <a:r>
              <a:rPr lang="en-US" altLang="zh-CN" dirty="0"/>
              <a:t> SE</a:t>
            </a:r>
            <a:r>
              <a:rPr lang="zh-CN" altLang="en-US" dirty="0"/>
              <a:t>模块是在</a:t>
            </a:r>
            <a:r>
              <a:rPr lang="en-US" altLang="zh-CN" dirty="0"/>
              <a:t>channel</a:t>
            </a:r>
            <a:r>
              <a:rPr lang="zh-CN" altLang="en-US" dirty="0"/>
              <a:t>维度上做</a:t>
            </a:r>
            <a:r>
              <a:rPr lang="en-US" altLang="zh-CN" dirty="0"/>
              <a:t>attention,</a:t>
            </a:r>
            <a:r>
              <a:rPr lang="zh-CN" altLang="en-US" dirty="0"/>
              <a:t>让模型可以更加关注信息量最大的</a:t>
            </a:r>
            <a:r>
              <a:rPr lang="en-US" altLang="zh-CN" dirty="0"/>
              <a:t>channel</a:t>
            </a:r>
            <a:r>
              <a:rPr lang="zh-CN" altLang="en-US" dirty="0"/>
              <a:t>特征，而抑制那些不重要的</a:t>
            </a:r>
            <a:r>
              <a:rPr lang="en-US" altLang="zh-CN" dirty="0"/>
              <a:t>channel</a:t>
            </a:r>
            <a:r>
              <a:rPr lang="zh-CN" altLang="en-US" dirty="0"/>
              <a:t>特征。</a:t>
            </a:r>
            <a:endParaRPr lang="en-US" altLang="zh-CN" dirty="0"/>
          </a:p>
          <a:p>
            <a:r>
              <a:rPr lang="zh-CN" altLang="en-US" sz="1600" dirty="0"/>
              <a:t>并且可以直接将</a:t>
            </a:r>
            <a:r>
              <a:rPr lang="en-US" altLang="zh-CN" sz="1600" dirty="0" err="1"/>
              <a:t>SEModule</a:t>
            </a:r>
            <a:r>
              <a:rPr lang="zh-CN" altLang="en-US" sz="1600" dirty="0"/>
              <a:t>嵌入现有的所有网络结构</a:t>
            </a:r>
            <a:r>
              <a:rPr lang="en-US" altLang="zh-CN" sz="1600" dirty="0"/>
              <a:t>.</a:t>
            </a:r>
            <a:endParaRPr lang="zh-CN" altLang="zh-CN" sz="1600" dirty="0"/>
          </a:p>
        </p:txBody>
      </p:sp>
      <p:pic>
        <p:nvPicPr>
          <p:cNvPr id="4" name="图片 3">
            <a:extLst>
              <a:ext uri="{FF2B5EF4-FFF2-40B4-BE49-F238E27FC236}">
                <a16:creationId xmlns:a16="http://schemas.microsoft.com/office/drawing/2014/main" id="{4F95DD4F-FE29-4A51-A07C-56B42F502C54}"/>
              </a:ext>
            </a:extLst>
          </p:cNvPr>
          <p:cNvPicPr>
            <a:picLocks noChangeAspect="1"/>
          </p:cNvPicPr>
          <p:nvPr/>
        </p:nvPicPr>
        <p:blipFill>
          <a:blip r:embed="rId2"/>
          <a:stretch>
            <a:fillRect/>
          </a:stretch>
        </p:blipFill>
        <p:spPr>
          <a:xfrm>
            <a:off x="154188" y="1438872"/>
            <a:ext cx="6634249" cy="2686230"/>
          </a:xfrm>
          <a:prstGeom prst="rect">
            <a:avLst/>
          </a:prstGeom>
        </p:spPr>
      </p:pic>
    </p:spTree>
    <p:extLst>
      <p:ext uri="{BB962C8B-B14F-4D97-AF65-F5344CB8AC3E}">
        <p14:creationId xmlns:p14="http://schemas.microsoft.com/office/powerpoint/2010/main" val="112410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3054041" cy="400110"/>
          </a:xfrm>
          <a:prstGeom prst="rect">
            <a:avLst/>
          </a:prstGeom>
        </p:spPr>
        <p:txBody>
          <a:bodyPr wrap="none">
            <a:spAutoFit/>
          </a:bodyPr>
          <a:lstStyle/>
          <a:p>
            <a:r>
              <a:rPr lang="zh-CN" altLang="en-US" sz="2000" b="1" dirty="0"/>
              <a:t>使用</a:t>
            </a:r>
            <a:r>
              <a:rPr lang="en-US" altLang="zh-CN" sz="2000" b="1" dirty="0"/>
              <a:t>coco</a:t>
            </a:r>
            <a:r>
              <a:rPr lang="zh-CN" altLang="en-US" sz="2000" b="1" dirty="0"/>
              <a:t>预训练模型权重</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1" name="矩形 10">
            <a:extLst>
              <a:ext uri="{FF2B5EF4-FFF2-40B4-BE49-F238E27FC236}">
                <a16:creationId xmlns:a16="http://schemas.microsoft.com/office/drawing/2014/main" id="{A45E6772-C3C8-446F-90AF-014333CD3E6F}"/>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
        <p:nvSpPr>
          <p:cNvPr id="12" name="矩形 11">
            <a:extLst>
              <a:ext uri="{FF2B5EF4-FFF2-40B4-BE49-F238E27FC236}">
                <a16:creationId xmlns:a16="http://schemas.microsoft.com/office/drawing/2014/main" id="{675E892C-8AF1-40EA-B410-D144898920DD}"/>
              </a:ext>
            </a:extLst>
          </p:cNvPr>
          <p:cNvSpPr/>
          <p:nvPr/>
        </p:nvSpPr>
        <p:spPr>
          <a:xfrm>
            <a:off x="381000" y="1306914"/>
            <a:ext cx="6550312" cy="2154436"/>
          </a:xfrm>
          <a:prstGeom prst="rect">
            <a:avLst/>
          </a:prstGeom>
        </p:spPr>
        <p:txBody>
          <a:bodyPr wrap="square">
            <a:spAutoFit/>
          </a:bodyPr>
          <a:lstStyle/>
          <a:p>
            <a:r>
              <a:rPr lang="zh-CN" altLang="en-US" dirty="0"/>
              <a:t>这里需注意将</a:t>
            </a:r>
            <a:r>
              <a:rPr lang="en-US" altLang="zh-CN" dirty="0"/>
              <a:t>coco</a:t>
            </a:r>
            <a:r>
              <a:rPr lang="zh-CN" altLang="en-US" dirty="0"/>
              <a:t>预训练模型类别权重修改类训练数据集权重</a:t>
            </a:r>
            <a:r>
              <a:rPr lang="en-US" altLang="zh-CN" dirty="0"/>
              <a:t>,</a:t>
            </a:r>
            <a:r>
              <a:rPr lang="zh-CN" altLang="en-US" dirty="0"/>
              <a:t>主要的区别在于 </a:t>
            </a:r>
            <a:r>
              <a:rPr lang="en-US" altLang="zh-CN" dirty="0"/>
              <a:t>coco</a:t>
            </a:r>
            <a:r>
              <a:rPr lang="zh-CN" altLang="en-US" dirty="0"/>
              <a:t>预训练模型的类别数和我们数据集本身的类别数不同</a:t>
            </a:r>
            <a:r>
              <a:rPr lang="en-US" altLang="zh-CN" dirty="0"/>
              <a:t>.</a:t>
            </a:r>
          </a:p>
          <a:p>
            <a:r>
              <a:rPr lang="zh-CN" altLang="en-US" sz="1600" dirty="0"/>
              <a:t>除此之外由于本身的</a:t>
            </a:r>
            <a:r>
              <a:rPr lang="en-US" altLang="zh-CN" sz="1600" dirty="0" err="1"/>
              <a:t>Serenext</a:t>
            </a:r>
            <a:r>
              <a:rPr lang="zh-CN" altLang="en-US" sz="1600" dirty="0"/>
              <a:t>为</a:t>
            </a:r>
            <a:r>
              <a:rPr lang="en-US" altLang="zh-CN" sz="1600" dirty="0"/>
              <a:t>backbone</a:t>
            </a:r>
            <a:r>
              <a:rPr lang="zh-CN" altLang="en-US" sz="1600" dirty="0"/>
              <a:t>的Ｃａｓｃａｄｅ　ＲＣＮＮ没有预训练模型．</a:t>
            </a:r>
            <a:endParaRPr lang="en-US" altLang="zh-CN" sz="1600" dirty="0"/>
          </a:p>
          <a:p>
            <a:r>
              <a:rPr lang="zh-CN" altLang="en-US" sz="1600" dirty="0"/>
              <a:t>但是目标检测部分的框架没有修改</a:t>
            </a:r>
            <a:r>
              <a:rPr lang="en-US" altLang="zh-CN" sz="1600" dirty="0"/>
              <a:t>,</a:t>
            </a:r>
            <a:r>
              <a:rPr lang="zh-CN" altLang="en-US" sz="1600" dirty="0"/>
              <a:t>我们可以对训练</a:t>
            </a:r>
            <a:r>
              <a:rPr lang="en-US" altLang="zh-CN" sz="1600" dirty="0"/>
              <a:t>1</a:t>
            </a:r>
            <a:r>
              <a:rPr lang="zh-CN" altLang="en-US" sz="1600" dirty="0"/>
              <a:t>个</a:t>
            </a:r>
            <a:r>
              <a:rPr lang="en-US" altLang="zh-CN" sz="1600" dirty="0"/>
              <a:t>epoch</a:t>
            </a:r>
            <a:r>
              <a:rPr lang="zh-CN" altLang="en-US" sz="1600" dirty="0"/>
              <a:t>的</a:t>
            </a:r>
            <a:r>
              <a:rPr lang="en-US" altLang="zh-CN" sz="1600" dirty="0" err="1"/>
              <a:t>state_dict</a:t>
            </a:r>
            <a:r>
              <a:rPr lang="zh-CN" altLang="en-US" sz="1600" dirty="0"/>
              <a:t>修改对应的参数为 </a:t>
            </a:r>
            <a:r>
              <a:rPr lang="en-US" altLang="zh-CN" sz="1600" dirty="0"/>
              <a:t>Cascade </a:t>
            </a:r>
            <a:r>
              <a:rPr lang="zh-CN" altLang="en-US" sz="1600" dirty="0"/>
              <a:t>ＲＣＮＮ　框架中的参数，将ｂａｃｋｂｏｎｅ本身参数修改为经过ｉｍａｇｅＮｅｔ预训练的模型．</a:t>
            </a:r>
            <a:endParaRPr lang="zh-CN" altLang="zh-CN" sz="1600" dirty="0"/>
          </a:p>
        </p:txBody>
      </p:sp>
      <p:pic>
        <p:nvPicPr>
          <p:cNvPr id="7" name="图片 6">
            <a:extLst>
              <a:ext uri="{FF2B5EF4-FFF2-40B4-BE49-F238E27FC236}">
                <a16:creationId xmlns:a16="http://schemas.microsoft.com/office/drawing/2014/main" id="{219764DF-8DBA-4F6C-A304-6CF25629AD80}"/>
              </a:ext>
            </a:extLst>
          </p:cNvPr>
          <p:cNvPicPr>
            <a:picLocks noChangeAspect="1"/>
          </p:cNvPicPr>
          <p:nvPr/>
        </p:nvPicPr>
        <p:blipFill>
          <a:blip r:embed="rId2"/>
          <a:stretch>
            <a:fillRect/>
          </a:stretch>
        </p:blipFill>
        <p:spPr>
          <a:xfrm>
            <a:off x="381000" y="4092189"/>
            <a:ext cx="7773074" cy="2171888"/>
          </a:xfrm>
          <a:prstGeom prst="rect">
            <a:avLst/>
          </a:prstGeom>
        </p:spPr>
      </p:pic>
    </p:spTree>
    <p:extLst>
      <p:ext uri="{BB962C8B-B14F-4D97-AF65-F5344CB8AC3E}">
        <p14:creationId xmlns:p14="http://schemas.microsoft.com/office/powerpoint/2010/main" val="290774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2785149"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4543693" y="455099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6367499"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8401577" y="4550992"/>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2" name="文本框 21"/>
          <p:cNvSpPr txBox="1"/>
          <p:nvPr/>
        </p:nvSpPr>
        <p:spPr>
          <a:xfrm>
            <a:off x="2639849"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实践背景</a:t>
            </a:r>
          </a:p>
        </p:txBody>
      </p:sp>
      <p:sp>
        <p:nvSpPr>
          <p:cNvPr id="23" name="文本框 22"/>
          <p:cNvSpPr txBox="1"/>
          <p:nvPr/>
        </p:nvSpPr>
        <p:spPr>
          <a:xfrm>
            <a:off x="4439296"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模型结构</a:t>
            </a:r>
          </a:p>
        </p:txBody>
      </p:sp>
      <p:sp>
        <p:nvSpPr>
          <p:cNvPr id="24" name="文本框 23"/>
          <p:cNvSpPr txBox="1"/>
          <p:nvPr/>
        </p:nvSpPr>
        <p:spPr>
          <a:xfrm>
            <a:off x="6343140"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优化方法</a:t>
            </a:r>
          </a:p>
        </p:txBody>
      </p:sp>
      <p:sp>
        <p:nvSpPr>
          <p:cNvPr id="25" name="文本框 24"/>
          <p:cNvSpPr txBox="1"/>
          <p:nvPr/>
        </p:nvSpPr>
        <p:spPr>
          <a:xfrm>
            <a:off x="8190236" y="4086235"/>
            <a:ext cx="1751798" cy="597087"/>
          </a:xfrm>
          <a:prstGeom prst="rect">
            <a:avLst/>
          </a:prstGeom>
          <a:noFill/>
        </p:spPr>
        <p:txBody>
          <a:bodyPr wrap="square" rtlCol="0">
            <a:spAutoFit/>
          </a:bodyPr>
          <a:lstStyle/>
          <a:p>
            <a:pPr algn="ctr" defTabSz="609585">
              <a:lnSpc>
                <a:spcPct val="130000"/>
              </a:lnSpc>
            </a:pPr>
            <a:r>
              <a:rPr kumimoji="1" lang="zh-CN" altLang="en-US" sz="2800" b="1" dirty="0">
                <a:latin typeface="+mj-lt"/>
                <a:ea typeface="微软雅黑" charset="0"/>
              </a:rPr>
              <a:t>结果展示</a:t>
            </a:r>
          </a:p>
        </p:txBody>
      </p:sp>
      <p:sp>
        <p:nvSpPr>
          <p:cNvPr id="30" name="矩形 29"/>
          <p:cNvSpPr/>
          <p:nvPr/>
        </p:nvSpPr>
        <p:spPr>
          <a:xfrm>
            <a:off x="2720260"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4580810"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6441360"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8303734"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1723549" cy="400110"/>
          </a:xfrm>
          <a:prstGeom prst="rect">
            <a:avLst/>
          </a:prstGeom>
        </p:spPr>
        <p:txBody>
          <a:bodyPr wrap="none">
            <a:spAutoFit/>
          </a:bodyPr>
          <a:lstStyle/>
          <a:p>
            <a:r>
              <a:rPr lang="en-US" altLang="zh-CN" sz="2000" b="1" dirty="0"/>
              <a:t>Loss</a:t>
            </a:r>
            <a:r>
              <a:rPr lang="zh-CN" altLang="en-US" sz="2000" b="1" dirty="0"/>
              <a:t>函数修改</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 name="矩形 3">
            <a:extLst>
              <a:ext uri="{FF2B5EF4-FFF2-40B4-BE49-F238E27FC236}">
                <a16:creationId xmlns:a16="http://schemas.microsoft.com/office/drawing/2014/main" id="{D5CE00B9-DFB4-4734-974D-D1F929629F99}"/>
              </a:ext>
            </a:extLst>
          </p:cNvPr>
          <p:cNvSpPr/>
          <p:nvPr/>
        </p:nvSpPr>
        <p:spPr>
          <a:xfrm>
            <a:off x="381000" y="1316875"/>
            <a:ext cx="1959575" cy="369332"/>
          </a:xfrm>
          <a:prstGeom prst="rect">
            <a:avLst/>
          </a:prstGeom>
        </p:spPr>
        <p:txBody>
          <a:bodyPr wrap="none">
            <a:spAutoFit/>
          </a:bodyPr>
          <a:lstStyle/>
          <a:p>
            <a:r>
              <a:rPr lang="en-US" altLang="zh-CN" dirty="0" err="1"/>
              <a:t>CrossEntropyLoss</a:t>
            </a:r>
            <a:endParaRPr lang="zh-CN" altLang="en-US" dirty="0"/>
          </a:p>
        </p:txBody>
      </p:sp>
      <p:pic>
        <p:nvPicPr>
          <p:cNvPr id="6" name="图片 5">
            <a:extLst>
              <a:ext uri="{FF2B5EF4-FFF2-40B4-BE49-F238E27FC236}">
                <a16:creationId xmlns:a16="http://schemas.microsoft.com/office/drawing/2014/main" id="{F4DF1421-6353-4B49-8051-2988C105F3A1}"/>
              </a:ext>
            </a:extLst>
          </p:cNvPr>
          <p:cNvPicPr>
            <a:picLocks noChangeAspect="1"/>
          </p:cNvPicPr>
          <p:nvPr/>
        </p:nvPicPr>
        <p:blipFill>
          <a:blip r:embed="rId2"/>
          <a:stretch>
            <a:fillRect/>
          </a:stretch>
        </p:blipFill>
        <p:spPr>
          <a:xfrm>
            <a:off x="2488095" y="1271220"/>
            <a:ext cx="3086367" cy="723963"/>
          </a:xfrm>
          <a:prstGeom prst="rect">
            <a:avLst/>
          </a:prstGeom>
        </p:spPr>
      </p:pic>
      <p:sp>
        <p:nvSpPr>
          <p:cNvPr id="7" name="矩形 6">
            <a:extLst>
              <a:ext uri="{FF2B5EF4-FFF2-40B4-BE49-F238E27FC236}">
                <a16:creationId xmlns:a16="http://schemas.microsoft.com/office/drawing/2014/main" id="{38235645-3161-489B-B2BA-02748CB79144}"/>
              </a:ext>
            </a:extLst>
          </p:cNvPr>
          <p:cNvSpPr/>
          <p:nvPr/>
        </p:nvSpPr>
        <p:spPr>
          <a:xfrm>
            <a:off x="381000" y="2542701"/>
            <a:ext cx="1151277" cy="369332"/>
          </a:xfrm>
          <a:prstGeom prst="rect">
            <a:avLst/>
          </a:prstGeom>
        </p:spPr>
        <p:txBody>
          <a:bodyPr wrap="none">
            <a:spAutoFit/>
          </a:bodyPr>
          <a:lstStyle/>
          <a:p>
            <a:r>
              <a:rPr lang="en-US" altLang="zh-CN" dirty="0" err="1"/>
              <a:t>FocalLoss</a:t>
            </a:r>
            <a:endParaRPr lang="zh-CN" altLang="en-US" dirty="0"/>
          </a:p>
        </p:txBody>
      </p:sp>
      <p:pic>
        <p:nvPicPr>
          <p:cNvPr id="9" name="图片 8">
            <a:extLst>
              <a:ext uri="{FF2B5EF4-FFF2-40B4-BE49-F238E27FC236}">
                <a16:creationId xmlns:a16="http://schemas.microsoft.com/office/drawing/2014/main" id="{1F187818-1C7C-46A4-BC8B-6B7265C7100B}"/>
              </a:ext>
            </a:extLst>
          </p:cNvPr>
          <p:cNvPicPr>
            <a:picLocks noChangeAspect="1"/>
          </p:cNvPicPr>
          <p:nvPr/>
        </p:nvPicPr>
        <p:blipFill>
          <a:blip r:embed="rId3"/>
          <a:stretch>
            <a:fillRect/>
          </a:stretch>
        </p:blipFill>
        <p:spPr>
          <a:xfrm>
            <a:off x="2104549" y="2388605"/>
            <a:ext cx="4663844" cy="762066"/>
          </a:xfrm>
          <a:prstGeom prst="rect">
            <a:avLst/>
          </a:prstGeom>
        </p:spPr>
      </p:pic>
      <p:sp>
        <p:nvSpPr>
          <p:cNvPr id="10" name="矩形 9">
            <a:extLst>
              <a:ext uri="{FF2B5EF4-FFF2-40B4-BE49-F238E27FC236}">
                <a16:creationId xmlns:a16="http://schemas.microsoft.com/office/drawing/2014/main" id="{B7F233D6-57EC-4FCF-8E55-CF4918C67F21}"/>
              </a:ext>
            </a:extLst>
          </p:cNvPr>
          <p:cNvSpPr/>
          <p:nvPr/>
        </p:nvSpPr>
        <p:spPr>
          <a:xfrm>
            <a:off x="381000" y="3768527"/>
            <a:ext cx="6550312" cy="2554545"/>
          </a:xfrm>
          <a:prstGeom prst="rect">
            <a:avLst/>
          </a:prstGeom>
        </p:spPr>
        <p:txBody>
          <a:bodyPr wrap="square">
            <a:spAutoFit/>
          </a:bodyPr>
          <a:lstStyle/>
          <a:p>
            <a:r>
              <a:rPr lang="zh-CN" altLang="zh-CN" sz="1600" dirty="0"/>
              <a:t>在目标检测算法中，对于输入的一张图像，可能会生成成千上万的预选框（</a:t>
            </a:r>
            <a:r>
              <a:rPr lang="en-US" altLang="zh-CN" sz="1600" dirty="0"/>
              <a:t>region proposal</a:t>
            </a:r>
            <a:r>
              <a:rPr lang="zh-CN" altLang="zh-CN" sz="1600" dirty="0"/>
              <a:t>），但是其中只有很少一部分是包含真实目标的，这就带来了类别不均衡问题。</a:t>
            </a:r>
          </a:p>
          <a:p>
            <a:r>
              <a:rPr lang="zh-CN" altLang="zh-CN" sz="1600" dirty="0"/>
              <a:t>这种不均衡的情况就容易导致无用的易分辨反例样本会使得模型的整体优化方向出现问题</a:t>
            </a:r>
            <a:r>
              <a:rPr lang="en-US" altLang="zh-CN" sz="1600" dirty="0"/>
              <a:t>,</a:t>
            </a:r>
            <a:r>
              <a:rPr lang="zh-CN" altLang="zh-CN" sz="1600" dirty="0"/>
              <a:t>负样本数量太大</a:t>
            </a:r>
            <a:r>
              <a:rPr lang="en-US" altLang="zh-CN" sz="1600" dirty="0"/>
              <a:t>.</a:t>
            </a:r>
            <a:endParaRPr lang="zh-CN" altLang="zh-CN" sz="1600" dirty="0"/>
          </a:p>
          <a:p>
            <a:r>
              <a:rPr lang="en-US" altLang="zh-CN" sz="1600" dirty="0"/>
              <a:t>RPN </a:t>
            </a:r>
            <a:r>
              <a:rPr lang="zh-CN" altLang="en-US" sz="1600" dirty="0"/>
              <a:t>层使用 </a:t>
            </a:r>
            <a:r>
              <a:rPr lang="en-US" altLang="zh-CN" sz="1600" dirty="0" err="1"/>
              <a:t>FocalLoss</a:t>
            </a:r>
            <a:r>
              <a:rPr lang="zh-CN" altLang="en-US" sz="1600" dirty="0"/>
              <a:t>，这样可以缓解由于目标占比较少导致生成的 </a:t>
            </a:r>
            <a:r>
              <a:rPr lang="en-US" altLang="zh-CN" sz="1600" dirty="0"/>
              <a:t>anchor </a:t>
            </a:r>
            <a:r>
              <a:rPr lang="zh-CN" altLang="en-US" sz="1600" dirty="0"/>
              <a:t>正负样本比例失衡</a:t>
            </a:r>
            <a:endParaRPr lang="en-US" altLang="zh-CN" sz="1600" dirty="0"/>
          </a:p>
          <a:p>
            <a:r>
              <a:rPr lang="zh-CN" altLang="en-US" sz="1600" dirty="0"/>
              <a:t>通过调整</a:t>
            </a:r>
            <a:r>
              <a:rPr lang="en-US" altLang="zh-CN" sz="1600" dirty="0"/>
              <a:t>α</a:t>
            </a:r>
            <a:r>
              <a:rPr lang="zh-CN" altLang="en-US" sz="1600" dirty="0"/>
              <a:t>和</a:t>
            </a:r>
            <a:r>
              <a:rPr lang="en-US" altLang="zh-CN" sz="1600" dirty="0"/>
              <a:t>γ, α</a:t>
            </a:r>
            <a:r>
              <a:rPr lang="zh-CN" altLang="en-US" sz="1600" dirty="0"/>
              <a:t>用来平衡正负样本本身的数量比例不均</a:t>
            </a:r>
            <a:r>
              <a:rPr lang="en-US" altLang="zh-CN" sz="1600" dirty="0"/>
              <a:t>, γ</a:t>
            </a:r>
            <a:r>
              <a:rPr lang="zh-CN" altLang="en-US" sz="1600" dirty="0"/>
              <a:t>减少易分类样本的损失</a:t>
            </a:r>
            <a:r>
              <a:rPr lang="en-US" altLang="zh-CN" sz="1600" dirty="0"/>
              <a:t>,</a:t>
            </a:r>
            <a:r>
              <a:rPr lang="zh-CN" altLang="en-US" sz="1600" dirty="0"/>
              <a:t>提高模型精度</a:t>
            </a:r>
            <a:r>
              <a:rPr lang="en-US" altLang="zh-CN" sz="1600" dirty="0"/>
              <a:t>.</a:t>
            </a:r>
          </a:p>
          <a:p>
            <a:r>
              <a:rPr lang="zh-CN" altLang="en-US" sz="1600" dirty="0"/>
              <a:t>而在最后的分类中也是用</a:t>
            </a:r>
            <a:r>
              <a:rPr lang="en-US" altLang="zh-CN" sz="1600" dirty="0" err="1"/>
              <a:t>FocalLoss</a:t>
            </a:r>
            <a:r>
              <a:rPr lang="zh-CN" altLang="en-US" sz="1600" dirty="0"/>
              <a:t>可以平衡本身类别数量不均衡的问题</a:t>
            </a:r>
            <a:r>
              <a:rPr lang="en-US" altLang="zh-CN" sz="1600" dirty="0"/>
              <a:t>.</a:t>
            </a:r>
            <a:endParaRPr lang="zh-CN" altLang="zh-CN" sz="1600" dirty="0"/>
          </a:p>
        </p:txBody>
      </p:sp>
      <p:sp>
        <p:nvSpPr>
          <p:cNvPr id="11" name="矩形 10">
            <a:extLst>
              <a:ext uri="{FF2B5EF4-FFF2-40B4-BE49-F238E27FC236}">
                <a16:creationId xmlns:a16="http://schemas.microsoft.com/office/drawing/2014/main" id="{A45E6772-C3C8-446F-90AF-014333CD3E6F}"/>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spTree>
    <p:extLst>
      <p:ext uri="{BB962C8B-B14F-4D97-AF65-F5344CB8AC3E}">
        <p14:creationId xmlns:p14="http://schemas.microsoft.com/office/powerpoint/2010/main" val="148126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593923"/>
            <a:ext cx="2788905" cy="400110"/>
          </a:xfrm>
          <a:prstGeom prst="rect">
            <a:avLst/>
          </a:prstGeom>
        </p:spPr>
        <p:txBody>
          <a:bodyPr wrap="none">
            <a:spAutoFit/>
          </a:bodyPr>
          <a:lstStyle/>
          <a:p>
            <a:r>
              <a:rPr lang="zh-CN" altLang="en-US" sz="2000" b="1" dirty="0"/>
              <a:t>将</a:t>
            </a:r>
            <a:r>
              <a:rPr lang="en-US" altLang="zh-CN" sz="2000" b="1" dirty="0" err="1"/>
              <a:t>nms</a:t>
            </a:r>
            <a:r>
              <a:rPr lang="zh-CN" altLang="en-US" sz="2000" b="1" dirty="0"/>
              <a:t>修改为</a:t>
            </a:r>
            <a:r>
              <a:rPr lang="en-US" altLang="zh-CN" sz="2000" b="1" dirty="0"/>
              <a:t>soft-</a:t>
            </a:r>
            <a:r>
              <a:rPr lang="en-US" altLang="zh-CN" sz="2000" b="1" dirty="0" err="1"/>
              <a:t>nms</a:t>
            </a:r>
            <a:endParaRPr lang="zh-CN" altLang="en-US" sz="2000" b="1" dirty="0"/>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7" name="矩形 16">
            <a:extLst>
              <a:ext uri="{FF2B5EF4-FFF2-40B4-BE49-F238E27FC236}">
                <a16:creationId xmlns:a16="http://schemas.microsoft.com/office/drawing/2014/main" id="{472C0518-E881-488C-847A-B71A2166472E}"/>
              </a:ext>
            </a:extLst>
          </p:cNvPr>
          <p:cNvSpPr/>
          <p:nvPr/>
        </p:nvSpPr>
        <p:spPr>
          <a:xfrm>
            <a:off x="416569" y="1128430"/>
            <a:ext cx="8297397" cy="1754326"/>
          </a:xfrm>
          <a:prstGeom prst="rect">
            <a:avLst/>
          </a:prstGeom>
        </p:spPr>
        <p:txBody>
          <a:bodyPr wrap="square">
            <a:spAutoFit/>
          </a:bodyPr>
          <a:lstStyle/>
          <a:p>
            <a:r>
              <a:rPr lang="zh-CN" altLang="en-US" sz="1200" dirty="0"/>
              <a:t>这步的作用主要应用于</a:t>
            </a:r>
            <a:r>
              <a:rPr lang="en-US" altLang="zh-CN" sz="1200" dirty="0"/>
              <a:t>test</a:t>
            </a:r>
            <a:r>
              <a:rPr lang="zh-CN" altLang="en-US" sz="1200" dirty="0"/>
              <a:t>阶段</a:t>
            </a:r>
            <a:r>
              <a:rPr lang="en-US" altLang="zh-CN" sz="1200" dirty="0"/>
              <a:t>.</a:t>
            </a:r>
            <a:r>
              <a:rPr lang="zh-CN" altLang="zh-CN" sz="1200" dirty="0"/>
              <a:t>目标检测算法会输出多个检测边框，尤其是在真实目标周围会有很多置信度高的检测边框。为了去除重复的检测边框，达到每个物体有且只有一个检测结果的目的，我们采用非极大值抑制算法。</a:t>
            </a:r>
            <a:endParaRPr lang="en-US" altLang="zh-CN" sz="1200" dirty="0"/>
          </a:p>
          <a:p>
            <a:endParaRPr lang="en-US" altLang="zh-CN" sz="1200" dirty="0"/>
          </a:p>
          <a:p>
            <a:r>
              <a:rPr lang="en-US" altLang="zh-CN" sz="1200" dirty="0"/>
              <a:t>NMS</a:t>
            </a:r>
            <a:r>
              <a:rPr lang="zh-CN" altLang="zh-CN" sz="1200" dirty="0"/>
              <a:t>的本质是搜索局部极大值，抑制非极大值元素。当</a:t>
            </a:r>
            <a:r>
              <a:rPr lang="en-US" altLang="zh-CN" sz="1200" dirty="0"/>
              <a:t> </a:t>
            </a:r>
            <a:r>
              <a:rPr lang="en-US" altLang="zh-CN" sz="1200" dirty="0" err="1"/>
              <a:t>IoU</a:t>
            </a:r>
            <a:r>
              <a:rPr lang="en-US" altLang="zh-CN" sz="1200" dirty="0"/>
              <a:t> </a:t>
            </a:r>
            <a:r>
              <a:rPr lang="zh-CN" altLang="zh-CN" sz="1200" dirty="0"/>
              <a:t>超过某个阈值后，直接删除该框。这就导致使用</a:t>
            </a:r>
            <a:r>
              <a:rPr lang="en-US" altLang="zh-CN" sz="1200" dirty="0"/>
              <a:t>NMS</a:t>
            </a:r>
            <a:r>
              <a:rPr lang="zh-CN" altLang="zh-CN" sz="1200" dirty="0"/>
              <a:t>时阈值的确定较为困难，设小了会出现重叠的物体容易被删掉的情况</a:t>
            </a:r>
            <a:endParaRPr lang="en-US" altLang="zh-CN" sz="1200" dirty="0"/>
          </a:p>
          <a:p>
            <a:endParaRPr lang="en-US" altLang="zh-CN" sz="1200" dirty="0"/>
          </a:p>
          <a:p>
            <a:r>
              <a:rPr lang="zh-CN" altLang="zh-CN" sz="1200" dirty="0"/>
              <a:t>如下图，绿色框因为和红色框重叠面积较大而被删掉</a:t>
            </a:r>
          </a:p>
          <a:p>
            <a:endParaRPr lang="en-US" altLang="zh-CN" sz="1200" dirty="0"/>
          </a:p>
          <a:p>
            <a:endParaRPr lang="zh-CN" altLang="zh-CN" sz="1200" dirty="0"/>
          </a:p>
        </p:txBody>
      </p:sp>
      <p:sp>
        <p:nvSpPr>
          <p:cNvPr id="7" name="矩形 6">
            <a:extLst>
              <a:ext uri="{FF2B5EF4-FFF2-40B4-BE49-F238E27FC236}">
                <a16:creationId xmlns:a16="http://schemas.microsoft.com/office/drawing/2014/main" id="{7FCA28D2-40D6-4EAB-8203-4F6B8DA733AD}"/>
              </a:ext>
            </a:extLst>
          </p:cNvPr>
          <p:cNvSpPr/>
          <p:nvPr/>
        </p:nvSpPr>
        <p:spPr>
          <a:xfrm>
            <a:off x="0" y="60523"/>
            <a:ext cx="1928285" cy="307777"/>
          </a:xfrm>
          <a:prstGeom prst="rect">
            <a:avLst/>
          </a:prstGeom>
        </p:spPr>
        <p:txBody>
          <a:bodyPr wrap="none">
            <a:spAutoFit/>
          </a:bodyPr>
          <a:lstStyle/>
          <a:p>
            <a:r>
              <a:rPr lang="en-US" altLang="zh-CN" sz="1400" b="1" dirty="0"/>
              <a:t>PART Three </a:t>
            </a:r>
            <a:r>
              <a:rPr lang="zh-CN" altLang="en-US" sz="1400" b="1" dirty="0"/>
              <a:t>优化方法</a:t>
            </a:r>
          </a:p>
        </p:txBody>
      </p:sp>
      <p:pic>
        <p:nvPicPr>
          <p:cNvPr id="11" name="图片 10" descr="IMG_256">
            <a:extLst>
              <a:ext uri="{FF2B5EF4-FFF2-40B4-BE49-F238E27FC236}">
                <a16:creationId xmlns:a16="http://schemas.microsoft.com/office/drawing/2014/main" id="{C37440EE-3A38-4AF0-A5BB-4F7A080CE5BE}"/>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4946" y="2569445"/>
            <a:ext cx="3810000" cy="2548255"/>
          </a:xfrm>
          <a:prstGeom prst="rect">
            <a:avLst/>
          </a:prstGeom>
          <a:noFill/>
          <a:ln>
            <a:noFill/>
          </a:ln>
        </p:spPr>
      </p:pic>
      <p:sp>
        <p:nvSpPr>
          <p:cNvPr id="9" name="矩形 8">
            <a:extLst>
              <a:ext uri="{FF2B5EF4-FFF2-40B4-BE49-F238E27FC236}">
                <a16:creationId xmlns:a16="http://schemas.microsoft.com/office/drawing/2014/main" id="{72C623BD-7725-447F-A8C6-6BD95D2338FE}"/>
              </a:ext>
            </a:extLst>
          </p:cNvPr>
          <p:cNvSpPr/>
          <p:nvPr/>
        </p:nvSpPr>
        <p:spPr>
          <a:xfrm>
            <a:off x="502920" y="5715330"/>
            <a:ext cx="9990174" cy="615040"/>
          </a:xfrm>
          <a:prstGeom prst="rect">
            <a:avLst/>
          </a:prstGeom>
        </p:spPr>
        <p:txBody>
          <a:bodyPr wrap="square">
            <a:spAutoFit/>
          </a:bodyPr>
          <a:lstStyle/>
          <a:p>
            <a:pPr indent="266700" algn="just">
              <a:lnSpc>
                <a:spcPct val="150000"/>
              </a:lnSpc>
              <a:spcAft>
                <a:spcPts val="0"/>
              </a:spcAft>
            </a:pP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为了解决这个问题，我们将原本使用的</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NMS</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算法修改为</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Soft-NMS</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算法。</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Soft-NMS </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改进了之前比较暴力的</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NMS</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，当</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IoU</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超过某个阈值后，不再直接删除该框，而是降低它的置信度</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得分</a:t>
            </a:r>
            <a:r>
              <a:rPr lang="en-US" altLang="zh-CN" sz="12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200"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，如果得分低到一个阈值，就会被排除；但是如果降低后仍然较高，就会被保留。</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026" name="图片 10">
            <a:extLst>
              <a:ext uri="{FF2B5EF4-FFF2-40B4-BE49-F238E27FC236}">
                <a16:creationId xmlns:a16="http://schemas.microsoft.com/office/drawing/2014/main" id="{85460B74-708D-4442-97D7-6E9F08B4A86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322" y="3502442"/>
            <a:ext cx="1457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1">
            <a:extLst>
              <a:ext uri="{FF2B5EF4-FFF2-40B4-BE49-F238E27FC236}">
                <a16:creationId xmlns:a16="http://schemas.microsoft.com/office/drawing/2014/main" id="{A2663DD6-8488-4328-8060-D14328464B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3379" y="3502442"/>
            <a:ext cx="240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A785C2F-115E-4E3F-875A-94533A8F1212}"/>
              </a:ext>
            </a:extLst>
          </p:cNvPr>
          <p:cNvSpPr/>
          <p:nvPr/>
        </p:nvSpPr>
        <p:spPr>
          <a:xfrm>
            <a:off x="4682171" y="3111054"/>
            <a:ext cx="1364476" cy="369332"/>
          </a:xfrm>
          <a:prstGeom prst="rect">
            <a:avLst/>
          </a:prstGeom>
        </p:spPr>
        <p:txBody>
          <a:bodyPr wrap="none">
            <a:spAutoFit/>
          </a:bodyPr>
          <a:lstStyle/>
          <a:p>
            <a:r>
              <a:rPr lang="en-US" altLang="zh-CN" dirty="0">
                <a:solidFill>
                  <a:srgbClr val="000000"/>
                </a:solidFill>
                <a:latin typeface="等线" panose="02010600030101010101" pitchFamily="2" charset="-122"/>
                <a:ea typeface="宋体" panose="02010600030101010101" pitchFamily="2" charset="-122"/>
                <a:cs typeface="Times New Roman" panose="02020603050405020304" pitchFamily="18" charset="0"/>
              </a:rPr>
              <a:t>NMS</a:t>
            </a:r>
            <a:r>
              <a:rPr lang="zh-CN" altLang="en-US" dirty="0">
                <a:solidFill>
                  <a:srgbClr val="000000"/>
                </a:solidFill>
                <a:latin typeface="等线" panose="02010600030101010101" pitchFamily="2" charset="-122"/>
                <a:ea typeface="宋体" panose="02010600030101010101" pitchFamily="2" charset="-122"/>
                <a:cs typeface="Times New Roman" panose="02020603050405020304" pitchFamily="18" charset="0"/>
              </a:rPr>
              <a:t>表达式</a:t>
            </a:r>
            <a:endParaRPr lang="zh-CN" altLang="en-US" dirty="0"/>
          </a:p>
        </p:txBody>
      </p:sp>
      <p:sp>
        <p:nvSpPr>
          <p:cNvPr id="12" name="矩形 11">
            <a:extLst>
              <a:ext uri="{FF2B5EF4-FFF2-40B4-BE49-F238E27FC236}">
                <a16:creationId xmlns:a16="http://schemas.microsoft.com/office/drawing/2014/main" id="{CA07D9BF-82C0-47D7-B56F-20A62F66F397}"/>
              </a:ext>
            </a:extLst>
          </p:cNvPr>
          <p:cNvSpPr/>
          <p:nvPr/>
        </p:nvSpPr>
        <p:spPr>
          <a:xfrm>
            <a:off x="6423379" y="3133110"/>
            <a:ext cx="1872629" cy="369332"/>
          </a:xfrm>
          <a:prstGeom prst="rect">
            <a:avLst/>
          </a:prstGeom>
        </p:spPr>
        <p:txBody>
          <a:bodyPr wrap="none">
            <a:spAutoFit/>
          </a:bodyPr>
          <a:lstStyle/>
          <a:p>
            <a:r>
              <a:rPr lang="en-US" altLang="zh-CN" dirty="0">
                <a:solidFill>
                  <a:srgbClr val="000000"/>
                </a:solidFill>
                <a:latin typeface="等线" panose="02010600030101010101" pitchFamily="2" charset="-122"/>
                <a:ea typeface="宋体" panose="02010600030101010101" pitchFamily="2" charset="-122"/>
                <a:cs typeface="Times New Roman" panose="02020603050405020304" pitchFamily="18" charset="0"/>
              </a:rPr>
              <a:t>Soft-NMS</a:t>
            </a:r>
            <a:r>
              <a:rPr lang="zh-CN" altLang="en-US" dirty="0">
                <a:solidFill>
                  <a:srgbClr val="000000"/>
                </a:solidFill>
                <a:latin typeface="等线" panose="02010600030101010101" pitchFamily="2" charset="-122"/>
                <a:ea typeface="宋体" panose="02010600030101010101" pitchFamily="2" charset="-122"/>
                <a:cs typeface="Times New Roman" panose="02020603050405020304" pitchFamily="18" charset="0"/>
              </a:rPr>
              <a:t>表达式</a:t>
            </a:r>
            <a:endParaRPr lang="zh-CN" altLang="en-US" dirty="0"/>
          </a:p>
        </p:txBody>
      </p:sp>
    </p:spTree>
    <p:extLst>
      <p:ext uri="{BB962C8B-B14F-4D97-AF65-F5344CB8AC3E}">
        <p14:creationId xmlns:p14="http://schemas.microsoft.com/office/powerpoint/2010/main" val="200883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kumimoji="1" lang="zh-CN" altLang="en-US" sz="6000" b="1" dirty="0">
                <a:ea typeface="微软雅黑" charset="0"/>
              </a:rPr>
              <a:t>结果展示</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31207" cy="307777"/>
          </a:xfrm>
          <a:prstGeom prst="rect">
            <a:avLst/>
          </a:prstGeom>
        </p:spPr>
        <p:txBody>
          <a:bodyPr wrap="none">
            <a:spAutoFit/>
          </a:bodyPr>
          <a:lstStyle/>
          <a:p>
            <a:r>
              <a:rPr lang="en-US" altLang="zh-CN" sz="1400" b="1" dirty="0"/>
              <a:t>PART Four </a:t>
            </a:r>
            <a:r>
              <a:rPr lang="zh-CN" altLang="en-US" sz="1400" b="1" dirty="0"/>
              <a:t>结果展示</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6" name="图片 5">
            <a:extLst>
              <a:ext uri="{FF2B5EF4-FFF2-40B4-BE49-F238E27FC236}">
                <a16:creationId xmlns:a16="http://schemas.microsoft.com/office/drawing/2014/main" id="{41417519-87E3-48FD-943F-3B246C8D2663}"/>
              </a:ext>
            </a:extLst>
          </p:cNvPr>
          <p:cNvPicPr>
            <a:picLocks noChangeAspect="1"/>
          </p:cNvPicPr>
          <p:nvPr/>
        </p:nvPicPr>
        <p:blipFill>
          <a:blip r:embed="rId2"/>
          <a:stretch>
            <a:fillRect/>
          </a:stretch>
        </p:blipFill>
        <p:spPr>
          <a:xfrm>
            <a:off x="544943" y="991097"/>
            <a:ext cx="7726017" cy="5205404"/>
          </a:xfrm>
          <a:prstGeom prst="rect">
            <a:avLst/>
          </a:prstGeom>
        </p:spPr>
      </p:pic>
      <p:grpSp>
        <p:nvGrpSpPr>
          <p:cNvPr id="22" name="组合 21">
            <a:extLst>
              <a:ext uri="{FF2B5EF4-FFF2-40B4-BE49-F238E27FC236}">
                <a16:creationId xmlns:a16="http://schemas.microsoft.com/office/drawing/2014/main" id="{6AC6270F-AF47-4B01-BA0B-87D4377DFA58}"/>
              </a:ext>
            </a:extLst>
          </p:cNvPr>
          <p:cNvGrpSpPr/>
          <p:nvPr/>
        </p:nvGrpSpPr>
        <p:grpSpPr>
          <a:xfrm>
            <a:off x="9013947" y="2531962"/>
            <a:ext cx="2435931" cy="2464108"/>
            <a:chOff x="1356175" y="1093399"/>
            <a:chExt cx="2300757" cy="1589432"/>
          </a:xfrm>
        </p:grpSpPr>
        <p:sp>
          <p:nvSpPr>
            <p:cNvPr id="23" name="矩形 22">
              <a:extLst>
                <a:ext uri="{FF2B5EF4-FFF2-40B4-BE49-F238E27FC236}">
                  <a16:creationId xmlns:a16="http://schemas.microsoft.com/office/drawing/2014/main" id="{929DD3E6-3B9E-49FD-8AAC-8A9B156810D5}"/>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9885B6C4-DBCB-4D01-A117-3CE8E833E61D}"/>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8E670D3F-06C0-4BD1-A2A7-670ED9A1B16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51342050-E6E5-4BD3-8C5E-27217C71F025}"/>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D64AA3AD-2774-4676-BFD2-1D5BB21458F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矩形 27">
            <a:extLst>
              <a:ext uri="{FF2B5EF4-FFF2-40B4-BE49-F238E27FC236}">
                <a16:creationId xmlns:a16="http://schemas.microsoft.com/office/drawing/2014/main" id="{CC07982A-5A19-4509-990B-FC8446C3244E}"/>
              </a:ext>
            </a:extLst>
          </p:cNvPr>
          <p:cNvSpPr/>
          <p:nvPr/>
        </p:nvSpPr>
        <p:spPr>
          <a:xfrm>
            <a:off x="9055120" y="2600147"/>
            <a:ext cx="2188812" cy="2025555"/>
          </a:xfrm>
          <a:prstGeom prst="rect">
            <a:avLst/>
          </a:prstGeom>
        </p:spPr>
        <p:txBody>
          <a:bodyPr wrap="square">
            <a:spAutoFit/>
          </a:bodyPr>
          <a:lstStyle/>
          <a:p>
            <a:pPr lvl="0">
              <a:lnSpc>
                <a:spcPct val="130000"/>
              </a:lnSpc>
            </a:pPr>
            <a:r>
              <a:rPr lang="zh-CN" altLang="en-US" sz="1400" dirty="0">
                <a:solidFill>
                  <a:schemeClr val="bg1">
                    <a:lumMod val="50000"/>
                  </a:schemeClr>
                </a:solidFill>
                <a:latin typeface="微软雅黑" charset="0"/>
                <a:ea typeface="微软雅黑" charset="0"/>
              </a:rPr>
              <a:t>如右图所示</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由于一张图片中存在的垃圾数量过多</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还有些较小的物体无法识别出来</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如右图中的化妆品和香水瓶</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其他的垃圾不光可以成功的进行识别</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本身的置信度也很高</a:t>
            </a:r>
          </a:p>
        </p:txBody>
      </p:sp>
    </p:spTree>
    <p:extLst>
      <p:ext uri="{BB962C8B-B14F-4D97-AF65-F5344CB8AC3E}">
        <p14:creationId xmlns:p14="http://schemas.microsoft.com/office/powerpoint/2010/main" val="27055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aphicFrame>
        <p:nvGraphicFramePr>
          <p:cNvPr id="10" name="表格 9"/>
          <p:cNvGraphicFramePr>
            <a:graphicFrameLocks noGrp="1"/>
          </p:cNvGraphicFramePr>
          <p:nvPr>
            <p:extLst>
              <p:ext uri="{D42A27DB-BD31-4B8C-83A1-F6EECF244321}">
                <p14:modId xmlns:p14="http://schemas.microsoft.com/office/powerpoint/2010/main" val="1274446829"/>
              </p:ext>
            </p:extLst>
          </p:nvPr>
        </p:nvGraphicFramePr>
        <p:xfrm>
          <a:off x="650558" y="3772731"/>
          <a:ext cx="7380259" cy="2446834"/>
        </p:xfrm>
        <a:graphic>
          <a:graphicData uri="http://schemas.openxmlformats.org/drawingml/2006/table">
            <a:tbl>
              <a:tblPr firstRow="1" bandRow="1">
                <a:tableStyleId>{5C22544A-7EE6-4342-B048-85BDC9FD1C3A}</a:tableStyleId>
              </a:tblPr>
              <a:tblGrid>
                <a:gridCol w="4227236">
                  <a:extLst>
                    <a:ext uri="{9D8B030D-6E8A-4147-A177-3AD203B41FA5}">
                      <a16:colId xmlns:a16="http://schemas.microsoft.com/office/drawing/2014/main" val="14830518"/>
                    </a:ext>
                  </a:extLst>
                </a:gridCol>
                <a:gridCol w="3153023">
                  <a:extLst>
                    <a:ext uri="{9D8B030D-6E8A-4147-A177-3AD203B41FA5}">
                      <a16:colId xmlns:a16="http://schemas.microsoft.com/office/drawing/2014/main" val="1306310516"/>
                    </a:ext>
                  </a:extLst>
                </a:gridCol>
              </a:tblGrid>
              <a:tr h="829628">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zh-CN" altLang="en-US" sz="1400" b="0" dirty="0">
                          <a:solidFill>
                            <a:schemeClr val="tx1">
                              <a:lumMod val="85000"/>
                              <a:lumOff val="15000"/>
                            </a:schemeClr>
                          </a:solidFill>
                          <a:latin typeface="+mn-lt"/>
                        </a:rPr>
                        <a:t>采用数据增强</a:t>
                      </a:r>
                      <a:endParaRPr lang="en-US" altLang="zh-CN"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566470"/>
                  </a:ext>
                </a:extLst>
              </a:tr>
              <a:tr h="808603">
                <a:tc>
                  <a:txBody>
                    <a:bodyPr/>
                    <a:lstStyle/>
                    <a:p>
                      <a:pPr algn="l"/>
                      <a:r>
                        <a:rPr lang="en-US" altLang="zh-CN" sz="1400" b="0" dirty="0">
                          <a:solidFill>
                            <a:schemeClr val="tx1">
                              <a:lumMod val="85000"/>
                              <a:lumOff val="15000"/>
                            </a:schemeClr>
                          </a:solidFill>
                          <a:latin typeface="+mn-lt"/>
                        </a:rPr>
                        <a:t>Cascade RCNN (ResNet50</a:t>
                      </a:r>
                      <a:r>
                        <a:rPr lang="zh-CN" altLang="en-US" sz="1400" b="0" dirty="0">
                          <a:solidFill>
                            <a:schemeClr val="tx1">
                              <a:lumMod val="85000"/>
                              <a:lumOff val="15000"/>
                            </a:schemeClr>
                          </a:solidFill>
                          <a:latin typeface="+mn-lt"/>
                        </a:rPr>
                        <a:t>作为</a:t>
                      </a:r>
                      <a:r>
                        <a:rPr lang="en-US" altLang="zh-CN" sz="1400" b="0" dirty="0" err="1">
                          <a:solidFill>
                            <a:schemeClr val="tx1">
                              <a:lumMod val="85000"/>
                              <a:lumOff val="15000"/>
                            </a:schemeClr>
                          </a:solidFill>
                          <a:latin typeface="+mn-lt"/>
                        </a:rPr>
                        <a:t>BackBone</a:t>
                      </a:r>
                      <a:r>
                        <a:rPr lang="en-US" altLang="zh-CN" sz="1400" b="0" dirty="0">
                          <a:solidFill>
                            <a:schemeClr val="tx1">
                              <a:lumMod val="85000"/>
                              <a:lumOff val="15000"/>
                            </a:schemeClr>
                          </a:solidFill>
                          <a:latin typeface="+mn-lt"/>
                        </a:rPr>
                        <a:t>) </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87.3</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475679"/>
                  </a:ext>
                </a:extLst>
              </a:tr>
              <a:tr h="808603">
                <a:tc>
                  <a:txBody>
                    <a:bodyPr/>
                    <a:lstStyle/>
                    <a:p>
                      <a:pPr algn="l"/>
                      <a:r>
                        <a:rPr lang="en-US" altLang="zh-CN" sz="1400" b="0" dirty="0">
                          <a:solidFill>
                            <a:schemeClr val="tx1">
                              <a:lumMod val="85000"/>
                              <a:lumOff val="15000"/>
                            </a:schemeClr>
                          </a:solidFill>
                          <a:latin typeface="+mn-lt"/>
                        </a:rPr>
                        <a:t>Cascade RCNN (SeResnext50</a:t>
                      </a:r>
                      <a:r>
                        <a:rPr lang="zh-CN" altLang="en-US" sz="1400" b="0" dirty="0">
                          <a:solidFill>
                            <a:schemeClr val="tx1">
                              <a:lumMod val="85000"/>
                              <a:lumOff val="15000"/>
                            </a:schemeClr>
                          </a:solidFill>
                          <a:latin typeface="+mn-lt"/>
                        </a:rPr>
                        <a:t>作</a:t>
                      </a:r>
                      <a:r>
                        <a:rPr lang="en-US" altLang="zh-CN" sz="1400" b="0" dirty="0" err="1">
                          <a:solidFill>
                            <a:schemeClr val="tx1">
                              <a:lumMod val="85000"/>
                              <a:lumOff val="15000"/>
                            </a:schemeClr>
                          </a:solidFill>
                          <a:latin typeface="+mn-lt"/>
                        </a:rPr>
                        <a:t>BackBone</a:t>
                      </a:r>
                      <a:r>
                        <a:rPr lang="en-US" altLang="zh-CN" sz="1400" b="0" dirty="0">
                          <a:solidFill>
                            <a:schemeClr val="tx1">
                              <a:lumMod val="85000"/>
                              <a:lumOff val="15000"/>
                            </a:schemeClr>
                          </a:solidFill>
                          <a:latin typeface="+mn-lt"/>
                        </a:rPr>
                        <a:t>) </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88.4</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0837829"/>
                  </a:ext>
                </a:extLst>
              </a:tr>
            </a:tbl>
          </a:graphicData>
        </a:graphic>
      </p:graphicFrame>
      <p:sp>
        <p:nvSpPr>
          <p:cNvPr id="20" name="矩形 19">
            <a:extLst>
              <a:ext uri="{FF2B5EF4-FFF2-40B4-BE49-F238E27FC236}">
                <a16:creationId xmlns:a16="http://schemas.microsoft.com/office/drawing/2014/main" id="{90D407F1-DAD6-4DFA-BACE-C2E8F0F28BC0}"/>
              </a:ext>
            </a:extLst>
          </p:cNvPr>
          <p:cNvSpPr/>
          <p:nvPr/>
        </p:nvSpPr>
        <p:spPr>
          <a:xfrm>
            <a:off x="0" y="60523"/>
            <a:ext cx="1831207" cy="307777"/>
          </a:xfrm>
          <a:prstGeom prst="rect">
            <a:avLst/>
          </a:prstGeom>
        </p:spPr>
        <p:txBody>
          <a:bodyPr wrap="none">
            <a:spAutoFit/>
          </a:bodyPr>
          <a:lstStyle/>
          <a:p>
            <a:r>
              <a:rPr lang="en-US" altLang="zh-CN" sz="1400" b="1" dirty="0"/>
              <a:t>PART Four </a:t>
            </a:r>
            <a:r>
              <a:rPr lang="zh-CN" altLang="en-US" sz="1400" b="1" dirty="0"/>
              <a:t>结果展示</a:t>
            </a:r>
          </a:p>
        </p:txBody>
      </p:sp>
      <p:graphicFrame>
        <p:nvGraphicFramePr>
          <p:cNvPr id="21" name="表格 20">
            <a:extLst>
              <a:ext uri="{FF2B5EF4-FFF2-40B4-BE49-F238E27FC236}">
                <a16:creationId xmlns:a16="http://schemas.microsoft.com/office/drawing/2014/main" id="{066BA356-A077-467C-A849-BA5A0C389DBA}"/>
              </a:ext>
            </a:extLst>
          </p:cNvPr>
          <p:cNvGraphicFramePr>
            <a:graphicFrameLocks noGrp="1"/>
          </p:cNvGraphicFramePr>
          <p:nvPr>
            <p:extLst>
              <p:ext uri="{D42A27DB-BD31-4B8C-83A1-F6EECF244321}">
                <p14:modId xmlns:p14="http://schemas.microsoft.com/office/powerpoint/2010/main" val="3149685969"/>
              </p:ext>
            </p:extLst>
          </p:nvPr>
        </p:nvGraphicFramePr>
        <p:xfrm>
          <a:off x="650558" y="2482851"/>
          <a:ext cx="7380257" cy="1289880"/>
        </p:xfrm>
        <a:graphic>
          <a:graphicData uri="http://schemas.openxmlformats.org/drawingml/2006/table">
            <a:tbl>
              <a:tblPr firstRow="1" bandRow="1">
                <a:tableStyleId>{5C22544A-7EE6-4342-B048-85BDC9FD1C3A}</a:tableStyleId>
              </a:tblPr>
              <a:tblGrid>
                <a:gridCol w="2481283">
                  <a:extLst>
                    <a:ext uri="{9D8B030D-6E8A-4147-A177-3AD203B41FA5}">
                      <a16:colId xmlns:a16="http://schemas.microsoft.com/office/drawing/2014/main" val="14830518"/>
                    </a:ext>
                  </a:extLst>
                </a:gridCol>
                <a:gridCol w="2481283">
                  <a:extLst>
                    <a:ext uri="{9D8B030D-6E8A-4147-A177-3AD203B41FA5}">
                      <a16:colId xmlns:a16="http://schemas.microsoft.com/office/drawing/2014/main" val="1306310516"/>
                    </a:ext>
                  </a:extLst>
                </a:gridCol>
                <a:gridCol w="2417691">
                  <a:extLst>
                    <a:ext uri="{9D8B030D-6E8A-4147-A177-3AD203B41FA5}">
                      <a16:colId xmlns:a16="http://schemas.microsoft.com/office/drawing/2014/main" val="764643663"/>
                    </a:ext>
                  </a:extLst>
                </a:gridCol>
              </a:tblGrid>
              <a:tr h="839483">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zh-CN" altLang="en-US" sz="1100" b="0" dirty="0">
                          <a:solidFill>
                            <a:schemeClr val="tx1">
                              <a:lumMod val="85000"/>
                              <a:lumOff val="15000"/>
                            </a:schemeClr>
                          </a:solidFill>
                          <a:latin typeface="+mn-lt"/>
                        </a:rPr>
                        <a:t>未采用数据增强</a:t>
                      </a:r>
                      <a:endParaRPr lang="en-US" altLang="zh-CN" sz="11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200" b="0" dirty="0">
                          <a:solidFill>
                            <a:schemeClr val="tx1">
                              <a:lumMod val="85000"/>
                              <a:lumOff val="15000"/>
                            </a:schemeClr>
                          </a:solidFill>
                          <a:latin typeface="+mn-lt"/>
                        </a:rPr>
                        <a:t>采用数据增强</a:t>
                      </a:r>
                      <a:endParaRPr lang="en-US" altLang="zh-CN" sz="12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566470"/>
                  </a:ext>
                </a:extLst>
              </a:tr>
              <a:tr h="450397">
                <a:tc>
                  <a:txBody>
                    <a:bodyPr/>
                    <a:lstStyle/>
                    <a:p>
                      <a:pPr algn="l"/>
                      <a:r>
                        <a:rPr lang="en-US" altLang="zh-CN" sz="1400" b="0" dirty="0" err="1">
                          <a:solidFill>
                            <a:schemeClr val="tx1">
                              <a:lumMod val="85000"/>
                              <a:lumOff val="15000"/>
                            </a:schemeClr>
                          </a:solidFill>
                          <a:latin typeface="+mn-lt"/>
                        </a:rPr>
                        <a:t>FaterRCNN</a:t>
                      </a:r>
                      <a:r>
                        <a:rPr lang="en-US" altLang="zh-CN" sz="1400" b="0" dirty="0">
                          <a:solidFill>
                            <a:schemeClr val="tx1">
                              <a:lumMod val="85000"/>
                              <a:lumOff val="15000"/>
                            </a:schemeClr>
                          </a:solidFill>
                          <a:latin typeface="+mn-lt"/>
                        </a:rPr>
                        <a:t> + FPN</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78.2</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82.3</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7475679"/>
                  </a:ext>
                </a:extLst>
              </a:tr>
            </a:tbl>
          </a:graphicData>
        </a:graphic>
      </p:graphicFrame>
      <p:grpSp>
        <p:nvGrpSpPr>
          <p:cNvPr id="22" name="组合 21">
            <a:extLst>
              <a:ext uri="{FF2B5EF4-FFF2-40B4-BE49-F238E27FC236}">
                <a16:creationId xmlns:a16="http://schemas.microsoft.com/office/drawing/2014/main" id="{F92045CF-2FDE-4347-96AD-1E1DE85D6600}"/>
              </a:ext>
            </a:extLst>
          </p:cNvPr>
          <p:cNvGrpSpPr/>
          <p:nvPr/>
        </p:nvGrpSpPr>
        <p:grpSpPr>
          <a:xfrm>
            <a:off x="412733" y="977850"/>
            <a:ext cx="3602861" cy="509896"/>
            <a:chOff x="888096" y="1000203"/>
            <a:chExt cx="4259825" cy="944066"/>
          </a:xfrm>
        </p:grpSpPr>
        <p:sp>
          <p:nvSpPr>
            <p:cNvPr id="23" name="矩形 22">
              <a:extLst>
                <a:ext uri="{FF2B5EF4-FFF2-40B4-BE49-F238E27FC236}">
                  <a16:creationId xmlns:a16="http://schemas.microsoft.com/office/drawing/2014/main" id="{A234208A-622E-4740-9991-6CA2674AD7B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a:extLst>
                <a:ext uri="{FF2B5EF4-FFF2-40B4-BE49-F238E27FC236}">
                  <a16:creationId xmlns:a16="http://schemas.microsoft.com/office/drawing/2014/main" id="{5DF1F7B1-85E4-45FA-8C6A-CD1003D5F84B}"/>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D9862E2B-DDE4-4350-B58D-AD174B3E1663}"/>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1BA91862-56BF-4931-B345-0E709D67DF2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6147744B-B4E0-45A9-8092-1B64B51A0C1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 name="矩形 4">
            <a:extLst>
              <a:ext uri="{FF2B5EF4-FFF2-40B4-BE49-F238E27FC236}">
                <a16:creationId xmlns:a16="http://schemas.microsoft.com/office/drawing/2014/main" id="{FF6483F3-8824-463B-9C7A-CDEC71F50F25}"/>
              </a:ext>
            </a:extLst>
          </p:cNvPr>
          <p:cNvSpPr/>
          <p:nvPr/>
        </p:nvSpPr>
        <p:spPr>
          <a:xfrm>
            <a:off x="432177" y="1048132"/>
            <a:ext cx="4061112" cy="369332"/>
          </a:xfrm>
          <a:prstGeom prst="rect">
            <a:avLst/>
          </a:prstGeom>
        </p:spPr>
        <p:txBody>
          <a:bodyPr wrap="none">
            <a:spAutoFit/>
          </a:bodyPr>
          <a:lstStyle/>
          <a:p>
            <a:r>
              <a:rPr lang="zh-CN" altLang="en-US" dirty="0">
                <a:solidFill>
                  <a:schemeClr val="tx1">
                    <a:lumMod val="85000"/>
                    <a:lumOff val="15000"/>
                  </a:schemeClr>
                </a:solidFill>
              </a:rPr>
              <a:t>采用的评价指标与</a:t>
            </a:r>
            <a:r>
              <a:rPr lang="en-US" altLang="zh-CN" dirty="0">
                <a:solidFill>
                  <a:schemeClr val="tx1">
                    <a:lumMod val="85000"/>
                    <a:lumOff val="15000"/>
                  </a:schemeClr>
                </a:solidFill>
              </a:rPr>
              <a:t>COCO</a:t>
            </a:r>
            <a:r>
              <a:rPr lang="zh-CN" altLang="en-US" dirty="0">
                <a:solidFill>
                  <a:schemeClr val="tx1">
                    <a:lumMod val="85000"/>
                    <a:lumOff val="15000"/>
                  </a:schemeClr>
                </a:solidFill>
              </a:rPr>
              <a:t>竞赛</a:t>
            </a:r>
            <a:r>
              <a:rPr lang="en-US" altLang="zh-CN" dirty="0" err="1">
                <a:solidFill>
                  <a:schemeClr val="tx1">
                    <a:lumMod val="85000"/>
                    <a:lumOff val="15000"/>
                  </a:schemeClr>
                </a:solidFill>
              </a:rPr>
              <a:t>mAP</a:t>
            </a:r>
            <a:r>
              <a:rPr lang="zh-CN" altLang="en-US" dirty="0">
                <a:solidFill>
                  <a:schemeClr val="tx1">
                    <a:lumMod val="85000"/>
                    <a:lumOff val="15000"/>
                  </a:schemeClr>
                </a:solidFill>
              </a:rPr>
              <a:t>相同</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164507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9EA4A2F-EF60-43A0-9585-0668FC7388F8}"/>
              </a:ext>
            </a:extLst>
          </p:cNvPr>
          <p:cNvSpPr/>
          <p:nvPr/>
        </p:nvSpPr>
        <p:spPr>
          <a:xfrm>
            <a:off x="2982055" y="3469682"/>
            <a:ext cx="3015196"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小组成员</a:t>
            </a:r>
            <a:endParaRPr lang="en-US" altLang="zh-CN" sz="2000" dirty="0">
              <a:solidFill>
                <a:schemeClr val="tx1"/>
              </a:solidFill>
            </a:endParaRPr>
          </a:p>
          <a:p>
            <a:pPr algn="ctr"/>
            <a:r>
              <a:rPr lang="zh-CN" altLang="en-US" sz="2000" dirty="0">
                <a:solidFill>
                  <a:schemeClr val="tx1"/>
                </a:solidFill>
              </a:rPr>
              <a:t>赵为，周玮康，杨欣捷</a:t>
            </a:r>
            <a:endParaRPr lang="en-US" altLang="zh-CN" sz="2000" dirty="0">
              <a:solidFill>
                <a:schemeClr val="tx1"/>
              </a:solidFill>
            </a:endParaRPr>
          </a:p>
        </p:txBody>
      </p:sp>
      <p:sp>
        <p:nvSpPr>
          <p:cNvPr id="16" name="矩形 15">
            <a:extLst>
              <a:ext uri="{FF2B5EF4-FFF2-40B4-BE49-F238E27FC236}">
                <a16:creationId xmlns:a16="http://schemas.microsoft.com/office/drawing/2014/main" id="{B9EC8A19-0EAB-438C-B3EC-1B828E284FC0}"/>
              </a:ext>
            </a:extLst>
          </p:cNvPr>
          <p:cNvSpPr/>
          <p:nvPr/>
        </p:nvSpPr>
        <p:spPr>
          <a:xfrm>
            <a:off x="6328515" y="3469682"/>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报告人</a:t>
            </a:r>
            <a:endParaRPr lang="en-US" altLang="zh-CN" sz="2000" dirty="0">
              <a:solidFill>
                <a:schemeClr val="tx1"/>
              </a:solidFill>
            </a:endParaRPr>
          </a:p>
          <a:p>
            <a:pPr algn="ctr"/>
            <a:r>
              <a:rPr lang="zh-CN" altLang="en-US" sz="2000" dirty="0">
                <a:solidFill>
                  <a:schemeClr val="tx1"/>
                </a:solidFill>
              </a:rPr>
              <a:t>赵为</a:t>
            </a:r>
            <a:endParaRPr lang="en-US" altLang="zh-CN" sz="2000" dirty="0">
              <a:solidFill>
                <a:schemeClr val="tx1"/>
              </a:solidFill>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b="1" dirty="0">
                <a:ea typeface="微软雅黑" charset="0"/>
              </a:rPr>
              <a:t>实践背景</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50374" y="1373199"/>
            <a:ext cx="5540073" cy="584775"/>
          </a:xfrm>
          <a:prstGeom prst="rect">
            <a:avLst/>
          </a:prstGeom>
        </p:spPr>
        <p:txBody>
          <a:bodyPr wrap="square">
            <a:spAutoFit/>
          </a:bodyPr>
          <a:lstStyle/>
          <a:p>
            <a:r>
              <a:rPr lang="en-US" altLang="zh-CN" sz="3200" b="1" dirty="0"/>
              <a:t>2020</a:t>
            </a:r>
            <a:r>
              <a:rPr lang="zh-CN" altLang="en-US" sz="3200" b="1" dirty="0"/>
              <a:t>海华</a:t>
            </a:r>
            <a:r>
              <a:rPr lang="en-US" altLang="zh-CN" sz="3200" b="1" dirty="0"/>
              <a:t>AI</a:t>
            </a:r>
            <a:r>
              <a:rPr lang="zh-CN" altLang="en-US" sz="3200" b="1" dirty="0"/>
              <a:t>挑战赛</a:t>
            </a:r>
            <a:r>
              <a:rPr lang="en-US" altLang="zh-CN" sz="3200" b="1" dirty="0"/>
              <a:t>·</a:t>
            </a:r>
            <a:r>
              <a:rPr lang="zh-CN" altLang="en-US" sz="3200" b="1" dirty="0"/>
              <a:t>垃圾分类</a:t>
            </a:r>
          </a:p>
        </p:txBody>
      </p:sp>
      <p:sp>
        <p:nvSpPr>
          <p:cNvPr id="6" name="矩形 5"/>
          <p:cNvSpPr/>
          <p:nvPr/>
        </p:nvSpPr>
        <p:spPr>
          <a:xfrm>
            <a:off x="950374" y="2041041"/>
            <a:ext cx="6291018" cy="338554"/>
          </a:xfrm>
          <a:prstGeom prst="rect">
            <a:avLst/>
          </a:prstGeom>
        </p:spPr>
        <p:txBody>
          <a:bodyPr wrap="none">
            <a:spAutoFit/>
          </a:bodyPr>
          <a:lstStyle/>
          <a:p>
            <a:r>
              <a:rPr lang="en-US" altLang="zh-CN" sz="1600" dirty="0">
                <a:hlinkClick r:id="rId2"/>
              </a:rPr>
              <a:t>https://www.biendata.com/competition/haihua_wastesorting_task2/</a:t>
            </a:r>
            <a:endParaRPr lang="zh-CN" altLang="en-US" sz="1600" dirty="0"/>
          </a:p>
        </p:txBody>
      </p:sp>
      <p:sp>
        <p:nvSpPr>
          <p:cNvPr id="7" name="矩形 6"/>
          <p:cNvSpPr/>
          <p:nvPr/>
        </p:nvSpPr>
        <p:spPr>
          <a:xfrm>
            <a:off x="959621" y="3199210"/>
            <a:ext cx="6550312" cy="777457"/>
          </a:xfrm>
          <a:prstGeom prst="rect">
            <a:avLst/>
          </a:prstGeom>
        </p:spPr>
        <p:txBody>
          <a:bodyPr wrap="square">
            <a:spAutoFit/>
          </a:bodyPr>
          <a:lstStyle/>
          <a:p>
            <a:pPr>
              <a:lnSpc>
                <a:spcPct val="130000"/>
              </a:lnSpc>
            </a:pPr>
            <a:r>
              <a:rPr lang="zh-CN" altLang="en-US" dirty="0">
                <a:latin typeface="微软雅黑" charset="0"/>
                <a:ea typeface="微软雅黑" charset="0"/>
              </a:rPr>
              <a:t>本次实践</a:t>
            </a:r>
            <a:r>
              <a:rPr lang="en-US" altLang="zh-CN" dirty="0">
                <a:latin typeface="微软雅黑" charset="0"/>
                <a:ea typeface="微软雅黑" charset="0"/>
              </a:rPr>
              <a:t>,</a:t>
            </a:r>
            <a:r>
              <a:rPr lang="zh-CN" altLang="en-US" dirty="0">
                <a:latin typeface="微软雅黑" charset="0"/>
                <a:ea typeface="微软雅黑" charset="0"/>
              </a:rPr>
              <a:t>我们采用了垃圾分类挑战赛的数据集</a:t>
            </a:r>
            <a:r>
              <a:rPr lang="en-US" altLang="zh-CN" dirty="0">
                <a:latin typeface="微软雅黑" charset="0"/>
                <a:ea typeface="微软雅黑" charset="0"/>
              </a:rPr>
              <a:t>,</a:t>
            </a:r>
            <a:r>
              <a:rPr lang="zh-CN" altLang="en-US" dirty="0">
                <a:latin typeface="微软雅黑" charset="0"/>
                <a:ea typeface="微软雅黑" charset="0"/>
              </a:rPr>
              <a:t>进行目标检测任务的相关的评测</a:t>
            </a:r>
            <a:r>
              <a:rPr lang="en-US" altLang="zh-CN" dirty="0">
                <a:latin typeface="微软雅黑" charset="0"/>
                <a:ea typeface="微软雅黑" charset="0"/>
              </a:rPr>
              <a:t>.</a:t>
            </a:r>
            <a:endParaRPr lang="zh-CN" altLang="en-US" dirty="0">
              <a:latin typeface="微软雅黑" charset="0"/>
              <a:ea typeface="微软雅黑" charset="0"/>
            </a:endParaRPr>
          </a:p>
        </p:txBody>
      </p:sp>
      <p:sp>
        <p:nvSpPr>
          <p:cNvPr id="8" name="矩形 7"/>
          <p:cNvSpPr/>
          <p:nvPr/>
        </p:nvSpPr>
        <p:spPr>
          <a:xfrm>
            <a:off x="959621" y="3938526"/>
            <a:ext cx="6550312" cy="2145587"/>
          </a:xfrm>
          <a:prstGeom prst="rect">
            <a:avLst/>
          </a:prstGeom>
        </p:spPr>
        <p:txBody>
          <a:bodyPr wrap="square">
            <a:spAutoFit/>
          </a:bodyPr>
          <a:lstStyle/>
          <a:p>
            <a:pPr>
              <a:lnSpc>
                <a:spcPct val="130000"/>
              </a:lnSpc>
            </a:pPr>
            <a:r>
              <a:rPr lang="zh-CN" altLang="en-US" dirty="0"/>
              <a:t>本次比赛技术组赛道共发布</a:t>
            </a:r>
            <a:r>
              <a:rPr lang="en-US" altLang="zh-CN" dirty="0"/>
              <a:t>80,000</a:t>
            </a:r>
            <a:r>
              <a:rPr lang="zh-CN" altLang="en-US" dirty="0"/>
              <a:t>张单类生活垃圾图片，以及</a:t>
            </a:r>
            <a:r>
              <a:rPr lang="en-US" altLang="zh-CN" dirty="0"/>
              <a:t>2,998</a:t>
            </a:r>
            <a:r>
              <a:rPr lang="zh-CN" altLang="en-US" dirty="0"/>
              <a:t>张多类垃圾图片作为训练集数据；</a:t>
            </a:r>
            <a:r>
              <a:rPr lang="en-US" altLang="zh-CN" dirty="0"/>
              <a:t>1,000</a:t>
            </a:r>
            <a:r>
              <a:rPr lang="zh-CN" altLang="en-US" dirty="0"/>
              <a:t>张多类垃圾图片作为验证集数据。</a:t>
            </a:r>
            <a:endParaRPr lang="en-US" altLang="zh-CN" dirty="0"/>
          </a:p>
          <a:p>
            <a:pPr>
              <a:lnSpc>
                <a:spcPct val="130000"/>
              </a:lnSpc>
            </a:pPr>
            <a:r>
              <a:rPr lang="zh-CN" altLang="en-US" dirty="0"/>
              <a:t>由于本次比赛没有模型评测时间限制</a:t>
            </a:r>
            <a:r>
              <a:rPr lang="en-US" altLang="zh-CN" dirty="0"/>
              <a:t>,</a:t>
            </a:r>
            <a:r>
              <a:rPr lang="zh-CN" altLang="en-US" dirty="0"/>
              <a:t>我们可以采用多阶段目标检测器</a:t>
            </a:r>
            <a:r>
              <a:rPr lang="en-US" altLang="zh-CN" dirty="0"/>
              <a:t>.</a:t>
            </a:r>
          </a:p>
          <a:p>
            <a:pPr>
              <a:lnSpc>
                <a:spcPct val="130000"/>
              </a:lnSpc>
            </a:pPr>
            <a:endParaRPr lang="zh-CN" altLang="en-US" sz="1400" dirty="0">
              <a:solidFill>
                <a:schemeClr val="bg1">
                  <a:lumMod val="50000"/>
                </a:schemeClr>
              </a:solidFill>
              <a:latin typeface="微软雅黑" charset="0"/>
              <a:ea typeface="微软雅黑" charset="0"/>
            </a:endParaRPr>
          </a:p>
        </p:txBody>
      </p:sp>
      <p:pic>
        <p:nvPicPr>
          <p:cNvPr id="10" name="图片 9">
            <a:extLst>
              <a:ext uri="{FF2B5EF4-FFF2-40B4-BE49-F238E27FC236}">
                <a16:creationId xmlns:a16="http://schemas.microsoft.com/office/drawing/2014/main" id="{390B28C2-D34E-4AA4-BF9F-77C37E66A6BC}"/>
              </a:ext>
            </a:extLst>
          </p:cNvPr>
          <p:cNvPicPr>
            <a:picLocks noChangeAspect="1"/>
          </p:cNvPicPr>
          <p:nvPr/>
        </p:nvPicPr>
        <p:blipFill>
          <a:blip r:embed="rId3"/>
          <a:stretch>
            <a:fillRect/>
          </a:stretch>
        </p:blipFill>
        <p:spPr>
          <a:xfrm>
            <a:off x="6277666" y="643031"/>
            <a:ext cx="4713064" cy="1232045"/>
          </a:xfrm>
          <a:prstGeom prst="rect">
            <a:avLst/>
          </a:prstGeom>
        </p:spPr>
      </p:pic>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选题背景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1041701" y="1004322"/>
            <a:ext cx="2156937" cy="369332"/>
          </a:xfrm>
          <a:prstGeom prst="rect">
            <a:avLst/>
          </a:prstGeom>
        </p:spPr>
        <p:txBody>
          <a:bodyPr wrap="none">
            <a:spAutoFit/>
          </a:bodyPr>
          <a:lstStyle/>
          <a:p>
            <a:r>
              <a:rPr lang="en-US" altLang="zh-CN" dirty="0"/>
              <a:t>Stage 1 </a:t>
            </a:r>
            <a:r>
              <a:rPr lang="zh-CN" altLang="en-US" dirty="0"/>
              <a:t>数据预处理</a:t>
            </a:r>
          </a:p>
        </p:txBody>
      </p:sp>
      <p:sp>
        <p:nvSpPr>
          <p:cNvPr id="18" name="矩形 17"/>
          <p:cNvSpPr/>
          <p:nvPr/>
        </p:nvSpPr>
        <p:spPr>
          <a:xfrm>
            <a:off x="959621" y="1481030"/>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基本的数据预处理观察</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剔除一些本身不存在的类别</a:t>
            </a:r>
            <a:r>
              <a:rPr lang="en-US" altLang="zh-CN" sz="1400" dirty="0">
                <a:solidFill>
                  <a:schemeClr val="bg1">
                    <a:lumMod val="50000"/>
                  </a:schemeClr>
                </a:solidFill>
                <a:latin typeface="微软雅黑" charset="0"/>
                <a:ea typeface="微软雅黑" charset="0"/>
              </a:rPr>
              <a:t>.</a:t>
            </a:r>
          </a:p>
          <a:p>
            <a:pPr>
              <a:lnSpc>
                <a:spcPct val="130000"/>
              </a:lnSpc>
            </a:pPr>
            <a:r>
              <a:rPr lang="zh-CN" altLang="en-US" sz="1400" dirty="0">
                <a:solidFill>
                  <a:schemeClr val="bg1">
                    <a:lumMod val="50000"/>
                  </a:schemeClr>
                </a:solidFill>
                <a:latin typeface="微软雅黑" charset="0"/>
                <a:ea typeface="微软雅黑" charset="0"/>
              </a:rPr>
              <a:t>调整标签</a:t>
            </a:r>
            <a:r>
              <a:rPr lang="en-US" altLang="zh-CN" sz="1400" dirty="0">
                <a:solidFill>
                  <a:schemeClr val="bg1">
                    <a:lumMod val="50000"/>
                  </a:schemeClr>
                </a:solidFill>
                <a:latin typeface="微软雅黑" charset="0"/>
                <a:ea typeface="微软雅黑" charset="0"/>
              </a:rPr>
              <a:t>json</a:t>
            </a:r>
            <a:r>
              <a:rPr lang="zh-CN" altLang="en-US" sz="1400" dirty="0">
                <a:solidFill>
                  <a:schemeClr val="bg1">
                    <a:lumMod val="50000"/>
                  </a:schemeClr>
                </a:solidFill>
                <a:latin typeface="微软雅黑" charset="0"/>
                <a:ea typeface="微软雅黑" charset="0"/>
              </a:rPr>
              <a:t>文件到可以训练的标准</a:t>
            </a:r>
            <a:r>
              <a:rPr lang="en-US" altLang="zh-CN" sz="1400" dirty="0">
                <a:solidFill>
                  <a:schemeClr val="bg1">
                    <a:lumMod val="50000"/>
                  </a:schemeClr>
                </a:solidFill>
                <a:latin typeface="微软雅黑" charset="0"/>
                <a:ea typeface="微软雅黑" charset="0"/>
              </a:rPr>
              <a:t>coco</a:t>
            </a:r>
            <a:r>
              <a:rPr lang="zh-CN" altLang="en-US" sz="1400" dirty="0">
                <a:solidFill>
                  <a:schemeClr val="bg1">
                    <a:lumMod val="50000"/>
                  </a:schemeClr>
                </a:solidFill>
                <a:latin typeface="微软雅黑" charset="0"/>
                <a:ea typeface="微软雅黑" charset="0"/>
              </a:rPr>
              <a:t>格式</a:t>
            </a:r>
          </a:p>
        </p:txBody>
      </p:sp>
      <p:grpSp>
        <p:nvGrpSpPr>
          <p:cNvPr id="19" name="组合 18"/>
          <p:cNvGrpSpPr/>
          <p:nvPr/>
        </p:nvGrpSpPr>
        <p:grpSpPr>
          <a:xfrm>
            <a:off x="948839" y="2249553"/>
            <a:ext cx="3185621"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 name="矩形 25"/>
          <p:cNvSpPr/>
          <p:nvPr/>
        </p:nvSpPr>
        <p:spPr>
          <a:xfrm>
            <a:off x="959621" y="2765661"/>
            <a:ext cx="6785885" cy="625171"/>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 </a:t>
            </a:r>
            <a:r>
              <a:rPr lang="zh-CN" altLang="en-US" sz="1400" dirty="0">
                <a:solidFill>
                  <a:schemeClr val="bg1">
                    <a:lumMod val="50000"/>
                  </a:schemeClr>
                </a:solidFill>
                <a:latin typeface="微软雅黑" charset="0"/>
                <a:ea typeface="微软雅黑" charset="0"/>
              </a:rPr>
              <a:t>直接使用最基础的</a:t>
            </a:r>
            <a:r>
              <a:rPr lang="en-US" altLang="zh-CN" sz="1400" dirty="0">
                <a:solidFill>
                  <a:schemeClr val="bg1">
                    <a:lumMod val="50000"/>
                  </a:schemeClr>
                </a:solidFill>
                <a:latin typeface="微软雅黑" charset="0"/>
                <a:ea typeface="微软雅黑" charset="0"/>
              </a:rPr>
              <a:t>baseline </a:t>
            </a:r>
            <a:r>
              <a:rPr lang="zh-CN" altLang="en-US" sz="1400" dirty="0">
                <a:solidFill>
                  <a:schemeClr val="bg1">
                    <a:lumMod val="50000"/>
                  </a:schemeClr>
                </a:solidFill>
                <a:latin typeface="微软雅黑" charset="0"/>
                <a:ea typeface="微软雅黑" charset="0"/>
              </a:rPr>
              <a:t> </a:t>
            </a:r>
            <a:r>
              <a:rPr lang="en-US" altLang="zh-CN" sz="1400" dirty="0">
                <a:solidFill>
                  <a:schemeClr val="bg1">
                    <a:lumMod val="50000"/>
                  </a:schemeClr>
                </a:solidFill>
                <a:latin typeface="微软雅黑" charset="0"/>
                <a:ea typeface="微软雅黑" charset="0"/>
              </a:rPr>
              <a:t>torch</a:t>
            </a:r>
            <a:r>
              <a:rPr lang="zh-CN" altLang="en-US" sz="1400" dirty="0">
                <a:solidFill>
                  <a:schemeClr val="bg1">
                    <a:lumMod val="50000"/>
                  </a:schemeClr>
                </a:solidFill>
                <a:latin typeface="微软雅黑" charset="0"/>
                <a:ea typeface="微软雅黑" charset="0"/>
              </a:rPr>
              <a:t>种</a:t>
            </a:r>
            <a:r>
              <a:rPr lang="en-US" altLang="zh-CN" sz="1400" dirty="0" err="1">
                <a:solidFill>
                  <a:schemeClr val="bg1">
                    <a:lumMod val="50000"/>
                  </a:schemeClr>
                </a:solidFill>
                <a:latin typeface="微软雅黑" charset="0"/>
                <a:ea typeface="微软雅黑" charset="0"/>
              </a:rPr>
              <a:t>modelzoo</a:t>
            </a:r>
            <a:r>
              <a:rPr lang="zh-CN" altLang="en-US" sz="1400" dirty="0">
                <a:solidFill>
                  <a:schemeClr val="bg1">
                    <a:lumMod val="50000"/>
                  </a:schemeClr>
                </a:solidFill>
                <a:latin typeface="微软雅黑" charset="0"/>
                <a:ea typeface="微软雅黑" charset="0"/>
              </a:rPr>
              <a:t>的</a:t>
            </a:r>
            <a:r>
              <a:rPr lang="en-US" altLang="zh-CN" sz="1400" dirty="0">
                <a:solidFill>
                  <a:schemeClr val="bg1">
                    <a:lumMod val="50000"/>
                  </a:schemeClr>
                </a:solidFill>
                <a:latin typeface="微软雅黑" charset="0"/>
                <a:ea typeface="微软雅黑" charset="0"/>
              </a:rPr>
              <a:t>fasterRcnn+Resnet50+FPN</a:t>
            </a:r>
          </a:p>
          <a:p>
            <a:pPr>
              <a:lnSpc>
                <a:spcPct val="130000"/>
              </a:lnSpc>
            </a:pPr>
            <a:r>
              <a:rPr lang="zh-CN" altLang="en-US" sz="1400" dirty="0">
                <a:solidFill>
                  <a:schemeClr val="bg1">
                    <a:lumMod val="50000"/>
                  </a:schemeClr>
                </a:solidFill>
                <a:latin typeface="微软雅黑" charset="0"/>
                <a:ea typeface="微软雅黑" charset="0"/>
              </a:rPr>
              <a:t>只训练多类图片</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数据增强方式是</a:t>
            </a:r>
            <a:r>
              <a:rPr lang="en-US" altLang="zh-CN" sz="1400" dirty="0">
                <a:solidFill>
                  <a:schemeClr val="bg1">
                    <a:lumMod val="50000"/>
                  </a:schemeClr>
                </a:solidFill>
                <a:latin typeface="微软雅黑" charset="0"/>
                <a:ea typeface="微软雅黑" charset="0"/>
              </a:rPr>
              <a:t>torch Dataset</a:t>
            </a:r>
            <a:r>
              <a:rPr lang="zh-CN" altLang="en-US" sz="1400" dirty="0">
                <a:solidFill>
                  <a:schemeClr val="bg1">
                    <a:lumMod val="50000"/>
                  </a:schemeClr>
                </a:solidFill>
                <a:latin typeface="微软雅黑" charset="0"/>
                <a:ea typeface="微软雅黑" charset="0"/>
              </a:rPr>
              <a:t>自带的进行旋转和缩放</a:t>
            </a:r>
            <a:r>
              <a:rPr lang="en-US" altLang="zh-CN" sz="1400" dirty="0">
                <a:solidFill>
                  <a:schemeClr val="bg1">
                    <a:lumMod val="50000"/>
                  </a:schemeClr>
                </a:solidFill>
                <a:latin typeface="微软雅黑" charset="0"/>
                <a:ea typeface="微软雅黑" charset="0"/>
              </a:rPr>
              <a:t>.</a:t>
            </a:r>
          </a:p>
        </p:txBody>
      </p:sp>
      <p:grpSp>
        <p:nvGrpSpPr>
          <p:cNvPr id="27" name="组合 26"/>
          <p:cNvGrpSpPr/>
          <p:nvPr/>
        </p:nvGrpSpPr>
        <p:grpSpPr>
          <a:xfrm>
            <a:off x="910794" y="3492642"/>
            <a:ext cx="3302618"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3" name="矩形 32"/>
          <p:cNvSpPr/>
          <p:nvPr/>
        </p:nvSpPr>
        <p:spPr>
          <a:xfrm>
            <a:off x="1041701" y="3594100"/>
            <a:ext cx="2786917" cy="369332"/>
          </a:xfrm>
          <a:prstGeom prst="rect">
            <a:avLst/>
          </a:prstGeom>
        </p:spPr>
        <p:txBody>
          <a:bodyPr wrap="none">
            <a:spAutoFit/>
          </a:bodyPr>
          <a:lstStyle/>
          <a:p>
            <a:r>
              <a:rPr lang="en-US" altLang="zh-CN" dirty="0"/>
              <a:t>Stage3 </a:t>
            </a:r>
            <a:r>
              <a:rPr lang="zh-CN" altLang="en-US" dirty="0"/>
              <a:t>数据增强方式更改</a:t>
            </a:r>
          </a:p>
        </p:txBody>
      </p:sp>
      <p:sp>
        <p:nvSpPr>
          <p:cNvPr id="34" name="矩形 33"/>
          <p:cNvSpPr/>
          <p:nvPr/>
        </p:nvSpPr>
        <p:spPr>
          <a:xfrm>
            <a:off x="959621" y="4044726"/>
            <a:ext cx="6550312"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最主要的问题存在于由于本身的单类图片为</a:t>
            </a:r>
            <a:r>
              <a:rPr lang="en-US" altLang="zh-CN" sz="1400" dirty="0">
                <a:solidFill>
                  <a:schemeClr val="bg1">
                    <a:lumMod val="50000"/>
                  </a:schemeClr>
                </a:solidFill>
                <a:latin typeface="微软雅黑" charset="0"/>
                <a:ea typeface="微软雅黑" charset="0"/>
              </a:rPr>
              <a:t>80000</a:t>
            </a:r>
            <a:r>
              <a:rPr lang="zh-CN" altLang="en-US" sz="1400" dirty="0">
                <a:solidFill>
                  <a:schemeClr val="bg1">
                    <a:lumMod val="50000"/>
                  </a:schemeClr>
                </a:solidFill>
                <a:latin typeface="微软雅黑" charset="0"/>
                <a:ea typeface="微软雅黑" charset="0"/>
              </a:rPr>
              <a:t>张</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而多类图片为</a:t>
            </a:r>
            <a:r>
              <a:rPr lang="en-US" altLang="zh-CN" sz="1400" dirty="0">
                <a:solidFill>
                  <a:schemeClr val="bg1">
                    <a:lumMod val="50000"/>
                  </a:schemeClr>
                </a:solidFill>
                <a:latin typeface="微软雅黑" charset="0"/>
                <a:ea typeface="微软雅黑" charset="0"/>
              </a:rPr>
              <a:t>3000</a:t>
            </a:r>
            <a:r>
              <a:rPr lang="zh-CN" altLang="en-US" sz="1400" dirty="0">
                <a:solidFill>
                  <a:schemeClr val="bg1">
                    <a:lumMod val="50000"/>
                  </a:schemeClr>
                </a:solidFill>
                <a:latin typeface="微软雅黑" charset="0"/>
                <a:ea typeface="微软雅黑" charset="0"/>
              </a:rPr>
              <a:t>张</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在之前的训练中</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单类</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多类同时训练</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就会导致测试集种无法识别一张照片中的多类</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效果甚至远差于只有多类数据集</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采用其他的数据增强方式解决这类问题</a:t>
            </a:r>
            <a:r>
              <a:rPr lang="en-US" altLang="zh-CN" sz="1400" dirty="0">
                <a:solidFill>
                  <a:schemeClr val="bg1">
                    <a:lumMod val="50000"/>
                  </a:schemeClr>
                </a:solidFill>
                <a:latin typeface="微软雅黑" charset="0"/>
                <a:ea typeface="微软雅黑" charset="0"/>
              </a:rPr>
              <a:t>.</a:t>
            </a:r>
          </a:p>
        </p:txBody>
      </p:sp>
      <p:sp>
        <p:nvSpPr>
          <p:cNvPr id="42" name="矩形 41"/>
          <p:cNvSpPr/>
          <p:nvPr/>
        </p:nvSpPr>
        <p:spPr>
          <a:xfrm>
            <a:off x="959621" y="5620528"/>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在使用数据增强方式数据预处理和</a:t>
            </a:r>
            <a:r>
              <a:rPr lang="en-US" altLang="zh-CN" sz="1400" dirty="0">
                <a:solidFill>
                  <a:schemeClr val="bg1">
                    <a:lumMod val="50000"/>
                  </a:schemeClr>
                </a:solidFill>
                <a:latin typeface="微软雅黑" charset="0"/>
                <a:ea typeface="微软雅黑" charset="0"/>
              </a:rPr>
              <a:t>baseline</a:t>
            </a:r>
            <a:r>
              <a:rPr lang="zh-CN" altLang="en-US" sz="1400" dirty="0">
                <a:solidFill>
                  <a:schemeClr val="bg1">
                    <a:lumMod val="50000"/>
                  </a:schemeClr>
                </a:solidFill>
                <a:latin typeface="微软雅黑" charset="0"/>
                <a:ea typeface="微软雅黑" charset="0"/>
              </a:rPr>
              <a:t>之后</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我们选用了目前效果最好的</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目标检测框架</a:t>
            </a:r>
            <a:r>
              <a:rPr lang="en-US" altLang="zh-CN" sz="1400" dirty="0">
                <a:solidFill>
                  <a:schemeClr val="bg1">
                    <a:lumMod val="50000"/>
                  </a:schemeClr>
                </a:solidFill>
                <a:latin typeface="微软雅黑" charset="0"/>
                <a:ea typeface="微软雅黑" charset="0"/>
              </a:rPr>
              <a:t>—</a:t>
            </a:r>
            <a:r>
              <a:rPr lang="en-US" altLang="zh-CN" sz="1400" dirty="0" err="1">
                <a:solidFill>
                  <a:schemeClr val="bg1">
                    <a:lumMod val="50000"/>
                  </a:schemeClr>
                </a:solidFill>
                <a:latin typeface="微软雅黑" charset="0"/>
                <a:ea typeface="微软雅黑" charset="0"/>
              </a:rPr>
              <a:t>mmdetection</a:t>
            </a:r>
            <a:r>
              <a:rPr lang="en-US" altLang="zh-CN" sz="1400" dirty="0">
                <a:solidFill>
                  <a:schemeClr val="bg1">
                    <a:lumMod val="50000"/>
                  </a:schemeClr>
                </a:solidFill>
                <a:latin typeface="微软雅黑" charset="0"/>
                <a:ea typeface="微软雅黑" charset="0"/>
              </a:rPr>
              <a:t>.</a:t>
            </a:r>
            <a:endParaRPr lang="zh-CN" altLang="en-US" sz="1400" dirty="0">
              <a:solidFill>
                <a:schemeClr val="bg1">
                  <a:lumMod val="50000"/>
                </a:schemeClr>
              </a:solidFill>
              <a:latin typeface="微软雅黑" charset="0"/>
              <a:ea typeface="微软雅黑" charset="0"/>
            </a:endParaRPr>
          </a:p>
        </p:txBody>
      </p:sp>
      <p:sp>
        <p:nvSpPr>
          <p:cNvPr id="11" name="矩形 10">
            <a:extLst>
              <a:ext uri="{FF2B5EF4-FFF2-40B4-BE49-F238E27FC236}">
                <a16:creationId xmlns:a16="http://schemas.microsoft.com/office/drawing/2014/main" id="{3579BACB-59F9-4CAB-8948-A876182E9F80}"/>
              </a:ext>
            </a:extLst>
          </p:cNvPr>
          <p:cNvSpPr/>
          <p:nvPr/>
        </p:nvSpPr>
        <p:spPr>
          <a:xfrm>
            <a:off x="1041701" y="2366326"/>
            <a:ext cx="2733073" cy="369332"/>
          </a:xfrm>
          <a:prstGeom prst="rect">
            <a:avLst/>
          </a:prstGeom>
        </p:spPr>
        <p:txBody>
          <a:bodyPr wrap="square">
            <a:spAutoFit/>
          </a:bodyPr>
          <a:lstStyle/>
          <a:p>
            <a:r>
              <a:rPr lang="en-US" altLang="zh-CN" dirty="0"/>
              <a:t>Stage 2 baseline</a:t>
            </a:r>
            <a:r>
              <a:rPr lang="zh-CN" altLang="en-US" dirty="0"/>
              <a:t>搭建</a:t>
            </a:r>
          </a:p>
        </p:txBody>
      </p:sp>
      <p:grpSp>
        <p:nvGrpSpPr>
          <p:cNvPr id="43" name="组合 42">
            <a:extLst>
              <a:ext uri="{FF2B5EF4-FFF2-40B4-BE49-F238E27FC236}">
                <a16:creationId xmlns:a16="http://schemas.microsoft.com/office/drawing/2014/main" id="{6919E653-9685-4338-A588-C41066534A7B}"/>
              </a:ext>
            </a:extLst>
          </p:cNvPr>
          <p:cNvGrpSpPr/>
          <p:nvPr/>
        </p:nvGrpSpPr>
        <p:grpSpPr>
          <a:xfrm>
            <a:off x="923286" y="4992162"/>
            <a:ext cx="3302618" cy="509896"/>
            <a:chOff x="888096" y="1000203"/>
            <a:chExt cx="4259825" cy="944066"/>
          </a:xfrm>
        </p:grpSpPr>
        <p:sp>
          <p:nvSpPr>
            <p:cNvPr id="44" name="矩形 43">
              <a:extLst>
                <a:ext uri="{FF2B5EF4-FFF2-40B4-BE49-F238E27FC236}">
                  <a16:creationId xmlns:a16="http://schemas.microsoft.com/office/drawing/2014/main" id="{80BE61C9-B853-42A7-8273-5DC8DC7AD4C9}"/>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a:extLst>
                <a:ext uri="{FF2B5EF4-FFF2-40B4-BE49-F238E27FC236}">
                  <a16:creationId xmlns:a16="http://schemas.microsoft.com/office/drawing/2014/main" id="{7A39E7E3-EEBF-4CE0-AAB9-FD348B784FF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a:extLst>
                <a:ext uri="{FF2B5EF4-FFF2-40B4-BE49-F238E27FC236}">
                  <a16:creationId xmlns:a16="http://schemas.microsoft.com/office/drawing/2014/main" id="{7E42E65A-286D-4DBC-BBDB-9E0993E9AB8E}"/>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a:extLst>
                <a:ext uri="{FF2B5EF4-FFF2-40B4-BE49-F238E27FC236}">
                  <a16:creationId xmlns:a16="http://schemas.microsoft.com/office/drawing/2014/main" id="{931F263E-69D6-426E-BAC3-866C25F296DF}"/>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a:extLst>
                <a:ext uri="{FF2B5EF4-FFF2-40B4-BE49-F238E27FC236}">
                  <a16:creationId xmlns:a16="http://schemas.microsoft.com/office/drawing/2014/main" id="{98BF5685-D769-4399-8C50-3C555BAF5CC2}"/>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9" name="矩形 48">
            <a:extLst>
              <a:ext uri="{FF2B5EF4-FFF2-40B4-BE49-F238E27FC236}">
                <a16:creationId xmlns:a16="http://schemas.microsoft.com/office/drawing/2014/main" id="{9A8F7DBB-3825-4297-8A35-8E92CA74BD2A}"/>
              </a:ext>
            </a:extLst>
          </p:cNvPr>
          <p:cNvSpPr/>
          <p:nvPr/>
        </p:nvSpPr>
        <p:spPr>
          <a:xfrm>
            <a:off x="1054193" y="5093620"/>
            <a:ext cx="3080267" cy="369332"/>
          </a:xfrm>
          <a:prstGeom prst="rect">
            <a:avLst/>
          </a:prstGeom>
        </p:spPr>
        <p:txBody>
          <a:bodyPr wrap="none">
            <a:spAutoFit/>
          </a:bodyPr>
          <a:lstStyle/>
          <a:p>
            <a:r>
              <a:rPr lang="en-US" altLang="zh-CN" dirty="0"/>
              <a:t>Stage4  </a:t>
            </a:r>
            <a:r>
              <a:rPr lang="zh-CN" altLang="en-US" dirty="0"/>
              <a:t>模型选择和参数调整</a:t>
            </a: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b="1" dirty="0">
                <a:ea typeface="微软雅黑" charset="0"/>
              </a:rPr>
              <a:t>模型结构</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模型结构</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02126" y="520412"/>
            <a:ext cx="1851412" cy="646331"/>
          </a:xfrm>
          <a:prstGeom prst="rect">
            <a:avLst/>
          </a:prstGeom>
        </p:spPr>
        <p:txBody>
          <a:bodyPr wrap="square">
            <a:spAutoFit/>
          </a:bodyPr>
          <a:lstStyle/>
          <a:p>
            <a:r>
              <a:rPr lang="en-US" altLang="zh-CN" sz="3600" dirty="0"/>
              <a:t>R-CNN</a:t>
            </a:r>
            <a:endParaRPr lang="zh-CN" altLang="en-US" sz="3600" dirty="0"/>
          </a:p>
        </p:txBody>
      </p:sp>
      <p:grpSp>
        <p:nvGrpSpPr>
          <p:cNvPr id="7" name="组合 6"/>
          <p:cNvGrpSpPr/>
          <p:nvPr/>
        </p:nvGrpSpPr>
        <p:grpSpPr>
          <a:xfrm>
            <a:off x="850746" y="580324"/>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矩形 15"/>
          <p:cNvSpPr/>
          <p:nvPr/>
        </p:nvSpPr>
        <p:spPr>
          <a:xfrm>
            <a:off x="850746" y="5174204"/>
            <a:ext cx="7193779"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主要思路</a:t>
            </a:r>
            <a:r>
              <a:rPr lang="en-US" altLang="zh-CN" sz="1400" dirty="0">
                <a:solidFill>
                  <a:schemeClr val="bg1">
                    <a:lumMod val="50000"/>
                  </a:schemeClr>
                </a:solidFill>
                <a:latin typeface="微软雅黑" charset="0"/>
                <a:ea typeface="微软雅黑" charset="0"/>
              </a:rPr>
              <a:t>:</a:t>
            </a:r>
          </a:p>
          <a:p>
            <a:pPr>
              <a:lnSpc>
                <a:spcPct val="130000"/>
              </a:lnSpc>
            </a:pPr>
            <a:r>
              <a:rPr lang="en-US" altLang="zh-CN" sz="1400" dirty="0">
                <a:solidFill>
                  <a:schemeClr val="bg1">
                    <a:lumMod val="50000"/>
                  </a:schemeClr>
                </a:solidFill>
                <a:latin typeface="微软雅黑" charset="0"/>
                <a:ea typeface="微软雅黑" charset="0"/>
              </a:rPr>
              <a:t>Region proposal : selective search(2000 ROIs)</a:t>
            </a:r>
          </a:p>
          <a:p>
            <a:pPr>
              <a:lnSpc>
                <a:spcPct val="130000"/>
              </a:lnSpc>
            </a:pPr>
            <a:r>
              <a:rPr lang="en-US" altLang="zh-CN" sz="1400" dirty="0">
                <a:solidFill>
                  <a:schemeClr val="bg1">
                    <a:lumMod val="50000"/>
                  </a:schemeClr>
                </a:solidFill>
                <a:latin typeface="微软雅黑" charset="0"/>
                <a:ea typeface="微软雅黑" charset="0"/>
              </a:rPr>
              <a:t>Bounding box regression and classification </a:t>
            </a:r>
            <a:r>
              <a:rPr lang="zh-CN" altLang="en-US" sz="1400" dirty="0">
                <a:solidFill>
                  <a:schemeClr val="bg1">
                    <a:lumMod val="50000"/>
                  </a:schemeClr>
                </a:solidFill>
                <a:latin typeface="微软雅黑" charset="0"/>
                <a:ea typeface="微软雅黑" charset="0"/>
              </a:rPr>
              <a:t>边框回归和分类</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缺陷</a:t>
            </a:r>
            <a:r>
              <a:rPr lang="en-US" altLang="zh-CN" sz="1400" dirty="0">
                <a:solidFill>
                  <a:schemeClr val="bg1">
                    <a:lumMod val="50000"/>
                  </a:schemeClr>
                </a:solidFill>
                <a:latin typeface="微软雅黑" charset="0"/>
                <a:ea typeface="微软雅黑" charset="0"/>
              </a:rPr>
              <a:t>: </a:t>
            </a:r>
            <a:r>
              <a:rPr lang="zh-CN" altLang="en-US" sz="1400" dirty="0">
                <a:solidFill>
                  <a:schemeClr val="bg1">
                    <a:lumMod val="50000"/>
                  </a:schemeClr>
                </a:solidFill>
                <a:latin typeface="微软雅黑" charset="0"/>
                <a:ea typeface="微软雅黑" charset="0"/>
              </a:rPr>
              <a:t>花费实践长</a:t>
            </a:r>
            <a:endParaRPr lang="en-US" altLang="zh-CN" sz="1400" dirty="0">
              <a:solidFill>
                <a:schemeClr val="bg1">
                  <a:lumMod val="50000"/>
                </a:schemeClr>
              </a:solidFill>
              <a:latin typeface="微软雅黑" charset="0"/>
              <a:ea typeface="微软雅黑" charset="0"/>
            </a:endParaRPr>
          </a:p>
        </p:txBody>
      </p:sp>
      <p:pic>
        <p:nvPicPr>
          <p:cNvPr id="1030" name="Picture 6">
            <a:extLst>
              <a:ext uri="{FF2B5EF4-FFF2-40B4-BE49-F238E27FC236}">
                <a16:creationId xmlns:a16="http://schemas.microsoft.com/office/drawing/2014/main" id="{E4A3224B-461A-41B2-B320-1246C3AE2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691910"/>
            <a:ext cx="7620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0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02126" y="520412"/>
            <a:ext cx="3257498" cy="646331"/>
          </a:xfrm>
          <a:prstGeom prst="rect">
            <a:avLst/>
          </a:prstGeom>
        </p:spPr>
        <p:txBody>
          <a:bodyPr wrap="square">
            <a:spAutoFit/>
          </a:bodyPr>
          <a:lstStyle/>
          <a:p>
            <a:r>
              <a:rPr lang="en-US" altLang="zh-CN" sz="3600" dirty="0"/>
              <a:t>Fast R-CNN</a:t>
            </a:r>
            <a:endParaRPr lang="zh-CN" altLang="en-US" sz="3600" dirty="0"/>
          </a:p>
        </p:txBody>
      </p:sp>
      <p:grpSp>
        <p:nvGrpSpPr>
          <p:cNvPr id="7" name="组合 6"/>
          <p:cNvGrpSpPr/>
          <p:nvPr/>
        </p:nvGrpSpPr>
        <p:grpSpPr>
          <a:xfrm>
            <a:off x="850747" y="580323"/>
            <a:ext cx="3004078" cy="594663"/>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矩形 15"/>
          <p:cNvSpPr/>
          <p:nvPr/>
        </p:nvSpPr>
        <p:spPr>
          <a:xfrm>
            <a:off x="850746" y="5174204"/>
            <a:ext cx="7193779"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主要思路</a:t>
            </a:r>
            <a:r>
              <a:rPr lang="en-US" altLang="zh-CN" sz="1400" dirty="0">
                <a:solidFill>
                  <a:schemeClr val="bg1">
                    <a:lumMod val="50000"/>
                  </a:schemeClr>
                </a:solidFill>
                <a:latin typeface="微软雅黑" charset="0"/>
                <a:ea typeface="微软雅黑" charset="0"/>
              </a:rPr>
              <a:t>:</a:t>
            </a:r>
          </a:p>
          <a:p>
            <a:pPr>
              <a:lnSpc>
                <a:spcPct val="130000"/>
              </a:lnSpc>
            </a:pPr>
            <a:r>
              <a:rPr lang="en-US" altLang="zh-CN" sz="1400" dirty="0">
                <a:solidFill>
                  <a:schemeClr val="bg1">
                    <a:lumMod val="50000"/>
                  </a:schemeClr>
                </a:solidFill>
                <a:latin typeface="微软雅黑" charset="0"/>
                <a:ea typeface="微软雅黑" charset="0"/>
              </a:rPr>
              <a:t>1. Region proposal : </a:t>
            </a:r>
            <a:r>
              <a:rPr lang="zh-CN" altLang="en-US" sz="1400" dirty="0">
                <a:solidFill>
                  <a:schemeClr val="bg1">
                    <a:lumMod val="50000"/>
                  </a:schemeClr>
                </a:solidFill>
                <a:latin typeface="微软雅黑" charset="0"/>
                <a:ea typeface="微软雅黑" charset="0"/>
              </a:rPr>
              <a:t>直接从特征图种进行</a:t>
            </a:r>
            <a:r>
              <a:rPr lang="en-US" altLang="zh-CN" sz="1400" dirty="0">
                <a:solidFill>
                  <a:schemeClr val="bg1">
                    <a:lumMod val="50000"/>
                  </a:schemeClr>
                </a:solidFill>
                <a:latin typeface="微软雅黑" charset="0"/>
                <a:ea typeface="微软雅黑" charset="0"/>
              </a:rPr>
              <a:t>Selective Search</a:t>
            </a:r>
            <a:r>
              <a:rPr lang="zh-CN" altLang="en-US" sz="1400" dirty="0">
                <a:solidFill>
                  <a:schemeClr val="bg1">
                    <a:lumMod val="50000"/>
                  </a:schemeClr>
                </a:solidFill>
                <a:latin typeface="微软雅黑" charset="0"/>
                <a:ea typeface="微软雅黑" charset="0"/>
              </a:rPr>
              <a:t>而不是从原本图片中</a:t>
            </a:r>
            <a:endParaRPr lang="en-US" altLang="zh-CN" sz="1400" dirty="0">
              <a:solidFill>
                <a:schemeClr val="bg1">
                  <a:lumMod val="50000"/>
                </a:schemeClr>
              </a:solidFill>
              <a:latin typeface="微软雅黑" charset="0"/>
              <a:ea typeface="微软雅黑" charset="0"/>
            </a:endParaRPr>
          </a:p>
          <a:p>
            <a:pPr>
              <a:lnSpc>
                <a:spcPct val="130000"/>
              </a:lnSpc>
            </a:pPr>
            <a:r>
              <a:rPr lang="en-US" altLang="zh-CN" sz="1400" dirty="0">
                <a:solidFill>
                  <a:schemeClr val="bg1">
                    <a:lumMod val="50000"/>
                  </a:schemeClr>
                </a:solidFill>
                <a:latin typeface="微软雅黑" charset="0"/>
                <a:ea typeface="微软雅黑" charset="0"/>
              </a:rPr>
              <a:t>2. </a:t>
            </a:r>
            <a:r>
              <a:rPr lang="zh-CN" altLang="en-US" sz="1400" dirty="0">
                <a:solidFill>
                  <a:schemeClr val="bg1">
                    <a:lumMod val="50000"/>
                  </a:schemeClr>
                </a:solidFill>
                <a:latin typeface="微软雅黑" charset="0"/>
                <a:ea typeface="微软雅黑" charset="0"/>
              </a:rPr>
              <a:t>采用</a:t>
            </a:r>
            <a:r>
              <a:rPr lang="en-US" altLang="zh-CN" sz="1400" dirty="0">
                <a:solidFill>
                  <a:schemeClr val="bg1">
                    <a:lumMod val="50000"/>
                  </a:schemeClr>
                </a:solidFill>
                <a:latin typeface="微软雅黑" charset="0"/>
                <a:ea typeface="微软雅黑" charset="0"/>
              </a:rPr>
              <a:t>ROI pooling</a:t>
            </a:r>
            <a:r>
              <a:rPr lang="zh-CN" altLang="en-US" sz="1400" dirty="0">
                <a:solidFill>
                  <a:schemeClr val="bg1">
                    <a:lumMod val="50000"/>
                  </a:schemeClr>
                </a:solidFill>
                <a:latin typeface="微软雅黑" charset="0"/>
                <a:ea typeface="微软雅黑" charset="0"/>
              </a:rPr>
              <a:t>的方法讲所有的</a:t>
            </a:r>
            <a:r>
              <a:rPr lang="en-US" altLang="zh-CN" sz="1400" dirty="0">
                <a:solidFill>
                  <a:schemeClr val="bg1">
                    <a:lumMod val="50000"/>
                  </a:schemeClr>
                </a:solidFill>
                <a:latin typeface="微软雅黑" charset="0"/>
                <a:ea typeface="微软雅黑" charset="0"/>
              </a:rPr>
              <a:t>ROI</a:t>
            </a:r>
            <a:r>
              <a:rPr lang="zh-CN" altLang="en-US" sz="1400" dirty="0">
                <a:solidFill>
                  <a:schemeClr val="bg1">
                    <a:lumMod val="50000"/>
                  </a:schemeClr>
                </a:solidFill>
                <a:latin typeface="微软雅黑" charset="0"/>
                <a:ea typeface="微软雅黑" charset="0"/>
              </a:rPr>
              <a:t>变为固定的尺寸</a:t>
            </a:r>
            <a:endParaRPr lang="en-US" altLang="zh-CN"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缺陷</a:t>
            </a:r>
            <a:r>
              <a:rPr lang="en-US" altLang="zh-CN" sz="1400" dirty="0">
                <a:solidFill>
                  <a:schemeClr val="bg1">
                    <a:lumMod val="50000"/>
                  </a:schemeClr>
                </a:solidFill>
                <a:latin typeface="微软雅黑" charset="0"/>
                <a:ea typeface="微软雅黑" charset="0"/>
              </a:rPr>
              <a:t>: </a:t>
            </a:r>
            <a:r>
              <a:rPr lang="zh-CN" altLang="en-US" sz="1400" dirty="0">
                <a:solidFill>
                  <a:schemeClr val="bg1">
                    <a:lumMod val="50000"/>
                  </a:schemeClr>
                </a:solidFill>
                <a:latin typeface="微软雅黑" charset="0"/>
                <a:ea typeface="微软雅黑" charset="0"/>
              </a:rPr>
              <a:t> </a:t>
            </a:r>
            <a:r>
              <a:rPr lang="en-US" altLang="zh-CN" sz="1400" dirty="0">
                <a:solidFill>
                  <a:schemeClr val="bg1">
                    <a:lumMod val="50000"/>
                  </a:schemeClr>
                </a:solidFill>
                <a:latin typeface="微软雅黑" charset="0"/>
                <a:ea typeface="微软雅黑" charset="0"/>
              </a:rPr>
              <a:t>Selective search </a:t>
            </a:r>
            <a:r>
              <a:rPr lang="zh-CN" altLang="en-US" sz="1400" dirty="0">
                <a:solidFill>
                  <a:schemeClr val="bg1">
                    <a:lumMod val="50000"/>
                  </a:schemeClr>
                </a:solidFill>
                <a:latin typeface="微软雅黑" charset="0"/>
                <a:ea typeface="微软雅黑" charset="0"/>
              </a:rPr>
              <a:t>本身耗费时间较长</a:t>
            </a:r>
            <a:endParaRPr lang="en-US" altLang="zh-CN" sz="1400" dirty="0">
              <a:solidFill>
                <a:schemeClr val="bg1">
                  <a:lumMod val="50000"/>
                </a:schemeClr>
              </a:solidFill>
              <a:latin typeface="微软雅黑" charset="0"/>
              <a:ea typeface="微软雅黑" charset="0"/>
            </a:endParaRPr>
          </a:p>
        </p:txBody>
      </p:sp>
      <p:pic>
        <p:nvPicPr>
          <p:cNvPr id="2054" name="Picture 6">
            <a:extLst>
              <a:ext uri="{FF2B5EF4-FFF2-40B4-BE49-F238E27FC236}">
                <a16:creationId xmlns:a16="http://schemas.microsoft.com/office/drawing/2014/main" id="{107FA369-9F58-423D-9B3A-1AEA11CB0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62" y="1767473"/>
            <a:ext cx="9435609" cy="267735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53242F51-E934-4CD3-B820-FC12CF895110}"/>
              </a:ext>
            </a:extLst>
          </p:cNvPr>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模型结构</a:t>
            </a:r>
          </a:p>
        </p:txBody>
      </p:sp>
    </p:spTree>
    <p:extLst>
      <p:ext uri="{BB962C8B-B14F-4D97-AF65-F5344CB8AC3E}">
        <p14:creationId xmlns:p14="http://schemas.microsoft.com/office/powerpoint/2010/main" val="54316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02125" y="520412"/>
            <a:ext cx="5824417" cy="646331"/>
          </a:xfrm>
          <a:prstGeom prst="rect">
            <a:avLst/>
          </a:prstGeom>
        </p:spPr>
        <p:txBody>
          <a:bodyPr wrap="square">
            <a:spAutoFit/>
          </a:bodyPr>
          <a:lstStyle/>
          <a:p>
            <a:r>
              <a:rPr lang="en-US" altLang="zh-CN" sz="3600" dirty="0"/>
              <a:t>Faster R-CNN + FPN</a:t>
            </a:r>
            <a:endParaRPr lang="zh-CN" altLang="en-US" sz="3600" dirty="0"/>
          </a:p>
        </p:txBody>
      </p:sp>
      <p:grpSp>
        <p:nvGrpSpPr>
          <p:cNvPr id="7" name="组合 6"/>
          <p:cNvGrpSpPr/>
          <p:nvPr/>
        </p:nvGrpSpPr>
        <p:grpSpPr>
          <a:xfrm>
            <a:off x="850746" y="580323"/>
            <a:ext cx="4635653" cy="594663"/>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矩形 15"/>
          <p:cNvSpPr/>
          <p:nvPr/>
        </p:nvSpPr>
        <p:spPr>
          <a:xfrm>
            <a:off x="850746" y="5174204"/>
            <a:ext cx="7193779"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主要思路</a:t>
            </a:r>
            <a:r>
              <a:rPr lang="en-US" altLang="zh-CN" sz="1400" dirty="0">
                <a:solidFill>
                  <a:schemeClr val="bg1">
                    <a:lumMod val="50000"/>
                  </a:schemeClr>
                </a:solidFill>
                <a:latin typeface="微软雅黑" charset="0"/>
                <a:ea typeface="微软雅黑" charset="0"/>
              </a:rPr>
              <a:t>:</a:t>
            </a:r>
          </a:p>
          <a:p>
            <a:pPr marL="342900" indent="-342900">
              <a:lnSpc>
                <a:spcPct val="130000"/>
              </a:lnSpc>
              <a:buAutoNum type="arabicPeriod"/>
            </a:pPr>
            <a:r>
              <a:rPr lang="en-US" altLang="zh-CN" sz="1400" dirty="0">
                <a:solidFill>
                  <a:schemeClr val="bg1">
                    <a:lumMod val="50000"/>
                  </a:schemeClr>
                </a:solidFill>
                <a:latin typeface="微软雅黑" charset="0"/>
                <a:ea typeface="微软雅黑" charset="0"/>
              </a:rPr>
              <a:t>Region proposal : </a:t>
            </a:r>
            <a:r>
              <a:rPr lang="zh-CN" altLang="en-US" sz="1400" dirty="0">
                <a:solidFill>
                  <a:schemeClr val="bg1">
                    <a:lumMod val="50000"/>
                  </a:schemeClr>
                </a:solidFill>
                <a:latin typeface="微软雅黑" charset="0"/>
                <a:ea typeface="微软雅黑" charset="0"/>
              </a:rPr>
              <a:t>通过特征金字塔</a:t>
            </a:r>
            <a:r>
              <a:rPr lang="en-US" altLang="zh-CN" sz="1400" dirty="0">
                <a:solidFill>
                  <a:schemeClr val="bg1">
                    <a:lumMod val="50000"/>
                  </a:schemeClr>
                </a:solidFill>
                <a:latin typeface="微软雅黑" charset="0"/>
                <a:ea typeface="微软雅黑" charset="0"/>
              </a:rPr>
              <a:t>(FPN)</a:t>
            </a:r>
            <a:r>
              <a:rPr lang="zh-CN" altLang="en-US" sz="1400" dirty="0">
                <a:solidFill>
                  <a:schemeClr val="bg1">
                    <a:lumMod val="50000"/>
                  </a:schemeClr>
                </a:solidFill>
                <a:latin typeface="微软雅黑" charset="0"/>
                <a:ea typeface="微软雅黑" charset="0"/>
              </a:rPr>
              <a:t>和</a:t>
            </a:r>
            <a:r>
              <a:rPr lang="en-US" altLang="zh-CN" sz="1400" dirty="0">
                <a:solidFill>
                  <a:schemeClr val="bg1">
                    <a:lumMod val="50000"/>
                  </a:schemeClr>
                </a:solidFill>
                <a:latin typeface="微软雅黑" charset="0"/>
                <a:ea typeface="微软雅黑" charset="0"/>
              </a:rPr>
              <a:t>RPN</a:t>
            </a:r>
            <a:r>
              <a:rPr lang="zh-CN" altLang="en-US" sz="1400" dirty="0">
                <a:solidFill>
                  <a:schemeClr val="bg1">
                    <a:lumMod val="50000"/>
                  </a:schemeClr>
                </a:solidFill>
                <a:latin typeface="微软雅黑" charset="0"/>
                <a:ea typeface="微软雅黑" charset="0"/>
              </a:rPr>
              <a:t>网络来进行</a:t>
            </a:r>
            <a:r>
              <a:rPr lang="en-US" altLang="zh-CN" sz="1400" dirty="0">
                <a:solidFill>
                  <a:schemeClr val="bg1">
                    <a:lumMod val="50000"/>
                  </a:schemeClr>
                </a:solidFill>
                <a:latin typeface="微软雅黑" charset="0"/>
                <a:ea typeface="微软雅黑" charset="0"/>
              </a:rPr>
              <a:t>Region Proposal</a:t>
            </a:r>
          </a:p>
          <a:p>
            <a:pPr>
              <a:lnSpc>
                <a:spcPct val="130000"/>
              </a:lnSpc>
            </a:pPr>
            <a:r>
              <a:rPr lang="en-US" altLang="zh-CN" sz="1400" dirty="0">
                <a:solidFill>
                  <a:schemeClr val="bg1">
                    <a:lumMod val="50000"/>
                  </a:schemeClr>
                </a:solidFill>
                <a:latin typeface="微软雅黑" charset="0"/>
                <a:ea typeface="微软雅黑" charset="0"/>
              </a:rPr>
              <a:t>2.    </a:t>
            </a:r>
            <a:r>
              <a:rPr lang="zh-CN" altLang="en-US" sz="1400" dirty="0">
                <a:solidFill>
                  <a:schemeClr val="bg1">
                    <a:lumMod val="50000"/>
                  </a:schemeClr>
                </a:solidFill>
                <a:latin typeface="微软雅黑" charset="0"/>
                <a:ea typeface="微软雅黑" charset="0"/>
              </a:rPr>
              <a:t>采用</a:t>
            </a:r>
            <a:r>
              <a:rPr lang="en-US" altLang="zh-CN" sz="1400" dirty="0">
                <a:solidFill>
                  <a:schemeClr val="bg1">
                    <a:lumMod val="50000"/>
                  </a:schemeClr>
                </a:solidFill>
                <a:latin typeface="微软雅黑" charset="0"/>
                <a:ea typeface="微软雅黑" charset="0"/>
              </a:rPr>
              <a:t>ROI pooling</a:t>
            </a:r>
            <a:r>
              <a:rPr lang="zh-CN" altLang="en-US" sz="1400" dirty="0">
                <a:solidFill>
                  <a:schemeClr val="bg1">
                    <a:lumMod val="50000"/>
                  </a:schemeClr>
                </a:solidFill>
                <a:latin typeface="微软雅黑" charset="0"/>
                <a:ea typeface="微软雅黑" charset="0"/>
              </a:rPr>
              <a:t>变为</a:t>
            </a:r>
            <a:r>
              <a:rPr lang="en-US" altLang="zh-CN" sz="1400" dirty="0">
                <a:solidFill>
                  <a:schemeClr val="bg1">
                    <a:lumMod val="50000"/>
                  </a:schemeClr>
                </a:solidFill>
                <a:latin typeface="微软雅黑" charset="0"/>
                <a:ea typeface="微软雅黑" charset="0"/>
              </a:rPr>
              <a:t>ROI Align</a:t>
            </a:r>
          </a:p>
        </p:txBody>
      </p:sp>
      <p:pic>
        <p:nvPicPr>
          <p:cNvPr id="6" name="图片 5">
            <a:extLst>
              <a:ext uri="{FF2B5EF4-FFF2-40B4-BE49-F238E27FC236}">
                <a16:creationId xmlns:a16="http://schemas.microsoft.com/office/drawing/2014/main" id="{4E5153D6-0567-4E55-945C-AA18CC01CC03}"/>
              </a:ext>
            </a:extLst>
          </p:cNvPr>
          <p:cNvPicPr>
            <a:picLocks noChangeAspect="1"/>
          </p:cNvPicPr>
          <p:nvPr/>
        </p:nvPicPr>
        <p:blipFill>
          <a:blip r:embed="rId2"/>
          <a:stretch>
            <a:fillRect/>
          </a:stretch>
        </p:blipFill>
        <p:spPr>
          <a:xfrm>
            <a:off x="929098" y="1387009"/>
            <a:ext cx="4983912" cy="2773920"/>
          </a:xfrm>
          <a:prstGeom prst="rect">
            <a:avLst/>
          </a:prstGeom>
        </p:spPr>
      </p:pic>
      <p:pic>
        <p:nvPicPr>
          <p:cNvPr id="13" name="图片 12">
            <a:extLst>
              <a:ext uri="{FF2B5EF4-FFF2-40B4-BE49-F238E27FC236}">
                <a16:creationId xmlns:a16="http://schemas.microsoft.com/office/drawing/2014/main" id="{002B8A65-104E-4688-8D83-9EC5A4D1A508}"/>
              </a:ext>
            </a:extLst>
          </p:cNvPr>
          <p:cNvPicPr>
            <a:picLocks noChangeAspect="1"/>
          </p:cNvPicPr>
          <p:nvPr/>
        </p:nvPicPr>
        <p:blipFill>
          <a:blip r:embed="rId3"/>
          <a:stretch>
            <a:fillRect/>
          </a:stretch>
        </p:blipFill>
        <p:spPr>
          <a:xfrm>
            <a:off x="5913010" y="1649234"/>
            <a:ext cx="3334262" cy="2012222"/>
          </a:xfrm>
          <a:prstGeom prst="rect">
            <a:avLst/>
          </a:prstGeom>
        </p:spPr>
      </p:pic>
      <p:sp>
        <p:nvSpPr>
          <p:cNvPr id="15" name="矩形 14">
            <a:extLst>
              <a:ext uri="{FF2B5EF4-FFF2-40B4-BE49-F238E27FC236}">
                <a16:creationId xmlns:a16="http://schemas.microsoft.com/office/drawing/2014/main" id="{28E2C3C7-FB6B-457B-AF1C-30473AD2FB3E}"/>
              </a:ext>
            </a:extLst>
          </p:cNvPr>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模型结构</a:t>
            </a:r>
          </a:p>
        </p:txBody>
      </p:sp>
    </p:spTree>
    <p:extLst>
      <p:ext uri="{BB962C8B-B14F-4D97-AF65-F5344CB8AC3E}">
        <p14:creationId xmlns:p14="http://schemas.microsoft.com/office/powerpoint/2010/main" val="233773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TotalTime>
  <Words>1702</Words>
  <Application>Microsoft Office PowerPoint</Application>
  <PresentationFormat>宽屏</PresentationFormat>
  <Paragraphs>135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微软雅黑</vt:lpstr>
      <vt:lpstr>Arial</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amadeuszhao</cp:lastModifiedBy>
  <cp:revision>94</cp:revision>
  <dcterms:created xsi:type="dcterms:W3CDTF">2015-08-18T02:51:41Z</dcterms:created>
  <dcterms:modified xsi:type="dcterms:W3CDTF">2020-05-10T05:13:50Z</dcterms:modified>
  <cp:category/>
</cp:coreProperties>
</file>