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ADBC5B-CFC4-4F61-8950-45DEA20454FF}">
  <a:tblStyle styleId="{57ADBC5B-CFC4-4F61-8950-45DEA20454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fa593f979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fa593f97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fa593f979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fa593f97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</a:t>
            </a:r>
            <a:r>
              <a:rPr lang="fr"/>
              <a:t>uild Your Own Chatbot with Gemini API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By Reda KHERFALLAH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4003" cy="529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Demo 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243475" y="7025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43475" y="788475"/>
            <a:ext cx="8520600" cy="4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908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25"/>
              <a:buChar char="➔"/>
            </a:pPr>
            <a:r>
              <a:rPr lang="fr" sz="1425"/>
              <a:t>Language learning shouldn't be a solo journey. With LinguaGuide, every mistake becomes progress, and every interaction brings cultural discovery.</a:t>
            </a:r>
            <a:endParaRPr sz="14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5"/>
          </a:p>
          <a:p>
            <a:pPr indent="-31908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25"/>
              <a:buChar char="➔"/>
            </a:pPr>
            <a:r>
              <a:rPr lang="fr" sz="1425"/>
              <a:t>Beyond Conversations: Building a Holistic Learning Ecosystem</a:t>
            </a:r>
            <a:endParaRPr sz="1425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271075" y="0"/>
            <a:ext cx="8520600" cy="4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625"/>
              <a:t>Critical Perspectives for Growth :</a:t>
            </a:r>
            <a:endParaRPr sz="1425"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243475" y="33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{57ADBC5B-CFC4-4F61-8950-45DEA20454FF}</a:tableStyleId>
              </a:tblPr>
              <a:tblGrid>
                <a:gridCol w="4096125"/>
                <a:gridCol w="2330750"/>
                <a:gridCol w="2148925"/>
              </a:tblGrid>
              <a:tr h="330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Perspective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Challenge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Solution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7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Database :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Personalize learning paths using historical data 📊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Quantify progress (e.g., "You’ve mastered 82% of A1 German!")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Enable spaced repetition algorithms 🔄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Real-time sync with LLM context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Redis caching for session states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25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Audio/Visual :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Cater to diverse learning styles (auditory/visual learners) 🎧👀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Enable pronunciation feedback via speech-to-text 🎤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Large media storage costs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Cloudflare R2 + on-demand transcoding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0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Fine-Tuning :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Domain-specific optimization (e.g., medical Spanish vs. travel Spanish) 🏥✈️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fr"/>
                        <a:t>Reduce hallucinations in cultural explanations 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Overfitting to textbook phrases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Hybrid human-AI dataset curation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73700" y="1806450"/>
            <a:ext cx="81018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Bridging Language Gaps with Context-Aware AI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375" y="0"/>
            <a:ext cx="663891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Problem Statement</a:t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Traditional Language Learning Pain Points</a:t>
            </a:r>
            <a:endParaRPr/>
          </a:p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4652900" y="800400"/>
            <a:ext cx="42045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One-size-fits-all approaches ❌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Cultural context gaps 🌍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Fear of mistakes in practice 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Limited real-world interaction 🤖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700" y="0"/>
            <a:ext cx="5422600" cy="54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Our solution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90250" y="526350"/>
            <a:ext cx="79896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LinguaGuide's Core Capabilities 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884889"/>
            <a:ext cx="9144003" cy="1209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225225"/>
            <a:ext cx="8181600" cy="37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fr" sz="1800"/>
              <a:t>Adaptive personality matrix</a:t>
            </a:r>
            <a:endParaRPr b="1" sz="1800"/>
          </a:p>
          <a:p>
            <a:pPr indent="-2984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fr" sz="1800"/>
              <a:t>Cultural context engine</a:t>
            </a:r>
            <a:endParaRPr b="1" sz="1800"/>
          </a:p>
          <a:p>
            <a:pPr indent="-29845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fr" sz="1800"/>
              <a:t>Mistake-driven learning</a:t>
            </a:r>
            <a:endParaRPr b="1"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Key Differentiators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8200" y="9100"/>
            <a:ext cx="3499500" cy="53772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552975" y="36400"/>
            <a:ext cx="5374500" cy="537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-43050" y="1238875"/>
            <a:ext cx="3637200" cy="35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fr" sz="1800"/>
              <a:t>Anyone with an enthusiasm for language learning</a:t>
            </a:r>
            <a:endParaRPr b="1" sz="18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fr" sz="1800"/>
              <a:t>Focus: Travelers ✈️, Professionals 💼, Culture Enthusiasts 🎭</a:t>
            </a:r>
            <a:endParaRPr b="1" sz="1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15925"/>
            <a:ext cx="32823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Target Audience</a:t>
            </a:r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 flipH="1">
            <a:off x="3527700" y="4225"/>
            <a:ext cx="3600" cy="539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950" y="2287175"/>
            <a:ext cx="5409526" cy="299344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4795000" y="124850"/>
            <a:ext cx="32823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chemeClr val="lt1"/>
                </a:solidFill>
              </a:rPr>
              <a:t>Technical Choices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149" y="887900"/>
            <a:ext cx="2391626" cy="136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8075" y="674225"/>
            <a:ext cx="27594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/>
          <p:nvPr/>
        </p:nvSpPr>
        <p:spPr>
          <a:xfrm>
            <a:off x="5488675" y="1153925"/>
            <a:ext cx="900900" cy="831300"/>
          </a:xfrm>
          <a:prstGeom prst="mathPlus">
            <a:avLst>
              <a:gd fmla="val 23520" name="adj1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