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1" r:id="rId4"/>
    <p:sldId id="258" r:id="rId5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7"/>
          <p:cNvSpPr/>
          <p:nvPr>
            <p:custDataLst>
              <p:tags r:id="rId3"/>
            </p:custData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txBody>
          <a:bodyPr wrap="square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7884" y="833847"/>
            <a:ext cx="10649251" cy="5112000"/>
          </a:xfrm>
          <a:prstGeom prst="rect">
            <a:avLst/>
          </a:prstGeom>
          <a:gradFill>
            <a:gsLst>
              <a:gs pos="50000">
                <a:schemeClr val="accent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83000"/>
                </a:schemeClr>
              </a:gs>
            </a:gsLst>
            <a:lin ang="0" scaled="0"/>
          </a:gradFill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sz="2000" dirty="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PA_圆角矩形 12"/>
          <p:cNvSpPr/>
          <p:nvPr>
            <p:custDataLst>
              <p:tags r:id="rId4"/>
            </p:custDataLst>
          </p:nvPr>
        </p:nvSpPr>
        <p:spPr>
          <a:xfrm>
            <a:off x="5040098" y="4288105"/>
            <a:ext cx="2111801" cy="6501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4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PA_矩形 8"/>
          <p:cNvSpPr/>
          <p:nvPr>
            <p:custDataLst>
              <p:tags r:id="rId5"/>
            </p:custDataLst>
          </p:nvPr>
        </p:nvSpPr>
        <p:spPr>
          <a:xfrm>
            <a:off x="1090222" y="3229610"/>
            <a:ext cx="9908563" cy="3987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607084"/>
            <a:ext cx="9144000" cy="1782763"/>
          </a:xfrm>
        </p:spPr>
        <p:txBody>
          <a:bodyPr anchor="b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40097" y="4289188"/>
            <a:ext cx="2111802" cy="64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5" grpId="0" bldLvl="0" animBg="1"/>
          <p:bldP spid="1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ldLvl="0" animBg="1"/>
          <p:bldP spid="15" grpId="0" bldLvl="0" animBg="1"/>
          <p:bldP spid="17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9889" y="1669143"/>
            <a:ext cx="7332222" cy="3519714"/>
          </a:xfrm>
          <a:prstGeom prst="rect">
            <a:avLst/>
          </a:prstGeom>
          <a:gradFill>
            <a:gsLst>
              <a:gs pos="50000">
                <a:schemeClr val="accent1"/>
              </a:gs>
              <a:gs pos="50000">
                <a:schemeClr val="accent1">
                  <a:alpha val="90000"/>
                </a:schemeClr>
              </a:gs>
              <a:gs pos="0">
                <a:schemeClr val="accent1">
                  <a:alpha val="93000"/>
                </a:schemeClr>
              </a:gs>
              <a:gs pos="100000">
                <a:schemeClr val="accent1">
                  <a:alpha val="77000"/>
                </a:schemeClr>
              </a:gs>
            </a:gsLst>
            <a:lin ang="0" scaled="0"/>
          </a:gradFill>
          <a:ln w="57150"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9422" y="3229610"/>
            <a:ext cx="6822243" cy="3987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5872434" y="4275292"/>
            <a:ext cx="447132" cy="529740"/>
          </a:xfrm>
          <a:prstGeom prst="donut">
            <a:avLst>
              <a:gd name="adj" fmla="val 266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49422" y="1879594"/>
            <a:ext cx="6822243" cy="2437002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8" y="-7628"/>
            <a:ext cx="6096001" cy="68656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5999" y="3229610"/>
            <a:ext cx="6096001" cy="398780"/>
          </a:xfrm>
          <a:prstGeom prst="rect">
            <a:avLst/>
          </a:prstGeom>
          <a:gradFill>
            <a:gsLst>
              <a:gs pos="0">
                <a:schemeClr val="accent1">
                  <a:alpha val="85000"/>
                </a:schemeClr>
              </a:gs>
              <a:gs pos="94000">
                <a:schemeClr val="accent1"/>
              </a:gs>
            </a:gsLst>
            <a:lin ang="5400000" scaled="1"/>
          </a:gra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47822" y="2156125"/>
            <a:ext cx="2806700" cy="2544441"/>
            <a:chOff x="1747822" y="2450750"/>
            <a:chExt cx="2806700" cy="2544441"/>
          </a:xfrm>
        </p:grpSpPr>
        <p:sp>
          <p:nvSpPr>
            <p:cNvPr id="8" name="Freeform 245"/>
            <p:cNvSpPr/>
            <p:nvPr/>
          </p:nvSpPr>
          <p:spPr bwMode="auto">
            <a:xfrm>
              <a:off x="2484247" y="2450750"/>
              <a:ext cx="1333850" cy="1333850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0270D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747822" y="4073171"/>
              <a:ext cx="2806700" cy="922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0270D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01 </a:t>
              </a:r>
              <a:endParaRPr lang="zh-CN" altLang="en-US" sz="5400" dirty="0">
                <a:solidFill>
                  <a:srgbClr val="0270D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53212" y="1762125"/>
            <a:ext cx="4981574" cy="140970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3213" y="3216397"/>
            <a:ext cx="4981573" cy="2117603"/>
          </a:xfrm>
        </p:spPr>
        <p:txBody>
          <a:bodyPr lIns="90000" tIns="46800" rIns="90000" bIns="46800">
            <a:normAutofit/>
          </a:bodyPr>
          <a:lstStyle>
            <a:lvl1pPr marL="285750" indent="-285750" algn="l">
              <a:buFont typeface="Wingdings" panose="05000000000000000000" pitchFamily="2" charset="2"/>
              <a:buChar char="l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-154940" y="-199390"/>
            <a:ext cx="309880" cy="398780"/>
          </a:xfrm>
          <a:prstGeom prst="rect">
            <a:avLst/>
          </a:prstGeom>
          <a:solidFill>
            <a:srgbClr val="0270D1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hyperlink" Target="http://www.ruanyifeng.com/blog/2013/04/processes_and_threads.html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5.png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3" Type="http://schemas.openxmlformats.org/officeDocument/2006/relationships/image" Target="../media/image6.jpe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56030" y="1321435"/>
            <a:ext cx="9688830" cy="1783715"/>
          </a:xfrm>
        </p:spPr>
        <p:txBody>
          <a:bodyPr>
            <a:normAutofit/>
          </a:bodyPr>
          <a:p>
            <a:r>
              <a:rPr lang="zh-CN" altLang="en-US"/>
              <a:t>浏览器及EventLoop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ethy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PART 3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Event Loop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宏任务与微任务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701165"/>
            <a:ext cx="107295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宏任务</a:t>
            </a:r>
            <a:r>
              <a:rPr lang="zh-CN" altLang="en-US" sz="1400"/>
              <a:t> (setTimeout,  setInterval,  setImmediate(ie, node),  MessageChannel)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微任务</a:t>
            </a:r>
            <a:r>
              <a:rPr lang="zh-CN" altLang="en-US" sz="1400"/>
              <a:t> (promise.then,  MutationObserver,  process.nextTick (Node))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栈与队列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701165"/>
            <a:ext cx="107295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栈</a:t>
            </a:r>
            <a:r>
              <a:rPr lang="zh-CN" altLang="en-US" sz="1400"/>
              <a:t> 先进后出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队列</a:t>
            </a:r>
            <a:r>
              <a:rPr lang="zh-CN" altLang="en-US" sz="1400"/>
              <a:t> 先进先出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965200" y="5086985"/>
            <a:ext cx="402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代码在栈中执行</a:t>
            </a:r>
            <a:endParaRPr lang="zh-CN" altLang="en-US" sz="1400"/>
          </a:p>
        </p:txBody>
      </p:sp>
      <p:pic>
        <p:nvPicPr>
          <p:cNvPr id="3" name="图片 2" descr="event lo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20" y="1946275"/>
            <a:ext cx="5146675" cy="3140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5200" y="5521960"/>
            <a:ext cx="402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函数的调用栈 作用域的销毁和创建</a:t>
            </a:r>
            <a:endParaRPr lang="zh-CN" altLang="en-US" sz="1400"/>
          </a:p>
        </p:txBody>
      </p:sp>
      <p:pic>
        <p:nvPicPr>
          <p:cNvPr id="6" name="图片 5" descr="tes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1645285"/>
            <a:ext cx="2541270" cy="3441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ues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5485" y="205105"/>
            <a:ext cx="5700395" cy="6447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62549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01/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06321" y="242733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02/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040216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浏览器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634435" y="4564469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600" dirty="0">
                <a:solidFill>
                  <a:schemeClr val="accent1"/>
                </a:solidFill>
              </a:rPr>
              <a:t>03/</a:t>
            </a:r>
            <a:endParaRPr lang="zh-TW" altLang="en-US" sz="6600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258170" y="4873752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en-US" altLang="zh-CN" dirty="0"/>
              <a:t>Event Loop</a:t>
            </a:r>
            <a:endParaRPr lang="en-US" altLang="zh-CN" dirty="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496444" y="2736620"/>
            <a:ext cx="3289236" cy="841882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dirty="0"/>
              <a:t>进程和线程</a:t>
            </a:r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2671763" y="800099"/>
            <a:ext cx="6848475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CONTENT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PART 1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进程和线程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0575" y="956945"/>
            <a:ext cx="1083373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、计算机的核心是CPU，它承担了所有的计算任务。它就像一座工厂，时刻在运行。</a:t>
            </a:r>
            <a:endParaRPr lang="zh-CN" altLang="en-US" sz="1400"/>
          </a:p>
          <a:p>
            <a:endParaRPr lang="en-US" altLang="zh-CN" sz="1400"/>
          </a:p>
          <a:p>
            <a:r>
              <a:rPr lang="en-US" altLang="zh-CN" sz="1400"/>
              <a:t>2</a:t>
            </a:r>
            <a:r>
              <a:rPr lang="zh-CN" altLang="en-US" sz="1400"/>
              <a:t>、假定工厂的电力有限，一次只能供给一个车间使用。也就是说，一个车间开工的时候，其他车间都必须停工。背后的含义就是，单个CPU一次只能运行一个任务。</a:t>
            </a:r>
            <a:endParaRPr lang="zh-CN" altLang="en-US" sz="1400"/>
          </a:p>
          <a:p>
            <a:endParaRPr lang="en-US" altLang="zh-CN" sz="1400"/>
          </a:p>
          <a:p>
            <a:r>
              <a:rPr lang="en-US" altLang="zh-CN" sz="1400"/>
              <a:t>3</a:t>
            </a:r>
            <a:r>
              <a:rPr lang="zh-CN" altLang="en-US" sz="1400"/>
              <a:t>、进程就好比工厂的车间，它代表CPU所能处理的单个任务。任一时刻，CPU总是运行一个进程，其他进程处于非运行状态。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、一个车间里，可以有很多工人。他们协同完成一个任务。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5</a:t>
            </a:r>
            <a:r>
              <a:rPr lang="zh-CN" altLang="en-US" sz="1400"/>
              <a:t>、线程就好比车间里的工人。一个进程可以包括多个线程。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6</a:t>
            </a:r>
            <a:r>
              <a:rPr lang="zh-CN" altLang="en-US" sz="1400"/>
              <a:t>、车间的空间是工人们共享的，比如许多房间是每个工人都可以进出的。这象征一个进程的内存空间是共享的，每个线程都可以使用这些共享内存。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790575" y="4709795"/>
            <a:ext cx="1101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</a:t>
            </a:r>
            <a:r>
              <a:rPr lang="zh-CN" altLang="en-US">
                <a:hlinkClick r:id="rId1" tooltip=""/>
              </a:rPr>
              <a:t>阮一峰--进程与线程的一个简单解释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进程是资源分配的最小单位，线程是 CPU 调度的最小单位。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内容占位符 3" descr="进程和线程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770" y="1825625"/>
            <a:ext cx="6219825" cy="4351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4" y="1473200"/>
            <a:ext cx="11321415" cy="170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PART 2</a:t>
            </a:r>
            <a:r>
              <a:rPr lang="zh-CN" altLang="en-US" dirty="0">
                <a:solidFill>
                  <a:schemeClr val="tx1"/>
                </a:solidFill>
              </a:rPr>
              <a:t>：浏览器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329311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65200" y="961390"/>
            <a:ext cx="10515600" cy="67564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1600">
                <a:sym typeface="+mn-ea"/>
              </a:rPr>
              <a:t>浏览器是多进程的，之所以浏览器能够运行，是因为系统给浏览器分配了资源，如 cpu、内存等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内容占位符 5" descr="浏览器多进程架构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20" y="1945005"/>
            <a:ext cx="5637530" cy="304228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浏览器多进程模型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2210" y="1808480"/>
            <a:ext cx="54425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Browser 进程</a:t>
            </a:r>
            <a:r>
              <a:rPr lang="zh-CN" altLang="en-US" sz="1400"/>
              <a:t>：浏览器的主进程（负责协调、主控），只有一个。负责游览器界面的显示、各个页面的管理，网络资源的管理，下载等，是所有其他类型进程的祖先，负责它们的创建和销毁等；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Render 进程</a:t>
            </a:r>
            <a:r>
              <a:rPr lang="zh-CN" altLang="en-US" sz="1400"/>
              <a:t>：浏览器渲染进程（浏览器内核），内部是多线程的，负责页面渲染、脚本执行、事件处理等，可能有多个，具体个数允许配置；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NPAPI 插件进程</a:t>
            </a:r>
            <a:r>
              <a:rPr lang="zh-CN" altLang="en-US" sz="1400"/>
              <a:t>：是为 NPAPI 类型的插件而创建的，其创建的基本原则是每种类型的插件只会被创建一次，而且仅当使用时才会创建，当有多个网页要使用同一个类型的插件的时候，插件进程是被共享的；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GPU 进程</a:t>
            </a:r>
            <a:r>
              <a:rPr lang="zh-CN" altLang="en-US" sz="1400"/>
              <a:t>：最多只有一个，并且仅当 GPU 硬件加速打开的时候才会被创建，主要用于对 3D 图形加速调用的实现；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Pepper 插件进程</a:t>
            </a:r>
            <a:r>
              <a:rPr lang="zh-CN" altLang="en-US" sz="1400"/>
              <a:t>：同 NPAPI 进程，不同是是为 Pepper 插件而创建的进程；</a:t>
            </a:r>
            <a:endParaRPr lang="zh-CN" altLang="en-US" sz="14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65200" y="961390"/>
            <a:ext cx="10515600" cy="67564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1600">
                <a:sym typeface="+mn-ea"/>
              </a:rPr>
              <a:t>来自浏览器内核的其他线程,如鼠标点击等，控制交互，响应用户</a:t>
            </a:r>
            <a:endParaRPr lang="zh-CN" altLang="en-US" sz="1600"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65200" y="492125"/>
            <a:ext cx="10515600" cy="6756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浏览器内核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6165" y="1797685"/>
            <a:ext cx="68567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图形用户界面 GUI 渲染线程</a:t>
            </a:r>
            <a:endParaRPr lang="zh-CN" altLang="en-US" sz="1400"/>
          </a:p>
          <a:p>
            <a:r>
              <a:rPr lang="zh-CN" altLang="en-US" sz="1400"/>
              <a:t>负责渲染浏览器界面，包括解析 HTML、CSS、构建 DOM 树、Render 树、布局与绘制等</a:t>
            </a:r>
            <a:endParaRPr lang="zh-CN" altLang="en-US" sz="1400"/>
          </a:p>
          <a:p>
            <a:r>
              <a:rPr lang="zh-CN" altLang="en-US" sz="1400"/>
              <a:t>当界面需要重绘（Repaint）或由于某种操作引发回流(reflow)时，该线程就会执行</a:t>
            </a:r>
            <a:endParaRPr lang="zh-CN" altLang="en-US" sz="1400"/>
          </a:p>
          <a:p>
            <a:endParaRPr lang="zh-CN" altLang="en-US" sz="1400" b="1"/>
          </a:p>
          <a:p>
            <a:r>
              <a:rPr lang="zh-CN" altLang="en-US" sz="1400" b="1"/>
              <a:t>js 引擎线程</a:t>
            </a:r>
            <a:endParaRPr lang="zh-CN" altLang="en-US" sz="1400"/>
          </a:p>
          <a:p>
            <a:r>
              <a:rPr lang="zh-CN" altLang="en-US" sz="1400"/>
              <a:t>JS 内核，也称 JS 引擎，负责处理执行 javascript 脚本</a:t>
            </a:r>
            <a:endParaRPr lang="zh-CN" altLang="en-US" sz="1400"/>
          </a:p>
          <a:p>
            <a:r>
              <a:rPr lang="zh-CN" altLang="en-US" sz="1400"/>
              <a:t>等待任务队列的任务的到来，然后加以处理，浏览器无论什么时候都只有一个 JS 引擎在运行 JS 程序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事件触发线程</a:t>
            </a:r>
            <a:endParaRPr lang="zh-CN" altLang="en-US" sz="1400" b="1"/>
          </a:p>
          <a:p>
            <a:r>
              <a:rPr lang="zh-CN" altLang="en-US" sz="1400"/>
              <a:t>来自浏览器内核的其他线程,如鼠标点击等，控制交互，响应用户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定时触发器线程</a:t>
            </a:r>
            <a:endParaRPr lang="zh-CN" altLang="en-US" sz="1400"/>
          </a:p>
          <a:p>
            <a:r>
              <a:rPr lang="zh-CN" altLang="en-US" sz="1400"/>
              <a:t>setInterval 与 setTimeout 所在线程</a:t>
            </a:r>
            <a:endParaRPr lang="zh-CN" altLang="en-US" sz="1400"/>
          </a:p>
          <a:p>
            <a:r>
              <a:rPr lang="zh-CN" altLang="en-US" sz="1400"/>
              <a:t>定时计时器并不是由 JS 引擎计时的，因为如果 JS 引擎是单线程的，如果 JS 引擎处于堵塞状态，那会影响到计时的准确</a:t>
            </a:r>
            <a:endParaRPr lang="zh-CN" altLang="en-US" sz="1400"/>
          </a:p>
          <a:p>
            <a:endParaRPr lang="zh-CN" altLang="en-US" sz="1400" b="1"/>
          </a:p>
          <a:p>
            <a:r>
              <a:rPr lang="zh-CN" altLang="en-US" sz="1400" b="1"/>
              <a:t>异步 HTTP 请求线程</a:t>
            </a:r>
            <a:endParaRPr lang="zh-CN" altLang="en-US" sz="1400"/>
          </a:p>
          <a:p>
            <a:r>
              <a:rPr lang="zh-CN" altLang="en-US" sz="1400"/>
              <a:t>在 XMLHttpRequest 在连接后新启动的一个线程</a:t>
            </a:r>
            <a:endParaRPr lang="zh-CN" altLang="en-US" sz="1400"/>
          </a:p>
        </p:txBody>
      </p:sp>
      <p:pic>
        <p:nvPicPr>
          <p:cNvPr id="4" name="内容占位符 3" descr="浏览器内核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2305" y="1637030"/>
            <a:ext cx="2164080" cy="4351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2815"/>
</p:tagLst>
</file>

<file path=ppt/tags/tag11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2815_8*l_h_i*1_1_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2815_8*l_h_i*1_2_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2815_8*l_h_f*1_2_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2815_8*l_h_i*1_3_1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2815_8*l_h_f*1_3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2815_8*l_h_f*1_1_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DIAGRAM_GROUP_CODE" val="l1_1"/>
  <p:tag name="KSO_WM_UNIT_ID" val="custom20182815_8*a*1"/>
  <p:tag name="KSO_WM_UNIT_PRESET_TEXT" val="CONTENT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COMBINE_RELATE_SLIDE_ID" val="custom20180884_7"/>
  <p:tag name="KSO_WM_TEMPLATE_SUBCATEGORY" val="combine"/>
  <p:tag name="KSO_WM_SLIDE_ID" val="custom20182815_8"/>
  <p:tag name="KSO_WM_SLIDE_TYPE" val="contents"/>
  <p:tag name="KSO_WM_SLIDE_SUBTYPE" val="diag"/>
  <p:tag name="KSO_WM_SLIDE_ITEM_CNT" val="3"/>
  <p:tag name="KSO_WM_SLIDE_INDEX" val="8"/>
  <p:tag name="KSO_WM_DIAGRAM_GROUP_CODE" val="l1-1"/>
  <p:tag name="KSO_WM_TAG_VERSION" val="1.0"/>
  <p:tag name="KSO_WM_BEAUTIFY_FLAG" val="#wm#"/>
  <p:tag name="KSO_WM_TEMPLATE_CATEGORY" val="custom"/>
  <p:tag name="KSO_WM_TEMPLATE_INDEX" val="20182815"/>
  <p:tag name="KSO_WM_SLIDE_LAYOUT" val="a_l"/>
  <p:tag name="KSO_WM_SLIDE_LAYOUT_CNT" val="1_1"/>
</p:tagLst>
</file>

<file path=ppt/tags/tag19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2815_18*a*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15_18*i*2"/>
  <p:tag name="KSO_WM_TEMPLATE_CATEGORY" val="custom"/>
  <p:tag name="KSO_WM_TEMPLATE_INDEX" val="20182815"/>
  <p:tag name="KSO_WM_UNIT_INDEX" val="2"/>
</p:tagLst>
</file>

<file path=ppt/tags/tag21.xml><?xml version="1.0" encoding="utf-8"?>
<p:tagLst xmlns:p="http://schemas.openxmlformats.org/presentationml/2006/main">
  <p:tag name="KSO_WM_COMBINE_RELATE_SLIDE_ID" val="background20180979_7"/>
  <p:tag name="KSO_WM_TEMPLATE_SUBCATEGORY" val="combine"/>
  <p:tag name="KSO_WM_SLIDE_ID" val="custom2018281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2815"/>
</p:tagLst>
</file>

<file path=ppt/tags/tag23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24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25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2815_18*a*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15_18*i*2"/>
  <p:tag name="KSO_WM_TEMPLATE_CATEGORY" val="custom"/>
  <p:tag name="KSO_WM_TEMPLATE_INDEX" val="20182815"/>
  <p:tag name="KSO_WM_UNIT_INDEX" val="2"/>
</p:tagLst>
</file>

<file path=ppt/tags/tag27.xml><?xml version="1.0" encoding="utf-8"?>
<p:tagLst xmlns:p="http://schemas.openxmlformats.org/presentationml/2006/main">
  <p:tag name="KSO_WM_COMBINE_RELATE_SLIDE_ID" val="background20180979_7"/>
  <p:tag name="KSO_WM_TEMPLATE_SUBCATEGORY" val="combine"/>
  <p:tag name="KSO_WM_SLIDE_ID" val="custom2018281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28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29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1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2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3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4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UNIT_ID" val="custom20182815_18*a*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15_18*i*2"/>
  <p:tag name="KSO_WM_TEMPLATE_CATEGORY" val="custom"/>
  <p:tag name="KSO_WM_TEMPLATE_INDEX" val="20182815"/>
  <p:tag name="KSO_WM_UNIT_INDEX" val="2"/>
</p:tagLst>
</file>

<file path=ppt/tags/tag36.xml><?xml version="1.0" encoding="utf-8"?>
<p:tagLst xmlns:p="http://schemas.openxmlformats.org/presentationml/2006/main">
  <p:tag name="KSO_WM_COMBINE_RELATE_SLIDE_ID" val="background20180979_7"/>
  <p:tag name="KSO_WM_TEMPLATE_SUBCATEGORY" val="combine"/>
  <p:tag name="KSO_WM_SLIDE_ID" val="custom20182815_18"/>
  <p:tag name="KSO_WM_SLIDE_TYPE" val="text"/>
  <p:tag name="KSO_WM_SLIDE_SUBTYPE" val="pureTxt"/>
  <p:tag name="KSO_WM_SLIDE_ITEM_CNT" val="1"/>
  <p:tag name="KSO_WM_SLIDE_INDEX" val="18"/>
  <p:tag name="KSO_WM_SLIDE_SIZE" val="891*237"/>
  <p:tag name="KSO_WM_SLIDE_POSITION" val="38*116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7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38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39.xml><?xml version="1.0" encoding="utf-8"?>
<p:tagLst xmlns:p="http://schemas.openxmlformats.org/presentationml/2006/main">
  <p:tag name="KSO_WM_TEMPLATE_CATEGORY" val="custom"/>
  <p:tag name="KSO_WM_TEMPLATE_INDEX" val="20182815"/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TYPE" val="a"/>
  <p:tag name="KSO_WM_UNIT_ID" val="custom20182815_2*a*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</p:tagLst>
</file>

<file path=ppt/tags/tag40.xml><?xml version="1.0" encoding="utf-8"?>
<p:tagLst xmlns:p="http://schemas.openxmlformats.org/presentationml/2006/main">
  <p:tag name="KSO_WM_COMBINE_RELATE_SLIDE_ID" val="background20180979_2"/>
  <p:tag name="KSO_WM_TEMPLATE_SUBCATEGORY" val="combine"/>
  <p:tag name="KSO_WM_SLIDE_ID" val="custom20182815_2"/>
  <p:tag name="KSO_WM_SLIDE_TYPE" val="text"/>
  <p:tag name="KSO_WM_SLIDE_SUBTYPE" val="pureTxt"/>
  <p:tag name="KSO_WM_SLIDE_ITEM_CNT" val="1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82815"/>
  <p:tag name="KSO_WM_SLIDE_LAYOUT" val="a_f"/>
  <p:tag name="KSO_WM_SLIDE_LAYOUT_CNT" val="1_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79_1"/>
  <p:tag name="KSO_WM_TEMPLATE_CATEGORY" val="custom"/>
  <p:tag name="KSO_WM_TEMPLATE_INDEX" val="20182815"/>
  <p:tag name="KSO_WM_TEMPLATE_SUBCATEGORY" val="combine"/>
  <p:tag name="KSO_WM_TEMPLATE_THUMBS_INDEX" val="1、4、5、6、12、13、18、20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  <p:tag name="KSO_WM_UNIT_TYPE" val="a"/>
  <p:tag name="KSO_WM_UNIT_INDEX" val="1"/>
  <p:tag name="KSO_WM_UNIT_ID" val="custom20182815_1*a*1"/>
  <p:tag name="KSO_WM_UNIT_LAYERLEVEL" val="1"/>
  <p:tag name="KSO_WM_UNIT_VALUE" val="9"/>
  <p:tag name="KSO_WM_UNIT_ISCONTENTSTITLE" val="0"/>
  <p:tag name="KSO_WM_UNIT_HIGHLIGHT" val="0"/>
  <p:tag name="KSO_WM_UNIT_COMPATIBLE" val="0"/>
  <p:tag name="KSO_WM_BEAUTIFY_FLAG" val="#wm#"/>
  <p:tag name="KSO_WM_UNIT_PRESET_TEXT" val="蓝色简约商务通用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0182815"/>
  <p:tag name="KSO_WM_UNIT_TYPE" val="b"/>
  <p:tag name="KSO_WM_UNIT_INDEX" val="1"/>
  <p:tag name="KSO_WM_UNIT_ID" val="custom20182815_1*b*1"/>
  <p:tag name="KSO_WM_UNIT_LAYERLEVEL" val="1"/>
  <p:tag name="KSO_WM_UNIT_VALUE" val="5"/>
  <p:tag name="KSO_WM_UNIT_ISCONTENTSTITLE" val="0"/>
  <p:tag name="KSO_WM_UNIT_HIGHLIGHT" val="0"/>
  <p:tag name="KSO_WM_UNIT_COMPATIBLE" val="0"/>
  <p:tag name="KSO_WM_BEAUTIFY_FLAG" val="#wm#"/>
  <p:tag name="KSO_WM_UNIT_PRESET_TEXT" val="稻壳儿"/>
</p:tagLst>
</file>

<file path=ppt/tags/tag9.xml><?xml version="1.0" encoding="utf-8"?>
<p:tagLst xmlns:p="http://schemas.openxmlformats.org/presentationml/2006/main">
  <p:tag name="KSO_WM_COMBINE_RELATE_SLIDE_ID" val="background20180979_1"/>
  <p:tag name="KSO_WM_TEMPLATE_SUBCATEGORY" val="combine"/>
  <p:tag name="KSO_WM_TEMPLATE_THUMBS_INDEX" val="1、4、5、6、12、13、18、20"/>
  <p:tag name="KSO_WM_SLIDE_ID" val="custom20182815_1"/>
  <p:tag name="KSO_WM_SLIDE_TYPE" val="title"/>
  <p:tag name="KSO_WM_SLIDE_SUBTYPE" val="pureTxt"/>
  <p:tag name="KSO_WM_SLIDE_ITEM_CNT" val="3"/>
  <p:tag name="KSO_WM_SLIDE_INDEX" val="1"/>
  <p:tag name="KSO_WM_TAG_VERSION" val="1.0"/>
  <p:tag name="KSO_WM_BEAUTIFY_FLAG" val="#wm#"/>
  <p:tag name="KSO_WM_TEMPLATE_CATEGORY" val="custom"/>
  <p:tag name="KSO_WM_TEMPLATE_INDEX" val="20182815"/>
  <p:tag name="KSO_WM_SLIDE_LAYOUT" val="a_b"/>
  <p:tag name="KSO_WM_SLIDE_LAYOUT_CNT" val="1_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0270D1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70D1"/>
        </a:solidFill>
      </a:spPr>
      <a:bodyPr wrap="none" rtlCol="0" anchor="ctr">
        <a:spAutoFit/>
      </a:bodyPr>
      <a:lstStyle>
        <a:defPPr algn="ctr">
          <a:spcBef>
            <a:spcPct val="0"/>
          </a:spcBef>
          <a:defRPr sz="2000" smtClean="0">
            <a:solidFill>
              <a:srgbClr val="222B33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WPS 演示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微软雅黑 Light</vt:lpstr>
      <vt:lpstr>1_Office 主题</vt:lpstr>
      <vt:lpstr>蓝色简约商务通用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浏览器多进程模型</vt:lpstr>
      <vt:lpstr>浏览器是多进程的，之所以浏览器能够运行，是因为系统给浏览器分配了资源，如 cpu、内存等</vt:lpstr>
      <vt:lpstr>PowerPoint 演示文稿</vt:lpstr>
      <vt:lpstr>浏览器是多进程的，之所以浏览器能够运行，是因为系统给浏览器分配了资源，如 cpu、内存等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icsoc-dev</dc:creator>
  <cp:lastModifiedBy>icsoc-dev</cp:lastModifiedBy>
  <cp:revision>24</cp:revision>
  <dcterms:created xsi:type="dcterms:W3CDTF">2018-11-07T07:04:00Z</dcterms:created>
  <dcterms:modified xsi:type="dcterms:W3CDTF">2018-11-07T10:40:16Z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