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1" r:id="rId4"/>
    <p:sldId id="258" r:id="rId5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7"/>
          <p:cNvSpPr/>
          <p:nvPr>
            <p:custDataLst>
              <p:tags r:id="rId3"/>
            </p:custData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txBody>
          <a:bodyPr wrap="square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7884" y="833847"/>
            <a:ext cx="10649251" cy="5112000"/>
          </a:xfrm>
          <a:prstGeom prst="rect">
            <a:avLst/>
          </a:prstGeom>
          <a:gradFill>
            <a:gsLst>
              <a:gs pos="50000">
                <a:schemeClr val="accent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83000"/>
                </a:schemeClr>
              </a:gs>
            </a:gsLst>
            <a:lin ang="0" scaled="0"/>
          </a:gradFill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sz="2000" dirty="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PA_圆角矩形 12"/>
          <p:cNvSpPr/>
          <p:nvPr>
            <p:custDataLst>
              <p:tags r:id="rId4"/>
            </p:custDataLst>
          </p:nvPr>
        </p:nvSpPr>
        <p:spPr>
          <a:xfrm>
            <a:off x="5040098" y="4288105"/>
            <a:ext cx="2111801" cy="6501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4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PA_矩形 8"/>
          <p:cNvSpPr/>
          <p:nvPr>
            <p:custDataLst>
              <p:tags r:id="rId5"/>
            </p:custDataLst>
          </p:nvPr>
        </p:nvSpPr>
        <p:spPr>
          <a:xfrm>
            <a:off x="1090222" y="3229610"/>
            <a:ext cx="9908563" cy="3987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607084"/>
            <a:ext cx="9144000" cy="1782763"/>
          </a:xfrm>
        </p:spPr>
        <p:txBody>
          <a:bodyPr anchor="b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40097" y="4289188"/>
            <a:ext cx="2111802" cy="64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5" grpId="0" bldLvl="0" animBg="1"/>
          <p:bldP spid="1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5" grpId="0" bldLvl="0" animBg="1"/>
          <p:bldP spid="17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9889" y="1669143"/>
            <a:ext cx="7332222" cy="3519714"/>
          </a:xfrm>
          <a:prstGeom prst="rect">
            <a:avLst/>
          </a:prstGeom>
          <a:gradFill>
            <a:gsLst>
              <a:gs pos="50000">
                <a:schemeClr val="accent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77000"/>
                </a:schemeClr>
              </a:gs>
            </a:gsLst>
            <a:lin ang="0" scaled="0"/>
          </a:gradFill>
          <a:ln w="57150"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9422" y="3229610"/>
            <a:ext cx="6822243" cy="3987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5872434" y="4275292"/>
            <a:ext cx="447132" cy="529740"/>
          </a:xfrm>
          <a:prstGeom prst="donut">
            <a:avLst>
              <a:gd name="adj" fmla="val 266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49422" y="1879594"/>
            <a:ext cx="6822243" cy="2437002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8" y="-7628"/>
            <a:ext cx="6096001" cy="68656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5999" y="3229610"/>
            <a:ext cx="6096001" cy="39878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94000">
                <a:schemeClr val="accent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47822" y="2156125"/>
            <a:ext cx="2806700" cy="2544441"/>
            <a:chOff x="1747822" y="2450750"/>
            <a:chExt cx="2806700" cy="2544441"/>
          </a:xfrm>
        </p:grpSpPr>
        <p:sp>
          <p:nvSpPr>
            <p:cNvPr id="8" name="Freeform 245"/>
            <p:cNvSpPr/>
            <p:nvPr/>
          </p:nvSpPr>
          <p:spPr bwMode="auto">
            <a:xfrm>
              <a:off x="2484247" y="2450750"/>
              <a:ext cx="1333850" cy="133385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0270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47822" y="4073171"/>
              <a:ext cx="2806700" cy="922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0270D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01 </a:t>
              </a:r>
              <a:endParaRPr lang="zh-CN" altLang="en-US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53212" y="1762125"/>
            <a:ext cx="4981574" cy="14097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3213" y="3216397"/>
            <a:ext cx="4981573" cy="2117603"/>
          </a:xfrm>
        </p:spPr>
        <p:txBody>
          <a:bodyPr lIns="90000" tIns="46800" rIns="90000" bIns="46800">
            <a:normAutofit/>
          </a:bodyPr>
          <a:lstStyle>
            <a:lvl1pPr marL="285750" indent="-285750" algn="l">
              <a:buFont typeface="Wingdings" panose="05000000000000000000" pitchFamily="2" charset="2"/>
              <a:buChar char="l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-154940" y="-199390"/>
            <a:ext cx="309880" cy="398780"/>
          </a:xfrm>
          <a:prstGeom prst="rect">
            <a:avLst/>
          </a:prstGeom>
          <a:solidFill>
            <a:srgbClr val="0270D1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image" Target="../media/image9.png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hyperlink" Target="http://www.ruanyifeng.com/blog/2013/04/processes_and_threads.html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image" Target="../media/image6.jpe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56030" y="1321435"/>
            <a:ext cx="9688830" cy="1783715"/>
          </a:xfrm>
        </p:spPr>
        <p:txBody>
          <a:bodyPr>
            <a:normAutofit/>
          </a:bodyPr>
          <a:p>
            <a:r>
              <a:rPr lang="zh-CN" altLang="en-US"/>
              <a:t>浏览器及EventLoop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ethy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PART 3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Event Loop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宏任务与微任务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1165"/>
            <a:ext cx="107295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宏任务 macrotask</a:t>
            </a:r>
            <a:r>
              <a:rPr lang="zh-CN" altLang="en-US" sz="1400"/>
              <a:t> (setTimeout,  setInterval,  setImmediate(ie, node),  MessageChannel)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微任务</a:t>
            </a:r>
            <a:r>
              <a:rPr lang="zh-CN" altLang="en-US" sz="1400"/>
              <a:t> </a:t>
            </a:r>
            <a:r>
              <a:rPr lang="zh-CN" altLang="en-US" sz="1400" b="1"/>
              <a:t>microtask </a:t>
            </a:r>
            <a:r>
              <a:rPr lang="zh-CN" altLang="en-US" sz="1400"/>
              <a:t> (promise.then,  MutationObserver,  process.nextTick (Node))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栈与队列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1165"/>
            <a:ext cx="107295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栈</a:t>
            </a:r>
            <a:r>
              <a:rPr lang="zh-CN" altLang="en-US" sz="1400"/>
              <a:t> 先进后出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队列</a:t>
            </a:r>
            <a:r>
              <a:rPr lang="zh-CN" altLang="en-US" sz="1400"/>
              <a:t> 先进先出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65200" y="5086985"/>
            <a:ext cx="402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代码在栈中执行</a:t>
            </a:r>
            <a:endParaRPr lang="zh-CN" altLang="en-US" sz="1400"/>
          </a:p>
        </p:txBody>
      </p:sp>
      <p:pic>
        <p:nvPicPr>
          <p:cNvPr id="3" name="图片 2" descr="event lo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20" y="1946275"/>
            <a:ext cx="5146675" cy="3140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5200" y="5521960"/>
            <a:ext cx="402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函数的调用栈 作用域的销毁和创建</a:t>
            </a:r>
            <a:endParaRPr lang="zh-CN" altLang="en-US" sz="1400"/>
          </a:p>
        </p:txBody>
      </p:sp>
      <p:pic>
        <p:nvPicPr>
          <p:cNvPr id="6" name="图片 5" descr="tes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1645285"/>
            <a:ext cx="2541270" cy="3441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631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更新渲染（Update the rendering）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090" y="1433195"/>
            <a:ext cx="11000740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zh-CN" altLang="en-US" sz="1400" b="1"/>
              <a:t>判断当前的document是否需要渲染</a:t>
            </a:r>
            <a:r>
              <a:rPr lang="zh-CN" altLang="en-US" sz="1400"/>
              <a:t>，用官方规范的说法就是浏览器会判断这个document是否会从UI Render中获益，因为只需要保持60Hz的刷新率即可，而每轮event loop都是非常快的，所以没必要每轮loop都Render UI，而是差不多16ms的时候再Render。同时对于一些比较卡顿的已经不能保证60Hz的页面，若再在此时执行界面渲染会雪上加霜，所以浏览器可能会下调认为document能获益的频率为（比如说）30hz。如果页面是不可见的，会下调到更低的频率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、run the resize steps。若浏览器resize过，那么这里会在Window上触发’resize’事件。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、run the scroll steps。首先，每当我们在某个target上滚动时(target可以是某个可滚动元素也可能就是document)，浏览器就会在target所属的document上的pending scroll event targets里存放这个发生滚动的target。现在， run the scroll steps这一步会从pending scroll event targets里取出target，然后在target上触发scroll事件。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、计算是否触发media query。</a:t>
            </a:r>
            <a:endParaRPr lang="zh-CN" altLang="en-US" sz="1400"/>
          </a:p>
          <a:p>
            <a:r>
              <a:rPr lang="en-US" altLang="zh-CN" sz="1400"/>
              <a:t>5</a:t>
            </a:r>
            <a:r>
              <a:rPr lang="zh-CN" altLang="en-US" sz="1400"/>
              <a:t>、update animations and send events</a:t>
            </a:r>
            <a:endParaRPr lang="zh-CN" altLang="en-US" sz="1400"/>
          </a:p>
          <a:p>
            <a:r>
              <a:rPr lang="en-US" altLang="zh-CN" sz="1400"/>
              <a:t>6</a:t>
            </a:r>
            <a:r>
              <a:rPr lang="zh-CN" altLang="en-US" sz="1400"/>
              <a:t>、</a:t>
            </a:r>
            <a:r>
              <a:rPr lang="zh-CN" altLang="en-US" sz="1400">
                <a:sym typeface="+mn-ea"/>
              </a:rPr>
              <a:t>run the fullscreen steps：如果在之前的task或者microtask中执行过 requestFullscreen()等full screen相关api，此处会执行全屏操作。</a:t>
            </a:r>
            <a:endParaRPr lang="zh-CN" altLang="en-US" sz="1400">
              <a:sym typeface="+mn-ea"/>
            </a:endParaRPr>
          </a:p>
          <a:p>
            <a:r>
              <a:rPr lang="en-US" altLang="zh-CN" sz="1400"/>
              <a:t>7</a:t>
            </a:r>
            <a:r>
              <a:rPr lang="zh-CN" altLang="en-US" sz="1400"/>
              <a:t>、run the animation frame callbacks：执行</a:t>
            </a:r>
            <a:r>
              <a:rPr lang="zh-CN" altLang="en-US" sz="1400" b="1"/>
              <a:t>requestAnimationFrame</a:t>
            </a:r>
            <a:r>
              <a:rPr lang="zh-CN" altLang="en-US" sz="1400"/>
              <a:t>的回调，requestAnimationFrame就是在这里执行的！</a:t>
            </a:r>
            <a:endParaRPr lang="zh-CN" altLang="en-US" sz="1400"/>
          </a:p>
          <a:p>
            <a:r>
              <a:rPr lang="en-US" altLang="zh-CN" sz="1400"/>
              <a:t>8</a:t>
            </a:r>
            <a:r>
              <a:rPr lang="zh-CN" altLang="en-US" sz="1400"/>
              <a:t>、run the update intersection observations steps：观察元素是否可见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9</a:t>
            </a:r>
            <a:r>
              <a:rPr lang="zh-CN" altLang="en-US" sz="1400"/>
              <a:t>、</a:t>
            </a:r>
            <a:r>
              <a:rPr lang="zh-CN" altLang="en-US" sz="1400" b="1"/>
              <a:t>更新、渲染用户界面</a:t>
            </a:r>
            <a:br>
              <a:rPr lang="zh-CN" altLang="en-US" sz="1400" b="1"/>
            </a:br>
            <a:endParaRPr lang="zh-CN" altLang="en-US" sz="1400" b="1"/>
          </a:p>
          <a:p>
            <a:endParaRPr lang="zh-CN" altLang="en-US" sz="1400" b="1"/>
          </a:p>
        </p:txBody>
      </p:sp>
      <p:sp>
        <p:nvSpPr>
          <p:cNvPr id="2" name="文本框 1"/>
          <p:cNvSpPr txBox="1"/>
          <p:nvPr/>
        </p:nvSpPr>
        <p:spPr>
          <a:xfrm>
            <a:off x="593090" y="5904865"/>
            <a:ext cx="1058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参考：html5 event loop processing model（https://html.spec.whatwg.org/multipage/webappapis.html#event-loop-processing-model）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ym typeface="+mn-ea"/>
              </a:rPr>
              <a:t>更新渲染（Update the rendering）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5045" y="1384935"/>
            <a:ext cx="99580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、不是每轮event loop里都会有Update the rendering，只有浏览器判断这个document需要更新界面的时候才会让更新。这意味着两次UI Render之间最小间隔也是16ms，你setInterval去1ms更新一次其实也依然是16ms更新一次。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resize和scroll事件是在渲染流程里触发的。这意味着如果你想在scroll事件上绑回调去执行动画，那么根本不需要用requestAnimationFrame去节流，scroll事件本身就是在每帧真正渲染前执行，自带节流效果！当然，滚动图片懒加载、滚动内容无限加载等业务逻辑而非动画逻辑还是需要throttle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、requestAnimationFrame的回调是在重绘前执行的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、UI的重绘是在event loop中执行的。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渲染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图片 1" descr="渲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2094865"/>
            <a:ext cx="7056755" cy="2955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98155" y="1536065"/>
            <a:ext cx="372872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Compositor Thread（合成器线程</a:t>
            </a:r>
            <a:r>
              <a:rPr lang="zh-CN" altLang="en-US" sz="1400" b="1"/>
              <a:t>）</a:t>
            </a:r>
            <a:r>
              <a:rPr lang="zh-CN" altLang="en-US" sz="1400"/>
              <a:t>：这个线程既负责接收浏览器传来的垂直同步信号，也负责接收OS传来的用户交互，比如滚动、输入、点击、鼠标移动等等。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200"/>
              <a:t>如果可能，Compositor Thread会直接负责处理这些输入，然后转换为对layer的位移和处理，并将新的帧直接commit到GPU Thread，从而直接输出新的页面。否则，比如你在滚动、输入事件等等上注册了回调，又或者当前页面中有动画等情况，那么这个时候Compositor Thread便会唤醒Main Thread，让后者去执行JS、完成重绘、重排等过程，产出新的纹理，然后Compositor Thread再进行相关纹理的commit至GPU Thread，完成输出。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用户输入是直接进入Compositor Thread的，一方面在那些不需要执行JS或者没有CSS动画、不重绘等的场景时，可以直接对用户输入进行处理和响应。这使得浏览器可以快速响应用户的滚动、打字等等输入，完全不用进主线程。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004570" y="1226185"/>
            <a:ext cx="293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zh-CN" altLang="en-US"/>
              <a:t>blink、webkit内核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635" y="5955665"/>
            <a:ext cx="1097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 https://aerotwist.com/blog/the-anatomy-of-a-frame/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es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5485" y="205105"/>
            <a:ext cx="5700395" cy="6447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62549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06321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040216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浏览器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634435" y="4564469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258170" y="4873752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Event Loop</a:t>
            </a:r>
            <a:endParaRPr lang="en-US" altLang="zh-CN" dirty="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96444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进程和线程</a:t>
            </a: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71763" y="800099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PART 1</a:t>
            </a:r>
            <a:r>
              <a:rPr lang="zh-CN" altLang="en-US" dirty="0">
                <a:solidFill>
                  <a:schemeClr val="tx1"/>
                </a:solidFill>
              </a:rPr>
              <a:t>：进程和线程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0575" y="956945"/>
            <a:ext cx="1083373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、计算机的核心是CPU，它承担了所有的计算任务。它就像一座工厂，时刻在运行。</a:t>
            </a:r>
            <a:endParaRPr lang="zh-CN" altLang="en-US" sz="1400"/>
          </a:p>
          <a:p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、假定工厂的电力有限，一次只能供给一个车间使用。也就是说，一个车间开工的时候，其他车间都必须停工。背后的含义就是，单个CPU一次只能运行一个任务。</a:t>
            </a:r>
            <a:endParaRPr lang="zh-CN" altLang="en-US" sz="1400"/>
          </a:p>
          <a:p>
            <a:endParaRPr lang="en-US" altLang="zh-CN" sz="1400"/>
          </a:p>
          <a:p>
            <a:r>
              <a:rPr lang="en-US" altLang="zh-CN" sz="1400"/>
              <a:t>3</a:t>
            </a:r>
            <a:r>
              <a:rPr lang="zh-CN" altLang="en-US" sz="1400"/>
              <a:t>、进程就好比工厂的车间，它代表CPU所能处理的单个任务。任一时刻，CPU总是运行一个进程，其他进程处于非运行状态。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、一个车间里，可以有很多工人。他们协同完成一个任务。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5</a:t>
            </a:r>
            <a:r>
              <a:rPr lang="zh-CN" altLang="en-US" sz="1400"/>
              <a:t>、线程就好比车间里的工人。一个进程可以包括多个线程。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6</a:t>
            </a:r>
            <a:r>
              <a:rPr lang="zh-CN" altLang="en-US" sz="1400"/>
              <a:t>、车间的空间是工人们共享的，比如许多房间是每个工人都可以进出的。这象征一个进程的内存空间是共享的，每个线程都可以使用这些共享内存。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90575" y="4709795"/>
            <a:ext cx="1101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</a:t>
            </a:r>
            <a:r>
              <a:rPr lang="zh-CN" altLang="en-US">
                <a:hlinkClick r:id="rId1"/>
              </a:rPr>
              <a:t>阮一峰--进程与线程的一个简单解释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进程是资源分配的最小单位，线程是 CPU 调度的最小单位。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内容占位符 3" descr="进程和线程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70" y="1825625"/>
            <a:ext cx="6219825" cy="4351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PART 2</a:t>
            </a:r>
            <a:r>
              <a:rPr lang="zh-CN" altLang="en-US" dirty="0">
                <a:solidFill>
                  <a:schemeClr val="tx1"/>
                </a:solidFill>
              </a:rPr>
              <a:t>：浏览器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5200" y="961390"/>
            <a:ext cx="10515600" cy="67564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1600">
                <a:sym typeface="+mn-ea"/>
              </a:rPr>
              <a:t>浏览器是多进程的，之所以浏览器能够运行，是因为系统给浏览器分配了资源，如 cpu、内存等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内容占位符 5" descr="浏览器多进程架构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20" y="1945005"/>
            <a:ext cx="5637530" cy="304228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浏览器多进程模型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2210" y="1808480"/>
            <a:ext cx="5442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Browser 进程</a:t>
            </a:r>
            <a:r>
              <a:rPr lang="zh-CN" altLang="en-US" sz="1400"/>
              <a:t>：浏览器的主进程（负责协调、主控），只有一个。负责游览器界面的显示、各个页面的管理，网络资源的管理，下载等，是所有其他类型进程的祖先，负责它们的创建和销毁等；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Render 进程</a:t>
            </a:r>
            <a:r>
              <a:rPr lang="zh-CN" altLang="en-US" sz="1400"/>
              <a:t>：浏览器渲染进程（浏览器内核），内部是多线程的，负责页面渲染、脚本执行、事件处理等，可能有多个，具体个数允许配置；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NPAPI 插件进程</a:t>
            </a:r>
            <a:r>
              <a:rPr lang="zh-CN" altLang="en-US" sz="1400"/>
              <a:t>：是为 NPAPI 类型的插件而创建的，其创建的基本原则是每种类型的插件只会被创建一次，而且仅当使用时才会创建，当有多个网页要使用同一个类型的插件的时候，插件进程是被共享的；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GPU 进程</a:t>
            </a:r>
            <a:r>
              <a:rPr lang="zh-CN" altLang="en-US" sz="1400"/>
              <a:t>：最多只有一个，并且仅当 GPU 硬件加速打开的时候才会被创建，主要用于对 3D 图形加速调用的实现；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Pepper 插件进程</a:t>
            </a:r>
            <a:r>
              <a:rPr lang="zh-CN" altLang="en-US" sz="1400"/>
              <a:t>：同 NPAPI 进程，不同是是为 Pepper 插件而创建的进程；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5200" y="961390"/>
            <a:ext cx="10515600" cy="67564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1600">
                <a:sym typeface="+mn-ea"/>
              </a:rPr>
              <a:t>来自浏览器内核的其他线程,如鼠标点击等，控制交互，响应用户</a:t>
            </a:r>
            <a:endParaRPr lang="zh-CN" altLang="en-US" sz="1600"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浏览器内核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6165" y="1797685"/>
            <a:ext cx="68567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图形用户界面 GUI 渲染线程</a:t>
            </a:r>
            <a:endParaRPr lang="zh-CN" altLang="en-US" sz="1400"/>
          </a:p>
          <a:p>
            <a:r>
              <a:rPr lang="zh-CN" altLang="en-US" sz="1400"/>
              <a:t>负责渲染浏览器界面，包括解析 HTML、CSS、构建 DOM 树、Render 树、布局与绘制等</a:t>
            </a:r>
            <a:endParaRPr lang="zh-CN" altLang="en-US" sz="1400"/>
          </a:p>
          <a:p>
            <a:r>
              <a:rPr lang="zh-CN" altLang="en-US" sz="1400"/>
              <a:t>当界面需要重绘（Repaint）或由于某种操作引发回流(reflow)时，该线程就会执行</a:t>
            </a:r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/>
              <a:t>js 引擎线程</a:t>
            </a:r>
            <a:endParaRPr lang="zh-CN" altLang="en-US" sz="1400"/>
          </a:p>
          <a:p>
            <a:r>
              <a:rPr lang="zh-CN" altLang="en-US" sz="1400"/>
              <a:t>JS 内核，也称 JS 引擎，负责处理执行 javascript 脚本</a:t>
            </a:r>
            <a:endParaRPr lang="zh-CN" altLang="en-US" sz="1400"/>
          </a:p>
          <a:p>
            <a:r>
              <a:rPr lang="zh-CN" altLang="en-US" sz="1400"/>
              <a:t>等待任务队列的任务的到来，然后加以处理，浏览器无论什么时候都只有一个 JS 引擎在运行 JS 程序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事件触发线程</a:t>
            </a:r>
            <a:endParaRPr lang="zh-CN" altLang="en-US" sz="1400" b="1"/>
          </a:p>
          <a:p>
            <a:r>
              <a:rPr lang="zh-CN" altLang="en-US" sz="1400"/>
              <a:t>来自浏览器内核的其他线程,如鼠标点击等，控制交互，响应用户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定时触发器线程</a:t>
            </a:r>
            <a:endParaRPr lang="zh-CN" altLang="en-US" sz="1400"/>
          </a:p>
          <a:p>
            <a:r>
              <a:rPr lang="zh-CN" altLang="en-US" sz="1400"/>
              <a:t>setInterval 与 setTimeout 所在线程</a:t>
            </a:r>
            <a:endParaRPr lang="zh-CN" altLang="en-US" sz="1400"/>
          </a:p>
          <a:p>
            <a:r>
              <a:rPr lang="zh-CN" altLang="en-US" sz="1400"/>
              <a:t>定时计时器并不是由 JS 引擎计时的，因为如果 JS 引擎是单线程的，如果 JS 引擎处于堵塞状态，那会影响到计时的准确</a:t>
            </a:r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/>
              <a:t>异步 HTTP 请求线程</a:t>
            </a:r>
            <a:endParaRPr lang="zh-CN" altLang="en-US" sz="1400"/>
          </a:p>
          <a:p>
            <a:r>
              <a:rPr lang="zh-CN" altLang="en-US" sz="1400"/>
              <a:t>在 XMLHttpRequest 在连接后新启动的一个线程</a:t>
            </a:r>
            <a:endParaRPr lang="zh-CN" altLang="en-US" sz="1400"/>
          </a:p>
        </p:txBody>
      </p:sp>
      <p:pic>
        <p:nvPicPr>
          <p:cNvPr id="4" name="内容占位符 3" descr="浏览器内核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2305" y="1637030"/>
            <a:ext cx="2164080" cy="4351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2815"/>
</p:tagLst>
</file>

<file path=ppt/tags/tag11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2815_8*l_h_i*1_1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2815_8*l_h_i*1_2_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815_8*l_h_f*1_2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2815_8*l_h_i*1_3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815_8*l_h_f*1_3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815_8*l_h_f*1_1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DIAGRAM_GROUP_CODE" val="l1_1"/>
  <p:tag name="KSO_WM_UNIT_ID" val="custom20182815_8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COMBINE_RELATE_SLIDE_ID" val="custom20180884_7"/>
  <p:tag name="KSO_WM_TEMPLATE_SUBCATEGORY" val="combine"/>
  <p:tag name="KSO_WM_SLIDE_ID" val="custom20182815_8"/>
  <p:tag name="KSO_WM_SLIDE_TYPE" val="contents"/>
  <p:tag name="KSO_WM_SLIDE_SUBTYPE" val="diag"/>
  <p:tag name="KSO_WM_SLIDE_ITEM_CNT" val="3"/>
  <p:tag name="KSO_WM_SLIDE_INDEX" val="8"/>
  <p:tag name="KSO_WM_DIAGRAM_GROUP_CODE" val="l1-1"/>
  <p:tag name="KSO_WM_TAG_VERSION" val="1.0"/>
  <p:tag name="KSO_WM_BEAUTIFY_FLAG" val="#wm#"/>
  <p:tag name="KSO_WM_TEMPLATE_CATEGORY" val="custom"/>
  <p:tag name="KSO_WM_TEMPLATE_INDEX" val="20182815"/>
  <p:tag name="KSO_WM_SLIDE_LAYOUT" val="a_l"/>
  <p:tag name="KSO_WM_SLIDE_LAYOUT_CNT" val="1_1"/>
</p:tagLst>
</file>

<file path=ppt/tags/tag19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2815_18*a*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15_18*i*2"/>
  <p:tag name="KSO_WM_TEMPLATE_CATEGORY" val="custom"/>
  <p:tag name="KSO_WM_TEMPLATE_INDEX" val="20182815"/>
  <p:tag name="KSO_WM_UNIT_INDEX" val="2"/>
</p:tagLst>
</file>

<file path=ppt/tags/tag21.xml><?xml version="1.0" encoding="utf-8"?>
<p:tagLst xmlns:p="http://schemas.openxmlformats.org/presentationml/2006/main">
  <p:tag name="KSO_WM_COMBINE_RELATE_SLIDE_ID" val="background20180979_7"/>
  <p:tag name="KSO_WM_TEMPLATE_SUBCATEGORY" val="combine"/>
  <p:tag name="KSO_WM_SLIDE_ID" val="custom2018281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2815"/>
</p:tagLst>
</file>

<file path=ppt/tags/tag23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24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25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2815_18*a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15_18*i*2"/>
  <p:tag name="KSO_WM_TEMPLATE_CATEGORY" val="custom"/>
  <p:tag name="KSO_WM_TEMPLATE_INDEX" val="20182815"/>
  <p:tag name="KSO_WM_UNIT_INDEX" val="2"/>
</p:tagLst>
</file>

<file path=ppt/tags/tag27.xml><?xml version="1.0" encoding="utf-8"?>
<p:tagLst xmlns:p="http://schemas.openxmlformats.org/presentationml/2006/main">
  <p:tag name="KSO_WM_COMBINE_RELATE_SLIDE_ID" val="background20180979_7"/>
  <p:tag name="KSO_WM_TEMPLATE_SUBCATEGORY" val="combine"/>
  <p:tag name="KSO_WM_SLIDE_ID" val="custom2018281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28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29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2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3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4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2815_18*a*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15_18*i*2"/>
  <p:tag name="KSO_WM_TEMPLATE_CATEGORY" val="custom"/>
  <p:tag name="KSO_WM_TEMPLATE_INDEX" val="20182815"/>
  <p:tag name="KSO_WM_UNIT_INDEX" val="2"/>
</p:tagLst>
</file>

<file path=ppt/tags/tag36.xml><?xml version="1.0" encoding="utf-8"?>
<p:tagLst xmlns:p="http://schemas.openxmlformats.org/presentationml/2006/main">
  <p:tag name="KSO_WM_COMBINE_RELATE_SLIDE_ID" val="background20180979_7"/>
  <p:tag name="KSO_WM_TEMPLATE_SUBCATEGORY" val="combine"/>
  <p:tag name="KSO_WM_SLIDE_ID" val="custom2018281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7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8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9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</p:tagLst>
</file>

<file path=ppt/tags/tag40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41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42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43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44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45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46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79_1"/>
  <p:tag name="KSO_WM_TEMPLATE_CATEGORY" val="custom"/>
  <p:tag name="KSO_WM_TEMPLATE_INDEX" val="20182815"/>
  <p:tag name="KSO_WM_TEMPLATE_SUBCATEGORY" val="combine"/>
  <p:tag name="KSO_WM_TEMPLATE_THUMBS_INDEX" val="1、4、5、6、12、13、18、20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  <p:tag name="KSO_WM_UNIT_TYPE" val="a"/>
  <p:tag name="KSO_WM_UNIT_INDEX" val="1"/>
  <p:tag name="KSO_WM_UNIT_ID" val="custom20182815_1*a*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PRESET_TEXT" val="蓝色简约商务通用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  <p:tag name="KSO_WM_UNIT_TYPE" val="b"/>
  <p:tag name="KSO_WM_UNIT_INDEX" val="1"/>
  <p:tag name="KSO_WM_UNIT_ID" val="custom20182815_1*b*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UNIT_PRESET_TEXT" val="稻壳儿"/>
</p:tagLst>
</file>

<file path=ppt/tags/tag9.xml><?xml version="1.0" encoding="utf-8"?>
<p:tagLst xmlns:p="http://schemas.openxmlformats.org/presentationml/2006/main">
  <p:tag name="KSO_WM_COMBINE_RELATE_SLIDE_ID" val="background20180979_1"/>
  <p:tag name="KSO_WM_TEMPLATE_SUBCATEGORY" val="combine"/>
  <p:tag name="KSO_WM_TEMPLATE_THUMBS_INDEX" val="1、4、5、6、12、13、18、20"/>
  <p:tag name="KSO_WM_SLIDE_ID" val="custom20182815_1"/>
  <p:tag name="KSO_WM_SLIDE_TYPE" val="title"/>
  <p:tag name="KSO_WM_SLIDE_SUBTYPE" val="pureTxt"/>
  <p:tag name="KSO_WM_SLIDE_ITEM_CNT" val="3"/>
  <p:tag name="KSO_WM_SLIDE_INDEX" val="1"/>
  <p:tag name="KSO_WM_TAG_VERSION" val="1.0"/>
  <p:tag name="KSO_WM_BEAUTIFY_FLAG" val="#wm#"/>
  <p:tag name="KSO_WM_TEMPLATE_CATEGORY" val="custom"/>
  <p:tag name="KSO_WM_TEMPLATE_INDEX" val="20182815"/>
  <p:tag name="KSO_WM_SLIDE_LAYOUT" val="a_b"/>
  <p:tag name="KSO_WM_SLIDE_LAYOUT_CNT" val="1_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0270D1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3331</Words>
  <Application>WPS 演示</Application>
  <PresentationFormat>宽屏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微软雅黑 Light</vt:lpstr>
      <vt:lpstr>Calibri</vt:lpstr>
      <vt:lpstr>Arial Unicode MS</vt:lpstr>
      <vt:lpstr>1_Office 主题</vt:lpstr>
      <vt:lpstr>浏览器及EventLoop</vt:lpstr>
      <vt:lpstr>PowerPoint 演示文稿</vt:lpstr>
      <vt:lpstr>PowerPoint 演示文稿</vt:lpstr>
      <vt:lpstr>PowerPoint 演示文稿</vt:lpstr>
      <vt:lpstr>PowerPoint 演示文稿</vt:lpstr>
      <vt:lpstr>进程是资源分配的最小单位，线程是 CPU 调度的最小单位。</vt:lpstr>
      <vt:lpstr>PowerPoint 演示文稿</vt:lpstr>
      <vt:lpstr>浏览器是多进程的，之所以浏览器能够运行，是因为系统给浏览器分配了资源，如 cpu、内存等</vt:lpstr>
      <vt:lpstr>来自浏览器内核的其他线程,如鼠标点击等，控制交互，响应用户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icsoc-dev</dc:creator>
  <cp:lastModifiedBy>icsoc-dev</cp:lastModifiedBy>
  <cp:revision>65</cp:revision>
  <dcterms:created xsi:type="dcterms:W3CDTF">2018-11-07T07:04:00Z</dcterms:created>
  <dcterms:modified xsi:type="dcterms:W3CDTF">2018-11-15T08:10:08Z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