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85" r:id="rId6"/>
    <p:sldId id="286" r:id="rId7"/>
    <p:sldId id="295" r:id="rId8"/>
    <p:sldId id="28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306" r:id="rId20"/>
    <p:sldId id="307" r:id="rId21"/>
    <p:sldId id="309" r:id="rId22"/>
    <p:sldId id="308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C318D74E-FBD6-4B27-94F4-807169DB7D16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74095B1C-E1E0-4FE3-87D2-637B2129EF3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5FAB975F-35A8-46BC-8832-6D4B020231A5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E803-4F03-477A-AB7B-BEFDF02CC1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331B4-2F97-4036-BBC3-A34DBCBB2E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BB40-BF8A-4A50-8C54-1FC09E81AA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1061-E296-4B71-BB3E-92A0B19D7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975657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9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75" y="3145189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675775" y="2529545"/>
            <a:ext cx="5464800" cy="356400"/>
          </a:xfrm>
        </p:spPr>
        <p:txBody>
          <a:bodyPr anchor="b"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9597-3BEF-4534-BD54-EA97346CA9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AB27-F96B-4E68-8BF3-B1FC6403FA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70B1-9927-4160-AE3E-5744A46BC7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691C-1CEC-4B5E-8651-4B8041F2C5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9773-4F61-4FFA-9A29-04FBEC8E84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1961C-821A-4287-BF68-948458FE3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AC6C9-57B0-44F4-8F03-6AA55C7961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42381FED-4ECE-4691-9249-13B6988D9345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hyperlink" Target="https://facebook.github.io/planout/blog/planout-language.html" TargetMode="External"/><Relationship Id="rId4" Type="http://schemas.openxmlformats.org/officeDocument/2006/relationships/hyperlink" Target="https://github.com/gaearon/react-hot-loader" TargetMode="External"/><Relationship Id="rId3" Type="http://schemas.openxmlformats.org/officeDocument/2006/relationships/hyperlink" Target="http://reactivex.io/intro.html" TargetMode="External"/><Relationship Id="rId2" Type="http://schemas.openxmlformats.org/officeDocument/2006/relationships/hyperlink" Target="https://reactjs.org/blog/2014/01/02/react-chrome-developer-tools.html" TargetMode="Externa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gaearon" TargetMode="External"/><Relationship Id="rId8" Type="http://schemas.openxmlformats.org/officeDocument/2006/relationships/hyperlink" Target="https://twitter.com/dan_abramov" TargetMode="External"/><Relationship Id="rId7" Type="http://schemas.openxmlformats.org/officeDocument/2006/relationships/hyperlink" Target="https://code.fb.com/ai-research/f8-big-technology-bets-and-open-source-announcements/" TargetMode="External"/><Relationship Id="rId6" Type="http://schemas.openxmlformats.org/officeDocument/2006/relationships/hyperlink" Target="https://reactjs.org/blog/2015/02/20/introducing-relay-and-graphql.html" TargetMode="External"/><Relationship Id="rId5" Type="http://schemas.openxmlformats.org/officeDocument/2006/relationships/hyperlink" Target="https://www.youtube.com/watch?v=KVZ-P-ZI6W4&amp;t=0s&amp;list=PLb0IAmt7-GS1cbw4qonlQztYV1TAW0sCr&amp;index=1" TargetMode="External"/><Relationship Id="rId4" Type="http://schemas.openxmlformats.org/officeDocument/2006/relationships/hyperlink" Target="https://reactjs.org/community/conferences.html" TargetMode="External"/><Relationship Id="rId3" Type="http://schemas.openxmlformats.org/officeDocument/2006/relationships/hyperlink" Target="https://medium.com/netflix-techblog/netflix-likes-react-509675426db" TargetMode="External"/><Relationship Id="rId2" Type="http://schemas.openxmlformats.org/officeDocument/2006/relationships/hyperlink" Target="https://github.com/Flipboard/react-canvas" TargetMode="Externa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hyperlink" Target="https://code.fb.com/developer-tools/react-native-for-android-how-we-built-the-first-cross-platform-react-native-app/" TargetMode="External"/><Relationship Id="rId1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blueprintjs.com/" TargetMode="External"/><Relationship Id="rId8" Type="http://schemas.openxmlformats.org/officeDocument/2006/relationships/hyperlink" Target="https://reactjs.org/blog/2016/07/11/introducing-reacts-error-code-system.html" TargetMode="External"/><Relationship Id="rId7" Type="http://schemas.openxmlformats.org/officeDocument/2006/relationships/hyperlink" Target="https://2016.react-europe.org/" TargetMode="External"/><Relationship Id="rId6" Type="http://schemas.openxmlformats.org/officeDocument/2006/relationships/hyperlink" Target="https://storybooks-official.netlify.com/?selectedKind=Components%7CLayout&amp;selectedStory=default&amp;full=0&amp;addons=1&amp;stories=1&amp;panelRight=0&amp;addonPanel=storybook%2Factions%2Factions-panel" TargetMode="External"/><Relationship Id="rId5" Type="http://schemas.openxmlformats.org/officeDocument/2006/relationships/hyperlink" Target="https://storybook.js.org/" TargetMode="External"/><Relationship Id="rId4" Type="http://schemas.openxmlformats.org/officeDocument/2006/relationships/hyperlink" Target="https://www.youtube.com/watch?time_continue=3&amp;v=feUYwoLhE_4" TargetMode="External"/><Relationship Id="rId3" Type="http://schemas.openxmlformats.org/officeDocument/2006/relationships/hyperlink" Target="https://www.youtube.com/watch?v=MGuKhcnrqGA&amp;list=PLb0IAmt7-GS0M8Q95RIc2lOM6nc77q1IY&amp;t=0s&amp;index=1" TargetMode="External"/><Relationship Id="rId2" Type="http://schemas.openxmlformats.org/officeDocument/2006/relationships/hyperlink" Target="https://mobx.js.org/index.html" TargetMode="Externa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hyperlink" Target="https://github.com/facebook/react/releases/tag/v16.2.0" TargetMode="External"/><Relationship Id="rId7" Type="http://schemas.openxmlformats.org/officeDocument/2006/relationships/hyperlink" Target="https://twitter.com/NetflixUIE/status/923374215041912833" TargetMode="External"/><Relationship Id="rId6" Type="http://schemas.openxmlformats.org/officeDocument/2006/relationships/hyperlink" Target="https://reactjs.org/blog/2017/09/26/react-v16.0.html" TargetMode="External"/><Relationship Id="rId5" Type="http://schemas.openxmlformats.org/officeDocument/2006/relationships/hyperlink" Target="https://github.com/facebook/react/blob/master/LICENSE" TargetMode="External"/><Relationship Id="rId4" Type="http://schemas.openxmlformats.org/officeDocument/2006/relationships/hyperlink" Target="https://code.fb.com/web/relicensing-react-jest-flow-and-immutable-js/" TargetMode="External"/><Relationship Id="rId3" Type="http://schemas.openxmlformats.org/officeDocument/2006/relationships/hyperlink" Target="https://code.fb.com/developer-tools/facebook-open-source-at-f8-2017/" TargetMode="External"/><Relationship Id="rId2" Type="http://schemas.openxmlformats.org/officeDocument/2006/relationships/hyperlink" Target="https://airbnb.design/painting-with-code/" TargetMode="Externa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reactjs.org/blog/2018/11/13/react-conf-recap.html" TargetMode="External"/><Relationship Id="rId8" Type="http://schemas.openxmlformats.org/officeDocument/2006/relationships/hyperlink" Target="https://conf.reactjs.org/" TargetMode="External"/><Relationship Id="rId7" Type="http://schemas.openxmlformats.org/officeDocument/2006/relationships/hyperlink" Target="https://reactjs.org/blog/2018/10/23/react-v-16-6.html" TargetMode="External"/><Relationship Id="rId6" Type="http://schemas.openxmlformats.org/officeDocument/2006/relationships/hyperlink" Target="https://reactjs.org/blog/2018/09/10/introducing-the-react-profiler.html" TargetMode="External"/><Relationship Id="rId5" Type="http://schemas.openxmlformats.org/officeDocument/2006/relationships/hyperlink" Target="https://reactjs.org/blog/2018/05/23/react-v-16-4.html" TargetMode="External"/><Relationship Id="rId4" Type="http://schemas.openxmlformats.org/officeDocument/2006/relationships/hyperlink" Target="https://reactjs.org/blog/2018/03/29/react-v-16-3.html" TargetMode="External"/><Relationship Id="rId3" Type="http://schemas.openxmlformats.org/officeDocument/2006/relationships/hyperlink" Target="https://reactjs.org/blog/2018/03/01/sneak-peek-beyond-react-16.html" TargetMode="External"/><Relationship Id="rId2" Type="http://schemas.openxmlformats.org/officeDocument/2006/relationships/hyperlink" Target="https://2018.jsconf.is/" TargetMode="Externa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hyperlink" Target="https://reactjs.org/blog/2018/12/19/react-v-16-7.html" TargetMode="External"/><Relationship Id="rId10" Type="http://schemas.openxmlformats.org/officeDocument/2006/relationships/hyperlink" Target="https://reactjs.org/blog/2018/11/27/react-16-roadmap.html" TargetMode="External"/><Relationship Id="rId1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hyperlink" Target="https://www.youtube.com/watch?v=GW0rj4sNH2w" TargetMode="External"/><Relationship Id="rId6" Type="http://schemas.openxmlformats.org/officeDocument/2006/relationships/hyperlink" Target="https://jsconf.com/" TargetMode="Externa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77.xml"/><Relationship Id="rId3" Type="http://schemas.openxmlformats.org/officeDocument/2006/relationships/tags" Target="../tags/tag154.xml"/><Relationship Id="rId29" Type="http://schemas.openxmlformats.org/officeDocument/2006/relationships/tags" Target="../tags/tag176.xml"/><Relationship Id="rId28" Type="http://schemas.openxmlformats.org/officeDocument/2006/relationships/tags" Target="../tags/tag175.xml"/><Relationship Id="rId27" Type="http://schemas.openxmlformats.org/officeDocument/2006/relationships/tags" Target="../tags/tag174.xml"/><Relationship Id="rId26" Type="http://schemas.openxmlformats.org/officeDocument/2006/relationships/tags" Target="../tags/tag173.xml"/><Relationship Id="rId25" Type="http://schemas.openxmlformats.org/officeDocument/2006/relationships/tags" Target="../tags/tag172.xml"/><Relationship Id="rId24" Type="http://schemas.openxmlformats.org/officeDocument/2006/relationships/tags" Target="../tags/tag171.xml"/><Relationship Id="rId23" Type="http://schemas.openxmlformats.org/officeDocument/2006/relationships/tags" Target="../tags/tag170.xml"/><Relationship Id="rId22" Type="http://schemas.openxmlformats.org/officeDocument/2006/relationships/tags" Target="../tags/tag169.xml"/><Relationship Id="rId21" Type="http://schemas.openxmlformats.org/officeDocument/2006/relationships/hyperlink" Target="https://reactjs.org/blog/2017/09/26/react-v16.0.html" TargetMode="External"/><Relationship Id="rId20" Type="http://schemas.openxmlformats.org/officeDocument/2006/relationships/tags" Target="../tags/tag168.xml"/><Relationship Id="rId2" Type="http://schemas.openxmlformats.org/officeDocument/2006/relationships/tags" Target="../tags/tag153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hyperlink" Target="https://reactjs.org/blog/2017/12/07/introducing-the-react-rfc-process.html" TargetMode="Externa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2.xml"/><Relationship Id="rId5" Type="http://schemas.openxmlformats.org/officeDocument/2006/relationships/hyperlink" Target="https://reactjs.org/blog/2013/06/05/why-react.html" TargetMode="Externa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hyperlink" Target="https://reactjs.org/blog/2016/02/19/new-versioning-scheme.html" TargetMode="Externa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7.xml"/><Relationship Id="rId1" Type="http://schemas.openxmlformats.org/officeDocument/2006/relationships/tags" Target="../tags/tag1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reactjs.org/blog/2017/12/07/introducing-the-react-rfc-process.html" TargetMode="Externa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hyperlink" Target="https://github.com/rust-lang/rfcs" TargetMode="External"/><Relationship Id="rId4" Type="http://schemas.openxmlformats.org/officeDocument/2006/relationships/hyperlink" Target="https://github.com/emberjs/rfcs" TargetMode="External"/><Relationship Id="rId3" Type="http://schemas.openxmlformats.org/officeDocument/2006/relationships/hyperlink" Target="https://github.com/yarnpkg/rfcs" TargetMode="External"/><Relationship Id="rId2" Type="http://schemas.openxmlformats.org/officeDocument/2006/relationships/hyperlink" Target="https://github.com/reactjs/rfcs/blob/master/README.md" TargetMode="Externa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2.xml"/><Relationship Id="rId1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hyperlink" Target="https://www.youtube.com/watch?v=KVZ-P-ZI6W4&amp;t=0s&amp;list=PLb0IAmt7-GS1cbw4qonlQztYV1TAW0sCr&amp;index=1" TargetMode="Externa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hyperlink" Target="https://www.facebook.com/notes/facebook-engineering/xhp-a-new-way-to-write-php/294003943919/" TargetMode="External"/><Relationship Id="rId7" Type="http://schemas.openxmlformats.org/officeDocument/2006/relationships/tags" Target="../tags/tag105.xml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hyperlink" Target="https://link.zhihu.com/?target=https%3A//github.com/jordwalke/FaxJs" TargetMode="External"/><Relationship Id="rId7" Type="http://schemas.openxmlformats.org/officeDocument/2006/relationships/tags" Target="../tags/tag112.xml"/><Relationship Id="rId6" Type="http://schemas.openxmlformats.org/officeDocument/2006/relationships/image" Target="../media/image3.png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hyperlink" Target="https://en.wikipedia.org/wiki/TechCrunch" TargetMode="External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://swannodette.github.io/2013/12/17/the-future-of-javascript-mvcs" TargetMode="External"/><Relationship Id="rId8" Type="http://schemas.openxmlformats.org/officeDocument/2006/relationships/hyperlink" Target="https://link.zhihu.com/?target=https%3A//www.youtube.com/watch%3Fv%3Dx7cQ3mrcKaY" TargetMode="External"/><Relationship Id="rId7" Type="http://schemas.openxmlformats.org/officeDocument/2006/relationships/hyperlink" Target="https://reactjs.org/blog/2013/08/19/use-react-and-jsx-in-python-applications.html" TargetMode="External"/><Relationship Id="rId6" Type="http://schemas.openxmlformats.org/officeDocument/2006/relationships/hyperlink" Target="https://reactjs.org/blog/2013/07/30/use-react-and-jsx-in-ruby-on-rails.html" TargetMode="External"/><Relationship Id="rId5" Type="http://schemas.openxmlformats.org/officeDocument/2006/relationships/hyperlink" Target="https://reactjs.org/blog/2013/06/02/jsfiddle-integration.html" TargetMode="External"/><Relationship Id="rId4" Type="http://schemas.openxmlformats.org/officeDocument/2006/relationships/hyperlink" Target="https://www.youtube.com/channel/UCzoVCacndDCfGDf41P-z0iA" TargetMode="External"/><Relationship Id="rId3" Type="http://schemas.openxmlformats.org/officeDocument/2006/relationships/hyperlink" Target="https://www.youtube.com/watch?v=GW0rj4sNH2w" TargetMode="External"/><Relationship Id="rId2" Type="http://schemas.openxmlformats.org/officeDocument/2006/relationships/hyperlink" Target="https://jsconf.com/" TargetMode="Externa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67500" y="4614863"/>
            <a:ext cx="5435600" cy="1052512"/>
          </a:xfrm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noProof="1"/>
              <a:t>React</a:t>
            </a:r>
            <a:r>
              <a:rPr lang="zh-CN" altLang="en-US" noProof="1"/>
              <a:t>发展史</a:t>
            </a:r>
            <a:endParaRPr lang="zh-CN" altLang="en-US" noProof="1"/>
          </a:p>
        </p:txBody>
      </p:sp>
      <p:sp>
        <p:nvSpPr>
          <p:cNvPr id="7170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67500" y="5740400"/>
            <a:ext cx="5435600" cy="503238"/>
          </a:xfrm>
        </p:spPr>
        <p:txBody>
          <a:bodyPr/>
          <a:p>
            <a:pPr marL="0" indent="0" algn="r" eaLnBrk="1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altLang="zh-CN" noProof="1"/>
              <a:t>ethy</a:t>
            </a:r>
            <a:endParaRPr lang="en-US" altLang="zh-CN" noProof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advTm="3000"/>
    </mc:Choice>
    <mc:Fallback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3905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React逐渐获得了声誉，开始走向潜在用户中的早期使用者。这时候，FB团队需要传达React如何稳定的消息，而不是简单依赖其技术优势。基于这点关注，他们开始转向吸引企业用户，像: Netflix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2014 年年初，#reactjsworldtour 大会开始，目的是构建 React 的社区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 月 2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React Developer Tools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成为 Chrome Developer Tools 的一个扩展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月，Atom 编辑器问世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7 - 9 日，React 伦敦大会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/>
              </a:rPr>
              <a:t>合并了 http://ReactiveX.io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rxjs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是ReactiveX的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javascript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13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React Hot Loader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它是一个可以热加载React组件，同时不丢失state数据的插件 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（webpack-dev-server --hot）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12月12日：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PlanOut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 一项用于在线实验的语言发布。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发布的0.5版本中包含一个基于React实现的Planout语言编辑器，引入FB内部使用的完整特性的编译器。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6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2014 - 扩张之年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3905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2015年早期：Flipboard 发布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React Canvas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（最后更新是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2017.3.28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1月：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Netflix 拥抱 React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3" tooltip="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2015年早期: Airbnb开始使用React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1月28日至29日：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Reactjs Conf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2015大会，FB在一次技术演讲中发布了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第一版React Native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tooltip="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月，在 React.js 大会上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介绍了 Relay 和 GraphQL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（Data fetching for React applications）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 25 日，Facebook 宣布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React Native for iOS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正式开源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Dan Abramov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 action="ppaction://hlinkfile"/>
              </a:rPr>
              <a:t>github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和 Andrew Clark 发布了 Redux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2 日，全新的第一版稳定版 React Developer Tools 发布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14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tooltip="" action="ppaction://hlinkfile"/>
              </a:rPr>
              <a:t>React Native for Android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1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2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2015 - 走向稳定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MobX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问世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(state management)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 22 - 23，旧金山，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React.js 大会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Isaac Salier - Hellendag 在 React.js 大会上介绍了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Draft.js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Rich Text Editing with React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React Storybook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问世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(The UI Development Environment You'll ♥ to use)(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Demo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2 - 3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ReactEurope 2016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11 日，介绍了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React 的 错误代码系统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(15.2.0) 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	We do this so that the </a:t>
            </a:r>
            <a:r>
              <a:rPr lang="en-US" altLang="zh-CN" sz="1400" b="1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developer experience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is as good as possible, while also keeping the production bundle size as small as possible.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 action="ppaction://hlinkfile"/>
              </a:rPr>
              <a:t>Blueprint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 一款用于 web 的 React UI 工具库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0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2016 - 引领主流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年初，Airbnb 介绍了他们的开源库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React Sketch.app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19 日，在 F8 大会上，开源了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React Fiber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Facebook 修改了 React、Jest、Flow 以及 Immutable.js 的协议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(React is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MIT licensed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26 日，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React 16: error boundaries、portals、fragments以及 Fiber 架构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(React v16.0)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With minor exceptions, if your app runs in 15.6 without any warnings, it should work in 16.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 月，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Netfix 移除了客户端的 React.js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 月 28 日，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React v16.2.0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：加强了对 Fragment 的支持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9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2017 - 改进之年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1856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3月1日-2日：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JSConf Iceland 2018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，Dan Abramov 发表 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Beyond React 16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演讲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(the best </a:t>
            </a:r>
            <a:r>
              <a:rPr lang="en-US" sz="1400" b="1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user experience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time slicing</a:t>
            </a:r>
            <a:r>
              <a:rPr 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、suspense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3月29日: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React 16.3.0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(New lifecycles and context API)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React v16.4.0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(Pointer Events)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React Profiler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（react-dom 16.5+ supports profiling in DEV mode.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To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collect timing information about each component that’s rendered in order to identify performance bottlenecks in React applications.）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React v16.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6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.0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(lazy, memo and contextType)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React Conf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 action="ppaction://hlinkfile"/>
              </a:rPr>
              <a:t>Hooks, Suspense, and Concurrent Rendering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27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tooltip="" action="ppaction://hlinkfile"/>
              </a:rPr>
              <a:t>React 16.x Roadmap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 Hooks (~Q1 2019) ,Concurrent Mode (~Q2 2019), Suspense for Data Fetching (~mid 2019)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19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1" tooltip="" action="ppaction://hlinkfile"/>
              </a:rPr>
              <a:t>React v16.7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发布（includes an important performance bugfix for React.lazy）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2018~2019 - 现状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及未来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en-US" altLang="zh-CN" sz="3600" noProof="1"/>
              <a:t>React's Versions</a:t>
            </a:r>
            <a:endParaRPr lang="en-US" altLang="zh-CN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03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任意多边形 36"/>
          <p:cNvSpPr/>
          <p:nvPr>
            <p:custDataLst>
              <p:tags r:id="rId1"/>
            </p:custDataLst>
          </p:nvPr>
        </p:nvSpPr>
        <p:spPr>
          <a:xfrm>
            <a:off x="852400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5" name="直接连接符 64"/>
          <p:cNvCxnSpPr/>
          <p:nvPr>
            <p:custDataLst>
              <p:tags r:id="rId2"/>
            </p:custDataLst>
          </p:nvPr>
        </p:nvCxnSpPr>
        <p:spPr>
          <a:xfrm flipV="1">
            <a:off x="1253567" y="2442075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FC4653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66" name="椭圆 65"/>
          <p:cNvSpPr/>
          <p:nvPr>
            <p:custDataLst>
              <p:tags r:id="rId3"/>
            </p:custDataLst>
          </p:nvPr>
        </p:nvSpPr>
        <p:spPr>
          <a:xfrm>
            <a:off x="1205942" y="2357938"/>
            <a:ext cx="95250" cy="95250"/>
          </a:xfrm>
          <a:prstGeom prst="ellipse">
            <a:avLst/>
          </a:prstGeom>
          <a:solidFill>
            <a:srgbClr val="FC4653"/>
          </a:solidFill>
          <a:ln>
            <a:solidFill>
              <a:srgbClr val="FC4653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8"/>
          <p:cNvSpPr txBox="1"/>
          <p:nvPr>
            <p:custDataLst>
              <p:tags r:id="rId4"/>
            </p:custDataLst>
          </p:nvPr>
        </p:nvSpPr>
        <p:spPr>
          <a:xfrm>
            <a:off x="1397635" y="3750945"/>
            <a:ext cx="1832610" cy="54038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2011&amp;2013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97635" y="2652395"/>
            <a:ext cx="2670175" cy="8883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 </a:t>
            </a:r>
            <a:r>
              <a:rPr lang="zh-CN" alt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 Jordan Walke 创建 FaxJs, react的早期原型</a:t>
            </a:r>
            <a:endParaRPr lang="zh-CN" altLang="en-US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2013 </a:t>
            </a:r>
            <a:r>
              <a:rPr lang="zh-CN" alt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 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 月 29 - 31 日，在 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JS ConfUS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大会上，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Jordan Walke 介绍了 React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，并正式宣布开源</a:t>
            </a:r>
            <a:endParaRPr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1397469" y="221551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开源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任意多边形 36"/>
          <p:cNvSpPr/>
          <p:nvPr>
            <p:custDataLst>
              <p:tags r:id="rId9"/>
            </p:custDataLst>
          </p:nvPr>
        </p:nvSpPr>
        <p:spPr>
          <a:xfrm>
            <a:off x="3466379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>
            <p:custDataLst>
              <p:tags r:id="rId10"/>
            </p:custDataLst>
          </p:nvPr>
        </p:nvCxnSpPr>
        <p:spPr>
          <a:xfrm flipV="1">
            <a:off x="3867546" y="4071698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E1448B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3819921" y="5470404"/>
            <a:ext cx="95250" cy="95250"/>
          </a:xfrm>
          <a:prstGeom prst="ellipse">
            <a:avLst/>
          </a:prstGeom>
          <a:solidFill>
            <a:srgbClr val="E1448B"/>
          </a:solidFill>
          <a:ln>
            <a:solidFill>
              <a:srgbClr val="E1448B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58"/>
          <p:cNvSpPr txBox="1"/>
          <p:nvPr>
            <p:custDataLst>
              <p:tags r:id="rId12"/>
            </p:custDataLst>
          </p:nvPr>
        </p:nvSpPr>
        <p:spPr>
          <a:xfrm>
            <a:off x="3977159" y="3673220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2016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4011295" y="5287010"/>
            <a:ext cx="4128770" cy="8140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50000"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2016.4.7  no longer actively support Internet Explorer 8.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you need to support IE 8 we recommend you stay on React v0.14</a:t>
            </a: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zh-CN" alt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 last version is 0.14.7.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4" action="ppaction://hlinkfile"/>
              </a:rPr>
              <a:t>Introducing the React RFC Process</a:t>
            </a:r>
            <a:endParaRPr lang="zh-CN" alt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15"/>
            </p:custDataLst>
          </p:nvPr>
        </p:nvSpPr>
        <p:spPr>
          <a:xfrm>
            <a:off x="4011448" y="4848793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React v15.0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任意多边形 36"/>
          <p:cNvSpPr/>
          <p:nvPr>
            <p:custDataLst>
              <p:tags r:id="rId16"/>
            </p:custDataLst>
          </p:nvPr>
        </p:nvSpPr>
        <p:spPr>
          <a:xfrm>
            <a:off x="6080358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A84FA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>
            <p:custDataLst>
              <p:tags r:id="rId17"/>
            </p:custDataLst>
          </p:nvPr>
        </p:nvCxnSpPr>
        <p:spPr>
          <a:xfrm flipV="1">
            <a:off x="6481525" y="2442075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A84FA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54" name="椭圆 53"/>
          <p:cNvSpPr/>
          <p:nvPr>
            <p:custDataLst>
              <p:tags r:id="rId18"/>
            </p:custDataLst>
          </p:nvPr>
        </p:nvSpPr>
        <p:spPr>
          <a:xfrm>
            <a:off x="6433900" y="2357938"/>
            <a:ext cx="95250" cy="95250"/>
          </a:xfrm>
          <a:prstGeom prst="ellipse">
            <a:avLst/>
          </a:prstGeom>
          <a:solidFill>
            <a:srgbClr val="A84FAE"/>
          </a:solidFill>
          <a:ln>
            <a:solidFill>
              <a:srgbClr val="A84FAE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8"/>
          <p:cNvSpPr txBox="1"/>
          <p:nvPr>
            <p:custDataLst>
              <p:tags r:id="rId19"/>
            </p:custDataLst>
          </p:nvPr>
        </p:nvSpPr>
        <p:spPr>
          <a:xfrm>
            <a:off x="6591138" y="3673220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2017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20"/>
            </p:custDataLst>
          </p:nvPr>
        </p:nvSpPr>
        <p:spPr>
          <a:xfrm>
            <a:off x="6624955" y="2585085"/>
            <a:ext cx="2614295" cy="10172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2017.9.26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1" action="ppaction://hlinkfile"/>
              </a:rPr>
              <a:t>error boundaries、portals、fragments以及 Fiber 架构 </a:t>
            </a: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if your app runs in 15.6 without any warnings, it should work in 16.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21" action="ppaction://hlinkfile"/>
            </a:endParaRPr>
          </a:p>
        </p:txBody>
      </p:sp>
      <p:sp>
        <p:nvSpPr>
          <p:cNvPr id="57" name="文本框 56"/>
          <p:cNvSpPr txBox="1"/>
          <p:nvPr>
            <p:custDataLst>
              <p:tags r:id="rId22"/>
            </p:custDataLst>
          </p:nvPr>
        </p:nvSpPr>
        <p:spPr>
          <a:xfrm>
            <a:off x="6625427" y="221551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React v16.0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23"/>
            </p:custDataLst>
          </p:nvPr>
        </p:nvSpPr>
        <p:spPr>
          <a:xfrm>
            <a:off x="702967" y="399264"/>
            <a:ext cx="4673074" cy="70788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4000">
                <a:sym typeface="+mn-ea"/>
              </a:rPr>
              <a:t>React's Versions</a:t>
            </a:r>
            <a:endParaRPr lang="en-US" altLang="zh-CN" sz="4000" noProof="1"/>
          </a:p>
          <a:p>
            <a:endParaRPr lang="en-US" altLang="zh-CN" sz="4000" noProof="1"/>
          </a:p>
          <a:p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 36"/>
          <p:cNvSpPr/>
          <p:nvPr>
            <p:custDataLst>
              <p:tags r:id="rId24"/>
            </p:custDataLst>
          </p:nvPr>
        </p:nvSpPr>
        <p:spPr>
          <a:xfrm>
            <a:off x="8694337" y="3606876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7F4CB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>
            <p:custDataLst>
              <p:tags r:id="rId25"/>
            </p:custDataLst>
          </p:nvPr>
        </p:nvCxnSpPr>
        <p:spPr>
          <a:xfrm flipV="1">
            <a:off x="9095504" y="4070736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7F4CB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29" name="椭圆 28"/>
          <p:cNvSpPr/>
          <p:nvPr>
            <p:custDataLst>
              <p:tags r:id="rId26"/>
            </p:custDataLst>
          </p:nvPr>
        </p:nvSpPr>
        <p:spPr>
          <a:xfrm>
            <a:off x="9047879" y="5469442"/>
            <a:ext cx="95250" cy="95250"/>
          </a:xfrm>
          <a:prstGeom prst="ellipse">
            <a:avLst/>
          </a:prstGeom>
          <a:solidFill>
            <a:srgbClr val="7F4CBE"/>
          </a:solidFill>
          <a:ln>
            <a:solidFill>
              <a:srgbClr val="7F4CBE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58"/>
          <p:cNvSpPr txBox="1"/>
          <p:nvPr>
            <p:custDataLst>
              <p:tags r:id="rId27"/>
            </p:custDataLst>
          </p:nvPr>
        </p:nvSpPr>
        <p:spPr>
          <a:xfrm>
            <a:off x="9205117" y="3672258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2019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9239406" y="484910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 v1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.0 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is 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coming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9"/>
            </p:custDataLst>
          </p:nvPr>
        </p:nvSpPr>
        <p:spPr>
          <a:xfrm>
            <a:off x="9285758" y="5287247"/>
            <a:ext cx="2447991" cy="70057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 Hooks,  Concurrent Mode, Suspense for Data Fetching, etc 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26820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 isn’t an MVC framework.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React is a library for building composable user interfaces.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 doesn’t use templates.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components</a:t>
            </a:r>
            <a:r>
              <a:rPr 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Reactive updates are dead simple.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HTML is just the beginning.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· </a:t>
            </a: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has dynamic charts that render to &lt;canvas&gt; instead of HTML.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Instagram is a “single page” web app built entirely with React and Backbone.Router. Designers regularly contribute React code with JSX.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We’ve built internal prototypes that run React apps in a web worker and use React to drive native iOS views via an Objective-C bridge.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You can run React on the server for SEO, performance, code sharing and overall flexibility.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Events behave in a consistent, standards-compliant way in all browsers (including IE8) and automatically use event delegation.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6600" y="241300"/>
            <a:ext cx="10811510" cy="80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Why did we build React?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（June 05, 2013 by Pete Hunt）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tooltip="" action="ppaction://hlinkfile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1348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Today we’re announcing that we’re switching to major revisions for React. The current version is 0.14.7. The next release will be: 15.0.0.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Introducing Minor Releases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Avoiding The Major Cliff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6600" y="241300"/>
            <a:ext cx="1104328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New Versioning Scheme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（February 19, 2016）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tooltip="" action="ppaction://hlinkfile"/>
            </a:endParaRPr>
          </a:p>
        </p:txBody>
      </p:sp>
      <p:pic>
        <p:nvPicPr>
          <p:cNvPr id="2" name="图片 1" descr="versioning-2-90b0bb4245cfdf42bff9db6f496b75bd-24fb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223135"/>
            <a:ext cx="5297805" cy="1270000"/>
          </a:xfrm>
          <a:prstGeom prst="rect">
            <a:avLst/>
          </a:prstGeom>
        </p:spPr>
      </p:pic>
      <p:pic>
        <p:nvPicPr>
          <p:cNvPr id="3" name="图片 2" descr="versioning-3-7575ed187d0a8ec68ec68169720d0f27-ed43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950" y="2172970"/>
            <a:ext cx="4340860" cy="1182370"/>
          </a:xfrm>
          <a:prstGeom prst="rect">
            <a:avLst/>
          </a:prstGeom>
        </p:spPr>
      </p:pic>
      <p:pic>
        <p:nvPicPr>
          <p:cNvPr id="4" name="图片 3" descr="versioning-4-d8dd49a51f663d1b96c8b3ac27749f78-bb96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845" y="4668520"/>
            <a:ext cx="4192270" cy="1456055"/>
          </a:xfrm>
          <a:prstGeom prst="rect">
            <a:avLst/>
          </a:prstGeom>
        </p:spPr>
      </p:pic>
      <p:pic>
        <p:nvPicPr>
          <p:cNvPr id="5" name="图片 4" descr="C:\Users\icsoc-dev\Downloads\versioning-6-ec08ea1a53fcb540a5930a3f1f231bf8-afb20.pngversioning-6-ec08ea1a53fcb540a5930a3f1f231bf8-afb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584950" y="4724400"/>
            <a:ext cx="4511040" cy="14001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33170"/>
            <a:ext cx="10809605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We’re adopting an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RFC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(“request for comments”) process for contributing ideas to React.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Inspired by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Yarn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Ember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and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Rust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the goal is to allow React core team members and community members to collaborate on the design of new features. It’s also intended to provide a clear path for ideas to enter the project: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Create an RFC document detailing your proposal.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Submit a PR to the RFC repository.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Incorporate feedback into the proposal.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After discussion, the core team may or may not accept the RFC.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If the RFC is accepted, the PR is merged.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Who Can Submit RFCs?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Anyone! 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What Types of Changes Should Be Submitted As RFCs?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any proposal that adds, changes, or removes a React API.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Not every change must go through the RFC process. Bug fixes or performance improvements that don’t touch the API can be submitted directly to the main library.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RFC for A New Context API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6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600" y="241300"/>
            <a:ext cx="11473815" cy="8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 action="ppaction://hlinkfile"/>
              </a:rPr>
              <a:t>Introducing the React RFC Process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 action="ppaction://hlinkfile"/>
              </a:rPr>
              <a:t>（December 07, 2017）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9" tooltip="" action="ppaction://hlinkfile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2514600"/>
            <a:ext cx="4170363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19" name="文本框 2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657475"/>
            <a:ext cx="39989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6600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00688" y="1612900"/>
            <a:ext cx="51450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sz="2000">
                <a:sym typeface="+mn-ea"/>
              </a:rPr>
              <a:t>The </a:t>
            </a:r>
            <a:r>
              <a:rPr lang="en-US" altLang="zh-CN" sz="2000">
                <a:sym typeface="+mn-ea"/>
              </a:rPr>
              <a:t>need </a:t>
            </a:r>
            <a:r>
              <a:rPr lang="zh-CN" altLang="en-US" sz="2000">
                <a:sym typeface="+mn-ea"/>
              </a:rPr>
              <a:t>for a better code</a:t>
            </a:r>
            <a:endParaRPr lang="zh-CN" altLang="en-US" sz="2000" noProof="1"/>
          </a:p>
          <a:p>
            <a:pPr eaLnBrk="1" hangingPunct="1"/>
            <a:endParaRPr lang="en-US" altLang="zh-CN" sz="2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 flipH="1">
            <a:off x="5092700" y="1366838"/>
            <a:ext cx="114300" cy="827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24" name="文本框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00688" y="3464243"/>
            <a:ext cx="51895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sz="2000">
                <a:sym typeface="+mn-ea"/>
              </a:rPr>
              <a:t>React's Timeine</a:t>
            </a:r>
            <a:endParaRPr lang="en-US" altLang="zh-CN" sz="2000" noProof="1"/>
          </a:p>
          <a:p>
            <a:pPr eaLnBrk="1" hangingPunct="1"/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 flipH="1">
            <a:off x="5092700" y="3270250"/>
            <a:ext cx="115888" cy="827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27" name="文本框 3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01005" y="4945380"/>
            <a:ext cx="5200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000">
                <a:sym typeface="+mn-ea"/>
              </a:rPr>
              <a:t>React's Versions</a:t>
            </a:r>
            <a:endParaRPr lang="en-US" altLang="zh-CN" sz="2000"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 flipH="1">
            <a:off x="5092700" y="4945063"/>
            <a:ext cx="111125" cy="827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7795" y="1503680"/>
            <a:ext cx="7600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https://blog.risingstack.com/the-history-of-react-js-on-a-timeline/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7795" y="2225675"/>
            <a:ext cx="7012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https://reactjs.org/blog/all.html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0740" y="615315"/>
            <a:ext cx="776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29500" y="4289425"/>
            <a:ext cx="4425950" cy="1176338"/>
          </a:xfrm>
        </p:spPr>
        <p:txBody>
          <a:bodyPr/>
          <a:lstStyle/>
          <a:p>
            <a:pPr fontAlgn="base">
              <a:defRPr/>
            </a:pPr>
            <a:r>
              <a:rPr lang="zh-CN" altLang="en-US" spc="200">
                <a:sym typeface="微软雅黑" panose="020B0503020204020204" charset="-122"/>
              </a:rPr>
              <a:t>谢谢观看</a:t>
            </a:r>
            <a:endParaRPr lang="zh-CN" altLang="en-US" spc="200">
              <a:sym typeface="微软雅黑" panose="020B0503020204020204" charset="-122"/>
            </a:endParaRPr>
          </a:p>
        </p:txBody>
      </p:sp>
      <p:sp>
        <p:nvSpPr>
          <p:cNvPr id="27650" name="文本占位符 4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7429500" y="5540375"/>
            <a:ext cx="442595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THANK YOU</a:t>
            </a:r>
            <a:endParaRPr lang="en-US" altLang="zh-CN" noProof="1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zh-CN" altLang="en-US" sz="3600" noProof="1"/>
              <a:t>The need for a better code</a:t>
            </a:r>
            <a:endParaRPr lang="zh-CN" altLang="en-US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01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22475" y="3328988"/>
            <a:ext cx="79486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他们选择了正确的模型，但是仍然需要考虑用户体验。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Jordan Walke创建了一套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原型，这也标志着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React.js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的诞生。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https://www.youtube.com/watch?v=KVZ-P-ZI6W4&amp;t=0s&amp;list=PLb0IAmt7-GS1cbw4qonlQztYV1TAW0sCr&amp;index=1</a:t>
            </a:r>
            <a:endParaRPr lang="en-US" altLang="zh-CN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291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22158" y="1469390"/>
            <a:ext cx="7948612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年，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的工程师们开始面临代码维护的问题，随着Facebook Ads 引入相当数量的功能，团队需求更多成员维护功能平稳运行。</a:t>
            </a: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快速增长的团队成员、应用功能减慢他们的工作。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随着产品不断的更新迭代，他们的应用逐渐变得很难使用。不久之后，fb工程师已经无法跟上产品更新节奏, 他们的代码迫切需要升级以提升效率。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317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The need for a better code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2"/>
          <p:cNvSpPr/>
          <p:nvPr>
            <p:custDataLst>
              <p:tags r:id="rId5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等腰三角形 11"/>
          <p:cNvSpPr/>
          <p:nvPr>
            <p:custDataLst>
              <p:tags r:id="rId6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en-US" altLang="zh-CN" sz="3600">
                <a:sym typeface="+mn-ea"/>
              </a:rPr>
              <a:t>React's Timeine</a:t>
            </a:r>
            <a:endParaRPr lang="en-US" altLang="zh-CN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02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51663" y="2792413"/>
            <a:ext cx="42814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开源了PHP 语言 的一种扩展叫—— XHP，可以在 PHP 中创建 Composite Components。你去看 XHP 就会发现语法和 JSX 很像。事实上，之后，他们也将这种新语法引入到了 React 中。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2010 - react最初迹象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366" name="图片 17" descr="C:\Users\icsoc-dev\Downloads\xhp_logo.pngxhp_logo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139825" y="2600325"/>
            <a:ext cx="4984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文本框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05700" y="1882775"/>
            <a:ext cx="3125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XHP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51663" y="2792413"/>
            <a:ext cx="42814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Jordan Walke 创建了 FaxJS ，它就是 React.js 早期的原型。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2011 - 早期原型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366" name="图片 17" descr="C:\Users\icsoc-dev\Downloads\FaxJsLogo.pngFaxJsLogo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016760" y="2061845"/>
            <a:ext cx="2627630" cy="302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文本框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36485" y="1876425"/>
            <a:ext cx="3125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FaxJS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511300"/>
            <a:ext cx="9523095" cy="37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想要一个比较好的解决方案来处理他们广告比较难以管理的问题，于是 Jordan Walke 就开始了 React 的原型创建工作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9 日，Facebook 收购了 Instagram，Instagram 想要使用 Facebook 的新技术。与此同时，Facebook 要将 React 从 Facebook 中解耦出来并开源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这些大部分由Pete Hunt完成。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，还面临了很大的压力。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8 - 12 日，在旧金山的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TechCrunch Disrupt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大会上，Mark Zuckerberg 公开表示：“我们犯的一个最大的错误就是在 过高地押注了 HTML5”。他承诺 Facebook 会提供更好的移动端的体验。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3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4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2012 - fb新变化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511300"/>
            <a:ext cx="9905365" cy="463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 月 29 - 31 日，在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tooltip="" action="ppaction://hlinkfile"/>
              </a:rPr>
              <a:t>JS ConfUS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大会上，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tooltip="" action="ppaction://hlinkfile"/>
              </a:rPr>
              <a:t>Jordan Walke 介绍了 React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，并正式宣布开源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(JS Conf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视频：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https://www.youtube.com/channel/UCzoVCacndDCfGDf41P-z0iA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tooltip="" action="ppaction://hlinkfile"/>
              </a:rPr>
              <a:t>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4" tooltip="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有趣的是: 观众表示质疑。参会的早期框架使用者中大部分人认为React是很大的退步。但React定位于创新者。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React的创建者及时意识到错误，决定后续开启React宣传之旅，让他们由质疑转为支持。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JSFiddle 宣布正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式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tooltip="" action="ppaction://hlinkfile"/>
              </a:rPr>
              <a:t>支持 React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30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Ruby on Rails 支持 React 以及 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8 月 19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tooltip="" action="ppaction://hlinkfile"/>
              </a:rPr>
              <a:t>Python 支持 React 和 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14 - 15 日，在 JSConfEU 大会上，Pete Hunt 发表了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tooltip="" action="ppaction://hlinkfile"/>
              </a:rPr>
              <a:t>Rethinking Best Practices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的演讲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 月 17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tooltip=""/>
              </a:rPr>
              <a:t>David Nolen 介绍了基于 React 的 OM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，解释了为什么 React 要优于其他同类型产品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0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2013 - 发布之年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04.xml><?xml version="1.0" encoding="utf-8"?>
<p:tagLst xmlns:p="http://schemas.openxmlformats.org/presentationml/2006/main">
  <p:tag name="KSO_WM_UNIT_VALUE" val="922*1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6575_5*d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5_5*h_a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标题"/>
</p:tagLst>
</file>

<file path=ppt/tags/tag106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07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11.xml><?xml version="1.0" encoding="utf-8"?>
<p:tagLst xmlns:p="http://schemas.openxmlformats.org/presentationml/2006/main">
  <p:tag name="KSO_WM_UNIT_VALUE" val="922*1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6575_5*d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5_5*h_a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标题"/>
</p:tagLst>
</file>

<file path=ppt/tags/tag113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14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18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19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23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24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28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29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33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34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38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39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44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48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  <p:tag name="KSO_WM_SLIDE_MODEL_TYPE" val="timeline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151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ags/tag152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0971_2*m_h_i*1_1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0971_2*m_h_i*1_1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54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0971_2*m_h_i*1_1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0971_2*m_h_a*1_1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7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1_1_1"/>
  <p:tag name="KSO_WM_UNIT_ID" val="diagram20190971_2*m_h_h_f*1_1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1_1_1"/>
  <p:tag name="KSO_WM_UNIT_ID" val="diagram20190971_2*m_h_h_a*1_1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diagram20190971_2*m_h_i*1_2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diagram20190971_2*m_h_i*1_2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0971_2*m_h_i*1_2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diagram20190971_2*m_h_a*1_2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8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2_1_1"/>
  <p:tag name="KSO_WM_UNIT_ID" val="diagram20190971_2*m_h_h_f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2_1_1"/>
  <p:tag name="KSO_WM_UNIT_ID" val="diagram20190971_2*m_h_h_a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diagram20190971_2*m_h_i*1_3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diagram20190971_2*m_h_i*1_3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3_3"/>
  <p:tag name="KSO_WM_UNIT_ID" val="diagram20190971_2*m_h_i*1_3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diagram20190971_2*m_h_a*1_3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9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3_1_1"/>
  <p:tag name="KSO_WM_UNIT_ID" val="diagram20190971_2*m_h_h_f*1_3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3_1_1"/>
  <p:tag name="KSO_WM_UNIT_ID" val="diagram20190971_2*m_h_h_a*1_3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a"/>
  <p:tag name="KSO_WM_UNIT_INDEX" val="1"/>
  <p:tag name="KSO_WM_UNIT_ID" val="diagram20190971_2*a*1"/>
  <p:tag name="KSO_WM_TEMPLATE_CATEGORY" val="diagram"/>
  <p:tag name="KSO_WM_TEMPLATE_INDEX" val="20190971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4_3"/>
  <p:tag name="KSO_WM_UNIT_ID" val="diagram20190971_2*m_h_i*1_4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diagram20190971_2*m_h_i*1_4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8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diagram20190971_2*m_h_i*1_4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diagram20190971_2*m_h_a*1_4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20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4_1_1"/>
  <p:tag name="KSO_WM_UNIT_ID" val="diagram20190971_2*m_h_h_a*1_4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2_1_1"/>
  <p:tag name="KSO_WM_UNIT_ID" val="diagram20190971_2*m_h_h_f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BEAUTIFY_FLAG" val="#wm#"/>
  <p:tag name="KSO_WM_TEMPLATE_CATEGORY" val="diagram"/>
  <p:tag name="KSO_WM_TEMPLATE_INDEX" val="20190971"/>
  <p:tag name="KSO_WM_SLIDE_TIMELINE_TYPE" val="single"/>
  <p:tag name="KSO_WM_SLIDE_MODEL_TYPE" val="timeline"/>
  <p:tag name="KSO_WM_SLIDE_TIMELINE_MINITEMS" val="3"/>
  <p:tag name="KSO_WM_SLIDE_TIMELINE_MAXITEMS" val="4"/>
  <p:tag name="KSO_WM_SLIDE_ID" val="diagram20190971_2"/>
  <p:tag name="KSO_WM_SLIDE_TYPE" val="text"/>
  <p:tag name="KSO_WM_SLIDE_SUBTYPE" val="diag"/>
  <p:tag name="KSO_WM_SLIDE_ITEM_CNT" val="4"/>
  <p:tag name="KSO_WM_SLIDE_INDEX" val="2"/>
  <p:tag name="KSO_WM_SLIDE_SIZE" val="853.149*285.818"/>
  <p:tag name="KSO_WM_SLIDE_POSITION" val="67.1181*185.664"/>
  <p:tag name="KSO_WM_DIAGRAM_GROUP_CODE" val="m1-1"/>
  <p:tag name="KSO_WM_SLIDE_DIAGTYPE" val="m"/>
  <p:tag name="KSO_WM_TAG_VERSION" val="1.0"/>
  <p:tag name="KSO_WM_SLIDE_LAYOUT" val="a_b_m"/>
  <p:tag name="KSO_WM_SLIDE_LAYOUT_CNT" val="1_1_1"/>
</p:tagLst>
</file>

<file path=ppt/tags/tag178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8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83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87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88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9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5"/>
</p:tagLst>
</file>

<file path=ppt/tags/tag19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12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谢谢观看"/>
</p:tagLst>
</file>

<file path=ppt/tags/tag19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6575_12*b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THANK YOU"/>
</p:tagLst>
</file>

<file path=ppt/tags/tag196.xml><?xml version="1.0" encoding="utf-8"?>
<p:tagLst xmlns:p="http://schemas.openxmlformats.org/presentationml/2006/main">
  <p:tag name="KSO_WM_COMBINE_RELATE_SLIDE_ID" val="background20180947_12"/>
  <p:tag name="KSO_WM_SLIDE_ID" val="custom20196575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96575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COMBINE_RELATE_SLIDE_ID" val="background20180947_1"/>
  <p:tag name="KSO_WM_TEMPLATE_THUMBS_INDEX" val="1、7、11、12"/>
  <p:tag name="KSO_WM_TEMPLATE_SUBCATEGORY" val="0"/>
  <p:tag name="KSO_WM_TAG_VERSION" val="1.0"/>
  <p:tag name="KSO_WM_BEAUTIFY_FLAG" val="#wm#"/>
  <p:tag name="KSO_WM_TEMPLATE_CATEGORY" val="custom"/>
  <p:tag name="KSO_WM_TEMPLATE_INDEX" val="20196575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1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6575_1*b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副标题"/>
</p:tagLst>
</file>

<file path=ppt/tags/tag78.xml><?xml version="1.0" encoding="utf-8"?>
<p:tagLst xmlns:p="http://schemas.openxmlformats.org/presentationml/2006/main">
  <p:tag name="KSO_WM_COMBINE_RELATE_SLIDE_ID" val="background20180947_1"/>
  <p:tag name="KSO_WM_TEMPLATE_SUBCATEGORY" val="0"/>
  <p:tag name="KSO_WM_TEMPLATE_THUMBS_INDEX" val="1、7、11、12"/>
  <p:tag name="KSO_WM_SLIDE_ID" val="custom2019657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6575"/>
  <p:tag name="KSO_WM_SLIDE_LAYOUT" val="a_b"/>
  <p:tag name="KSO_WM_SLIDE_LAYOUT_CNT" val="1_1"/>
  <p:tag name="KSO_WM_SLIDE_MODEL_TYPE" val="cover"/>
</p:tagLst>
</file>

<file path=ppt/tags/tag79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0"/>
  <p:tag name="KSO_WM_UNIT_ID" val="custom20196575_2*i*0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ISCONTENTSTITLE" val="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5_2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目录"/>
</p:tagLst>
</file>

<file path=ppt/tags/tag8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96575_2*l_h_a*1_1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2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6575_2*l_h_i*1_1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196575_2*l_h_a*1_2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6575_2*l_h_i*1_2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96575_2*l_h_a*1_3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6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6575_2*l_h_i*1_3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COMBINE_RELATE_SLIDE_ID" val="custom20180541_5"/>
  <p:tag name="KSO_WM_SLIDE_ID" val="custom20196575_2"/>
  <p:tag name="KSO_WM_TEMPLATE_SUBCATEGORY" val="0"/>
  <p:tag name="KSO_WM_SLIDE_TYPE" val="contents"/>
  <p:tag name="KSO_WM_SLIDE_SUBTYPE" val="diag"/>
  <p:tag name="KSO_WM_SLIDE_ITEM_CNT" val="3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5"/>
  <p:tag name="KSO_WM_SLIDE_LAYOUT" val="a_l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8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ags/tag91.xml><?xml version="1.0" encoding="utf-8"?>
<p:tagLst xmlns:p="http://schemas.openxmlformats.org/presentationml/2006/main">
  <p:tag name="KSO_WM_UNIT_NOCLEAR" val="0"/>
  <p:tag name="KSO_WM_UNIT_VALUE" val="17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5_4*h_f*1_2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2.xml><?xml version="1.0" encoding="utf-8"?>
<p:tagLst xmlns:p="http://schemas.openxmlformats.org/presentationml/2006/main">
  <p:tag name="KSO_WM_UNIT_NOCLEAR" val="0"/>
  <p:tag name="KSO_WM_UNIT_VALUE" val="8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4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3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4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4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4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196575_4"/>
  <p:tag name="KSO_WM_TEMPLATE_SUBCATEGORY" val="0"/>
  <p:tag name="KSO_WM_SLIDE_TYPE" val="text"/>
  <p:tag name="KSO_WM_SLIDE_SUBTYPE" val="pureTxt"/>
  <p:tag name="KSO_WM_SLIDE_ITEM_CNT" val="0"/>
  <p:tag name="KSO_WM_SLIDE_INDEX" val="4"/>
  <p:tag name="KSO_WM_SLIDE_SIZE" val="626*246.75"/>
  <p:tag name="KSO_WM_SLIDE_POSITION" val="167*171.5"/>
  <p:tag name="KSO_WM_TAG_VERSION" val="1.0"/>
  <p:tag name="KSO_WM_BEAUTIFY_FLAG" val="#wm#"/>
  <p:tag name="KSO_WM_TEMPLATE_CATEGORY" val="custom"/>
  <p:tag name="KSO_WM_TEMPLATE_INDEX" val="20196575"/>
  <p:tag name="KSO_WM_SLIDE_LAYOUT" val="a_h"/>
  <p:tag name="KSO_WM_SLIDE_LAYOUT_CNT" val="1_1"/>
</p:tagLst>
</file>

<file path=ppt/tags/tag97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9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99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6650</Words>
  <Application>WPS 演示</Application>
  <PresentationFormat>宽屏</PresentationFormat>
  <Paragraphs>216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微软雅黑 Light</vt:lpstr>
      <vt:lpstr>Calibri</vt:lpstr>
      <vt:lpstr>Arial Unicode MS</vt:lpstr>
      <vt:lpstr>方正兰亭细黑_GBK</vt:lpstr>
      <vt:lpstr>1_Office 主题​​</vt:lpstr>
      <vt:lpstr>React发展史</vt:lpstr>
      <vt:lpstr>PowerPoint 演示文稿</vt:lpstr>
      <vt:lpstr>单击此处添加标题</vt:lpstr>
      <vt:lpstr>PowerPoint 演示文稿</vt:lpstr>
      <vt:lpstr>The need for a better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React.js Timeine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icsoc-dev</dc:creator>
  <cp:lastModifiedBy>浅浅悠</cp:lastModifiedBy>
  <cp:revision>118</cp:revision>
  <dcterms:created xsi:type="dcterms:W3CDTF">2018-11-07T07:04:00Z</dcterms:created>
  <dcterms:modified xsi:type="dcterms:W3CDTF">2019-01-08T10:11:23Z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