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</p:sldIdLst>
  <p:sldSz cx="9906000" cy="6858000"/>
  <p:notesSz cx="6858000" cy="9144000"/>
  <p:defaultTextStyle>
    <a:lvl1pPr>
      <a:defRPr sz="1400">
        <a:latin typeface="Arial"/>
        <a:ea typeface="Arial"/>
        <a:cs typeface="Arial"/>
        <a:sym typeface="Arial"/>
      </a:defRPr>
    </a:lvl1pPr>
    <a:lvl2pPr>
      <a:defRPr sz="1400">
        <a:latin typeface="Arial"/>
        <a:ea typeface="Arial"/>
        <a:cs typeface="Arial"/>
        <a:sym typeface="Arial"/>
      </a:defRPr>
    </a:lvl2pPr>
    <a:lvl3pPr>
      <a:defRPr sz="1400">
        <a:latin typeface="Arial"/>
        <a:ea typeface="Arial"/>
        <a:cs typeface="Arial"/>
        <a:sym typeface="Arial"/>
      </a:defRPr>
    </a:lvl3pPr>
    <a:lvl4pPr>
      <a:defRPr sz="1400">
        <a:latin typeface="Arial"/>
        <a:ea typeface="Arial"/>
        <a:cs typeface="Arial"/>
        <a:sym typeface="Arial"/>
      </a:defRPr>
    </a:lvl4pPr>
    <a:lvl5pPr>
      <a:defRPr sz="1400">
        <a:latin typeface="Arial"/>
        <a:ea typeface="Arial"/>
        <a:cs typeface="Arial"/>
        <a:sym typeface="Arial"/>
      </a:defRPr>
    </a:lvl5pPr>
    <a:lvl6pPr>
      <a:defRPr sz="1400">
        <a:latin typeface="Arial"/>
        <a:ea typeface="Arial"/>
        <a:cs typeface="Arial"/>
        <a:sym typeface="Arial"/>
      </a:defRPr>
    </a:lvl6pPr>
    <a:lvl7pPr>
      <a:defRPr sz="1400">
        <a:latin typeface="Arial"/>
        <a:ea typeface="Arial"/>
        <a:cs typeface="Arial"/>
        <a:sym typeface="Arial"/>
      </a:defRPr>
    </a:lvl7pPr>
    <a:lvl8pPr>
      <a:defRPr sz="1400">
        <a:latin typeface="Arial"/>
        <a:ea typeface="Arial"/>
        <a:cs typeface="Arial"/>
        <a:sym typeface="Arial"/>
      </a:defRPr>
    </a:lvl8pPr>
    <a:lvl9pPr>
      <a:defRPr sz="1400"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95300" y="-296864"/>
            <a:ext cx="8915400" cy="11430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 rot="5400000">
            <a:off x="-1767683" y="-5052218"/>
            <a:ext cx="4525964" cy="89154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 rot="5400000">
            <a:off x="5370512" y="968375"/>
            <a:ext cx="5851526" cy="22352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 rot="5400000">
            <a:off x="-2433638" y="-3324224"/>
            <a:ext cx="5851526" cy="65278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742950" y="1844674"/>
            <a:ext cx="8420100" cy="2041526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1485900" y="3886200"/>
            <a:ext cx="6934200" cy="2971800"/>
          </a:xfrm>
          <a:prstGeom prst="rect">
            <a:avLst/>
          </a:prstGeom>
        </p:spPr>
        <p:txBody>
          <a:bodyPr/>
          <a:lstStyle/>
          <a:p>
            <a:pPr lvl="0" marL="0" indent="0" algn="ctr">
              <a:buClrTx/>
              <a:buSzTx/>
              <a:buFontTx/>
              <a:buNone/>
            </a:pP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82506" y="4406901"/>
            <a:ext cx="8420100" cy="2451099"/>
          </a:xfrm>
          <a:prstGeom prst="rect">
            <a:avLst/>
          </a:prstGeom>
        </p:spPr>
        <p:txBody>
          <a:bodyPr anchor="t"/>
          <a:lstStyle/>
          <a:p>
            <a:pPr lvl="0" algn="l"/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82506" y="1192213"/>
            <a:ext cx="8420100" cy="3214688"/>
          </a:xfrm>
          <a:prstGeom prst="rect">
            <a:avLst/>
          </a:prstGeom>
        </p:spPr>
        <p:txBody>
          <a:bodyPr anchor="b"/>
          <a:lstStyle/>
          <a:p>
            <a:pPr lvl="0" marL="0" indent="0">
              <a:spcBef>
                <a:spcPts val="0"/>
              </a:spcBef>
              <a:buClrTx/>
              <a:buSzTx/>
              <a:buFontTx/>
              <a:buNone/>
            </a:pP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95300" y="1600200"/>
            <a:ext cx="4375149" cy="5257800"/>
          </a:xfrm>
          <a:prstGeom prst="rect">
            <a:avLst/>
          </a:prstGeom>
        </p:spPr>
        <p:txBody>
          <a:bodyPr/>
          <a:lstStyle/>
          <a:p>
            <a:pPr lvl="0" marL="0" indent="0">
              <a:spcBef>
                <a:spcPts val="0"/>
              </a:spcBef>
              <a:buClrTx/>
              <a:buSzTx/>
              <a:buFontTx/>
              <a:buNone/>
            </a:pP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95300" y="256809"/>
            <a:ext cx="8915400" cy="1178656"/>
          </a:xfrm>
          <a:prstGeom prst="rect">
            <a:avLst/>
          </a:prstGeom>
        </p:spPr>
        <p:txBody>
          <a:bodyPr/>
          <a:lstStyle/>
          <a:p>
            <a:pPr lvl="0" algn="l"/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95300" y="1435464"/>
            <a:ext cx="4376871" cy="739411"/>
          </a:xfrm>
          <a:prstGeom prst="rect">
            <a:avLst/>
          </a:prstGeom>
        </p:spPr>
        <p:txBody>
          <a:bodyPr anchor="b"/>
          <a:lstStyle/>
          <a:p>
            <a:pPr lvl="0" marL="0" indent="0">
              <a:spcBef>
                <a:spcPts val="0"/>
              </a:spcBef>
              <a:buClrTx/>
              <a:buSzTx/>
              <a:buFontTx/>
              <a:buNone/>
            </a:pP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95300" y="0"/>
            <a:ext cx="3259005" cy="1435100"/>
          </a:xfrm>
          <a:prstGeom prst="rect">
            <a:avLst/>
          </a:prstGeom>
        </p:spPr>
        <p:txBody>
          <a:bodyPr anchor="b"/>
          <a:lstStyle/>
          <a:p>
            <a:pPr lvl="0" algn="l"/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872970" y="273050"/>
            <a:ext cx="5537730" cy="6584950"/>
          </a:xfrm>
          <a:prstGeom prst="rect">
            <a:avLst/>
          </a:prstGeom>
        </p:spPr>
        <p:txBody>
          <a:bodyPr/>
          <a:lstStyle/>
          <a:p>
            <a:pPr lvl="0" marL="0" indent="0">
              <a:spcBef>
                <a:spcPts val="0"/>
              </a:spcBef>
              <a:buClrTx/>
              <a:buSzTx/>
              <a:buFontTx/>
              <a:buNone/>
            </a:pP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941644" y="3086100"/>
            <a:ext cx="5943599" cy="2281238"/>
          </a:xfrm>
          <a:prstGeom prst="rect">
            <a:avLst/>
          </a:prstGeom>
        </p:spPr>
        <p:txBody>
          <a:bodyPr anchor="b"/>
          <a:lstStyle/>
          <a:p>
            <a:pPr lvl="0" algn="l"/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941644" y="5367337"/>
            <a:ext cx="5943599" cy="1490664"/>
          </a:xfrm>
          <a:prstGeom prst="rect">
            <a:avLst/>
          </a:prstGeom>
        </p:spPr>
        <p:txBody>
          <a:bodyPr/>
          <a:lstStyle/>
          <a:p>
            <a:pPr lvl="0" marL="0" indent="0">
              <a:spcBef>
                <a:spcPts val="0"/>
              </a:spcBef>
              <a:buClrTx/>
              <a:buSzTx/>
              <a:buFontTx/>
              <a:buNone/>
            </a:pP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95300" y="92074"/>
            <a:ext cx="8915400" cy="1508126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ctr"/>
          <a:lstStyle/>
          <a:p>
            <a:pPr lvl="0"/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95300" y="1600200"/>
            <a:ext cx="8915400" cy="52578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/>
          <a:lstStyle/>
          <a:p>
            <a:pPr lvl="0"/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7099300" y="6404313"/>
            <a:ext cx="2311400" cy="269201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1"/>
  <p:txStyles>
    <p:titleStyle>
      <a:lvl1pPr algn="ctr">
        <a:defRPr sz="1400">
          <a:latin typeface="Arial"/>
          <a:ea typeface="Arial"/>
          <a:cs typeface="Arial"/>
          <a:sym typeface="Arial"/>
        </a:defRPr>
      </a:lvl1pPr>
      <a:lvl2pPr algn="ctr">
        <a:defRPr sz="1400">
          <a:latin typeface="Arial"/>
          <a:ea typeface="Arial"/>
          <a:cs typeface="Arial"/>
          <a:sym typeface="Arial"/>
        </a:defRPr>
      </a:lvl2pPr>
      <a:lvl3pPr algn="ctr">
        <a:defRPr sz="1400">
          <a:latin typeface="Arial"/>
          <a:ea typeface="Arial"/>
          <a:cs typeface="Arial"/>
          <a:sym typeface="Arial"/>
        </a:defRPr>
      </a:lvl3pPr>
      <a:lvl4pPr algn="ctr">
        <a:defRPr sz="1400">
          <a:latin typeface="Arial"/>
          <a:ea typeface="Arial"/>
          <a:cs typeface="Arial"/>
          <a:sym typeface="Arial"/>
        </a:defRPr>
      </a:lvl4pPr>
      <a:lvl5pPr algn="ctr">
        <a:defRPr sz="1400">
          <a:latin typeface="Arial"/>
          <a:ea typeface="Arial"/>
          <a:cs typeface="Arial"/>
          <a:sym typeface="Arial"/>
        </a:defRPr>
      </a:lvl5pPr>
      <a:lvl6pPr algn="ctr">
        <a:defRPr sz="1400">
          <a:latin typeface="Arial"/>
          <a:ea typeface="Arial"/>
          <a:cs typeface="Arial"/>
          <a:sym typeface="Arial"/>
        </a:defRPr>
      </a:lvl6pPr>
      <a:lvl7pPr algn="ctr">
        <a:defRPr sz="1400">
          <a:latin typeface="Arial"/>
          <a:ea typeface="Arial"/>
          <a:cs typeface="Arial"/>
          <a:sym typeface="Arial"/>
        </a:defRPr>
      </a:lvl7pPr>
      <a:lvl8pPr algn="ctr">
        <a:defRPr sz="1400">
          <a:latin typeface="Arial"/>
          <a:ea typeface="Arial"/>
          <a:cs typeface="Arial"/>
          <a:sym typeface="Arial"/>
        </a:defRPr>
      </a:lvl8pPr>
      <a:lvl9pPr algn="ctr">
        <a:defRPr sz="1400">
          <a:latin typeface="Arial"/>
          <a:ea typeface="Arial"/>
          <a:cs typeface="Arial"/>
          <a:sym typeface="Arial"/>
        </a:defRPr>
      </a:lvl9pPr>
    </p:titleStyle>
    <p:bodyStyle>
      <a:lvl1pPr marL="342900" indent="-139700">
        <a:spcBef>
          <a:spcPts val="600"/>
        </a:spcBef>
        <a:buClr>
          <a:srgbClr val="000000"/>
        </a:buClr>
        <a:buSzPct val="1000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1pPr>
      <a:lvl2pPr marL="742950" indent="-107950">
        <a:spcBef>
          <a:spcPts val="600"/>
        </a:spcBef>
        <a:buClr>
          <a:srgbClr val="000000"/>
        </a:buClr>
        <a:buSzPct val="100000"/>
        <a:buFont typeface="Arial"/>
        <a:buChar char="–"/>
        <a:defRPr sz="1400">
          <a:latin typeface="Arial"/>
          <a:ea typeface="Arial"/>
          <a:cs typeface="Arial"/>
          <a:sym typeface="Arial"/>
        </a:defRPr>
      </a:lvl2pPr>
      <a:lvl3pPr marL="1143000" indent="-76200">
        <a:spcBef>
          <a:spcPts val="600"/>
        </a:spcBef>
        <a:buClr>
          <a:srgbClr val="000000"/>
        </a:buClr>
        <a:buSzPct val="1000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3pPr>
      <a:lvl4pPr marL="1600200" indent="-101600">
        <a:spcBef>
          <a:spcPts val="600"/>
        </a:spcBef>
        <a:buClr>
          <a:srgbClr val="000000"/>
        </a:buClr>
        <a:buSzPct val="100000"/>
        <a:buFont typeface="Arial"/>
        <a:buChar char="–"/>
        <a:defRPr sz="1400">
          <a:latin typeface="Arial"/>
          <a:ea typeface="Arial"/>
          <a:cs typeface="Arial"/>
          <a:sym typeface="Arial"/>
        </a:defRPr>
      </a:lvl4pPr>
      <a:lvl5pPr marL="2057400" indent="-101600">
        <a:spcBef>
          <a:spcPts val="600"/>
        </a:spcBef>
        <a:buClr>
          <a:srgbClr val="000000"/>
        </a:buClr>
        <a:buSzPct val="100000"/>
        <a:buFont typeface="Arial"/>
        <a:buChar char="»"/>
        <a:defRPr sz="1400">
          <a:latin typeface="Arial"/>
          <a:ea typeface="Arial"/>
          <a:cs typeface="Arial"/>
          <a:sym typeface="Arial"/>
        </a:defRPr>
      </a:lvl5pPr>
      <a:lvl6pPr marL="2514600" indent="-101600">
        <a:spcBef>
          <a:spcPts val="600"/>
        </a:spcBef>
        <a:buClr>
          <a:srgbClr val="000000"/>
        </a:buClr>
        <a:buSzPct val="1000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6pPr>
      <a:lvl7pPr marL="2971800" indent="-101600">
        <a:spcBef>
          <a:spcPts val="600"/>
        </a:spcBef>
        <a:buClr>
          <a:srgbClr val="000000"/>
        </a:buClr>
        <a:buSzPct val="1000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7pPr>
      <a:lvl8pPr marL="3429000" indent="-101600">
        <a:spcBef>
          <a:spcPts val="600"/>
        </a:spcBef>
        <a:buClr>
          <a:srgbClr val="000000"/>
        </a:buClr>
        <a:buSzPct val="1000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8pPr>
      <a:lvl9pPr marL="3886200" indent="-101600">
        <a:spcBef>
          <a:spcPts val="600"/>
        </a:spcBef>
        <a:buClr>
          <a:srgbClr val="000000"/>
        </a:buClr>
        <a:buSzPct val="1000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body" idx="1"/>
          </p:nvPr>
        </p:nvSpPr>
        <p:spPr>
          <a:xfrm>
            <a:off x="160214" y="867507"/>
            <a:ext cx="9585571" cy="525865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2000" u="sng">
                <a:latin typeface="Calibri"/>
                <a:ea typeface="Calibri"/>
                <a:cs typeface="Calibri"/>
                <a:sym typeface="Calibri"/>
              </a:rPr>
              <a:t>Project Manager</a:t>
            </a:r>
            <a:r>
              <a:rPr sz="2000">
                <a:latin typeface="Calibri"/>
                <a:ea typeface="Calibri"/>
                <a:cs typeface="Calibri"/>
                <a:sym typeface="Calibri"/>
              </a:rPr>
              <a:t> – Responsible for liaising with the client team and managing the development team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lvl="0" marL="0" indent="0">
              <a:spcBef>
                <a:spcPts val="900"/>
              </a:spcBef>
              <a:buSzTx/>
              <a:buNone/>
              <a:defRPr sz="1800"/>
            </a:pPr>
            <a:r>
              <a:rPr sz="2000" u="sng">
                <a:latin typeface="Calibri"/>
                <a:ea typeface="Calibri"/>
                <a:cs typeface="Calibri"/>
                <a:sym typeface="Calibri"/>
              </a:rPr>
              <a:t>Programmer </a:t>
            </a:r>
            <a:r>
              <a:rPr sz="2000">
                <a:latin typeface="Calibri"/>
                <a:ea typeface="Calibri"/>
                <a:cs typeface="Calibri"/>
                <a:sym typeface="Calibri"/>
              </a:rPr>
              <a:t>– Responsible for developing the website using the PHP framework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lvl="0" marL="0" indent="0">
              <a:spcBef>
                <a:spcPts val="900"/>
              </a:spcBef>
              <a:buSzTx/>
              <a:buNone/>
              <a:defRPr sz="1800"/>
            </a:pPr>
            <a:r>
              <a:rPr sz="2000" u="sng">
                <a:latin typeface="Calibri"/>
                <a:ea typeface="Calibri"/>
                <a:cs typeface="Calibri"/>
                <a:sym typeface="Calibri"/>
              </a:rPr>
              <a:t>Sprint Planner </a:t>
            </a:r>
            <a:r>
              <a:rPr sz="2000">
                <a:latin typeface="Calibri"/>
                <a:ea typeface="Calibri"/>
                <a:cs typeface="Calibri"/>
                <a:sym typeface="Calibri"/>
              </a:rPr>
              <a:t>– Responsible for managing and contributing towards the next sprint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lvl="0" marL="0" indent="0">
              <a:spcBef>
                <a:spcPts val="900"/>
              </a:spcBef>
              <a:buSzTx/>
              <a:buNone/>
              <a:defRPr sz="1800"/>
            </a:pPr>
            <a:r>
              <a:rPr sz="2000" u="sng">
                <a:latin typeface="Calibri"/>
                <a:ea typeface="Calibri"/>
                <a:cs typeface="Calibri"/>
                <a:sym typeface="Calibri"/>
              </a:rPr>
              <a:t>Black Box Tester </a:t>
            </a:r>
            <a:r>
              <a:rPr sz="2000">
                <a:latin typeface="Calibri"/>
                <a:ea typeface="Calibri"/>
                <a:cs typeface="Calibri"/>
                <a:sym typeface="Calibri"/>
              </a:rPr>
              <a:t>– Responsible for writing test cases and testing the functionality of the website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lvl="0" marL="0" indent="0">
              <a:spcBef>
                <a:spcPts val="900"/>
              </a:spcBef>
              <a:buSzTx/>
              <a:buNone/>
              <a:defRPr sz="1800"/>
            </a:pPr>
            <a:r>
              <a:rPr sz="2000" u="sng">
                <a:latin typeface="Calibri"/>
                <a:ea typeface="Calibri"/>
                <a:cs typeface="Calibri"/>
                <a:sym typeface="Calibri"/>
              </a:rPr>
              <a:t>Glass Box Tester </a:t>
            </a:r>
            <a:r>
              <a:rPr sz="2000">
                <a:latin typeface="Calibri"/>
                <a:ea typeface="Calibri"/>
                <a:cs typeface="Calibri"/>
                <a:sym typeface="Calibri"/>
              </a:rPr>
              <a:t>– Responsible for writing unit tests and testing the program structure of the website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lvl="0" marL="0" indent="0">
              <a:spcBef>
                <a:spcPts val="900"/>
              </a:spcBef>
              <a:buSzTx/>
              <a:buNone/>
              <a:defRPr sz="1800"/>
            </a:pPr>
            <a:r>
              <a:rPr sz="2000" u="sng">
                <a:latin typeface="Calibri"/>
                <a:ea typeface="Calibri"/>
                <a:cs typeface="Calibri"/>
                <a:sym typeface="Calibri"/>
              </a:rPr>
              <a:t>DBA </a:t>
            </a:r>
            <a:r>
              <a:rPr sz="2000">
                <a:latin typeface="Calibri"/>
                <a:ea typeface="Calibri"/>
                <a:cs typeface="Calibri"/>
                <a:sym typeface="Calibri"/>
              </a:rPr>
              <a:t>– Responsible for building and maintaining the database</a:t>
            </a:r>
          </a:p>
        </p:txBody>
      </p:sp>
      <p:grpSp>
        <p:nvGrpSpPr>
          <p:cNvPr id="52" name="Group 52"/>
          <p:cNvGrpSpPr/>
          <p:nvPr/>
        </p:nvGrpSpPr>
        <p:grpSpPr>
          <a:xfrm>
            <a:off x="101503" y="109409"/>
            <a:ext cx="9691172" cy="540000"/>
            <a:chOff x="0" y="0"/>
            <a:chExt cx="9691170" cy="539999"/>
          </a:xfrm>
        </p:grpSpPr>
        <p:sp>
          <p:nvSpPr>
            <p:cNvPr id="50" name="Shape 50"/>
            <p:cNvSpPr/>
            <p:nvPr/>
          </p:nvSpPr>
          <p:spPr>
            <a:xfrm>
              <a:off x="-1" y="0"/>
              <a:ext cx="9691172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51" name="Shape 51"/>
            <p:cNvSpPr/>
            <p:nvPr/>
          </p:nvSpPr>
          <p:spPr>
            <a:xfrm>
              <a:off x="-1" y="21079"/>
              <a:ext cx="9691172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System Roles</a:t>
              </a:r>
            </a:p>
          </p:txBody>
        </p:sp>
      </p:grp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232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230" name="Shape 230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31" name="Shape 231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14</a:t>
              </a:r>
            </a:p>
          </p:txBody>
        </p:sp>
      </p:grpSp>
      <p:grpSp>
        <p:nvGrpSpPr>
          <p:cNvPr id="235" name="Group 235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233" name="Shape 233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34" name="Shape 234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Hire Textbooks</a:t>
              </a:r>
            </a:p>
          </p:txBody>
        </p:sp>
      </p:grpSp>
      <p:grpSp>
        <p:nvGrpSpPr>
          <p:cNvPr id="238" name="Group 238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236" name="Shape 236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237" name="Shape 237"/>
            <p:cNvSpPr/>
            <p:nvPr/>
          </p:nvSpPr>
          <p:spPr>
            <a:xfrm>
              <a:off x="-1" y="-1"/>
              <a:ext cx="982800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student I want to be able to hire a textbook from a textbook sharer so that it will reduce my cost to study at university.</a:t>
              </a:r>
            </a:p>
          </p:txBody>
        </p:sp>
      </p:grpSp>
      <p:grpSp>
        <p:nvGrpSpPr>
          <p:cNvPr id="241" name="Group 241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239" name="Shape 239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Textbook will appear in student’s library of hired textbooks</a:t>
              </a:r>
            </a:p>
          </p:txBody>
        </p:sp>
      </p:grpSp>
      <p:grpSp>
        <p:nvGrpSpPr>
          <p:cNvPr id="244" name="Group 244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242" name="Shape 242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43" name="Shape 243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grpSp>
        <p:nvGrpSpPr>
          <p:cNvPr id="247" name="Group 247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245" name="Shape 245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46" name="Shape 246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M</a:t>
              </a:r>
            </a:p>
          </p:txBody>
        </p:sp>
      </p:grpSp>
      <p:grpSp>
        <p:nvGrpSpPr>
          <p:cNvPr id="250" name="Group 250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248" name="Shape 248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Relies on story 3</a:t>
              </a:r>
            </a:p>
          </p:txBody>
        </p:sp>
      </p:grp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roup 254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252" name="Shape 252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53" name="Shape 253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19</a:t>
              </a:r>
            </a:p>
          </p:txBody>
        </p:sp>
      </p:grpSp>
      <p:grpSp>
        <p:nvGrpSpPr>
          <p:cNvPr id="257" name="Group 257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255" name="Shape 255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56" name="Shape 256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Timeframe</a:t>
              </a:r>
            </a:p>
          </p:txBody>
        </p:sp>
      </p:grpSp>
      <p:grpSp>
        <p:nvGrpSpPr>
          <p:cNvPr id="260" name="Group 260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258" name="Shape 258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259" name="Shape 259"/>
            <p:cNvSpPr/>
            <p:nvPr/>
          </p:nvSpPr>
          <p:spPr>
            <a:xfrm>
              <a:off x="-1" y="-1"/>
              <a:ext cx="9828002" cy="1158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textbook sharer I want to be able to share my book with a student for a specific period of time so that other users also can borrow the textbook.</a:t>
              </a:r>
            </a:p>
          </p:txBody>
        </p:sp>
      </p:grpSp>
      <p:grpSp>
        <p:nvGrpSpPr>
          <p:cNvPr id="263" name="Group 263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261" name="Shape 261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-1" y="-1"/>
              <a:ext cx="9828002" cy="94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Student will have the textbook for a specified period and after the due date re-share the textbook</a:t>
              </a:r>
            </a:p>
          </p:txBody>
        </p:sp>
      </p:grpSp>
      <p:grpSp>
        <p:nvGrpSpPr>
          <p:cNvPr id="266" name="Group 266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264" name="Shape 264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65" name="Shape 265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</p:grpSp>
      <p:grpSp>
        <p:nvGrpSpPr>
          <p:cNvPr id="269" name="Group 269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267" name="Shape 267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68" name="Shape 268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M</a:t>
              </a:r>
            </a:p>
          </p:txBody>
        </p:sp>
      </p:grpSp>
      <p:grpSp>
        <p:nvGrpSpPr>
          <p:cNvPr id="272" name="Group 272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270" name="Shape 270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Relies on story 3</a:t>
              </a:r>
            </a:p>
          </p:txBody>
        </p:sp>
      </p:grp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roup 276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274" name="Shape 274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75" name="Shape 275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23</a:t>
              </a:r>
            </a:p>
          </p:txBody>
        </p:sp>
      </p:grpSp>
      <p:grpSp>
        <p:nvGrpSpPr>
          <p:cNvPr id="279" name="Group 279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277" name="Shape 277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78" name="Shape 278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Registration</a:t>
              </a:r>
            </a:p>
          </p:txBody>
        </p:sp>
      </p:grpSp>
      <p:grpSp>
        <p:nvGrpSpPr>
          <p:cNvPr id="282" name="Group 282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280" name="Shape 280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281" name="Shape 281"/>
            <p:cNvSpPr/>
            <p:nvPr/>
          </p:nvSpPr>
          <p:spPr>
            <a:xfrm>
              <a:off x="-1" y="-1"/>
              <a:ext cx="982800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website visitor I want to be able to register with my own login credentials so I do not need to sign in via social media.</a:t>
              </a:r>
            </a:p>
          </p:txBody>
        </p:sp>
      </p:grpSp>
      <p:grpSp>
        <p:nvGrpSpPr>
          <p:cNvPr id="285" name="Group 285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283" name="Shape 283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-1" y="-1"/>
              <a:ext cx="9828002" cy="94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Students will be able to register and sign in with their QUT connect email and chosen password</a:t>
              </a:r>
            </a:p>
          </p:txBody>
        </p:sp>
      </p:grpSp>
      <p:grpSp>
        <p:nvGrpSpPr>
          <p:cNvPr id="288" name="Group 288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286" name="Shape 286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87" name="Shape 287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grpSp>
        <p:nvGrpSpPr>
          <p:cNvPr id="291" name="Group 291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289" name="Shape 289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90" name="Shape 290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M</a:t>
              </a:r>
            </a:p>
          </p:txBody>
        </p:sp>
      </p:grpSp>
      <p:grpSp>
        <p:nvGrpSpPr>
          <p:cNvPr id="294" name="Group 294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292" name="Shape 292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</p:grp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298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296" name="Shape 296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97" name="Shape 297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34</a:t>
              </a:r>
            </a:p>
          </p:txBody>
        </p:sp>
      </p:grpSp>
      <p:grpSp>
        <p:nvGrpSpPr>
          <p:cNvPr id="301" name="Group 301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299" name="Shape 299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300" name="Shape 300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Share Location</a:t>
              </a:r>
            </a:p>
          </p:txBody>
        </p:sp>
      </p:grpSp>
      <p:grpSp>
        <p:nvGrpSpPr>
          <p:cNvPr id="304" name="Group 304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302" name="Shape 302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303" name="Shape 303"/>
            <p:cNvSpPr/>
            <p:nvPr/>
          </p:nvSpPr>
          <p:spPr>
            <a:xfrm>
              <a:off x="-1" y="-1"/>
              <a:ext cx="982800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sharer I want to share my location with the student who wants to hire my textbook so that the exchange can be easily arranged.</a:t>
              </a:r>
            </a:p>
          </p:txBody>
        </p:sp>
      </p:grpSp>
      <p:grpSp>
        <p:nvGrpSpPr>
          <p:cNvPr id="307" name="Group 307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305" name="Shape 305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Sharers will be able to submit their GPS coordinates to the database</a:t>
              </a:r>
            </a:p>
          </p:txBody>
        </p:sp>
      </p:grpSp>
      <p:grpSp>
        <p:nvGrpSpPr>
          <p:cNvPr id="310" name="Group 310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308" name="Shape 308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309" name="Shape 309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34</a:t>
              </a:r>
            </a:p>
          </p:txBody>
        </p:sp>
      </p:grpSp>
      <p:grpSp>
        <p:nvGrpSpPr>
          <p:cNvPr id="313" name="Group 313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311" name="Shape 311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312" name="Shape 312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M</a:t>
              </a:r>
            </a:p>
          </p:txBody>
        </p:sp>
      </p:grpSp>
      <p:grpSp>
        <p:nvGrpSpPr>
          <p:cNvPr id="316" name="Group 316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314" name="Shape 314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</p:grp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roup 320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318" name="Shape 318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319" name="Shape 319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38</a:t>
              </a:r>
            </a:p>
          </p:txBody>
        </p:sp>
      </p:grpSp>
      <p:grpSp>
        <p:nvGrpSpPr>
          <p:cNvPr id="323" name="Group 323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321" name="Shape 321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322" name="Shape 322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Track Textbook</a:t>
              </a:r>
            </a:p>
          </p:txBody>
        </p:sp>
      </p:grpSp>
      <p:grpSp>
        <p:nvGrpSpPr>
          <p:cNvPr id="326" name="Group 326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324" name="Shape 324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325" name="Shape 325"/>
            <p:cNvSpPr/>
            <p:nvPr/>
          </p:nvSpPr>
          <p:spPr>
            <a:xfrm>
              <a:off x="-1" y="-1"/>
              <a:ext cx="982800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sharer I want to be able to track which student currently has my textbook so I have some assurance where my textbook is.</a:t>
              </a:r>
            </a:p>
          </p:txBody>
        </p:sp>
      </p:grpSp>
      <p:grpSp>
        <p:nvGrpSpPr>
          <p:cNvPr id="329" name="Group 329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327" name="Shape 327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The sharer will be able to view who is currently hiring the textbook</a:t>
              </a:r>
            </a:p>
          </p:txBody>
        </p:sp>
      </p:grpSp>
      <p:grpSp>
        <p:nvGrpSpPr>
          <p:cNvPr id="332" name="Group 332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330" name="Shape 330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331" name="Shape 331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grpSp>
        <p:nvGrpSpPr>
          <p:cNvPr id="335" name="Group 335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333" name="Shape 333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334" name="Shape 334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M</a:t>
              </a:r>
            </a:p>
          </p:txBody>
        </p:sp>
      </p:grpSp>
      <p:grpSp>
        <p:nvGrpSpPr>
          <p:cNvPr id="338" name="Group 338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336" name="Shape 336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Relies on story 32</a:t>
              </a:r>
            </a:p>
          </p:txBody>
        </p:sp>
      </p:grp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roup 342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340" name="Shape 340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341" name="Shape 341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39</a:t>
              </a:r>
            </a:p>
          </p:txBody>
        </p:sp>
      </p:grpSp>
      <p:grpSp>
        <p:nvGrpSpPr>
          <p:cNvPr id="345" name="Group 345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343" name="Shape 343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344" name="Shape 344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Liability</a:t>
              </a:r>
            </a:p>
          </p:txBody>
        </p:sp>
      </p:grpSp>
      <p:grpSp>
        <p:nvGrpSpPr>
          <p:cNvPr id="348" name="Group 348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346" name="Shape 346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347" name="Shape 347"/>
            <p:cNvSpPr/>
            <p:nvPr/>
          </p:nvSpPr>
          <p:spPr>
            <a:xfrm>
              <a:off x="-1" y="-1"/>
              <a:ext cx="982800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sharer I want to know if my textbook has been sold or damaged so that it can keep being shared with other students.</a:t>
              </a:r>
            </a:p>
          </p:txBody>
        </p:sp>
      </p:grpSp>
      <p:grpSp>
        <p:nvGrpSpPr>
          <p:cNvPr id="351" name="Group 351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349" name="Shape 349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350" name="Shape 350"/>
            <p:cNvSpPr/>
            <p:nvPr/>
          </p:nvSpPr>
          <p:spPr>
            <a:xfrm>
              <a:off x="-1" y="-1"/>
              <a:ext cx="9828002" cy="94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The sharer will be able to view who is currently hiring the textbook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 algn="just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The student will need to re-share the textbook after the specified due date</a:t>
              </a:r>
            </a:p>
          </p:txBody>
        </p:sp>
      </p:grpSp>
      <p:grpSp>
        <p:nvGrpSpPr>
          <p:cNvPr id="354" name="Group 354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352" name="Shape 352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353" name="Shape 353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grpSp>
        <p:nvGrpSpPr>
          <p:cNvPr id="357" name="Group 357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355" name="Shape 355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356" name="Shape 356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M</a:t>
              </a:r>
            </a:p>
          </p:txBody>
        </p:sp>
      </p:grpSp>
      <p:grpSp>
        <p:nvGrpSpPr>
          <p:cNvPr id="360" name="Group 360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358" name="Shape 358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Relies on story 32</a:t>
              </a:r>
            </a:p>
          </p:txBody>
        </p:sp>
      </p:grp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roup 364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362" name="Shape 362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363" name="Shape 363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40</a:t>
              </a:r>
            </a:p>
          </p:txBody>
        </p:sp>
      </p:grpSp>
      <p:grpSp>
        <p:nvGrpSpPr>
          <p:cNvPr id="367" name="Group 367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365" name="Shape 365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366" name="Shape 366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Confirmation</a:t>
              </a:r>
            </a:p>
          </p:txBody>
        </p:sp>
      </p:grpSp>
      <p:grpSp>
        <p:nvGrpSpPr>
          <p:cNvPr id="370" name="Group 370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368" name="Shape 368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369" name="Shape 369"/>
            <p:cNvSpPr/>
            <p:nvPr/>
          </p:nvSpPr>
          <p:spPr>
            <a:xfrm>
              <a:off x="-1" y="-1"/>
              <a:ext cx="982800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student I want to confirm which textbook I have hired so that I am not accidentally hiring the incorrect textbook.</a:t>
              </a:r>
            </a:p>
          </p:txBody>
        </p:sp>
      </p:grpSp>
      <p:grpSp>
        <p:nvGrpSpPr>
          <p:cNvPr id="373" name="Group 373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371" name="Shape 371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-1" y="-1"/>
              <a:ext cx="9828002" cy="94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After “checking out” a textbook the user will be directed to a confirmation screen with details of the textbook they want to hire</a:t>
              </a:r>
            </a:p>
          </p:txBody>
        </p:sp>
      </p:grpSp>
      <p:grpSp>
        <p:nvGrpSpPr>
          <p:cNvPr id="376" name="Group 376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374" name="Shape 374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375" name="Shape 375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grpSp>
        <p:nvGrpSpPr>
          <p:cNvPr id="379" name="Group 379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377" name="Shape 377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378" name="Shape 378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M</a:t>
              </a:r>
            </a:p>
          </p:txBody>
        </p:sp>
      </p:grpSp>
      <p:grpSp>
        <p:nvGrpSpPr>
          <p:cNvPr id="382" name="Group 382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380" name="Shape 380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Relies on story 14</a:t>
              </a:r>
            </a:p>
          </p:txBody>
        </p:sp>
      </p:grp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roup 386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384" name="Shape 384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385" name="Shape 385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41</a:t>
              </a:r>
            </a:p>
          </p:txBody>
        </p:sp>
      </p:grpSp>
      <p:grpSp>
        <p:nvGrpSpPr>
          <p:cNvPr id="389" name="Group 389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387" name="Shape 387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388" name="Shape 388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Terms and Conditions</a:t>
              </a:r>
            </a:p>
          </p:txBody>
        </p:sp>
      </p:grpSp>
      <p:grpSp>
        <p:nvGrpSpPr>
          <p:cNvPr id="392" name="Group 392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390" name="Shape 390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391" name="Shape 391"/>
            <p:cNvSpPr/>
            <p:nvPr/>
          </p:nvSpPr>
          <p:spPr>
            <a:xfrm>
              <a:off x="-1" y="-1"/>
              <a:ext cx="982800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an unregistered user I want to read the terms and conditions so that I do not violate the rules of the website.</a:t>
              </a:r>
            </a:p>
          </p:txBody>
        </p:sp>
      </p:grpSp>
      <p:grpSp>
        <p:nvGrpSpPr>
          <p:cNvPr id="395" name="Group 395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393" name="Shape 393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-1" y="-1"/>
              <a:ext cx="9828002" cy="94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The website will display a terms and conditions page as part of the user registration</a:t>
              </a:r>
            </a:p>
          </p:txBody>
        </p:sp>
      </p:grpSp>
      <p:grpSp>
        <p:nvGrpSpPr>
          <p:cNvPr id="398" name="Group 398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396" name="Shape 396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397" name="Shape 397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</p:grpSp>
      <p:grpSp>
        <p:nvGrpSpPr>
          <p:cNvPr id="401" name="Group 401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399" name="Shape 399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400" name="Shape 400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M</a:t>
              </a:r>
            </a:p>
          </p:txBody>
        </p:sp>
      </p:grpSp>
      <p:grpSp>
        <p:nvGrpSpPr>
          <p:cNvPr id="404" name="Group 404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402" name="Shape 402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</p:grp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roup 408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406" name="Shape 406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407" name="Shape 407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42</a:t>
              </a:r>
            </a:p>
          </p:txBody>
        </p:sp>
      </p:grpSp>
      <p:grpSp>
        <p:nvGrpSpPr>
          <p:cNvPr id="411" name="Group 411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409" name="Shape 409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410" name="Shape 410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Help Page / FAQ</a:t>
              </a:r>
            </a:p>
          </p:txBody>
        </p:sp>
      </p:grpSp>
      <p:grpSp>
        <p:nvGrpSpPr>
          <p:cNvPr id="414" name="Group 414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412" name="Shape 412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413" name="Shape 413"/>
            <p:cNvSpPr/>
            <p:nvPr/>
          </p:nvSpPr>
          <p:spPr>
            <a:xfrm>
              <a:off x="-1" y="-1"/>
              <a:ext cx="982800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website visitor I want to know how the website service works so that I am able to share and hire textbooks as soon as possible.</a:t>
              </a:r>
            </a:p>
          </p:txBody>
        </p:sp>
      </p:grpSp>
      <p:grpSp>
        <p:nvGrpSpPr>
          <p:cNvPr id="417" name="Group 417"/>
          <p:cNvGrpSpPr/>
          <p:nvPr/>
        </p:nvGrpSpPr>
        <p:grpSpPr>
          <a:xfrm>
            <a:off x="39001" y="3335542"/>
            <a:ext cx="9828002" cy="1620001"/>
            <a:chOff x="0" y="0"/>
            <a:chExt cx="9828000" cy="1620000"/>
          </a:xfrm>
        </p:grpSpPr>
        <p:sp>
          <p:nvSpPr>
            <p:cNvPr id="415" name="Shape 415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-1" y="-1"/>
              <a:ext cx="9828002" cy="94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The website will contain a help page and/or FAQ which will instruct users how to use the service.</a:t>
              </a:r>
            </a:p>
          </p:txBody>
        </p:sp>
      </p:grpSp>
      <p:grpSp>
        <p:nvGrpSpPr>
          <p:cNvPr id="420" name="Group 420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418" name="Shape 418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419" name="Shape 419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grpSp>
        <p:nvGrpSpPr>
          <p:cNvPr id="423" name="Group 423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421" name="Shape 421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422" name="Shape 422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M</a:t>
              </a:r>
            </a:p>
          </p:txBody>
        </p:sp>
      </p:grpSp>
      <p:grpSp>
        <p:nvGrpSpPr>
          <p:cNvPr id="426" name="Group 426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424" name="Shape 424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</p:grp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roup 430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428" name="Shape 428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429" name="Shape 429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44</a:t>
              </a:r>
            </a:p>
          </p:txBody>
        </p:sp>
      </p:grpSp>
      <p:grpSp>
        <p:nvGrpSpPr>
          <p:cNvPr id="433" name="Group 433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431" name="Shape 431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432" name="Shape 432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Client Feedback Form</a:t>
              </a:r>
            </a:p>
          </p:txBody>
        </p:sp>
      </p:grpSp>
      <p:grpSp>
        <p:nvGrpSpPr>
          <p:cNvPr id="436" name="Group 436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434" name="Shape 434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-1" y="-1"/>
              <a:ext cx="982800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the client I want to be able to receive feedback from users of the website so that I can attract more visitors to the site.</a:t>
              </a:r>
            </a:p>
          </p:txBody>
        </p:sp>
      </p:grpSp>
      <p:grpSp>
        <p:nvGrpSpPr>
          <p:cNvPr id="439" name="Group 439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437" name="Shape 437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Site will contain a form to send feedback to the owners. </a:t>
              </a:r>
            </a:p>
          </p:txBody>
        </p:sp>
      </p:grpSp>
      <p:grpSp>
        <p:nvGrpSpPr>
          <p:cNvPr id="442" name="Group 442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440" name="Shape 440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441" name="Shape 441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</p:grpSp>
      <p:grpSp>
        <p:nvGrpSpPr>
          <p:cNvPr id="445" name="Group 445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443" name="Shape 443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444" name="Shape 444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M</a:t>
              </a:r>
            </a:p>
          </p:txBody>
        </p:sp>
      </p:grpSp>
      <p:grpSp>
        <p:nvGrpSpPr>
          <p:cNvPr id="448" name="Group 448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446" name="Shape 446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</p:grp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6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54" name="Shape 54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55" name="Shape 55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57" name="Shape 57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58" name="Shape 58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Clientele</a:t>
              </a:r>
            </a:p>
          </p:txBody>
        </p:sp>
      </p:grpSp>
      <p:grpSp>
        <p:nvGrpSpPr>
          <p:cNvPr id="62" name="Group 62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60" name="Shape 60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61" name="Shape 61"/>
            <p:cNvSpPr/>
            <p:nvPr/>
          </p:nvSpPr>
          <p:spPr>
            <a:xfrm>
              <a:off x="-1" y="-1"/>
              <a:ext cx="982800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the client I want to be able to cater the service towards QUT students so that  I can trial the service.</a:t>
              </a:r>
            </a:p>
          </p:txBody>
        </p:sp>
      </p:grpSp>
      <p:grpSp>
        <p:nvGrpSpPr>
          <p:cNvPr id="65" name="Group 65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63" name="Shape 63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8" indent="-256268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Website will allow access for @connect.qut.edu.au email addresses only</a:t>
              </a:r>
            </a:p>
          </p:txBody>
        </p:sp>
      </p:grpSp>
      <p:grpSp>
        <p:nvGrpSpPr>
          <p:cNvPr id="68" name="Group 68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66" name="Shape 66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67" name="Shape 67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grpSp>
        <p:nvGrpSpPr>
          <p:cNvPr id="71" name="Group 71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69" name="Shape 69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70" name="Shape 70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M</a:t>
              </a:r>
            </a:p>
          </p:txBody>
        </p:sp>
      </p:grpSp>
      <p:grpSp>
        <p:nvGrpSpPr>
          <p:cNvPr id="74" name="Group 74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72" name="Shape 72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8" indent="-256268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</p:grp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roup 452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450" name="Shape 450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451" name="Shape 451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47</a:t>
              </a:r>
            </a:p>
          </p:txBody>
        </p:sp>
      </p:grpSp>
      <p:grpSp>
        <p:nvGrpSpPr>
          <p:cNvPr id="455" name="Group 455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453" name="Shape 453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454" name="Shape 454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Textbook Information</a:t>
              </a:r>
            </a:p>
          </p:txBody>
        </p:sp>
      </p:grpSp>
      <p:grpSp>
        <p:nvGrpSpPr>
          <p:cNvPr id="458" name="Group 458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456" name="Shape 456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-1" y="-1"/>
              <a:ext cx="9828002" cy="1158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student I want the site to collect as much relevant information on each book as possible so that it is easy to search for and locate the exact book that I need.</a:t>
              </a:r>
            </a:p>
          </p:txBody>
        </p:sp>
      </p:grpSp>
      <p:grpSp>
        <p:nvGrpSpPr>
          <p:cNvPr id="461" name="Group 461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459" name="Shape 459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-1" y="-1"/>
              <a:ext cx="9828002" cy="94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Database will contain the following mandatory data fields for each book: Title, Author, Publisher, Publication Year, Version Number</a:t>
              </a:r>
            </a:p>
          </p:txBody>
        </p:sp>
      </p:grpSp>
      <p:grpSp>
        <p:nvGrpSpPr>
          <p:cNvPr id="464" name="Group 464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462" name="Shape 462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463" name="Shape 463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grpSp>
        <p:nvGrpSpPr>
          <p:cNvPr id="467" name="Group 467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465" name="Shape 465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466" name="Shape 466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M</a:t>
              </a:r>
            </a:p>
          </p:txBody>
        </p:sp>
      </p:grpSp>
      <p:grpSp>
        <p:nvGrpSpPr>
          <p:cNvPr id="470" name="Group 470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468" name="Shape 468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69" name="Shape 469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</p:grp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roup 474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472" name="Shape 472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473" name="Shape 473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48</a:t>
              </a:r>
            </a:p>
          </p:txBody>
        </p:sp>
      </p:grpSp>
      <p:grpSp>
        <p:nvGrpSpPr>
          <p:cNvPr id="477" name="Group 477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475" name="Shape 475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476" name="Shape 476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Network</a:t>
              </a:r>
            </a:p>
          </p:txBody>
        </p:sp>
      </p:grpSp>
      <p:grpSp>
        <p:nvGrpSpPr>
          <p:cNvPr id="480" name="Group 480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478" name="Shape 478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-1" y="-1"/>
              <a:ext cx="982800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website visitor I want to use the website conveniently at school or at home so that it will improve the experience of using the website.</a:t>
              </a:r>
            </a:p>
          </p:txBody>
        </p:sp>
      </p:grpSp>
      <p:grpSp>
        <p:nvGrpSpPr>
          <p:cNvPr id="483" name="Group 483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481" name="Shape 481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82" name="Shape 482"/>
            <p:cNvSpPr/>
            <p:nvPr/>
          </p:nvSpPr>
          <p:spPr>
            <a:xfrm>
              <a:off x="-1" y="-1"/>
              <a:ext cx="9828002" cy="94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The website will run on a server at QUT Gardens Point which should make the site accessible anywhere within the world</a:t>
              </a:r>
            </a:p>
          </p:txBody>
        </p:sp>
      </p:grpSp>
      <p:grpSp>
        <p:nvGrpSpPr>
          <p:cNvPr id="486" name="Group 486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484" name="Shape 484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485" name="Shape 485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grpSp>
        <p:nvGrpSpPr>
          <p:cNvPr id="489" name="Group 489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487" name="Shape 487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488" name="Shape 488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M</a:t>
              </a:r>
            </a:p>
          </p:txBody>
        </p:sp>
      </p:grpSp>
      <p:grpSp>
        <p:nvGrpSpPr>
          <p:cNvPr id="492" name="Group 492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490" name="Shape 490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491" name="Shape 491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</p:grp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roup 496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494" name="Shape 494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495" name="Shape 495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49</a:t>
              </a:r>
            </a:p>
          </p:txBody>
        </p:sp>
      </p:grpSp>
      <p:grpSp>
        <p:nvGrpSpPr>
          <p:cNvPr id="499" name="Group 499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497" name="Shape 497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498" name="Shape 498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Devices</a:t>
              </a:r>
            </a:p>
          </p:txBody>
        </p:sp>
      </p:grpSp>
      <p:grpSp>
        <p:nvGrpSpPr>
          <p:cNvPr id="502" name="Group 502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500" name="Shape 500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01" name="Shape 501"/>
            <p:cNvSpPr/>
            <p:nvPr/>
          </p:nvSpPr>
          <p:spPr>
            <a:xfrm>
              <a:off x="-1" y="-1"/>
              <a:ext cx="982800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website visitor I want to use the website on any device so that I can perform actions across multiple devices</a:t>
              </a:r>
            </a:p>
          </p:txBody>
        </p:sp>
      </p:grpSp>
      <p:grpSp>
        <p:nvGrpSpPr>
          <p:cNvPr id="505" name="Group 505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503" name="Shape 503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04" name="Shape 504"/>
            <p:cNvSpPr/>
            <p:nvPr/>
          </p:nvSpPr>
          <p:spPr>
            <a:xfrm>
              <a:off x="-1" y="-1"/>
              <a:ext cx="9828002" cy="94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There will be a mobile user interface accompanying the web platform.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Users can at least share, borrow and rate across all device platforms.</a:t>
              </a:r>
            </a:p>
          </p:txBody>
        </p:sp>
      </p:grpSp>
      <p:grpSp>
        <p:nvGrpSpPr>
          <p:cNvPr id="508" name="Group 508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506" name="Shape 506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507" name="Shape 507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</p:grpSp>
      <p:grpSp>
        <p:nvGrpSpPr>
          <p:cNvPr id="511" name="Group 511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509" name="Shape 509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510" name="Shape 510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M</a:t>
              </a:r>
            </a:p>
          </p:txBody>
        </p:sp>
      </p:grpSp>
      <p:grpSp>
        <p:nvGrpSpPr>
          <p:cNvPr id="514" name="Group 514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512" name="Shape 512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</p:grp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roup 518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516" name="Shape 516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517" name="Shape 517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50</a:t>
              </a:r>
            </a:p>
          </p:txBody>
        </p:sp>
      </p:grpSp>
      <p:grpSp>
        <p:nvGrpSpPr>
          <p:cNvPr id="521" name="Group 521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519" name="Shape 519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520" name="Shape 520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Location Settings</a:t>
              </a:r>
            </a:p>
          </p:txBody>
        </p:sp>
      </p:grpSp>
      <p:grpSp>
        <p:nvGrpSpPr>
          <p:cNvPr id="524" name="Group 524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522" name="Shape 522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23" name="Shape 523"/>
            <p:cNvSpPr/>
            <p:nvPr/>
          </p:nvSpPr>
          <p:spPr>
            <a:xfrm>
              <a:off x="-1" y="-1"/>
              <a:ext cx="982800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textbook sharer I want to decide if I want to share my location with other students so that I have the right to keep my privacy.</a:t>
              </a:r>
            </a:p>
          </p:txBody>
        </p:sp>
      </p:grpSp>
      <p:grpSp>
        <p:nvGrpSpPr>
          <p:cNvPr id="527" name="Group 527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525" name="Shape 525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26" name="Shape 526"/>
            <p:cNvSpPr/>
            <p:nvPr/>
          </p:nvSpPr>
          <p:spPr>
            <a:xfrm>
              <a:off x="-1" y="-1"/>
              <a:ext cx="9828002" cy="94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Student accounts will have a location setting which can be turned on or off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Default setting for location sharing will be off</a:t>
              </a:r>
            </a:p>
          </p:txBody>
        </p:sp>
      </p:grpSp>
      <p:grpSp>
        <p:nvGrpSpPr>
          <p:cNvPr id="530" name="Group 530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528" name="Shape 528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529" name="Shape 529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34</a:t>
              </a:r>
            </a:p>
          </p:txBody>
        </p:sp>
      </p:grpSp>
      <p:grpSp>
        <p:nvGrpSpPr>
          <p:cNvPr id="533" name="Group 533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531" name="Shape 531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532" name="Shape 532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M</a:t>
              </a:r>
            </a:p>
          </p:txBody>
        </p:sp>
      </p:grpSp>
      <p:grpSp>
        <p:nvGrpSpPr>
          <p:cNvPr id="536" name="Group 536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534" name="Shape 534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35" name="Shape 535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Relies on story 34</a:t>
              </a:r>
            </a:p>
          </p:txBody>
        </p:sp>
      </p:grp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roup 540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538" name="Shape 538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539" name="Shape 539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51</a:t>
              </a:r>
            </a:p>
          </p:txBody>
        </p:sp>
      </p:grpSp>
      <p:grpSp>
        <p:nvGrpSpPr>
          <p:cNvPr id="543" name="Group 543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541" name="Shape 541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542" name="Shape 542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Password Strength</a:t>
              </a:r>
            </a:p>
          </p:txBody>
        </p:sp>
      </p:grpSp>
      <p:grpSp>
        <p:nvGrpSpPr>
          <p:cNvPr id="546" name="Group 546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544" name="Shape 544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45" name="Shape 545"/>
            <p:cNvSpPr/>
            <p:nvPr/>
          </p:nvSpPr>
          <p:spPr>
            <a:xfrm>
              <a:off x="-1" y="-1"/>
              <a:ext cx="982800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registered user I want my password to be secure and strong so that other people  would not use my account without my permission.</a:t>
              </a:r>
            </a:p>
          </p:txBody>
        </p:sp>
      </p:grpSp>
      <p:grpSp>
        <p:nvGrpSpPr>
          <p:cNvPr id="549" name="Group 549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547" name="Shape 547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48" name="Shape 548"/>
            <p:cNvSpPr/>
            <p:nvPr/>
          </p:nvSpPr>
          <p:spPr>
            <a:xfrm>
              <a:off x="-1" y="-1"/>
              <a:ext cx="9828002" cy="94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Password text field will force users to choose a strong password containing uppercase, lowercase letters and at least one number</a:t>
              </a:r>
            </a:p>
          </p:txBody>
        </p:sp>
      </p:grpSp>
      <p:grpSp>
        <p:nvGrpSpPr>
          <p:cNvPr id="552" name="Group 552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550" name="Shape 550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551" name="Shape 551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grpSp>
        <p:nvGrpSpPr>
          <p:cNvPr id="555" name="Group 555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553" name="Shape 553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554" name="Shape 554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M</a:t>
              </a:r>
            </a:p>
          </p:txBody>
        </p:sp>
      </p:grpSp>
      <p:grpSp>
        <p:nvGrpSpPr>
          <p:cNvPr id="558" name="Group 558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556" name="Shape 556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57" name="Shape 557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Relies on story 23</a:t>
              </a:r>
            </a:p>
          </p:txBody>
        </p:sp>
      </p:grp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roup 562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560" name="Shape 560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561" name="Shape 561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52</a:t>
              </a:r>
            </a:p>
          </p:txBody>
        </p:sp>
      </p:grpSp>
      <p:grpSp>
        <p:nvGrpSpPr>
          <p:cNvPr id="565" name="Group 565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563" name="Shape 563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564" name="Shape 564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Website Security</a:t>
              </a:r>
            </a:p>
          </p:txBody>
        </p:sp>
      </p:grpSp>
      <p:grpSp>
        <p:nvGrpSpPr>
          <p:cNvPr id="568" name="Group 568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566" name="Shape 566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567" name="Shape 567"/>
            <p:cNvSpPr/>
            <p:nvPr/>
          </p:nvSpPr>
          <p:spPr>
            <a:xfrm>
              <a:off x="-1" y="-1"/>
              <a:ext cx="982800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registered user I want my account information will be kept secure and private so that there is little chance of it being stolen.</a:t>
              </a:r>
            </a:p>
          </p:txBody>
        </p:sp>
      </p:grpSp>
      <p:grpSp>
        <p:nvGrpSpPr>
          <p:cNvPr id="571" name="Group 571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569" name="Shape 569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70" name="Shape 570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Website will be safeguarded from SQL injection attacks</a:t>
              </a:r>
            </a:p>
          </p:txBody>
        </p:sp>
      </p:grpSp>
      <p:grpSp>
        <p:nvGrpSpPr>
          <p:cNvPr id="574" name="Group 574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572" name="Shape 572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573" name="Shape 573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grpSp>
        <p:nvGrpSpPr>
          <p:cNvPr id="577" name="Group 577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575" name="Shape 575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576" name="Shape 576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M</a:t>
              </a:r>
            </a:p>
          </p:txBody>
        </p:sp>
      </p:grpSp>
      <p:grpSp>
        <p:nvGrpSpPr>
          <p:cNvPr id="580" name="Group 580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578" name="Shape 578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79" name="Shape 579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Relies on story 23</a:t>
              </a:r>
            </a:p>
          </p:txBody>
        </p:sp>
      </p:grp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roup 584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582" name="Shape 582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583" name="Shape 583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53</a:t>
              </a:r>
            </a:p>
          </p:txBody>
        </p:sp>
      </p:grpSp>
      <p:grpSp>
        <p:nvGrpSpPr>
          <p:cNvPr id="587" name="Group 587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585" name="Shape 585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586" name="Shape 586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Password Security</a:t>
              </a:r>
            </a:p>
          </p:txBody>
        </p:sp>
      </p:grpSp>
      <p:grpSp>
        <p:nvGrpSpPr>
          <p:cNvPr id="590" name="Group 590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588" name="Shape 588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589" name="Shape 589"/>
            <p:cNvSpPr/>
            <p:nvPr/>
          </p:nvSpPr>
          <p:spPr>
            <a:xfrm>
              <a:off x="-1" y="-1"/>
              <a:ext cx="982800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registered user I want to know my password will not be hacked so that I know my account is secure and private.</a:t>
              </a:r>
            </a:p>
          </p:txBody>
        </p:sp>
      </p:grpSp>
      <p:grpSp>
        <p:nvGrpSpPr>
          <p:cNvPr id="593" name="Group 593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591" name="Shape 591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592" name="Shape 592"/>
            <p:cNvSpPr/>
            <p:nvPr/>
          </p:nvSpPr>
          <p:spPr>
            <a:xfrm>
              <a:off x="-1" y="-1"/>
              <a:ext cx="9828002" cy="94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Password will use the hashing technique and will be concatenated with a randomly generated salt</a:t>
              </a:r>
            </a:p>
          </p:txBody>
        </p:sp>
      </p:grpSp>
      <p:grpSp>
        <p:nvGrpSpPr>
          <p:cNvPr id="596" name="Group 596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594" name="Shape 594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595" name="Shape 595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</p:grpSp>
      <p:grpSp>
        <p:nvGrpSpPr>
          <p:cNvPr id="599" name="Group 599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597" name="Shape 597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598" name="Shape 598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M</a:t>
              </a:r>
            </a:p>
          </p:txBody>
        </p:sp>
      </p:grpSp>
      <p:grpSp>
        <p:nvGrpSpPr>
          <p:cNvPr id="602" name="Group 602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600" name="Shape 600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601" name="Shape 601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Relies on story 23</a:t>
              </a:r>
            </a:p>
          </p:txBody>
        </p:sp>
      </p:grp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roup 606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604" name="Shape 604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605" name="Shape 605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54</a:t>
              </a:r>
            </a:p>
          </p:txBody>
        </p:sp>
      </p:grpSp>
      <p:grpSp>
        <p:nvGrpSpPr>
          <p:cNvPr id="609" name="Group 609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607" name="Shape 607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608" name="Shape 608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Client / Server Side Validation</a:t>
              </a:r>
            </a:p>
          </p:txBody>
        </p:sp>
      </p:grpSp>
      <p:grpSp>
        <p:nvGrpSpPr>
          <p:cNvPr id="612" name="Group 612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610" name="Shape 610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611" name="Shape 611"/>
            <p:cNvSpPr/>
            <p:nvPr/>
          </p:nvSpPr>
          <p:spPr>
            <a:xfrm>
              <a:off x="-1" y="-1"/>
              <a:ext cx="982800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client I want to make sure users are using the website correctly so that account information and the database would be secured.</a:t>
              </a:r>
            </a:p>
          </p:txBody>
        </p:sp>
      </p:grpSp>
      <p:grpSp>
        <p:nvGrpSpPr>
          <p:cNvPr id="615" name="Group 615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613" name="Shape 613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614" name="Shape 614"/>
            <p:cNvSpPr/>
            <p:nvPr/>
          </p:nvSpPr>
          <p:spPr>
            <a:xfrm>
              <a:off x="-1" y="-1"/>
              <a:ext cx="9828002" cy="94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Website will include client side and server side validation on all forms which can be submitted to the server</a:t>
              </a:r>
            </a:p>
          </p:txBody>
        </p:sp>
      </p:grpSp>
      <p:grpSp>
        <p:nvGrpSpPr>
          <p:cNvPr id="618" name="Group 618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616" name="Shape 616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617" name="Shape 617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</p:grpSp>
      <p:grpSp>
        <p:nvGrpSpPr>
          <p:cNvPr id="621" name="Group 621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619" name="Shape 619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620" name="Shape 620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M</a:t>
              </a:r>
            </a:p>
          </p:txBody>
        </p:sp>
      </p:grpSp>
      <p:grpSp>
        <p:nvGrpSpPr>
          <p:cNvPr id="624" name="Group 624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622" name="Shape 622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623" name="Shape 623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</p:grp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roup 628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626" name="Shape 626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627" name="Shape 627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55</a:t>
              </a:r>
            </a:p>
          </p:txBody>
        </p:sp>
      </p:grpSp>
      <p:grpSp>
        <p:nvGrpSpPr>
          <p:cNvPr id="631" name="Group 631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629" name="Shape 629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630" name="Shape 630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Due Date Notifications</a:t>
              </a:r>
            </a:p>
          </p:txBody>
        </p:sp>
      </p:grpSp>
      <p:grpSp>
        <p:nvGrpSpPr>
          <p:cNvPr id="634" name="Group 634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632" name="Shape 632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633" name="Shape 633"/>
            <p:cNvSpPr/>
            <p:nvPr/>
          </p:nvSpPr>
          <p:spPr>
            <a:xfrm>
              <a:off x="-1" y="-1"/>
              <a:ext cx="982800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student I want to be able to receive notifications when a textbook is due so that I can return the book on time.</a:t>
              </a:r>
            </a:p>
          </p:txBody>
        </p:sp>
      </p:grpSp>
      <p:grpSp>
        <p:nvGrpSpPr>
          <p:cNvPr id="637" name="Group 637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635" name="Shape 635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636" name="Shape 636"/>
            <p:cNvSpPr/>
            <p:nvPr/>
          </p:nvSpPr>
          <p:spPr>
            <a:xfrm>
              <a:off x="-1" y="-1"/>
              <a:ext cx="9828002" cy="94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User will receive an email notification three days before the textbook is due to be returned to the owner</a:t>
              </a:r>
            </a:p>
          </p:txBody>
        </p:sp>
      </p:grpSp>
      <p:grpSp>
        <p:nvGrpSpPr>
          <p:cNvPr id="640" name="Group 640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638" name="Shape 638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639" name="Shape 639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</p:grpSp>
      <p:grpSp>
        <p:nvGrpSpPr>
          <p:cNvPr id="643" name="Group 643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641" name="Shape 641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642" name="Shape 642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M</a:t>
              </a:r>
            </a:p>
          </p:txBody>
        </p:sp>
      </p:grpSp>
      <p:grpSp>
        <p:nvGrpSpPr>
          <p:cNvPr id="646" name="Group 646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644" name="Shape 644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645" name="Shape 645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Relies on story 14</a:t>
              </a:r>
            </a:p>
          </p:txBody>
        </p:sp>
      </p:grp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roup 650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648" name="Shape 648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649" name="Shape 649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57</a:t>
              </a:r>
            </a:p>
          </p:txBody>
        </p:sp>
      </p:grpSp>
      <p:grpSp>
        <p:nvGrpSpPr>
          <p:cNvPr id="653" name="Group 653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651" name="Shape 651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652" name="Shape 652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Website Layout</a:t>
              </a:r>
            </a:p>
          </p:txBody>
        </p:sp>
      </p:grpSp>
      <p:grpSp>
        <p:nvGrpSpPr>
          <p:cNvPr id="656" name="Group 656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654" name="Shape 654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655" name="Shape 655"/>
            <p:cNvSpPr/>
            <p:nvPr/>
          </p:nvSpPr>
          <p:spPr>
            <a:xfrm>
              <a:off x="-1" y="-1"/>
              <a:ext cx="982800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website visitor I want the website to have a simplified layout so that I can navigate the website with ease.</a:t>
              </a:r>
            </a:p>
          </p:txBody>
        </p:sp>
      </p:grpSp>
      <p:grpSp>
        <p:nvGrpSpPr>
          <p:cNvPr id="659" name="Group 659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657" name="Shape 657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658" name="Shape 658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The CSS layout of the website will be efficient, attractive and simple to use</a:t>
              </a:r>
            </a:p>
          </p:txBody>
        </p:sp>
      </p:grpSp>
      <p:grpSp>
        <p:nvGrpSpPr>
          <p:cNvPr id="662" name="Group 662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660" name="Shape 660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661" name="Shape 661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grpSp>
        <p:nvGrpSpPr>
          <p:cNvPr id="665" name="Group 665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663" name="Shape 663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664" name="Shape 664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M</a:t>
              </a:r>
            </a:p>
          </p:txBody>
        </p:sp>
      </p:grpSp>
      <p:grpSp>
        <p:nvGrpSpPr>
          <p:cNvPr id="668" name="Group 668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666" name="Shape 666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667" name="Shape 667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</p:grp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8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76" name="Shape 76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77" name="Shape 77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grpSp>
        <p:nvGrpSpPr>
          <p:cNvPr id="81" name="Group 81"/>
          <p:cNvGrpSpPr/>
          <p:nvPr/>
        </p:nvGrpSpPr>
        <p:grpSpPr>
          <a:xfrm>
            <a:off x="831153" y="109434"/>
            <a:ext cx="7380001" cy="540000"/>
            <a:chOff x="0" y="0"/>
            <a:chExt cx="7379999" cy="539999"/>
          </a:xfrm>
        </p:grpSpPr>
        <p:sp>
          <p:nvSpPr>
            <p:cNvPr id="79" name="Shape 79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80" name="Shape 80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Cost</a:t>
              </a:r>
            </a:p>
          </p:txBody>
        </p:sp>
      </p:grpSp>
      <p:grpSp>
        <p:nvGrpSpPr>
          <p:cNvPr id="84" name="Group 84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82" name="Shape 82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83" name="Shape 83"/>
            <p:cNvSpPr/>
            <p:nvPr/>
          </p:nvSpPr>
          <p:spPr>
            <a:xfrm>
              <a:off x="-1" y="-1"/>
              <a:ext cx="982800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the client I want to keep the service free for university students so that it does not cost the students money.</a:t>
              </a:r>
            </a:p>
          </p:txBody>
        </p:sp>
      </p:grpSp>
      <p:grpSp>
        <p:nvGrpSpPr>
          <p:cNvPr id="87" name="Group 87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85" name="Shape 85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-1" y="-1"/>
              <a:ext cx="9828002" cy="94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Terms and conditions will state users are not required to purchase textbooks from sharers</a:t>
              </a:r>
            </a:p>
          </p:txBody>
        </p:sp>
      </p:grpSp>
      <p:grpSp>
        <p:nvGrpSpPr>
          <p:cNvPr id="90" name="Group 90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88" name="Shape 88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89" name="Shape 89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grpSp>
        <p:nvGrpSpPr>
          <p:cNvPr id="93" name="Group 93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91" name="Shape 91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92" name="Shape 92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M</a:t>
              </a:r>
            </a:p>
          </p:txBody>
        </p:sp>
      </p:grpSp>
      <p:grpSp>
        <p:nvGrpSpPr>
          <p:cNvPr id="96" name="Group 96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94" name="Shape 94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Relies on story 42</a:t>
              </a:r>
            </a:p>
          </p:txBody>
        </p:sp>
      </p:grp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" name="Group 672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670" name="Shape 670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671" name="Shape 671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10</a:t>
              </a:r>
            </a:p>
          </p:txBody>
        </p:sp>
      </p:grpSp>
      <p:grpSp>
        <p:nvGrpSpPr>
          <p:cNvPr id="675" name="Group 675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673" name="Shape 673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674" name="Shape 674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Sort by Name</a:t>
              </a:r>
            </a:p>
          </p:txBody>
        </p:sp>
      </p:grpSp>
      <p:grpSp>
        <p:nvGrpSpPr>
          <p:cNvPr id="678" name="Group 678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676" name="Shape 676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677" name="Shape 677"/>
            <p:cNvSpPr/>
            <p:nvPr/>
          </p:nvSpPr>
          <p:spPr>
            <a:xfrm>
              <a:off x="-1" y="-1"/>
              <a:ext cx="9828002" cy="1158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student I want to be able to sort the list of textbooks by the name of the textbook so that it would helps me to find useful textbook to look.</a:t>
              </a:r>
            </a:p>
          </p:txBody>
        </p:sp>
      </p:grpSp>
      <p:grpSp>
        <p:nvGrpSpPr>
          <p:cNvPr id="681" name="Group 681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679" name="Shape 679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680" name="Shape 680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Result list of available books will be sorted alphabetically by textbook name</a:t>
              </a:r>
            </a:p>
          </p:txBody>
        </p:sp>
      </p:grpSp>
      <p:grpSp>
        <p:nvGrpSpPr>
          <p:cNvPr id="684" name="Group 684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682" name="Shape 682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683" name="Shape 683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grpSp>
        <p:nvGrpSpPr>
          <p:cNvPr id="687" name="Group 687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685" name="Shape 685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686" name="Shape 686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S</a:t>
              </a:r>
            </a:p>
          </p:txBody>
        </p:sp>
      </p:grpSp>
      <p:grpSp>
        <p:nvGrpSpPr>
          <p:cNvPr id="690" name="Group 690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688" name="Shape 688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689" name="Shape 689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Relies on story 3</a:t>
              </a:r>
            </a:p>
          </p:txBody>
        </p:sp>
      </p:grp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roup 694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692" name="Shape 692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693" name="Shape 693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11</a:t>
              </a:r>
            </a:p>
          </p:txBody>
        </p:sp>
      </p:grpSp>
      <p:grpSp>
        <p:nvGrpSpPr>
          <p:cNvPr id="697" name="Group 697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695" name="Shape 695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696" name="Shape 696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Sort by Author</a:t>
              </a:r>
            </a:p>
          </p:txBody>
        </p:sp>
      </p:grpSp>
      <p:grpSp>
        <p:nvGrpSpPr>
          <p:cNvPr id="700" name="Group 700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698" name="Shape 698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699" name="Shape 699"/>
            <p:cNvSpPr/>
            <p:nvPr/>
          </p:nvSpPr>
          <p:spPr>
            <a:xfrm>
              <a:off x="-1" y="-1"/>
              <a:ext cx="9828002" cy="1158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student I want to be able to sort the list of textbooks by the author of the textbook so that it can help me to target the book that I am required.</a:t>
              </a:r>
            </a:p>
          </p:txBody>
        </p:sp>
      </p:grpSp>
      <p:grpSp>
        <p:nvGrpSpPr>
          <p:cNvPr id="703" name="Group 703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701" name="Shape 701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702" name="Shape 702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Result list of available books will be sorted alphabetically by author’s  last name</a:t>
              </a:r>
            </a:p>
          </p:txBody>
        </p:sp>
      </p:grpSp>
      <p:grpSp>
        <p:nvGrpSpPr>
          <p:cNvPr id="706" name="Group 706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704" name="Shape 704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705" name="Shape 705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grpSp>
        <p:nvGrpSpPr>
          <p:cNvPr id="709" name="Group 709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707" name="Shape 707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708" name="Shape 708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S</a:t>
              </a:r>
            </a:p>
          </p:txBody>
        </p:sp>
      </p:grpSp>
      <p:grpSp>
        <p:nvGrpSpPr>
          <p:cNvPr id="712" name="Group 712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710" name="Shape 710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711" name="Shape 711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Relies on story 3</a:t>
              </a:r>
            </a:p>
          </p:txBody>
        </p:sp>
      </p:grp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" name="Group 716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714" name="Shape 714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715" name="Shape 715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12</a:t>
              </a:r>
            </a:p>
          </p:txBody>
        </p:sp>
      </p:grpSp>
      <p:grpSp>
        <p:nvGrpSpPr>
          <p:cNvPr id="719" name="Group 719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717" name="Shape 717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718" name="Shape 718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Sort by ISBN</a:t>
              </a:r>
            </a:p>
          </p:txBody>
        </p:sp>
      </p:grpSp>
      <p:grpSp>
        <p:nvGrpSpPr>
          <p:cNvPr id="722" name="Group 722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720" name="Shape 720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721" name="Shape 721"/>
            <p:cNvSpPr/>
            <p:nvPr/>
          </p:nvSpPr>
          <p:spPr>
            <a:xfrm>
              <a:off x="-1" y="-1"/>
              <a:ext cx="9828002" cy="1158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student I want to be able to sort the list of textbooks by the ISBN of the textbook so that it can help me to target the book that I am required. </a:t>
              </a:r>
            </a:p>
          </p:txBody>
        </p:sp>
      </p:grpSp>
      <p:grpSp>
        <p:nvGrpSpPr>
          <p:cNvPr id="725" name="Group 725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723" name="Shape 723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724" name="Shape 724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Result list of available books will be sorted numerically by ISBN</a:t>
              </a:r>
            </a:p>
          </p:txBody>
        </p:sp>
      </p:grpSp>
      <p:grpSp>
        <p:nvGrpSpPr>
          <p:cNvPr id="728" name="Group 728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726" name="Shape 726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727" name="Shape 727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grpSp>
        <p:nvGrpSpPr>
          <p:cNvPr id="731" name="Group 731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729" name="Shape 729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730" name="Shape 730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S</a:t>
              </a:r>
            </a:p>
          </p:txBody>
        </p:sp>
      </p:grpSp>
      <p:grpSp>
        <p:nvGrpSpPr>
          <p:cNvPr id="734" name="Group 734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732" name="Shape 732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733" name="Shape 733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Relies on story 3</a:t>
              </a:r>
            </a:p>
          </p:txBody>
        </p:sp>
      </p:grp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8" name="Group 738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736" name="Shape 736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737" name="Shape 737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13</a:t>
              </a:r>
            </a:p>
          </p:txBody>
        </p:sp>
      </p:grpSp>
      <p:grpSp>
        <p:nvGrpSpPr>
          <p:cNvPr id="741" name="Group 741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739" name="Shape 739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740" name="Shape 740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Sort by Faculty Category</a:t>
              </a:r>
            </a:p>
          </p:txBody>
        </p:sp>
      </p:grpSp>
      <p:grpSp>
        <p:nvGrpSpPr>
          <p:cNvPr id="744" name="Group 744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742" name="Shape 742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743" name="Shape 743"/>
            <p:cNvSpPr/>
            <p:nvPr/>
          </p:nvSpPr>
          <p:spPr>
            <a:xfrm>
              <a:off x="-1" y="-1"/>
              <a:ext cx="9828002" cy="1158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student want to be able to sort the list of textbooks by the name of the faculty so that  it can help me to target the book that I am required.</a:t>
              </a:r>
            </a:p>
          </p:txBody>
        </p:sp>
      </p:grpSp>
      <p:grpSp>
        <p:nvGrpSpPr>
          <p:cNvPr id="747" name="Group 747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745" name="Shape 745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746" name="Shape 746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Result list of available books will be sorted alphabetically by faculty category</a:t>
              </a:r>
            </a:p>
          </p:txBody>
        </p:sp>
      </p:grpSp>
      <p:grpSp>
        <p:nvGrpSpPr>
          <p:cNvPr id="750" name="Group 750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748" name="Shape 748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749" name="Shape 749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grpSp>
        <p:nvGrpSpPr>
          <p:cNvPr id="753" name="Group 753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751" name="Shape 751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752" name="Shape 752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S</a:t>
              </a:r>
            </a:p>
          </p:txBody>
        </p:sp>
      </p:grpSp>
      <p:grpSp>
        <p:nvGrpSpPr>
          <p:cNvPr id="756" name="Group 756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754" name="Shape 754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755" name="Shape 755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Relies on story 3</a:t>
              </a:r>
            </a:p>
          </p:txBody>
        </p:sp>
      </p:grp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0" name="Group 760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758" name="Shape 758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759" name="Shape 759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15</a:t>
              </a:r>
            </a:p>
          </p:txBody>
        </p:sp>
      </p:grpSp>
      <p:grpSp>
        <p:nvGrpSpPr>
          <p:cNvPr id="763" name="Group 763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761" name="Shape 761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762" name="Shape 762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General Chat</a:t>
              </a:r>
            </a:p>
          </p:txBody>
        </p:sp>
      </p:grpSp>
      <p:grpSp>
        <p:nvGrpSpPr>
          <p:cNvPr id="766" name="Group 766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764" name="Shape 764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765" name="Shape 765"/>
            <p:cNvSpPr/>
            <p:nvPr/>
          </p:nvSpPr>
          <p:spPr>
            <a:xfrm>
              <a:off x="-1" y="-1"/>
              <a:ext cx="982800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student I want to be able to chat one on one with other students on the site so that  I can gather more details about the textbook.</a:t>
              </a:r>
            </a:p>
          </p:txBody>
        </p:sp>
      </p:grpSp>
      <p:grpSp>
        <p:nvGrpSpPr>
          <p:cNvPr id="769" name="Group 769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767" name="Shape 767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768" name="Shape 768"/>
            <p:cNvSpPr/>
            <p:nvPr/>
          </p:nvSpPr>
          <p:spPr>
            <a:xfrm>
              <a:off x="-1" y="-1"/>
              <a:ext cx="9828002" cy="94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Website will implement a chat API which will allow students to chat 1-1 with other students</a:t>
              </a:r>
            </a:p>
          </p:txBody>
        </p:sp>
      </p:grpSp>
      <p:grpSp>
        <p:nvGrpSpPr>
          <p:cNvPr id="772" name="Group 772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770" name="Shape 770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771" name="Shape 771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21</a:t>
              </a:r>
            </a:p>
          </p:txBody>
        </p:sp>
      </p:grpSp>
      <p:grpSp>
        <p:nvGrpSpPr>
          <p:cNvPr id="775" name="Group 775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773" name="Shape 773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774" name="Shape 774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S</a:t>
              </a:r>
            </a:p>
          </p:txBody>
        </p:sp>
      </p:grpSp>
      <p:grpSp>
        <p:nvGrpSpPr>
          <p:cNvPr id="778" name="Group 778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776" name="Shape 776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777" name="Shape 777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</p:grp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2" name="Group 782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780" name="Shape 780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781" name="Shape 781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16</a:t>
              </a:r>
            </a:p>
          </p:txBody>
        </p:sp>
      </p:grpSp>
      <p:grpSp>
        <p:nvGrpSpPr>
          <p:cNvPr id="785" name="Group 785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783" name="Shape 783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784" name="Shape 784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Targeted User Chat</a:t>
              </a:r>
            </a:p>
          </p:txBody>
        </p:sp>
      </p:grpSp>
      <p:grpSp>
        <p:nvGrpSpPr>
          <p:cNvPr id="788" name="Group 788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786" name="Shape 786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787" name="Shape 787"/>
            <p:cNvSpPr/>
            <p:nvPr/>
          </p:nvSpPr>
          <p:spPr>
            <a:xfrm>
              <a:off x="-1" y="-1"/>
              <a:ext cx="9828002" cy="1158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university freshman I want to be able to chat to graduate students and alumni about the course and university life so that I can gather as much information as I can before starting.</a:t>
              </a:r>
            </a:p>
          </p:txBody>
        </p:sp>
      </p:grpSp>
      <p:grpSp>
        <p:nvGrpSpPr>
          <p:cNvPr id="791" name="Group 791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789" name="Shape 789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790" name="Shape 790"/>
            <p:cNvSpPr/>
            <p:nvPr/>
          </p:nvSpPr>
          <p:spPr>
            <a:xfrm>
              <a:off x="-1" y="-1"/>
              <a:ext cx="9828002" cy="94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Students will be able to select a graduate student or alumni’s name and start chatting</a:t>
              </a:r>
            </a:p>
          </p:txBody>
        </p:sp>
      </p:grpSp>
      <p:grpSp>
        <p:nvGrpSpPr>
          <p:cNvPr id="794" name="Group 794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792" name="Shape 792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793" name="Shape 793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34</a:t>
              </a:r>
            </a:p>
          </p:txBody>
        </p:sp>
      </p:grpSp>
      <p:grpSp>
        <p:nvGrpSpPr>
          <p:cNvPr id="797" name="Group 797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795" name="Shape 795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796" name="Shape 796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S</a:t>
              </a:r>
            </a:p>
          </p:txBody>
        </p:sp>
      </p:grpSp>
      <p:grpSp>
        <p:nvGrpSpPr>
          <p:cNvPr id="800" name="Group 800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798" name="Shape 798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799" name="Shape 799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</p:grp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4" name="Group 804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802" name="Shape 802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803" name="Shape 803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17</a:t>
              </a:r>
            </a:p>
          </p:txBody>
        </p:sp>
      </p:grpSp>
      <p:grpSp>
        <p:nvGrpSpPr>
          <p:cNvPr id="807" name="Group 807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805" name="Shape 805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806" name="Shape 806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Chat Notifications</a:t>
              </a:r>
            </a:p>
          </p:txBody>
        </p:sp>
      </p:grpSp>
      <p:grpSp>
        <p:nvGrpSpPr>
          <p:cNvPr id="810" name="Group 810"/>
          <p:cNvGrpSpPr/>
          <p:nvPr/>
        </p:nvGrpSpPr>
        <p:grpSpPr>
          <a:xfrm>
            <a:off x="39001" y="822456"/>
            <a:ext cx="9828002" cy="2340000"/>
            <a:chOff x="0" y="0"/>
            <a:chExt cx="9828000" cy="2339999"/>
          </a:xfrm>
        </p:grpSpPr>
        <p:sp>
          <p:nvSpPr>
            <p:cNvPr id="808" name="Shape 808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809" name="Shape 809"/>
            <p:cNvSpPr/>
            <p:nvPr/>
          </p:nvSpPr>
          <p:spPr>
            <a:xfrm>
              <a:off x="-1" y="-1"/>
              <a:ext cx="982800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chat user I want to receive a notification when a registered user wants to chat so that I can reply in an instant.</a:t>
              </a:r>
            </a:p>
          </p:txBody>
        </p:sp>
      </p:grpSp>
      <p:grpSp>
        <p:nvGrpSpPr>
          <p:cNvPr id="813" name="Group 813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811" name="Shape 811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812" name="Shape 812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Chat API will send an email notification to user</a:t>
              </a:r>
            </a:p>
          </p:txBody>
        </p:sp>
      </p:grpSp>
      <p:grpSp>
        <p:nvGrpSpPr>
          <p:cNvPr id="816" name="Group 816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814" name="Shape 814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815" name="Shape 815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13</a:t>
              </a:r>
            </a:p>
          </p:txBody>
        </p:sp>
      </p:grpSp>
      <p:grpSp>
        <p:nvGrpSpPr>
          <p:cNvPr id="819" name="Group 819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817" name="Shape 817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818" name="Shape 818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S</a:t>
              </a:r>
            </a:p>
          </p:txBody>
        </p:sp>
      </p:grpSp>
      <p:grpSp>
        <p:nvGrpSpPr>
          <p:cNvPr id="822" name="Group 822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820" name="Shape 820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821" name="Shape 821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Relies on story 15 </a:t>
              </a:r>
            </a:p>
          </p:txBody>
        </p:sp>
      </p:grp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" name="Group 826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824" name="Shape 824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825" name="Shape 825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18</a:t>
              </a:r>
            </a:p>
          </p:txBody>
        </p:sp>
      </p:grpSp>
      <p:grpSp>
        <p:nvGrpSpPr>
          <p:cNvPr id="829" name="Group 829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827" name="Shape 827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828" name="Shape 828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Report Chat User</a:t>
              </a:r>
            </a:p>
          </p:txBody>
        </p:sp>
      </p:grpSp>
      <p:grpSp>
        <p:nvGrpSpPr>
          <p:cNvPr id="832" name="Group 832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830" name="Shape 830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831" name="Shape 831"/>
            <p:cNvSpPr/>
            <p:nvPr/>
          </p:nvSpPr>
          <p:spPr>
            <a:xfrm>
              <a:off x="-1" y="-1"/>
              <a:ext cx="982800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student I want to be able to report a user if they are misbehaving in the chat so that I can feel safe.</a:t>
              </a:r>
            </a:p>
          </p:txBody>
        </p:sp>
      </p:grpSp>
      <p:grpSp>
        <p:nvGrpSpPr>
          <p:cNvPr id="835" name="Group 835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833" name="Shape 833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834" name="Shape 834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Chat API will have a “report user” function which will notify the clients</a:t>
              </a:r>
            </a:p>
          </p:txBody>
        </p:sp>
      </p:grpSp>
      <p:grpSp>
        <p:nvGrpSpPr>
          <p:cNvPr id="838" name="Group 838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836" name="Shape 836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837" name="Shape 837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grpSp>
        <p:nvGrpSpPr>
          <p:cNvPr id="841" name="Group 841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839" name="Shape 839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840" name="Shape 840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S</a:t>
              </a:r>
            </a:p>
          </p:txBody>
        </p:sp>
      </p:grpSp>
      <p:grpSp>
        <p:nvGrpSpPr>
          <p:cNvPr id="844" name="Group 844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842" name="Shape 842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843" name="Shape 843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Relies on story 15 </a:t>
              </a:r>
            </a:p>
          </p:txBody>
        </p:sp>
      </p:grp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Group 848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846" name="Shape 846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847" name="Shape 847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20</a:t>
              </a:r>
            </a:p>
          </p:txBody>
        </p:sp>
      </p:grpSp>
      <p:grpSp>
        <p:nvGrpSpPr>
          <p:cNvPr id="851" name="Group 851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849" name="Shape 849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850" name="Shape 850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Facebook Login</a:t>
              </a:r>
            </a:p>
          </p:txBody>
        </p:sp>
      </p:grpSp>
      <p:grpSp>
        <p:nvGrpSpPr>
          <p:cNvPr id="854" name="Group 854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852" name="Shape 852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853" name="Shape 853"/>
            <p:cNvSpPr/>
            <p:nvPr/>
          </p:nvSpPr>
          <p:spPr>
            <a:xfrm>
              <a:off x="-1" y="-1"/>
              <a:ext cx="982800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website visitor I want to be able to login with Facebook so that I do not have to remember another set of credentials.</a:t>
              </a:r>
            </a:p>
          </p:txBody>
        </p:sp>
      </p:grpSp>
      <p:grpSp>
        <p:nvGrpSpPr>
          <p:cNvPr id="857" name="Group 857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855" name="Shape 855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856" name="Shape 856"/>
            <p:cNvSpPr/>
            <p:nvPr/>
          </p:nvSpPr>
          <p:spPr>
            <a:xfrm>
              <a:off x="-1" y="-1"/>
              <a:ext cx="9828002" cy="94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Website will implement the Facebook login API which will allow users to sign in through Facebook</a:t>
              </a:r>
            </a:p>
          </p:txBody>
        </p:sp>
      </p:grpSp>
      <p:grpSp>
        <p:nvGrpSpPr>
          <p:cNvPr id="860" name="Group 860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858" name="Shape 858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859" name="Shape 859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grpSp>
        <p:nvGrpSpPr>
          <p:cNvPr id="863" name="Group 863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861" name="Shape 861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862" name="Shape 862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S</a:t>
              </a:r>
            </a:p>
          </p:txBody>
        </p:sp>
      </p:grpSp>
      <p:grpSp>
        <p:nvGrpSpPr>
          <p:cNvPr id="866" name="Group 866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864" name="Shape 864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865" name="Shape 865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</p:grp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" name="Group 870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868" name="Shape 868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869" name="Shape 869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21</a:t>
              </a:r>
            </a:p>
          </p:txBody>
        </p:sp>
      </p:grpSp>
      <p:grpSp>
        <p:nvGrpSpPr>
          <p:cNvPr id="873" name="Group 873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871" name="Shape 871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872" name="Shape 872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Google+ Login</a:t>
              </a:r>
            </a:p>
          </p:txBody>
        </p:sp>
      </p:grpSp>
      <p:grpSp>
        <p:nvGrpSpPr>
          <p:cNvPr id="876" name="Group 876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874" name="Shape 874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875" name="Shape 875"/>
            <p:cNvSpPr/>
            <p:nvPr/>
          </p:nvSpPr>
          <p:spPr>
            <a:xfrm>
              <a:off x="-1" y="-1"/>
              <a:ext cx="982800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website visitor I want to be able to login with Google+ so that I do not have to remember another set of credentials.</a:t>
              </a:r>
            </a:p>
          </p:txBody>
        </p:sp>
      </p:grpSp>
      <p:grpSp>
        <p:nvGrpSpPr>
          <p:cNvPr id="879" name="Group 879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877" name="Shape 877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878" name="Shape 878"/>
            <p:cNvSpPr/>
            <p:nvPr/>
          </p:nvSpPr>
          <p:spPr>
            <a:xfrm>
              <a:off x="-1" y="-1"/>
              <a:ext cx="9828002" cy="94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Website will implement the Google+ login API which will allow users to sign in through Google+</a:t>
              </a:r>
            </a:p>
          </p:txBody>
        </p:sp>
      </p:grpSp>
      <p:grpSp>
        <p:nvGrpSpPr>
          <p:cNvPr id="882" name="Group 882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880" name="Shape 880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881" name="Shape 881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grpSp>
        <p:nvGrpSpPr>
          <p:cNvPr id="885" name="Group 885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883" name="Shape 883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884" name="Shape 884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S</a:t>
              </a:r>
            </a:p>
          </p:txBody>
        </p:sp>
      </p:grpSp>
      <p:grpSp>
        <p:nvGrpSpPr>
          <p:cNvPr id="888" name="Group 888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886" name="Shape 886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887" name="Shape 887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</p:grp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100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98" name="Shape 98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99" name="Shape 99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</p:grpSp>
      <p:grpSp>
        <p:nvGrpSpPr>
          <p:cNvPr id="103" name="Group 103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101" name="Shape 101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02" name="Shape 102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Share Textbooks</a:t>
              </a:r>
            </a:p>
          </p:txBody>
        </p:sp>
      </p:grpSp>
      <p:grpSp>
        <p:nvGrpSpPr>
          <p:cNvPr id="106" name="Group 106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104" name="Shape 104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105" name="Shape 105"/>
            <p:cNvSpPr/>
            <p:nvPr/>
          </p:nvSpPr>
          <p:spPr>
            <a:xfrm>
              <a:off x="-1" y="-1"/>
              <a:ext cx="982800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textbook sharer I want to be able to submit the textbook details into the website so that it can later be viewed by website visitors.</a:t>
              </a:r>
            </a:p>
          </p:txBody>
        </p:sp>
      </p:grpSp>
      <p:grpSp>
        <p:nvGrpSpPr>
          <p:cNvPr id="109" name="Group 109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107" name="Shape 107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-1" y="-1"/>
              <a:ext cx="9828002" cy="124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Textbook details will be inserted into the database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User interface will permit quick adding of books by sharers with maximum of 4 clicks/button presses to submit a book for sharing (once logged in).</a:t>
              </a:r>
            </a:p>
          </p:txBody>
        </p:sp>
      </p:grpSp>
      <p:grpSp>
        <p:nvGrpSpPr>
          <p:cNvPr id="112" name="Group 112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110" name="Shape 110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11" name="Shape 111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grpSp>
        <p:nvGrpSpPr>
          <p:cNvPr id="115" name="Group 115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113" name="Shape 113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14" name="Shape 114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M</a:t>
              </a:r>
            </a:p>
          </p:txBody>
        </p:sp>
      </p:grpSp>
      <p:grpSp>
        <p:nvGrpSpPr>
          <p:cNvPr id="118" name="Group 118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116" name="Shape 116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</p:grp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2" name="Group 892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890" name="Shape 890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891" name="Shape 891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22</a:t>
              </a:r>
            </a:p>
          </p:txBody>
        </p:sp>
      </p:grpSp>
      <p:grpSp>
        <p:nvGrpSpPr>
          <p:cNvPr id="895" name="Group 895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893" name="Shape 893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894" name="Shape 894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Social Login Permissions</a:t>
              </a:r>
            </a:p>
          </p:txBody>
        </p:sp>
      </p:grpSp>
      <p:grpSp>
        <p:nvGrpSpPr>
          <p:cNvPr id="898" name="Group 898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896" name="Shape 896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897" name="Shape 897"/>
            <p:cNvSpPr/>
            <p:nvPr/>
          </p:nvSpPr>
          <p:spPr>
            <a:xfrm>
              <a:off x="-1" y="-1"/>
              <a:ext cx="9828002" cy="1158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registered user who logged in via social media I want to only provide necessary information to the website so that I know the website is not mining my data</a:t>
              </a:r>
            </a:p>
          </p:txBody>
        </p:sp>
      </p:grpSp>
      <p:grpSp>
        <p:nvGrpSpPr>
          <p:cNvPr id="901" name="Group 901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899" name="Shape 899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900" name="Shape 900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Facebook and Google+ sign in will only ask user for name and basic info</a:t>
              </a:r>
            </a:p>
          </p:txBody>
        </p:sp>
      </p:grpSp>
      <p:grpSp>
        <p:nvGrpSpPr>
          <p:cNvPr id="904" name="Group 904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902" name="Shape 902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903" name="Shape 903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grpSp>
        <p:nvGrpSpPr>
          <p:cNvPr id="907" name="Group 907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905" name="Shape 905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906" name="Shape 906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S</a:t>
              </a:r>
            </a:p>
          </p:txBody>
        </p:sp>
      </p:grpSp>
      <p:grpSp>
        <p:nvGrpSpPr>
          <p:cNvPr id="910" name="Group 910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908" name="Shape 908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909" name="Shape 909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Relies on story 20, 21</a:t>
              </a:r>
            </a:p>
          </p:txBody>
        </p:sp>
      </p:grpSp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" name="Group 914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912" name="Shape 912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913" name="Shape 913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24</a:t>
              </a:r>
            </a:p>
          </p:txBody>
        </p:sp>
      </p:grpSp>
      <p:grpSp>
        <p:nvGrpSpPr>
          <p:cNvPr id="917" name="Group 917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915" name="Shape 915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916" name="Shape 916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Textbooks Around Me</a:t>
              </a:r>
            </a:p>
          </p:txBody>
        </p:sp>
      </p:grpSp>
      <p:grpSp>
        <p:nvGrpSpPr>
          <p:cNvPr id="920" name="Group 920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918" name="Shape 918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919" name="Shape 919"/>
            <p:cNvSpPr/>
            <p:nvPr/>
          </p:nvSpPr>
          <p:spPr>
            <a:xfrm>
              <a:off x="-1" y="-1"/>
              <a:ext cx="9828002" cy="1158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registered user I want to be able to see which textbooks are around my area so that I can see if there is a textbook I need is around me.</a:t>
              </a:r>
            </a:p>
          </p:txBody>
        </p:sp>
      </p:grpSp>
      <p:grpSp>
        <p:nvGrpSpPr>
          <p:cNvPr id="923" name="Group 923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921" name="Shape 921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922" name="Shape 922"/>
            <p:cNvSpPr/>
            <p:nvPr/>
          </p:nvSpPr>
          <p:spPr>
            <a:xfrm>
              <a:off x="-1" y="-1"/>
              <a:ext cx="9828002" cy="94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If a sharer is sharing their location, users will be able to view which textbooks they have</a:t>
              </a:r>
            </a:p>
          </p:txBody>
        </p:sp>
      </p:grpSp>
      <p:grpSp>
        <p:nvGrpSpPr>
          <p:cNvPr id="926" name="Group 926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924" name="Shape 924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925" name="Shape 925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34</a:t>
              </a:r>
            </a:p>
          </p:txBody>
        </p:sp>
      </p:grpSp>
      <p:grpSp>
        <p:nvGrpSpPr>
          <p:cNvPr id="929" name="Group 929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927" name="Shape 927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928" name="Shape 928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S</a:t>
              </a:r>
            </a:p>
          </p:txBody>
        </p:sp>
      </p:grpSp>
      <p:grpSp>
        <p:nvGrpSpPr>
          <p:cNvPr id="932" name="Group 932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930" name="Shape 930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931" name="Shape 931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Relies on story 34</a:t>
              </a:r>
            </a:p>
          </p:txBody>
        </p:sp>
      </p:grpSp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6" name="Group 936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934" name="Shape 934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935" name="Shape 935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25</a:t>
              </a:r>
            </a:p>
          </p:txBody>
        </p:sp>
      </p:grpSp>
      <p:grpSp>
        <p:nvGrpSpPr>
          <p:cNvPr id="939" name="Group 939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937" name="Shape 937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938" name="Shape 938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Advertise Textbook</a:t>
              </a:r>
            </a:p>
          </p:txBody>
        </p:sp>
      </p:grpSp>
      <p:grpSp>
        <p:nvGrpSpPr>
          <p:cNvPr id="942" name="Group 942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940" name="Shape 940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941" name="Shape 941"/>
            <p:cNvSpPr/>
            <p:nvPr/>
          </p:nvSpPr>
          <p:spPr>
            <a:xfrm>
              <a:off x="-1" y="-1"/>
              <a:ext cx="9828002" cy="1158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student I want to submit the textbook details I wish to hire to the website so that other users can notify the student that they have the textbook.</a:t>
              </a:r>
            </a:p>
          </p:txBody>
        </p:sp>
      </p:grpSp>
      <p:grpSp>
        <p:nvGrpSpPr>
          <p:cNvPr id="945" name="Group 945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943" name="Shape 943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944" name="Shape 944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Website will display a “wall” or “feed” of textbook requests made by students</a:t>
              </a:r>
            </a:p>
          </p:txBody>
        </p:sp>
      </p:grpSp>
      <p:grpSp>
        <p:nvGrpSpPr>
          <p:cNvPr id="948" name="Group 948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946" name="Shape 946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947" name="Shape 947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grpSp>
        <p:nvGrpSpPr>
          <p:cNvPr id="951" name="Group 951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949" name="Shape 949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950" name="Shape 950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S</a:t>
              </a:r>
            </a:p>
          </p:txBody>
        </p:sp>
      </p:grpSp>
      <p:grpSp>
        <p:nvGrpSpPr>
          <p:cNvPr id="954" name="Group 954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952" name="Shape 952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953" name="Shape 953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</p:grpSp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8" name="Group 958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956" name="Shape 956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957" name="Shape 957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32</a:t>
              </a:r>
            </a:p>
          </p:txBody>
        </p:sp>
      </p:grpSp>
      <p:grpSp>
        <p:nvGrpSpPr>
          <p:cNvPr id="961" name="Group 961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959" name="Shape 959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960" name="Shape 960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Sharing History</a:t>
              </a:r>
            </a:p>
          </p:txBody>
        </p:sp>
      </p:grpSp>
      <p:grpSp>
        <p:nvGrpSpPr>
          <p:cNvPr id="964" name="Group 964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962" name="Shape 962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963" name="Shape 963"/>
            <p:cNvSpPr/>
            <p:nvPr/>
          </p:nvSpPr>
          <p:spPr>
            <a:xfrm>
              <a:off x="-1" y="-1"/>
              <a:ext cx="982800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sharer I want to be able to view a history of textbooks I have shared so that I can audit which student has hired which textbook.</a:t>
              </a:r>
            </a:p>
          </p:txBody>
        </p:sp>
      </p:grpSp>
      <p:grpSp>
        <p:nvGrpSpPr>
          <p:cNvPr id="967" name="Group 967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965" name="Shape 965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966" name="Shape 966"/>
            <p:cNvSpPr/>
            <p:nvPr/>
          </p:nvSpPr>
          <p:spPr>
            <a:xfrm>
              <a:off x="-1" y="-1"/>
              <a:ext cx="9828002" cy="94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Sharer will be able to view which students have hired their textbook sorted chronologically</a:t>
              </a:r>
            </a:p>
          </p:txBody>
        </p:sp>
      </p:grpSp>
      <p:grpSp>
        <p:nvGrpSpPr>
          <p:cNvPr id="970" name="Group 970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968" name="Shape 968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969" name="Shape 969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grpSp>
        <p:nvGrpSpPr>
          <p:cNvPr id="973" name="Group 973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971" name="Shape 971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972" name="Shape 972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S</a:t>
              </a:r>
            </a:p>
          </p:txBody>
        </p:sp>
      </p:grpSp>
      <p:grpSp>
        <p:nvGrpSpPr>
          <p:cNvPr id="976" name="Group 976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974" name="Shape 974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975" name="Shape 975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Relies on story 14</a:t>
              </a:r>
            </a:p>
          </p:txBody>
        </p:sp>
      </p:grpSp>
    </p:spTree>
  </p:cSld>
  <p:clrMapOvr>
    <a:masterClrMapping/>
  </p:clrMapOvr>
  <p:transition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0" name="Group 980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978" name="Shape 978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979" name="Shape 979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33</a:t>
              </a:r>
            </a:p>
          </p:txBody>
        </p:sp>
      </p:grpSp>
      <p:grpSp>
        <p:nvGrpSpPr>
          <p:cNvPr id="983" name="Group 983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981" name="Shape 981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982" name="Shape 982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Hiring History</a:t>
              </a:r>
            </a:p>
          </p:txBody>
        </p:sp>
      </p:grpSp>
      <p:grpSp>
        <p:nvGrpSpPr>
          <p:cNvPr id="986" name="Group 986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984" name="Shape 984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985" name="Shape 985"/>
            <p:cNvSpPr/>
            <p:nvPr/>
          </p:nvSpPr>
          <p:spPr>
            <a:xfrm>
              <a:off x="-1" y="-1"/>
              <a:ext cx="982800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hirer I want to be able to view a history of textbooks I have hired so that I can audit which textbooks I have hired with which sharer.</a:t>
              </a:r>
            </a:p>
          </p:txBody>
        </p:sp>
      </p:grpSp>
      <p:grpSp>
        <p:nvGrpSpPr>
          <p:cNvPr id="989" name="Group 989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987" name="Shape 987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988" name="Shape 988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Hirer will be able to view which textbooks they have hired sorted chronologically</a:t>
              </a:r>
            </a:p>
          </p:txBody>
        </p:sp>
      </p:grpSp>
      <p:grpSp>
        <p:nvGrpSpPr>
          <p:cNvPr id="992" name="Group 992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990" name="Shape 990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991" name="Shape 991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grpSp>
        <p:nvGrpSpPr>
          <p:cNvPr id="995" name="Group 995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993" name="Shape 993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994" name="Shape 994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S</a:t>
              </a:r>
            </a:p>
          </p:txBody>
        </p:sp>
      </p:grpSp>
      <p:grpSp>
        <p:nvGrpSpPr>
          <p:cNvPr id="998" name="Group 998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996" name="Shape 996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997" name="Shape 997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Relies on story 14</a:t>
              </a:r>
            </a:p>
          </p:txBody>
        </p:sp>
      </p:grpSp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Group 1002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1000" name="Shape 1000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43</a:t>
              </a:r>
            </a:p>
          </p:txBody>
        </p:sp>
      </p:grpSp>
      <p:grpSp>
        <p:nvGrpSpPr>
          <p:cNvPr id="1005" name="Group 1005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1003" name="Shape 1003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Textbook Feedback</a:t>
              </a:r>
            </a:p>
          </p:txBody>
        </p:sp>
      </p:grpSp>
      <p:grpSp>
        <p:nvGrpSpPr>
          <p:cNvPr id="1008" name="Group 1008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1006" name="Shape 1006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-1" y="-1"/>
              <a:ext cx="9828002" cy="1158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student I want to be able to leave feedback on a specific textbook so that other users can decide if they want to hire the textbook.</a:t>
              </a:r>
            </a:p>
          </p:txBody>
        </p:sp>
      </p:grpSp>
      <p:grpSp>
        <p:nvGrpSpPr>
          <p:cNvPr id="1011" name="Group 1011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1009" name="Shape 1009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Textbook page will contain a section for users feedback.</a:t>
              </a:r>
            </a:p>
          </p:txBody>
        </p:sp>
      </p:grpSp>
      <p:grpSp>
        <p:nvGrpSpPr>
          <p:cNvPr id="1014" name="Group 1014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1012" name="Shape 1012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</p:grpSp>
      <p:grpSp>
        <p:nvGrpSpPr>
          <p:cNvPr id="1017" name="Group 1017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1015" name="Shape 1015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S</a:t>
              </a:r>
            </a:p>
          </p:txBody>
        </p:sp>
      </p:grpSp>
      <p:grpSp>
        <p:nvGrpSpPr>
          <p:cNvPr id="1020" name="Group 1020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1018" name="Shape 1018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Relies on story 14</a:t>
              </a:r>
            </a:p>
          </p:txBody>
        </p:sp>
      </p:grpSp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roup 1024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1022" name="Shape 1022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9</a:t>
              </a:r>
            </a:p>
          </p:txBody>
        </p:sp>
      </p:grpSp>
      <p:grpSp>
        <p:nvGrpSpPr>
          <p:cNvPr id="1027" name="Group 1027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1025" name="Shape 1025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Similar Textbooks</a:t>
              </a:r>
            </a:p>
          </p:txBody>
        </p:sp>
      </p:grpSp>
      <p:grpSp>
        <p:nvGrpSpPr>
          <p:cNvPr id="1030" name="Group 1030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1028" name="Shape 1028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-1" y="-1"/>
              <a:ext cx="982800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student I want to be able to receive a list of similar textbooks to the search query so I can decide if the similar textbook is suitable.</a:t>
              </a:r>
            </a:p>
          </p:txBody>
        </p:sp>
      </p:grpSp>
      <p:grpSp>
        <p:nvGrpSpPr>
          <p:cNvPr id="1033" name="Group 1033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1031" name="Shape 1031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-1" y="-1"/>
              <a:ext cx="9828002" cy="94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Website will query the database and return a list of available books like the queried textbook</a:t>
              </a:r>
            </a:p>
          </p:txBody>
        </p:sp>
      </p:grpSp>
      <p:grpSp>
        <p:nvGrpSpPr>
          <p:cNvPr id="1036" name="Group 1036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1034" name="Shape 1034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grpSp>
        <p:nvGrpSpPr>
          <p:cNvPr id="1039" name="Group 1039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1037" name="Shape 1037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</p:grpSp>
      <p:grpSp>
        <p:nvGrpSpPr>
          <p:cNvPr id="1042" name="Group 1042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1040" name="Shape 1040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Relies on story 5, 6, 7, 8 </a:t>
              </a:r>
            </a:p>
          </p:txBody>
        </p:sp>
      </p:grpSp>
    </p:spTree>
  </p:cSld>
  <p:clrMapOvr>
    <a:masterClrMapping/>
  </p:clrMapOvr>
  <p:transition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6" name="Group 1046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1044" name="Shape 1044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045" name="Shape 1045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26</a:t>
              </a:r>
            </a:p>
          </p:txBody>
        </p:sp>
      </p:grpSp>
      <p:grpSp>
        <p:nvGrpSpPr>
          <p:cNvPr id="1049" name="Group 1049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1047" name="Shape 1047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Textbook Reviews</a:t>
              </a:r>
            </a:p>
          </p:txBody>
        </p:sp>
      </p:grpSp>
      <p:grpSp>
        <p:nvGrpSpPr>
          <p:cNvPr id="1052" name="Group 1052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1050" name="Shape 1050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>
                <a:spcBef>
                  <a:spcPts val="1000"/>
                </a:spcBef>
              </a:pPr>
            </a:p>
          </p:txBody>
        </p:sp>
        <p:sp>
          <p:nvSpPr>
            <p:cNvPr id="1051" name="Shape 1051"/>
            <p:cNvSpPr/>
            <p:nvPr/>
          </p:nvSpPr>
          <p:spPr>
            <a:xfrm>
              <a:off x="-1" y="-1"/>
              <a:ext cx="982800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spcBef>
                  <a:spcPts val="1000"/>
                </a:spcBef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student I want the option to leave a review of the textbook after hiring it so that other users can see its worth.</a:t>
              </a:r>
            </a:p>
          </p:txBody>
        </p:sp>
      </p:grpSp>
      <p:grpSp>
        <p:nvGrpSpPr>
          <p:cNvPr id="1055" name="Group 1055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1053" name="Shape 1053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-1" y="-1"/>
              <a:ext cx="9828002" cy="94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After the due date students will be asked to leave a review when re-sharing the textbook</a:t>
              </a:r>
            </a:p>
          </p:txBody>
        </p:sp>
      </p:grpSp>
      <p:grpSp>
        <p:nvGrpSpPr>
          <p:cNvPr id="1058" name="Group 1058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1056" name="Shape 1056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</p:grpSp>
      <p:grpSp>
        <p:nvGrpSpPr>
          <p:cNvPr id="1061" name="Group 1061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1059" name="Shape 1059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</p:grpSp>
      <p:grpSp>
        <p:nvGrpSpPr>
          <p:cNvPr id="1064" name="Group 1064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1062" name="Shape 1062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Relies on story 14</a:t>
              </a:r>
            </a:p>
          </p:txBody>
        </p:sp>
      </p:grpSp>
    </p:spTree>
  </p:cSld>
  <p:clrMapOvr>
    <a:masterClrMapping/>
  </p:clrMapOvr>
  <p:transition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8" name="Group 1068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1066" name="Shape 1066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27</a:t>
              </a:r>
            </a:p>
          </p:txBody>
        </p:sp>
      </p:grpSp>
      <p:grpSp>
        <p:nvGrpSpPr>
          <p:cNvPr id="1071" name="Group 1071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1069" name="Shape 1069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Submit Sharer Rating</a:t>
              </a:r>
            </a:p>
          </p:txBody>
        </p:sp>
      </p:grpSp>
      <p:grpSp>
        <p:nvGrpSpPr>
          <p:cNvPr id="1074" name="Group 1074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1072" name="Shape 1072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>
                <a:spcBef>
                  <a:spcPts val="1000"/>
                </a:spcBef>
              </a:pPr>
            </a:p>
          </p:txBody>
        </p:sp>
        <p:sp>
          <p:nvSpPr>
            <p:cNvPr id="1073" name="Shape 1073"/>
            <p:cNvSpPr/>
            <p:nvPr/>
          </p:nvSpPr>
          <p:spPr>
            <a:xfrm>
              <a:off x="-1" y="-1"/>
              <a:ext cx="982800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spcBef>
                  <a:spcPts val="1000"/>
                </a:spcBef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student I want the option to apply a numerical rating to the sharer after hiring a textbook so that he or she can view my feedback.</a:t>
              </a:r>
            </a:p>
          </p:txBody>
        </p:sp>
      </p:grpSp>
      <p:grpSp>
        <p:nvGrpSpPr>
          <p:cNvPr id="1077" name="Group 1077"/>
          <p:cNvGrpSpPr/>
          <p:nvPr/>
        </p:nvGrpSpPr>
        <p:grpSpPr>
          <a:xfrm>
            <a:off x="39151" y="3335530"/>
            <a:ext cx="9828002" cy="1811901"/>
            <a:chOff x="0" y="0"/>
            <a:chExt cx="9828000" cy="1811900"/>
          </a:xfrm>
        </p:grpSpPr>
        <p:sp>
          <p:nvSpPr>
            <p:cNvPr id="1075" name="Shape 1075"/>
            <p:cNvSpPr/>
            <p:nvPr/>
          </p:nvSpPr>
          <p:spPr>
            <a:xfrm>
              <a:off x="0" y="0"/>
              <a:ext cx="9828001" cy="1620001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>
                <a:spcBef>
                  <a:spcPts val="1000"/>
                </a:spcBef>
              </a:pPr>
            </a:p>
          </p:txBody>
        </p:sp>
        <p:sp>
          <p:nvSpPr>
            <p:cNvPr id="1076" name="Shape 1076"/>
            <p:cNvSpPr/>
            <p:nvPr/>
          </p:nvSpPr>
          <p:spPr>
            <a:xfrm>
              <a:off x="0" y="0"/>
              <a:ext cx="9828001" cy="1811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01385" indent="-175985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1600">
                  <a:latin typeface="Calibri"/>
                  <a:ea typeface="Calibri"/>
                  <a:cs typeface="Calibri"/>
                  <a:sym typeface="Calibri"/>
                </a:rPr>
                <a:t>Sharer will receive a rating on their profile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01385" indent="-175985" algn="just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1600">
                  <a:latin typeface="Calibri"/>
                  <a:ea typeface="Calibri"/>
                  <a:cs typeface="Calibri"/>
                  <a:sym typeface="Calibri"/>
                </a:rPr>
                <a:t>Rating will increase with positive ratings from borrowers and decrease with negative ratings from borrowers.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01385" indent="-175985" algn="just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1600">
                  <a:latin typeface="Calibri"/>
                  <a:ea typeface="Calibri"/>
                  <a:cs typeface="Calibri"/>
                  <a:sym typeface="Calibri"/>
                </a:rPr>
                <a:t>Students cannot rate a sharer if they have not engaged in an exchange transaction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01385" indent="-175985" algn="just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1600">
                  <a:latin typeface="Calibri"/>
                  <a:ea typeface="Calibri"/>
                  <a:cs typeface="Calibri"/>
                  <a:sym typeface="Calibri"/>
                </a:rPr>
                <a:t>Students cannot  rate a sharer more than once per each exchange.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01385" indent="-175985" algn="just">
                <a:spcBef>
                  <a:spcPts val="1000"/>
                </a:spcBef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1600">
                  <a:latin typeface="Calibri"/>
                  <a:ea typeface="Calibri"/>
                  <a:cs typeface="Calibri"/>
                  <a:sym typeface="Calibri"/>
                </a:rPr>
                <a:t>Ratings cannot be changed once submitted except by a member of the site administration.</a:t>
              </a:r>
            </a:p>
          </p:txBody>
        </p:sp>
      </p:grpSp>
      <p:grpSp>
        <p:nvGrpSpPr>
          <p:cNvPr id="1080" name="Group 1080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1078" name="Shape 1078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</p:grpSp>
      <p:grpSp>
        <p:nvGrpSpPr>
          <p:cNvPr id="1083" name="Group 1083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1081" name="Shape 1081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</p:grpSp>
      <p:grpSp>
        <p:nvGrpSpPr>
          <p:cNvPr id="1086" name="Group 1086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1084" name="Shape 1084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Relies on story 14</a:t>
              </a:r>
            </a:p>
          </p:txBody>
        </p:sp>
      </p:grpSp>
    </p:spTree>
  </p:cSld>
  <p:clrMapOvr>
    <a:masterClrMapping/>
  </p:clrMapOvr>
  <p:transition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0" name="Group 1090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1088" name="Shape 1088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28</a:t>
              </a:r>
            </a:p>
          </p:txBody>
        </p:sp>
      </p:grpSp>
      <p:grpSp>
        <p:nvGrpSpPr>
          <p:cNvPr id="1093" name="Group 1093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1091" name="Shape 1091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Submit Sharer Feedback</a:t>
              </a:r>
            </a:p>
          </p:txBody>
        </p:sp>
      </p:grpSp>
      <p:grpSp>
        <p:nvGrpSpPr>
          <p:cNvPr id="1096" name="Group 1096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1094" name="Shape 1094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-1" y="-1"/>
              <a:ext cx="982800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student I want the option to give written feedback to the sharer after hiring a textbook so that he or she can view my feedback.</a:t>
              </a:r>
            </a:p>
          </p:txBody>
        </p:sp>
      </p:grpSp>
      <p:grpSp>
        <p:nvGrpSpPr>
          <p:cNvPr id="1099" name="Group 1099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1097" name="Shape 1097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Sharer will receive written feedback on their profile</a:t>
              </a:r>
            </a:p>
          </p:txBody>
        </p:sp>
      </p:grpSp>
      <p:grpSp>
        <p:nvGrpSpPr>
          <p:cNvPr id="1102" name="Group 1102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1100" name="Shape 1100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</p:grpSp>
      <p:grpSp>
        <p:nvGrpSpPr>
          <p:cNvPr id="1105" name="Group 1105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1103" name="Shape 1103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</p:grpSp>
      <p:grpSp>
        <p:nvGrpSpPr>
          <p:cNvPr id="1108" name="Group 1108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1106" name="Shape 1106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Relies on story 14</a:t>
              </a:r>
            </a:p>
          </p:txBody>
        </p:sp>
      </p:grp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2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120" name="Shape 120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21" name="Shape 121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</p:grpSp>
      <p:grpSp>
        <p:nvGrpSpPr>
          <p:cNvPr id="125" name="Group 125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123" name="Shape 123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24" name="Shape 124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Sharers Location</a:t>
              </a:r>
            </a:p>
          </p:txBody>
        </p:sp>
      </p:grpSp>
      <p:grpSp>
        <p:nvGrpSpPr>
          <p:cNvPr id="128" name="Group 128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126" name="Shape 126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127" name="Shape 127"/>
            <p:cNvSpPr/>
            <p:nvPr/>
          </p:nvSpPr>
          <p:spPr>
            <a:xfrm>
              <a:off x="-1" y="-1"/>
              <a:ext cx="982800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student I want to be able to view the location of the sharer so that I can easily arrange the exchange.</a:t>
              </a:r>
            </a:p>
          </p:txBody>
        </p:sp>
      </p:grpSp>
      <p:grpSp>
        <p:nvGrpSpPr>
          <p:cNvPr id="131" name="Group 131"/>
          <p:cNvGrpSpPr/>
          <p:nvPr/>
        </p:nvGrpSpPr>
        <p:grpSpPr>
          <a:xfrm>
            <a:off x="78002" y="3335542"/>
            <a:ext cx="9828002" cy="1620001"/>
            <a:chOff x="0" y="0"/>
            <a:chExt cx="9828000" cy="1620000"/>
          </a:xfrm>
        </p:grpSpPr>
        <p:sp>
          <p:nvSpPr>
            <p:cNvPr id="129" name="Shape 129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Website will display a marker denoting the location of the sharer</a:t>
              </a:r>
            </a:p>
          </p:txBody>
        </p:sp>
      </p:grpSp>
      <p:grpSp>
        <p:nvGrpSpPr>
          <p:cNvPr id="134" name="Group 134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132" name="Shape 132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33" name="Shape 133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34</a:t>
              </a:r>
            </a:p>
          </p:txBody>
        </p:sp>
      </p:grpSp>
      <p:grpSp>
        <p:nvGrpSpPr>
          <p:cNvPr id="137" name="Group 137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135" name="Shape 135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36" name="Shape 136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M</a:t>
              </a:r>
            </a:p>
          </p:txBody>
        </p:sp>
      </p:grpSp>
      <p:grpSp>
        <p:nvGrpSpPr>
          <p:cNvPr id="140" name="Group 140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138" name="Shape 138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Relies on story 34</a:t>
              </a:r>
            </a:p>
          </p:txBody>
        </p:sp>
      </p:grpSp>
    </p:spTree>
  </p:cSld>
  <p:clrMapOvr>
    <a:masterClrMapping/>
  </p:clrMapOvr>
  <p:transition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2" name="Group 1112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1110" name="Shape 1110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29</a:t>
              </a:r>
            </a:p>
          </p:txBody>
        </p:sp>
      </p:grpSp>
      <p:grpSp>
        <p:nvGrpSpPr>
          <p:cNvPr id="1115" name="Group 1115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1113" name="Shape 1113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View Sharer Rating</a:t>
              </a:r>
            </a:p>
          </p:txBody>
        </p:sp>
      </p:grpSp>
      <p:grpSp>
        <p:nvGrpSpPr>
          <p:cNvPr id="1118" name="Group 1118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1116" name="Shape 1116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-1" y="-1"/>
              <a:ext cx="982800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sharer I want to be able to view my overall rating so that I can decide if it needs to be improved or not.</a:t>
              </a:r>
            </a:p>
          </p:txBody>
        </p:sp>
      </p:grpSp>
      <p:grpSp>
        <p:nvGrpSpPr>
          <p:cNvPr id="1121" name="Group 1121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1119" name="Shape 1119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Sharer will be able to view their rating on their profile</a:t>
              </a:r>
            </a:p>
          </p:txBody>
        </p:sp>
      </p:grpSp>
      <p:grpSp>
        <p:nvGrpSpPr>
          <p:cNvPr id="1124" name="Group 1124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1122" name="Shape 1122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</p:grpSp>
      <p:grpSp>
        <p:nvGrpSpPr>
          <p:cNvPr id="1127" name="Group 1127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1125" name="Shape 1125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</p:grpSp>
      <p:grpSp>
        <p:nvGrpSpPr>
          <p:cNvPr id="1130" name="Group 1130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1128" name="Shape 1128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129" name="Shape 1129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</p:grpSp>
    </p:spTree>
  </p:cSld>
  <p:clrMapOvr>
    <a:masterClrMapping/>
  </p:clrMapOvr>
  <p:transition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4" name="Group 1134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1132" name="Shape 1132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30</a:t>
              </a:r>
            </a:p>
          </p:txBody>
        </p:sp>
      </p:grpSp>
      <p:grpSp>
        <p:nvGrpSpPr>
          <p:cNvPr id="1137" name="Group 1137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1135" name="Shape 1135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View Sharer Feedback</a:t>
              </a:r>
            </a:p>
          </p:txBody>
        </p:sp>
      </p:grpSp>
      <p:grpSp>
        <p:nvGrpSpPr>
          <p:cNvPr id="1140" name="Group 1140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1138" name="Shape 1138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-1" y="-1"/>
              <a:ext cx="982800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sharer I want to be able to view received feedback so that I can decide if anything needs to be improved.</a:t>
              </a:r>
            </a:p>
          </p:txBody>
        </p:sp>
      </p:grpSp>
      <p:grpSp>
        <p:nvGrpSpPr>
          <p:cNvPr id="1143" name="Group 1143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1141" name="Shape 1141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Sharer will be able to view the received written feedback on their profile</a:t>
              </a:r>
            </a:p>
          </p:txBody>
        </p:sp>
      </p:grpSp>
      <p:grpSp>
        <p:nvGrpSpPr>
          <p:cNvPr id="1146" name="Group 1146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1144" name="Shape 1144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grpSp>
        <p:nvGrpSpPr>
          <p:cNvPr id="1149" name="Group 1149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1147" name="Shape 1147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</p:grpSp>
      <p:grpSp>
        <p:nvGrpSpPr>
          <p:cNvPr id="1152" name="Group 1152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1150" name="Shape 1150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</p:grpSp>
    </p:spTree>
  </p:cSld>
  <p:clrMapOvr>
    <a:masterClrMapping/>
  </p:clrMapOvr>
  <p:transition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6" name="Group 1156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1154" name="Shape 1154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31</a:t>
              </a:r>
            </a:p>
          </p:txBody>
        </p:sp>
      </p:grpSp>
      <p:grpSp>
        <p:nvGrpSpPr>
          <p:cNvPr id="1159" name="Group 1159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1157" name="Shape 1157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Recommended Books</a:t>
              </a:r>
            </a:p>
          </p:txBody>
        </p:sp>
      </p:grpSp>
      <p:grpSp>
        <p:nvGrpSpPr>
          <p:cNvPr id="1162" name="Group 1162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1160" name="Shape 1160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-1" y="-1"/>
              <a:ext cx="982800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student I want to receive a list of recommended books based on past loans so that I can perhaps hire those books too.</a:t>
              </a:r>
            </a:p>
          </p:txBody>
        </p:sp>
      </p:grpSp>
      <p:grpSp>
        <p:nvGrpSpPr>
          <p:cNvPr id="1165" name="Group 1165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1163" name="Shape 1163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-1" y="-1"/>
              <a:ext cx="9828002" cy="94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Student will receive an email from the website with a list of books similar to those based on past borrowing history</a:t>
              </a:r>
            </a:p>
          </p:txBody>
        </p:sp>
      </p:grpSp>
      <p:grpSp>
        <p:nvGrpSpPr>
          <p:cNvPr id="1168" name="Group 1168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1166" name="Shape 1166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</p:grpSp>
      <p:grpSp>
        <p:nvGrpSpPr>
          <p:cNvPr id="1171" name="Group 1171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1169" name="Shape 1169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</p:grpSp>
      <p:grpSp>
        <p:nvGrpSpPr>
          <p:cNvPr id="1174" name="Group 1174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1172" name="Shape 1172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Relies on story 14</a:t>
              </a:r>
            </a:p>
          </p:txBody>
        </p:sp>
      </p:grpSp>
    </p:spTree>
  </p:cSld>
  <p:clrMapOvr>
    <a:masterClrMapping/>
  </p:clrMapOvr>
  <p:transition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8" name="Group 1178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1176" name="Shape 1176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37</a:t>
              </a:r>
            </a:p>
          </p:txBody>
        </p:sp>
      </p:grpSp>
      <p:grpSp>
        <p:nvGrpSpPr>
          <p:cNvPr id="1181" name="Group 1181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1179" name="Shape 1179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Website Translation</a:t>
              </a:r>
            </a:p>
          </p:txBody>
        </p:sp>
      </p:grpSp>
      <p:grpSp>
        <p:nvGrpSpPr>
          <p:cNvPr id="1184" name="Group 1184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1182" name="Shape 1182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-1" y="-1"/>
              <a:ext cx="982800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website visitor I want to be able to read the website in my native language so I can understand the information directly on the website.</a:t>
              </a:r>
            </a:p>
          </p:txBody>
        </p:sp>
      </p:grpSp>
      <p:grpSp>
        <p:nvGrpSpPr>
          <p:cNvPr id="1187" name="Group 1187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1185" name="Shape 1185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-1" y="-1"/>
              <a:ext cx="9828002" cy="94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Website will contain a language pack extension which will translate the page’s content into the specified language clicked</a:t>
              </a:r>
            </a:p>
          </p:txBody>
        </p:sp>
      </p:grpSp>
      <p:grpSp>
        <p:nvGrpSpPr>
          <p:cNvPr id="1190" name="Group 1190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1188" name="Shape 1188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</p:grpSp>
      <p:grpSp>
        <p:nvGrpSpPr>
          <p:cNvPr id="1193" name="Group 1193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1191" name="Shape 1191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</p:grpSp>
      <p:grpSp>
        <p:nvGrpSpPr>
          <p:cNvPr id="1196" name="Group 1196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1194" name="Shape 1194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</p:grpSp>
    </p:spTree>
  </p:cSld>
  <p:clrMapOvr>
    <a:masterClrMapping/>
  </p:clrMapOvr>
  <p:transition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0" name="Group 1200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1198" name="Shape 1198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45</a:t>
              </a:r>
            </a:p>
          </p:txBody>
        </p:sp>
      </p:grpSp>
      <p:grpSp>
        <p:nvGrpSpPr>
          <p:cNvPr id="1203" name="Group 1203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1201" name="Shape 1201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Hiring Gamification</a:t>
              </a:r>
            </a:p>
          </p:txBody>
        </p:sp>
      </p:grpSp>
      <p:grpSp>
        <p:nvGrpSpPr>
          <p:cNvPr id="1206" name="Group 1206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1204" name="Shape 1204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-1" y="-1"/>
              <a:ext cx="9828002" cy="1158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student I want to be able to score points / receive achievements when I hire textbooks so that I can compete with other students and achieve the fulfilment.</a:t>
              </a:r>
            </a:p>
          </p:txBody>
        </p:sp>
      </p:grpSp>
      <p:grpSp>
        <p:nvGrpSpPr>
          <p:cNvPr id="1209" name="Group 1209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1207" name="Shape 1207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-1" y="-1"/>
              <a:ext cx="9828002" cy="94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Students will be given a point for borrowing a textbook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Student’s profile page will display their points/achievements</a:t>
              </a:r>
            </a:p>
          </p:txBody>
        </p:sp>
      </p:grpSp>
      <p:grpSp>
        <p:nvGrpSpPr>
          <p:cNvPr id="1212" name="Group 1212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1210" name="Shape 1210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13</a:t>
              </a:r>
            </a:p>
          </p:txBody>
        </p:sp>
      </p:grpSp>
      <p:grpSp>
        <p:nvGrpSpPr>
          <p:cNvPr id="1215" name="Group 1215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1213" name="Shape 1213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</p:grpSp>
      <p:grpSp>
        <p:nvGrpSpPr>
          <p:cNvPr id="1218" name="Group 1218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1216" name="Shape 1216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Relies on story 14</a:t>
              </a:r>
            </a:p>
          </p:txBody>
        </p:sp>
      </p:grpSp>
    </p:spTree>
  </p:cSld>
  <p:clrMapOvr>
    <a:masterClrMapping/>
  </p:clrMapOvr>
  <p:transition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2" name="Group 1222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1220" name="Shape 1220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46</a:t>
              </a:r>
            </a:p>
          </p:txBody>
        </p:sp>
      </p:grpSp>
      <p:grpSp>
        <p:nvGrpSpPr>
          <p:cNvPr id="1225" name="Group 1225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1223" name="Shape 1223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Sharing Gamification</a:t>
              </a:r>
            </a:p>
          </p:txBody>
        </p:sp>
      </p:grpSp>
      <p:grpSp>
        <p:nvGrpSpPr>
          <p:cNvPr id="1228" name="Group 1228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1226" name="Shape 1226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-1" y="-1"/>
              <a:ext cx="982800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sharer I want to be able to score points / receive achievements when I share textbooks so that I can compete with other students.</a:t>
              </a:r>
            </a:p>
          </p:txBody>
        </p:sp>
      </p:grpSp>
      <p:grpSp>
        <p:nvGrpSpPr>
          <p:cNvPr id="1231" name="Group 1231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1229" name="Shape 1229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-1" y="-1"/>
              <a:ext cx="9828002" cy="94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Sharers will be given a point for sharing a textbook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Sharer’s profile page will display their points/achievements</a:t>
              </a:r>
            </a:p>
          </p:txBody>
        </p:sp>
      </p:grpSp>
      <p:grpSp>
        <p:nvGrpSpPr>
          <p:cNvPr id="1234" name="Group 1234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1232" name="Shape 1232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13</a:t>
              </a:r>
            </a:p>
          </p:txBody>
        </p:sp>
      </p:grpSp>
      <p:grpSp>
        <p:nvGrpSpPr>
          <p:cNvPr id="1237" name="Group 1237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1235" name="Shape 1235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</p:grpSp>
      <p:grpSp>
        <p:nvGrpSpPr>
          <p:cNvPr id="1240" name="Group 1240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1238" name="Shape 1238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Relies on story 3</a:t>
              </a:r>
            </a:p>
          </p:txBody>
        </p:sp>
      </p:grpSp>
    </p:spTree>
  </p:cSld>
  <p:clrMapOvr>
    <a:masterClrMapping/>
  </p:clrMapOvr>
  <p:transition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4" name="Group 1244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1242" name="Shape 1242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56</a:t>
              </a:r>
            </a:p>
          </p:txBody>
        </p:sp>
      </p:grpSp>
      <p:grpSp>
        <p:nvGrpSpPr>
          <p:cNvPr id="1247" name="Group 1247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1245" name="Shape 1245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Availability Notification</a:t>
              </a:r>
            </a:p>
          </p:txBody>
        </p:sp>
      </p:grpSp>
      <p:grpSp>
        <p:nvGrpSpPr>
          <p:cNvPr id="1250" name="Group 1250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1248" name="Shape 1248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1249" name="Shape 1249"/>
            <p:cNvSpPr/>
            <p:nvPr/>
          </p:nvSpPr>
          <p:spPr>
            <a:xfrm>
              <a:off x="-1" y="-1"/>
              <a:ext cx="982800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student I want to be able to receive notifications when a textbook is available so that I am able to hire it as soon as possible.</a:t>
              </a:r>
            </a:p>
          </p:txBody>
        </p:sp>
      </p:grpSp>
      <p:grpSp>
        <p:nvGrpSpPr>
          <p:cNvPr id="1253" name="Group 1253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1251" name="Shape 1251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-1" y="-1"/>
              <a:ext cx="9828002" cy="94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Students will be able to put textbooks into a “wishlist” and will receive an email notification when a textbook becomes available</a:t>
              </a:r>
            </a:p>
          </p:txBody>
        </p:sp>
      </p:grpSp>
      <p:grpSp>
        <p:nvGrpSpPr>
          <p:cNvPr id="1256" name="Group 1256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1254" name="Shape 1254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</p:grpSp>
      <p:grpSp>
        <p:nvGrpSpPr>
          <p:cNvPr id="1259" name="Group 1259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1257" name="Shape 1257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</p:grpSp>
      <p:grpSp>
        <p:nvGrpSpPr>
          <p:cNvPr id="1262" name="Group 1262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1260" name="Shape 1260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</p:grpSp>
    </p:spTree>
  </p:cSld>
  <p:clrMapOvr>
    <a:masterClrMapping/>
  </p:clrMapOvr>
  <p:transition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6" name="Group 1266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1264" name="Shape 1264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35</a:t>
              </a:r>
            </a:p>
          </p:txBody>
        </p:sp>
      </p:grpSp>
      <p:grpSp>
        <p:nvGrpSpPr>
          <p:cNvPr id="1269" name="Group 1269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1267" name="Shape 1267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View PDF’s</a:t>
              </a:r>
            </a:p>
          </p:txBody>
        </p:sp>
      </p:grpSp>
      <p:grpSp>
        <p:nvGrpSpPr>
          <p:cNvPr id="1272" name="Group 1272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1270" name="Shape 1270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-1" y="-1"/>
              <a:ext cx="982800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student I want to be able to view a PDF link to the textbook so that I do not need to hire the paperback version.</a:t>
              </a:r>
            </a:p>
          </p:txBody>
        </p:sp>
      </p:grpSp>
      <p:grpSp>
        <p:nvGrpSpPr>
          <p:cNvPr id="1275" name="Group 1275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1273" name="Shape 1273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Website will display a link to the PDF version on the textbook page</a:t>
              </a:r>
            </a:p>
          </p:txBody>
        </p:sp>
      </p:grpSp>
      <p:grpSp>
        <p:nvGrpSpPr>
          <p:cNvPr id="1278" name="Group 1278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1276" name="Shape 1276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grpSp>
        <p:nvGrpSpPr>
          <p:cNvPr id="1281" name="Group 1281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1279" name="Shape 1279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W</a:t>
              </a:r>
            </a:p>
          </p:txBody>
        </p:sp>
      </p:grpSp>
      <p:grpSp>
        <p:nvGrpSpPr>
          <p:cNvPr id="1284" name="Group 1284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1282" name="Shape 1282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</p:grpSp>
    </p:spTree>
  </p:cSld>
  <p:clrMapOvr>
    <a:masterClrMapping/>
  </p:clrMapOvr>
  <p:transition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8" name="Group 1288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1286" name="Shape 1286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36</a:t>
              </a:r>
            </a:p>
          </p:txBody>
        </p:sp>
      </p:grpSp>
      <p:grpSp>
        <p:nvGrpSpPr>
          <p:cNvPr id="1291" name="Group 1291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1289" name="Shape 1289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Submit PDF’s</a:t>
              </a:r>
            </a:p>
          </p:txBody>
        </p:sp>
      </p:grpSp>
      <p:grpSp>
        <p:nvGrpSpPr>
          <p:cNvPr id="1294" name="Group 1294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1292" name="Shape 1292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-1" y="-1"/>
              <a:ext cx="982800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sharer I want to be able to send a PDF link about textbook on website so that other students can read the book as soon as possible.</a:t>
              </a:r>
            </a:p>
          </p:txBody>
        </p:sp>
      </p:grpSp>
      <p:grpSp>
        <p:nvGrpSpPr>
          <p:cNvPr id="1297" name="Group 1297"/>
          <p:cNvGrpSpPr/>
          <p:nvPr/>
        </p:nvGrpSpPr>
        <p:grpSpPr>
          <a:xfrm>
            <a:off x="39001" y="3335542"/>
            <a:ext cx="9828002" cy="1620001"/>
            <a:chOff x="0" y="0"/>
            <a:chExt cx="9828000" cy="1620000"/>
          </a:xfrm>
        </p:grpSpPr>
        <p:sp>
          <p:nvSpPr>
            <p:cNvPr id="1295" name="Shape 1295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Sharers can upload a PDF version to the website</a:t>
              </a:r>
            </a:p>
          </p:txBody>
        </p:sp>
      </p:grpSp>
      <p:grpSp>
        <p:nvGrpSpPr>
          <p:cNvPr id="1300" name="Group 1300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1298" name="Shape 1298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grpSp>
        <p:nvGrpSpPr>
          <p:cNvPr id="1303" name="Group 1303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1301" name="Shape 1301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W</a:t>
              </a:r>
            </a:p>
          </p:txBody>
        </p:sp>
      </p:grpSp>
      <p:grpSp>
        <p:nvGrpSpPr>
          <p:cNvPr id="1306" name="Group 1306"/>
          <p:cNvGrpSpPr/>
          <p:nvPr/>
        </p:nvGrpSpPr>
        <p:grpSpPr>
          <a:xfrm>
            <a:off x="39001" y="5237989"/>
            <a:ext cx="9828002" cy="1620001"/>
            <a:chOff x="0" y="0"/>
            <a:chExt cx="9828000" cy="1620000"/>
          </a:xfrm>
        </p:grpSpPr>
        <p:sp>
          <p:nvSpPr>
            <p:cNvPr id="1304" name="Shape 1304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</p:grp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4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142" name="Shape 142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43" name="Shape 143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</p:grpSp>
      <p:grpSp>
        <p:nvGrpSpPr>
          <p:cNvPr id="147" name="Group 147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145" name="Shape 145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46" name="Shape 146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Search by Name</a:t>
              </a:r>
            </a:p>
          </p:txBody>
        </p:sp>
      </p:grpSp>
      <p:grpSp>
        <p:nvGrpSpPr>
          <p:cNvPr id="150" name="Group 150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148" name="Shape 148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149" name="Shape 149"/>
            <p:cNvSpPr/>
            <p:nvPr/>
          </p:nvSpPr>
          <p:spPr>
            <a:xfrm>
              <a:off x="-1" y="-1"/>
              <a:ext cx="982800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student I want to be able to search for textbooks by the name of the textbook so that it would easy for us to find target book.</a:t>
              </a:r>
            </a:p>
          </p:txBody>
        </p:sp>
      </p:grpSp>
      <p:grpSp>
        <p:nvGrpSpPr>
          <p:cNvPr id="153" name="Group 153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151" name="Shape 151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-1" y="-1"/>
              <a:ext cx="9828002" cy="94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Website will query the database and return a list of available books based on the name of the textbook</a:t>
              </a:r>
            </a:p>
          </p:txBody>
        </p:sp>
      </p:grpSp>
      <p:grpSp>
        <p:nvGrpSpPr>
          <p:cNvPr id="156" name="Group 156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154" name="Shape 154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55" name="Shape 155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grpSp>
        <p:nvGrpSpPr>
          <p:cNvPr id="159" name="Group 159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157" name="Shape 157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58" name="Shape 158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M</a:t>
              </a:r>
            </a:p>
          </p:txBody>
        </p:sp>
      </p:grpSp>
      <p:grpSp>
        <p:nvGrpSpPr>
          <p:cNvPr id="162" name="Group 162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160" name="Shape 160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Relies on story 3</a:t>
              </a:r>
            </a:p>
          </p:txBody>
        </p:sp>
      </p:grp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6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164" name="Shape 164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65" name="Shape 165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</p:grpSp>
      <p:grpSp>
        <p:nvGrpSpPr>
          <p:cNvPr id="169" name="Group 169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167" name="Shape 167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68" name="Shape 168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Search by Author</a:t>
              </a:r>
            </a:p>
          </p:txBody>
        </p:sp>
      </p:grpSp>
      <p:grpSp>
        <p:nvGrpSpPr>
          <p:cNvPr id="172" name="Group 172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170" name="Shape 170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171" name="Shape 171"/>
            <p:cNvSpPr/>
            <p:nvPr/>
          </p:nvSpPr>
          <p:spPr>
            <a:xfrm>
              <a:off x="-1" y="-1"/>
              <a:ext cx="9828002" cy="1158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student I want to be able to search for textbooks by the author of the textbook so that it can help me to find the book without title of the book.</a:t>
              </a:r>
            </a:p>
          </p:txBody>
        </p:sp>
      </p:grpSp>
      <p:grpSp>
        <p:nvGrpSpPr>
          <p:cNvPr id="175" name="Group 175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173" name="Shape 173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-1" y="-1"/>
              <a:ext cx="9828002" cy="94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Website will query the database and return a list of available books based on the author of the textbook</a:t>
              </a:r>
            </a:p>
          </p:txBody>
        </p:sp>
      </p:grpSp>
      <p:grpSp>
        <p:nvGrpSpPr>
          <p:cNvPr id="178" name="Group 178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176" name="Shape 176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77" name="Shape 177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grpSp>
        <p:nvGrpSpPr>
          <p:cNvPr id="181" name="Group 181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179" name="Shape 179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80" name="Shape 180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M</a:t>
              </a:r>
            </a:p>
          </p:txBody>
        </p:sp>
      </p:grpSp>
      <p:grpSp>
        <p:nvGrpSpPr>
          <p:cNvPr id="184" name="Group 184"/>
          <p:cNvGrpSpPr/>
          <p:nvPr/>
        </p:nvGrpSpPr>
        <p:grpSpPr>
          <a:xfrm>
            <a:off x="39151" y="5128564"/>
            <a:ext cx="9828002" cy="1620001"/>
            <a:chOff x="0" y="0"/>
            <a:chExt cx="9828000" cy="1620000"/>
          </a:xfrm>
        </p:grpSpPr>
        <p:sp>
          <p:nvSpPr>
            <p:cNvPr id="182" name="Shape 182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Relies on story 3</a:t>
              </a:r>
            </a:p>
          </p:txBody>
        </p:sp>
      </p:grp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8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186" name="Shape 186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87" name="Shape 187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</p:grpSp>
      <p:grpSp>
        <p:nvGrpSpPr>
          <p:cNvPr id="191" name="Group 191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189" name="Shape 189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90" name="Shape 190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Search by ISBN</a:t>
              </a:r>
            </a:p>
          </p:txBody>
        </p:sp>
      </p:grpSp>
      <p:grpSp>
        <p:nvGrpSpPr>
          <p:cNvPr id="194" name="Group 194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192" name="Shape 192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193" name="Shape 193"/>
            <p:cNvSpPr/>
            <p:nvPr/>
          </p:nvSpPr>
          <p:spPr>
            <a:xfrm>
              <a:off x="-1" y="-1"/>
              <a:ext cx="982800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student I want to be able to search for textbooks by the ISBN of the textbook so that it would improve the efficiency of the searching.</a:t>
              </a:r>
            </a:p>
          </p:txBody>
        </p:sp>
      </p:grpSp>
      <p:grpSp>
        <p:nvGrpSpPr>
          <p:cNvPr id="197" name="Group 197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195" name="Shape 195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-1" y="-1"/>
              <a:ext cx="9828002" cy="94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Website will query the database and return a list of available books based on the ISBN of the textbook</a:t>
              </a:r>
            </a:p>
          </p:txBody>
        </p:sp>
      </p:grpSp>
      <p:grpSp>
        <p:nvGrpSpPr>
          <p:cNvPr id="200" name="Group 200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198" name="Shape 198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99" name="Shape 199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grpSp>
        <p:nvGrpSpPr>
          <p:cNvPr id="203" name="Group 203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201" name="Shape 201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02" name="Shape 202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M</a:t>
              </a:r>
            </a:p>
          </p:txBody>
        </p:sp>
      </p:grpSp>
      <p:grpSp>
        <p:nvGrpSpPr>
          <p:cNvPr id="206" name="Group 206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204" name="Shape 204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Relies on story 3</a:t>
              </a:r>
            </a:p>
          </p:txBody>
        </p:sp>
      </p:grp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10"/>
          <p:cNvGrpSpPr/>
          <p:nvPr/>
        </p:nvGrpSpPr>
        <p:grpSpPr>
          <a:xfrm>
            <a:off x="39151" y="109409"/>
            <a:ext cx="720001" cy="540000"/>
            <a:chOff x="0" y="0"/>
            <a:chExt cx="719999" cy="539999"/>
          </a:xfrm>
        </p:grpSpPr>
        <p:sp>
          <p:nvSpPr>
            <p:cNvPr id="208" name="Shape 208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B7CCE4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09" name="Shape 209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Story ID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grpSp>
        <p:nvGrpSpPr>
          <p:cNvPr id="213" name="Group 213"/>
          <p:cNvGrpSpPr/>
          <p:nvPr/>
        </p:nvGrpSpPr>
        <p:grpSpPr>
          <a:xfrm>
            <a:off x="831153" y="109409"/>
            <a:ext cx="7380001" cy="540000"/>
            <a:chOff x="0" y="0"/>
            <a:chExt cx="7379999" cy="539999"/>
          </a:xfrm>
        </p:grpSpPr>
        <p:sp>
          <p:nvSpPr>
            <p:cNvPr id="211" name="Shape 211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12" name="Shape 212"/>
            <p:cNvSpPr/>
            <p:nvPr/>
          </p:nvSpPr>
          <p:spPr>
            <a:xfrm>
              <a:off x="0" y="21079"/>
              <a:ext cx="73800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Search by Faculty Category</a:t>
              </a:r>
            </a:p>
          </p:txBody>
        </p:sp>
      </p:grpSp>
      <p:grpSp>
        <p:nvGrpSpPr>
          <p:cNvPr id="216" name="Group 216"/>
          <p:cNvGrpSpPr/>
          <p:nvPr/>
        </p:nvGrpSpPr>
        <p:grpSpPr>
          <a:xfrm>
            <a:off x="39151" y="822469"/>
            <a:ext cx="9828002" cy="2340000"/>
            <a:chOff x="0" y="0"/>
            <a:chExt cx="9828000" cy="2339999"/>
          </a:xfrm>
        </p:grpSpPr>
        <p:sp>
          <p:nvSpPr>
            <p:cNvPr id="214" name="Shape 214"/>
            <p:cNvSpPr/>
            <p:nvPr/>
          </p:nvSpPr>
          <p:spPr>
            <a:xfrm>
              <a:off x="-1" y="-1"/>
              <a:ext cx="9828002" cy="2340001"/>
            </a:xfrm>
            <a:prstGeom prst="rect">
              <a:avLst/>
            </a:prstGeom>
            <a:solidFill>
              <a:srgbClr val="C5D8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/>
            </a:p>
          </p:txBody>
        </p:sp>
        <p:sp>
          <p:nvSpPr>
            <p:cNvPr id="215" name="Shape 215"/>
            <p:cNvSpPr/>
            <p:nvPr/>
          </p:nvSpPr>
          <p:spPr>
            <a:xfrm>
              <a:off x="-1" y="-1"/>
              <a:ext cx="982800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As a student I want to be able to search for textbooks by the name of the faculty so that it would more focus on my target book.</a:t>
              </a:r>
            </a:p>
          </p:txBody>
        </p:sp>
      </p:grpSp>
      <p:grpSp>
        <p:nvGrpSpPr>
          <p:cNvPr id="219" name="Group 219"/>
          <p:cNvGrpSpPr/>
          <p:nvPr/>
        </p:nvGrpSpPr>
        <p:grpSpPr>
          <a:xfrm>
            <a:off x="39151" y="3335530"/>
            <a:ext cx="9828002" cy="1620001"/>
            <a:chOff x="0" y="0"/>
            <a:chExt cx="9828000" cy="1620000"/>
          </a:xfrm>
        </p:grpSpPr>
        <p:sp>
          <p:nvSpPr>
            <p:cNvPr id="217" name="Shape 217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DAE5F1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-1" y="-1"/>
              <a:ext cx="9828002" cy="94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Trebuchet MS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Website will query the database and return a list of available books based on the faculty category of the textbook</a:t>
              </a:r>
            </a:p>
          </p:txBody>
        </p:sp>
      </p:grpSp>
      <p:grpSp>
        <p:nvGrpSpPr>
          <p:cNvPr id="222" name="Group 222"/>
          <p:cNvGrpSpPr/>
          <p:nvPr/>
        </p:nvGrpSpPr>
        <p:grpSpPr>
          <a:xfrm>
            <a:off x="9147153" y="109409"/>
            <a:ext cx="720000" cy="540000"/>
            <a:chOff x="0" y="0"/>
            <a:chExt cx="719999" cy="539999"/>
          </a:xfrm>
        </p:grpSpPr>
        <p:sp>
          <p:nvSpPr>
            <p:cNvPr id="220" name="Shape 220"/>
            <p:cNvSpPr/>
            <p:nvPr/>
          </p:nvSpPr>
          <p:spPr>
            <a:xfrm>
              <a:off x="-1" y="0"/>
              <a:ext cx="720001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21" name="Shape 221"/>
            <p:cNvSpPr/>
            <p:nvPr/>
          </p:nvSpPr>
          <p:spPr>
            <a:xfrm>
              <a:off x="-1" y="16000"/>
              <a:ext cx="72000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Points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grpSp>
        <p:nvGrpSpPr>
          <p:cNvPr id="225" name="Group 225"/>
          <p:cNvGrpSpPr/>
          <p:nvPr/>
        </p:nvGrpSpPr>
        <p:grpSpPr>
          <a:xfrm>
            <a:off x="8283153" y="109409"/>
            <a:ext cx="792000" cy="540000"/>
            <a:chOff x="0" y="0"/>
            <a:chExt cx="791998" cy="539999"/>
          </a:xfrm>
        </p:grpSpPr>
        <p:sp>
          <p:nvSpPr>
            <p:cNvPr id="223" name="Shape 223"/>
            <p:cNvSpPr/>
            <p:nvPr/>
          </p:nvSpPr>
          <p:spPr>
            <a:xfrm>
              <a:off x="0" y="0"/>
              <a:ext cx="791999" cy="540000"/>
            </a:xfrm>
            <a:prstGeom prst="rect">
              <a:avLst/>
            </a:prstGeom>
            <a:solidFill>
              <a:srgbClr val="E5DFEC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224" name="Shape 224"/>
            <p:cNvSpPr/>
            <p:nvPr/>
          </p:nvSpPr>
          <p:spPr>
            <a:xfrm>
              <a:off x="0" y="16000"/>
              <a:ext cx="79199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1500">
                  <a:latin typeface="Calibri"/>
                  <a:ea typeface="Calibri"/>
                  <a:cs typeface="Calibri"/>
                  <a:sym typeface="Calibri"/>
                </a:rPr>
                <a:t>Priority</a:t>
              </a:r>
              <a:endParaRPr sz="1500"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M</a:t>
              </a:r>
            </a:p>
          </p:txBody>
        </p:sp>
      </p:grpSp>
      <p:grpSp>
        <p:nvGrpSpPr>
          <p:cNvPr id="228" name="Group 228"/>
          <p:cNvGrpSpPr/>
          <p:nvPr/>
        </p:nvGrpSpPr>
        <p:grpSpPr>
          <a:xfrm>
            <a:off x="39151" y="5128588"/>
            <a:ext cx="9828002" cy="1620001"/>
            <a:chOff x="0" y="0"/>
            <a:chExt cx="9828000" cy="1620000"/>
          </a:xfrm>
        </p:grpSpPr>
        <p:sp>
          <p:nvSpPr>
            <p:cNvPr id="226" name="Shape 226"/>
            <p:cNvSpPr/>
            <p:nvPr/>
          </p:nvSpPr>
          <p:spPr>
            <a:xfrm>
              <a:off x="-1" y="-1"/>
              <a:ext cx="9828002" cy="162000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24406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-1" y="-1"/>
              <a:ext cx="9828002" cy="65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lvl="0"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Notes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256267" indent="-25626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sz="2000">
                  <a:latin typeface="Calibri"/>
                  <a:ea typeface="Calibri"/>
                  <a:cs typeface="Calibri"/>
                  <a:sym typeface="Calibri"/>
                </a:rPr>
                <a:t> Relies on story 3</a:t>
              </a:r>
            </a:p>
          </p:txBody>
        </p:sp>
      </p:grp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