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570" r:id="rId2"/>
    <p:sldId id="558" r:id="rId3"/>
    <p:sldId id="606" r:id="rId4"/>
    <p:sldId id="607" r:id="rId5"/>
    <p:sldId id="608" r:id="rId6"/>
    <p:sldId id="609" r:id="rId7"/>
    <p:sldId id="610" r:id="rId8"/>
    <p:sldId id="611" r:id="rId9"/>
    <p:sldId id="612" r:id="rId10"/>
    <p:sldId id="613" r:id="rId11"/>
    <p:sldId id="614" r:id="rId12"/>
    <p:sldId id="615" r:id="rId13"/>
    <p:sldId id="616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39" r:id="rId36"/>
    <p:sldId id="640" r:id="rId37"/>
    <p:sldId id="641" r:id="rId38"/>
    <p:sldId id="642" r:id="rId39"/>
    <p:sldId id="643" r:id="rId40"/>
    <p:sldId id="644" r:id="rId41"/>
    <p:sldId id="645" r:id="rId42"/>
    <p:sldId id="646" r:id="rId43"/>
    <p:sldId id="647" r:id="rId44"/>
    <p:sldId id="648" r:id="rId45"/>
    <p:sldId id="649" r:id="rId46"/>
    <p:sldId id="650" r:id="rId47"/>
    <p:sldId id="651" r:id="rId48"/>
    <p:sldId id="652" r:id="rId49"/>
    <p:sldId id="653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4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66FF"/>
    <a:srgbClr val="188FD8"/>
    <a:srgbClr val="1681B6"/>
    <a:srgbClr val="107ABC"/>
    <a:srgbClr val="1062BC"/>
    <a:srgbClr val="0099CC"/>
    <a:srgbClr val="6699FF"/>
    <a:srgbClr val="33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846"/>
      </p:cViewPr>
      <p:guideLst>
        <p:guide orient="horz" pos="2314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7"/>
          <p:cNvSpPr/>
          <p:nvPr/>
        </p:nvSpPr>
        <p:spPr>
          <a:xfrm rot="20658948">
            <a:off x="-213175" y="4682937"/>
            <a:ext cx="9570351" cy="258982"/>
          </a:xfrm>
          <a:custGeom>
            <a:avLst/>
            <a:gdLst/>
            <a:ahLst/>
            <a:cxnLst/>
            <a:rect l="l" t="t" r="r" b="b"/>
            <a:pathLst>
              <a:path w="9570351" h="258982">
                <a:moveTo>
                  <a:pt x="9570351" y="0"/>
                </a:moveTo>
                <a:lnTo>
                  <a:pt x="9497633" y="258982"/>
                </a:lnTo>
                <a:lnTo>
                  <a:pt x="0" y="258982"/>
                </a:lnTo>
                <a:lnTo>
                  <a:pt x="72719" y="0"/>
                </a:lnTo>
                <a:close/>
              </a:path>
            </a:pathLst>
          </a:cu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矩形 6"/>
          <p:cNvSpPr/>
          <p:nvPr/>
        </p:nvSpPr>
        <p:spPr>
          <a:xfrm rot="21255550">
            <a:off x="-36065" y="5175554"/>
            <a:ext cx="9216129" cy="258982"/>
          </a:xfrm>
          <a:custGeom>
            <a:avLst/>
            <a:gdLst/>
            <a:ahLst/>
            <a:cxnLst/>
            <a:rect l="l" t="t" r="r" b="b"/>
            <a:pathLst>
              <a:path w="9216129" h="258982">
                <a:moveTo>
                  <a:pt x="9216129" y="0"/>
                </a:moveTo>
                <a:lnTo>
                  <a:pt x="9190094" y="258982"/>
                </a:lnTo>
                <a:lnTo>
                  <a:pt x="0" y="258982"/>
                </a:lnTo>
                <a:lnTo>
                  <a:pt x="26037" y="0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矩形 8"/>
          <p:cNvSpPr/>
          <p:nvPr/>
        </p:nvSpPr>
        <p:spPr>
          <a:xfrm>
            <a:off x="0" y="4349268"/>
            <a:ext cx="9144000" cy="258982"/>
          </a:xfrm>
          <a:custGeom>
            <a:avLst/>
            <a:gdLst/>
            <a:ahLst/>
            <a:cxnLst/>
            <a:rect l="l" t="t" r="r" b="b"/>
            <a:pathLst>
              <a:path w="9144000" h="258982">
                <a:moveTo>
                  <a:pt x="0" y="0"/>
                </a:moveTo>
                <a:lnTo>
                  <a:pt x="9144000" y="0"/>
                </a:lnTo>
                <a:lnTo>
                  <a:pt x="9144000" y="258982"/>
                </a:lnTo>
                <a:lnTo>
                  <a:pt x="0" y="258982"/>
                </a:lnTo>
                <a:close/>
              </a:path>
            </a:pathLst>
          </a:cu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矩形 4"/>
          <p:cNvSpPr/>
          <p:nvPr/>
        </p:nvSpPr>
        <p:spPr>
          <a:xfrm rot="21246600">
            <a:off x="-37623" y="4676914"/>
            <a:ext cx="9219247" cy="258982"/>
          </a:xfrm>
          <a:custGeom>
            <a:avLst/>
            <a:gdLst/>
            <a:ahLst/>
            <a:cxnLst/>
            <a:rect l="l" t="t" r="r" b="b"/>
            <a:pathLst>
              <a:path w="9219247" h="258982">
                <a:moveTo>
                  <a:pt x="9219247" y="0"/>
                </a:moveTo>
                <a:lnTo>
                  <a:pt x="9192530" y="258982"/>
                </a:lnTo>
                <a:lnTo>
                  <a:pt x="0" y="258982"/>
                </a:lnTo>
                <a:lnTo>
                  <a:pt x="26717" y="0"/>
                </a:ln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31B4-993D-455B-912F-C3A17426C0F2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04825" y="2704993"/>
            <a:ext cx="6438899" cy="35329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04825" y="1114709"/>
            <a:ext cx="6438900" cy="1521808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1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F092-380B-4EFB-A58D-F74AD8446A2E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DCF-6474-46CD-9926-C1BCE15D7987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B7D4-9850-4F1E-BE43-0EBA9BBF0406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8CA5-C4AD-432C-8735-D75687C6370B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74E-3662-4D52-9D6C-D379722DE427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1298-43AC-45CE-9908-FD62DAC9FA8D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74-0398-422B-A3CA-68F669665C07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3E80-7039-45B8-8731-CC31FACCFB6E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0268-21B2-4784-BB6F-A06E5B1AD632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6AB9-9CCC-445A-B137-20DE42030C44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95536" y="240456"/>
            <a:ext cx="8748464" cy="6398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0" y="6029275"/>
            <a:ext cx="9292485" cy="923708"/>
            <a:chOff x="0" y="6029275"/>
            <a:chExt cx="9292485" cy="923708"/>
          </a:xfrm>
        </p:grpSpPr>
        <p:sp>
          <p:nvSpPr>
            <p:cNvPr id="64" name="矩形 7"/>
            <p:cNvSpPr/>
            <p:nvPr userDrawn="1"/>
          </p:nvSpPr>
          <p:spPr>
            <a:xfrm rot="20658948">
              <a:off x="3197061" y="6029275"/>
              <a:ext cx="6095424" cy="258982"/>
            </a:xfrm>
            <a:custGeom>
              <a:avLst/>
              <a:gdLst/>
              <a:ahLst/>
              <a:cxnLst/>
              <a:rect l="l" t="t" r="r" b="b"/>
              <a:pathLst>
                <a:path w="6095424" h="258982">
                  <a:moveTo>
                    <a:pt x="6095424" y="0"/>
                  </a:moveTo>
                  <a:lnTo>
                    <a:pt x="6022705" y="258982"/>
                  </a:lnTo>
                  <a:lnTo>
                    <a:pt x="922334" y="25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"/>
            <p:cNvSpPr/>
            <p:nvPr userDrawn="1"/>
          </p:nvSpPr>
          <p:spPr>
            <a:xfrm rot="21255550">
              <a:off x="5899086" y="6694001"/>
              <a:ext cx="3266056" cy="258982"/>
            </a:xfrm>
            <a:custGeom>
              <a:avLst/>
              <a:gdLst/>
              <a:ahLst/>
              <a:cxnLst/>
              <a:rect l="l" t="t" r="r" b="b"/>
              <a:pathLst>
                <a:path w="3266056" h="258982">
                  <a:moveTo>
                    <a:pt x="3266056" y="0"/>
                  </a:moveTo>
                  <a:lnTo>
                    <a:pt x="3240022" y="258982"/>
                  </a:lnTo>
                  <a:lnTo>
                    <a:pt x="2576089" y="25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8"/>
            <p:cNvSpPr/>
            <p:nvPr userDrawn="1"/>
          </p:nvSpPr>
          <p:spPr>
            <a:xfrm>
              <a:off x="0" y="6165304"/>
              <a:ext cx="9144000" cy="258982"/>
            </a:xfrm>
            <a:custGeom>
              <a:avLst/>
              <a:gdLst/>
              <a:ahLst/>
              <a:cxnLst/>
              <a:rect l="l" t="t" r="r" b="b"/>
              <a:pathLst>
                <a:path w="9144000" h="258982">
                  <a:moveTo>
                    <a:pt x="0" y="0"/>
                  </a:moveTo>
                  <a:lnTo>
                    <a:pt x="9144000" y="0"/>
                  </a:lnTo>
                  <a:lnTo>
                    <a:pt x="9144000" y="258982"/>
                  </a:lnTo>
                  <a:lnTo>
                    <a:pt x="0" y="2589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4"/>
            <p:cNvSpPr/>
            <p:nvPr userDrawn="1"/>
          </p:nvSpPr>
          <p:spPr>
            <a:xfrm rot="21246600">
              <a:off x="1018532" y="6438616"/>
              <a:ext cx="8160298" cy="258982"/>
            </a:xfrm>
            <a:custGeom>
              <a:avLst/>
              <a:gdLst/>
              <a:ahLst/>
              <a:cxnLst/>
              <a:rect l="l" t="t" r="r" b="b"/>
              <a:pathLst>
                <a:path w="8160298" h="258982">
                  <a:moveTo>
                    <a:pt x="8160298" y="0"/>
                  </a:moveTo>
                  <a:lnTo>
                    <a:pt x="8133580" y="258982"/>
                  </a:lnTo>
                  <a:lnTo>
                    <a:pt x="2510400" y="258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矩形 67"/>
          <p:cNvSpPr/>
          <p:nvPr/>
        </p:nvSpPr>
        <p:spPr>
          <a:xfrm>
            <a:off x="0" y="240456"/>
            <a:ext cx="251520" cy="6398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94E8-A262-47E3-99F9-9844D60F8A80}" type="datetime1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1E86-3085-419E-A17B-A2BA35A1BE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8650" y="1265139"/>
            <a:ext cx="7886700" cy="473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249502"/>
            <a:ext cx="7886700" cy="684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 2" panose="05020102010507070707" pitchFamily="18" charset="2"/>
        <a:buChar char="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295" y="4698236"/>
            <a:ext cx="7615410" cy="3316229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br>
              <a:rPr lang="zh-CN" altLang="en-US" sz="4000" dirty="0">
                <a:solidFill>
                  <a:srgbClr val="188FD8"/>
                </a:solidFill>
              </a:rPr>
            </a:br>
            <a:r>
              <a:rPr lang="en-US" altLang="zh-CN" sz="4000" dirty="0">
                <a:solidFill>
                  <a:srgbClr val="188FD8"/>
                </a:solidFill>
              </a:rPr>
              <a:t>AISS</a:t>
            </a:r>
            <a:r>
              <a:rPr lang="zh-CN" altLang="en-US" sz="4000" dirty="0">
                <a:solidFill>
                  <a:srgbClr val="188FD8"/>
                </a:solidFill>
              </a:rPr>
              <a:t>公司最终汇报</a:t>
            </a:r>
            <a:r>
              <a:rPr lang="en-US" altLang="zh-CN" sz="4000" dirty="0">
                <a:solidFill>
                  <a:srgbClr val="188FD8"/>
                </a:solidFill>
              </a:rPr>
              <a:t>ppt</a:t>
            </a:r>
            <a:br>
              <a:rPr lang="zh-CN" altLang="en-US" sz="4000" dirty="0">
                <a:solidFill>
                  <a:srgbClr val="188FD8"/>
                </a:solidFill>
              </a:rPr>
            </a:br>
            <a:br>
              <a:rPr lang="en-US" altLang="zh-CN" sz="20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2700" dirty="0"/>
              <a:t>张倩</a:t>
            </a:r>
            <a:r>
              <a:rPr lang="en-US" altLang="zh-CN" sz="2700" baseline="30000" dirty="0"/>
              <a:t>1</a:t>
            </a:r>
            <a:r>
              <a:rPr lang="en-US" altLang="zh-CN" sz="2700" dirty="0"/>
              <a:t> </a:t>
            </a:r>
            <a:r>
              <a:rPr lang="zh-CN" altLang="zh-CN" sz="2700" dirty="0"/>
              <a:t>张有</a:t>
            </a:r>
            <a:r>
              <a:rPr lang="en-US" altLang="zh-CN" sz="2700" baseline="30000" dirty="0"/>
              <a:t>1</a:t>
            </a:r>
            <a:r>
              <a:rPr lang="en-US" altLang="zh-CN" sz="2700" dirty="0"/>
              <a:t> </a:t>
            </a:r>
            <a:r>
              <a:rPr lang="zh-CN" altLang="zh-CN" sz="2700" dirty="0"/>
              <a:t>邓妙然</a:t>
            </a:r>
            <a:r>
              <a:rPr lang="en-US" altLang="zh-CN" sz="2700" baseline="30000" dirty="0"/>
              <a:t>1</a:t>
            </a:r>
            <a:r>
              <a:rPr lang="en-US" altLang="zh-CN" sz="2700" dirty="0"/>
              <a:t> </a:t>
            </a:r>
            <a:r>
              <a:rPr lang="zh-CN" altLang="zh-CN" sz="2700" dirty="0"/>
              <a:t>李旭锦</a:t>
            </a:r>
            <a:r>
              <a:rPr lang="en-US" altLang="zh-CN" sz="2700" baseline="30000" dirty="0"/>
              <a:t>1 </a:t>
            </a:r>
            <a:r>
              <a:rPr lang="zh-CN" altLang="zh-CN" sz="2700" dirty="0"/>
              <a:t>史凯</a:t>
            </a:r>
            <a:r>
              <a:rPr lang="en-US" altLang="zh-CN" sz="2700" baseline="30000" dirty="0"/>
              <a:t>1</a:t>
            </a:r>
            <a:r>
              <a:rPr lang="en-US" altLang="zh-CN" sz="2700" dirty="0"/>
              <a:t> </a:t>
            </a:r>
            <a:r>
              <a:rPr lang="zh-CN" altLang="zh-CN" sz="2700" dirty="0"/>
              <a:t>傅天豪</a:t>
            </a:r>
            <a:r>
              <a:rPr lang="zh-CN" altLang="zh-CN" sz="2700" baseline="30000" dirty="0"/>
              <a:t> </a:t>
            </a:r>
            <a:r>
              <a:rPr lang="en-US" altLang="zh-CN" sz="2700" baseline="30000" dirty="0"/>
              <a:t>1</a:t>
            </a:r>
            <a:br>
              <a:rPr lang="en-US" altLang="zh-CN" sz="2700" baseline="30000" dirty="0"/>
            </a:br>
            <a:r>
              <a:rPr lang="en-US" altLang="zh-CN" sz="2700" baseline="30000" dirty="0"/>
              <a:t> </a:t>
            </a:r>
            <a:br>
              <a:rPr lang="zh-CN" altLang="zh-CN" sz="2700" dirty="0"/>
            </a:br>
            <a:r>
              <a:rPr lang="en-US" altLang="zh-CN" sz="2000" dirty="0">
                <a:solidFill>
                  <a:srgbClr val="188FD8"/>
                </a:solidFill>
              </a:rPr>
              <a:t>1. </a:t>
            </a:r>
            <a:r>
              <a:rPr lang="zh-CN" altLang="en-US" sz="2000" dirty="0">
                <a:solidFill>
                  <a:srgbClr val="188FD8"/>
                </a:solidFill>
              </a:rPr>
              <a:t>北京理工大学软件工程与软件自动化课程</a:t>
            </a:r>
            <a:r>
              <a:rPr lang="en-US" altLang="zh-CN" sz="2000" dirty="0">
                <a:solidFill>
                  <a:srgbClr val="188FD8"/>
                </a:solidFill>
              </a:rPr>
              <a:t>B</a:t>
            </a:r>
            <a:r>
              <a:rPr lang="zh-CN" altLang="en-US" sz="2000" dirty="0">
                <a:solidFill>
                  <a:srgbClr val="188FD8"/>
                </a:solidFill>
              </a:rPr>
              <a:t>组， 北京 </a:t>
            </a:r>
            <a:r>
              <a:rPr lang="en-US" altLang="zh-CN" sz="2000" dirty="0">
                <a:solidFill>
                  <a:srgbClr val="188FD8"/>
                </a:solidFill>
              </a:rPr>
              <a:t>100000</a:t>
            </a:r>
            <a:br>
              <a:rPr lang="en-US" altLang="zh-CN" sz="1300" dirty="0">
                <a:solidFill>
                  <a:srgbClr val="188FD8"/>
                </a:solidFill>
              </a:rPr>
            </a:br>
            <a:br>
              <a:rPr lang="en-US" altLang="zh-CN" sz="1300" dirty="0">
                <a:solidFill>
                  <a:srgbClr val="188FD8"/>
                </a:solidFill>
              </a:rPr>
            </a:br>
            <a:br>
              <a:rPr lang="en-US" altLang="zh-CN" sz="1300" dirty="0">
                <a:solidFill>
                  <a:srgbClr val="188FD8"/>
                </a:solidFill>
              </a:rPr>
            </a:br>
            <a:br>
              <a:rPr lang="en-US" altLang="zh-CN" sz="2000" dirty="0">
                <a:solidFill>
                  <a:srgbClr val="188FD8"/>
                </a:solidFill>
              </a:rPr>
            </a:br>
            <a:br>
              <a:rPr lang="en-US" altLang="zh-CN" sz="20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0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指导老师 高云金老师</a:t>
            </a:r>
            <a:br>
              <a:rPr lang="zh-CN" altLang="en-US" sz="4000" dirty="0">
                <a:solidFill>
                  <a:srgbClr val="188FD8"/>
                </a:solidFill>
              </a:rPr>
            </a:br>
            <a:br>
              <a:rPr lang="en-US" altLang="zh-CN" sz="20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2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2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2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2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2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2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2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200" dirty="0">
                <a:solidFill>
                  <a:srgbClr val="188F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100" dirty="0">
              <a:solidFill>
                <a:srgbClr val="188FD8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E24B0A-16BA-4CCC-A6FF-BD2A6207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4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（邓）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F3A779-5EA0-4BE4-A658-0065C030AEF5}"/>
              </a:ext>
            </a:extLst>
          </p:cNvPr>
          <p:cNvSpPr txBox="1"/>
          <p:nvPr/>
        </p:nvSpPr>
        <p:spPr>
          <a:xfrm>
            <a:off x="94706" y="1059753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 </a:t>
            </a:r>
            <a:r>
              <a:rPr lang="zh-CN" altLang="zh-CN" b="1" dirty="0"/>
              <a:t>技术调研与系统分析 </a:t>
            </a:r>
          </a:p>
          <a:p>
            <a:pPr lvl="1"/>
            <a:r>
              <a:rPr lang="zh-CN" altLang="zh-CN" b="1" dirty="0"/>
              <a:t>项目名称</a:t>
            </a:r>
          </a:p>
          <a:p>
            <a:r>
              <a:rPr lang="zh-CN" altLang="zh-CN" dirty="0"/>
              <a:t>学习辅助系统</a:t>
            </a:r>
          </a:p>
          <a:p>
            <a:r>
              <a:rPr lang="en-US" altLang="zh-CN" b="1" dirty="0"/>
              <a:t>1.2 </a:t>
            </a:r>
            <a:r>
              <a:rPr lang="zh-CN" altLang="zh-CN" b="1" dirty="0"/>
              <a:t>技术栈选择</a:t>
            </a:r>
          </a:p>
          <a:p>
            <a:r>
              <a:rPr lang="zh-CN" altLang="zh-CN" dirty="0"/>
              <a:t>前端</a:t>
            </a:r>
            <a:r>
              <a:rPr lang="en-US" altLang="zh-CN" dirty="0"/>
              <a:t>Vue</a:t>
            </a:r>
            <a:r>
              <a:rPr lang="zh-CN" altLang="zh-CN" dirty="0"/>
              <a:t>所有技术栈：</a:t>
            </a:r>
            <a:r>
              <a:rPr lang="en-US" altLang="zh-CN" dirty="0" err="1"/>
              <a:t>vue</a:t>
            </a:r>
            <a:r>
              <a:rPr lang="en-US" altLang="zh-CN" dirty="0"/>
              <a:t> 2.9.6 + </a:t>
            </a:r>
            <a:r>
              <a:rPr lang="en-US" altLang="zh-CN" dirty="0" err="1"/>
              <a:t>vuex</a:t>
            </a:r>
            <a:r>
              <a:rPr lang="en-US" altLang="zh-CN" dirty="0"/>
              <a:t> + </a:t>
            </a:r>
            <a:r>
              <a:rPr lang="en-US" altLang="zh-CN" dirty="0" err="1"/>
              <a:t>vue</a:t>
            </a:r>
            <a:r>
              <a:rPr lang="en-US" altLang="zh-CN" dirty="0"/>
              <a:t>-router + webpack</a:t>
            </a:r>
            <a:endParaRPr lang="zh-CN" altLang="zh-CN" dirty="0"/>
          </a:p>
          <a:p>
            <a:r>
              <a:rPr lang="en-US" altLang="zh-CN" dirty="0"/>
              <a:t>UI</a:t>
            </a:r>
            <a:r>
              <a:rPr lang="zh-CN" altLang="zh-CN" dirty="0"/>
              <a:t>库：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endParaRPr lang="zh-CN" altLang="zh-CN" dirty="0"/>
          </a:p>
          <a:p>
            <a:r>
              <a:rPr lang="zh-CN" altLang="zh-CN" dirty="0"/>
              <a:t>网络请求：</a:t>
            </a:r>
            <a:r>
              <a:rPr lang="en-US" altLang="zh-CN" dirty="0" err="1"/>
              <a:t>axios</a:t>
            </a:r>
            <a:endParaRPr lang="zh-CN" altLang="zh-CN" dirty="0"/>
          </a:p>
          <a:p>
            <a:r>
              <a:rPr lang="zh-CN" altLang="zh-CN" dirty="0"/>
              <a:t>后端技术栈：</a:t>
            </a:r>
            <a:r>
              <a:rPr lang="en-US" altLang="zh-CN" dirty="0"/>
              <a:t> Python 3.6 + Django 2.1.4</a:t>
            </a:r>
            <a:endParaRPr lang="zh-CN" altLang="zh-CN" dirty="0"/>
          </a:p>
          <a:p>
            <a:r>
              <a:rPr lang="zh-CN" altLang="zh-CN" dirty="0"/>
              <a:t>数据库：</a:t>
            </a:r>
            <a:r>
              <a:rPr lang="en-US" altLang="zh-CN" dirty="0"/>
              <a:t>SQLite3</a:t>
            </a:r>
          </a:p>
          <a:p>
            <a:r>
              <a:rPr lang="en-US" altLang="zh-CN" b="1" dirty="0"/>
              <a:t>1.3 MTV</a:t>
            </a:r>
            <a:r>
              <a:rPr lang="zh-CN" altLang="zh-CN" b="1" dirty="0"/>
              <a:t>架构</a:t>
            </a:r>
            <a:endParaRPr lang="zh-CN" altLang="zh-CN" dirty="0"/>
          </a:p>
          <a:p>
            <a:r>
              <a:rPr lang="en-US" altLang="zh-CN" b="1" dirty="0"/>
              <a:t>1.3.1</a:t>
            </a:r>
            <a:r>
              <a:rPr lang="zh-CN" altLang="zh-CN" b="1" dirty="0"/>
              <a:t>选择原因</a:t>
            </a:r>
          </a:p>
          <a:p>
            <a:r>
              <a:rPr lang="en-US" altLang="zh-CN" dirty="0"/>
              <a:t>      </a:t>
            </a:r>
            <a:r>
              <a:rPr lang="zh-CN" altLang="zh-CN" dirty="0"/>
              <a:t>在</a:t>
            </a:r>
            <a:r>
              <a:rPr lang="en-US" altLang="zh-CN" dirty="0"/>
              <a:t>python web</a:t>
            </a:r>
            <a:r>
              <a:rPr lang="zh-CN" altLang="zh-CN" dirty="0"/>
              <a:t>框架中，</a:t>
            </a:r>
            <a:r>
              <a:rPr lang="en-US" altLang="zh-CN" b="1" dirty="0"/>
              <a:t>Django</a:t>
            </a:r>
            <a:r>
              <a:rPr lang="zh-CN" altLang="zh-CN" b="1" dirty="0"/>
              <a:t>框架</a:t>
            </a:r>
            <a:r>
              <a:rPr lang="zh-CN" altLang="zh-CN" dirty="0"/>
              <a:t>最为常用，它的特点是大而全，注重开发效率，而</a:t>
            </a:r>
            <a:r>
              <a:rPr lang="en-US" altLang="zh-CN" dirty="0"/>
              <a:t>Django</a:t>
            </a:r>
            <a:r>
              <a:rPr lang="zh-CN" altLang="zh-CN" dirty="0"/>
              <a:t>框架的主要模式就是</a:t>
            </a:r>
            <a:r>
              <a:rPr lang="en-US" altLang="zh-CN" b="1" dirty="0"/>
              <a:t>MVT</a:t>
            </a:r>
            <a:r>
              <a:rPr lang="zh-CN" altLang="zh-CN" b="1" dirty="0"/>
              <a:t>模式</a:t>
            </a:r>
            <a:r>
              <a:rPr lang="zh-CN" altLang="zh-CN" dirty="0"/>
              <a:t>。</a:t>
            </a:r>
            <a:r>
              <a:rPr lang="en-US" altLang="zh-CN" dirty="0"/>
              <a:t>MVT</a:t>
            </a:r>
            <a:r>
              <a:rPr lang="zh-CN" altLang="zh-CN" dirty="0"/>
              <a:t>模式的</a:t>
            </a:r>
            <a:r>
              <a:rPr lang="zh-CN" altLang="zh-CN" b="1" dirty="0"/>
              <a:t>核心是解耦</a:t>
            </a:r>
            <a:r>
              <a:rPr lang="zh-CN" altLang="zh-CN" dirty="0"/>
              <a:t>，也就是</a:t>
            </a:r>
            <a:r>
              <a:rPr lang="zh-CN" altLang="zh-CN" b="1" dirty="0"/>
              <a:t>各个模块之间尽可能各司其职，互不干扰</a:t>
            </a:r>
            <a:r>
              <a:rPr lang="zh-CN" altLang="zh-CN" dirty="0"/>
              <a:t>，自己做自己的事情，</a:t>
            </a:r>
            <a:r>
              <a:rPr lang="zh-CN" altLang="zh-CN" b="1" dirty="0"/>
              <a:t>由视图来负责控制</a:t>
            </a:r>
            <a:r>
              <a:rPr lang="zh-CN" altLang="zh-CN" dirty="0"/>
              <a:t>，</a:t>
            </a:r>
            <a:r>
              <a:rPr lang="zh-CN" altLang="zh-CN" b="1" dirty="0"/>
              <a:t>尽可能减少交互</a:t>
            </a:r>
            <a:r>
              <a:rPr lang="zh-CN" altLang="zh-CN" dirty="0"/>
              <a:t>，这样有利于代码的分布管理，分别维护与重构，达到</a:t>
            </a:r>
            <a:r>
              <a:rPr lang="zh-CN" altLang="zh-CN" b="1" dirty="0"/>
              <a:t>高内聚，低耦合</a:t>
            </a:r>
            <a:r>
              <a:rPr lang="zh-CN" altLang="zh-CN" dirty="0"/>
              <a:t>的目的。</a:t>
            </a:r>
            <a:endParaRPr lang="zh-CN" altLang="en-US" sz="4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57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（邓）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F3A779-5EA0-4BE4-A658-0065C030AEF5}"/>
              </a:ext>
            </a:extLst>
          </p:cNvPr>
          <p:cNvSpPr txBox="1"/>
          <p:nvPr/>
        </p:nvSpPr>
        <p:spPr>
          <a:xfrm>
            <a:off x="94706" y="1059753"/>
            <a:ext cx="788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1.3.2</a:t>
            </a:r>
            <a:r>
              <a:rPr lang="zh-CN" altLang="zh-CN" b="1" dirty="0"/>
              <a:t>各层含义</a:t>
            </a:r>
          </a:p>
          <a:p>
            <a:r>
              <a:rPr lang="en-US" altLang="zh-CN" dirty="0"/>
              <a:t>Model(</a:t>
            </a:r>
            <a:r>
              <a:rPr lang="zh-CN" altLang="zh-CN" dirty="0"/>
              <a:t>模型</a:t>
            </a:r>
            <a:r>
              <a:rPr lang="en-US" altLang="zh-CN" dirty="0"/>
              <a:t>)</a:t>
            </a:r>
            <a:r>
              <a:rPr lang="zh-CN" altLang="zh-CN" dirty="0"/>
              <a:t>：负责和数据库交互，进行数据处理。</a:t>
            </a:r>
          </a:p>
          <a:p>
            <a:r>
              <a:rPr lang="en-US" altLang="zh-CN" dirty="0"/>
              <a:t>Template(</a:t>
            </a:r>
            <a:r>
              <a:rPr lang="zh-CN" altLang="zh-CN" dirty="0"/>
              <a:t>模版</a:t>
            </a:r>
            <a:r>
              <a:rPr lang="en-US" altLang="zh-CN" dirty="0"/>
              <a:t>)</a:t>
            </a:r>
            <a:r>
              <a:rPr lang="zh-CN" altLang="zh-CN" dirty="0"/>
              <a:t>：负责封装构造要返回的</a:t>
            </a:r>
            <a:r>
              <a:rPr lang="en-US" altLang="zh-CN" dirty="0"/>
              <a:t>html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View(</a:t>
            </a:r>
            <a:r>
              <a:rPr lang="zh-CN" altLang="zh-CN" dirty="0"/>
              <a:t>视图</a:t>
            </a:r>
            <a:r>
              <a:rPr lang="en-US" altLang="zh-CN" dirty="0"/>
              <a:t>)</a:t>
            </a:r>
            <a:r>
              <a:rPr lang="zh-CN" altLang="zh-CN" dirty="0"/>
              <a:t>：接收请求，进行业务处理，返回应答。</a:t>
            </a:r>
          </a:p>
          <a:p>
            <a:r>
              <a:rPr lang="zh-CN" altLang="zh-CN" dirty="0"/>
              <a:t>此外，</a:t>
            </a:r>
            <a:r>
              <a:rPr lang="en-US" altLang="zh-CN" dirty="0"/>
              <a:t>Django</a:t>
            </a:r>
            <a:r>
              <a:rPr lang="zh-CN" altLang="zh-CN" dirty="0"/>
              <a:t>还有一个</a:t>
            </a:r>
            <a:r>
              <a:rPr lang="en-US" altLang="zh-CN" dirty="0" err="1"/>
              <a:t>urls</a:t>
            </a:r>
            <a:r>
              <a:rPr lang="zh-CN" altLang="zh-CN" dirty="0"/>
              <a:t>分发器：路径与视图函数的映射关系</a:t>
            </a:r>
            <a:endParaRPr lang="zh-CN" altLang="en-US" sz="4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6A225C-EE75-48AF-B604-D700AF64F0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3" y="2079880"/>
            <a:ext cx="8619853" cy="50524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9D2200-A2E3-4D9D-9AFB-0CE10A27DEEF}"/>
              </a:ext>
            </a:extLst>
          </p:cNvPr>
          <p:cNvSpPr txBox="1"/>
          <p:nvPr/>
        </p:nvSpPr>
        <p:spPr>
          <a:xfrm>
            <a:off x="3082833" y="5592004"/>
            <a:ext cx="2978331" cy="41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图 </a:t>
            </a:r>
            <a:r>
              <a:rPr lang="en-US" altLang="zh-CN" dirty="0"/>
              <a:t>MVT</a:t>
            </a:r>
            <a:r>
              <a:rPr lang="zh-CN" altLang="zh-CN" dirty="0"/>
              <a:t>架构示意图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41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（邓）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F3A779-5EA0-4BE4-A658-0065C030AEF5}"/>
              </a:ext>
            </a:extLst>
          </p:cNvPr>
          <p:cNvSpPr txBox="1"/>
          <p:nvPr/>
        </p:nvSpPr>
        <p:spPr>
          <a:xfrm>
            <a:off x="132259" y="1037198"/>
            <a:ext cx="4687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/>
              <a:t>2 </a:t>
            </a:r>
            <a:r>
              <a:rPr lang="zh-CN" altLang="zh-CN" b="1" dirty="0"/>
              <a:t>系统结构设计</a:t>
            </a:r>
          </a:p>
          <a:p>
            <a:r>
              <a:rPr lang="zh-CN" altLang="zh-CN" dirty="0"/>
              <a:t>各模块功能描述：（详见功能设计文档）</a:t>
            </a:r>
            <a:endParaRPr lang="en-US" altLang="zh-CN" dirty="0"/>
          </a:p>
          <a:p>
            <a:r>
              <a:rPr lang="en-US" altLang="zh-CN" b="1" dirty="0"/>
              <a:t>2.1 </a:t>
            </a:r>
            <a:r>
              <a:rPr lang="zh-CN" altLang="zh-CN" b="1" dirty="0"/>
              <a:t>学生信息模块功能：</a:t>
            </a:r>
          </a:p>
          <a:p>
            <a:pPr lvl="0"/>
            <a:r>
              <a:rPr lang="zh-CN" altLang="zh-CN" dirty="0"/>
              <a:t>实现用户注册及登录；</a:t>
            </a:r>
          </a:p>
          <a:p>
            <a:pPr lvl="0"/>
            <a:r>
              <a:rPr lang="zh-CN" altLang="zh-CN" dirty="0"/>
              <a:t>实现用户信息的显示；</a:t>
            </a:r>
            <a:endParaRPr lang="en-US" altLang="zh-CN" dirty="0"/>
          </a:p>
          <a:p>
            <a:pPr lvl="0"/>
            <a:r>
              <a:rPr lang="en-US" altLang="zh-CN" b="1" dirty="0"/>
              <a:t>2.2 </a:t>
            </a:r>
            <a:r>
              <a:rPr lang="zh-CN" altLang="zh-CN" b="1" dirty="0"/>
              <a:t>课程模块的功能：</a:t>
            </a:r>
          </a:p>
          <a:p>
            <a:pPr lvl="0"/>
            <a:r>
              <a:rPr lang="zh-CN" altLang="zh-CN" dirty="0"/>
              <a:t>实现课程信息的查看；</a:t>
            </a:r>
          </a:p>
          <a:p>
            <a:pPr lvl="0"/>
            <a:r>
              <a:rPr lang="zh-CN" altLang="zh-CN" dirty="0"/>
              <a:t>实现选课；</a:t>
            </a:r>
          </a:p>
          <a:p>
            <a:pPr lvl="0"/>
            <a:r>
              <a:rPr lang="zh-CN" altLang="zh-CN" dirty="0"/>
              <a:t>实现退课；</a:t>
            </a:r>
          </a:p>
          <a:p>
            <a:r>
              <a:rPr lang="en-US" altLang="zh-CN" b="1" dirty="0"/>
              <a:t>2.3 </a:t>
            </a:r>
            <a:r>
              <a:rPr lang="zh-CN" altLang="zh-CN" b="1" dirty="0"/>
              <a:t>组队模块的功能：</a:t>
            </a:r>
          </a:p>
          <a:p>
            <a:pPr lvl="0"/>
            <a:r>
              <a:rPr lang="zh-CN" altLang="zh-CN" dirty="0"/>
              <a:t>实现可组队课程的查看；</a:t>
            </a:r>
          </a:p>
          <a:p>
            <a:pPr lvl="0"/>
            <a:r>
              <a:rPr lang="zh-CN" altLang="zh-CN" dirty="0"/>
              <a:t>实现创建队伍；</a:t>
            </a:r>
          </a:p>
          <a:p>
            <a:pPr lvl="0"/>
            <a:r>
              <a:rPr lang="zh-CN" altLang="zh-CN" dirty="0"/>
              <a:t>实现加入队伍；</a:t>
            </a:r>
          </a:p>
          <a:p>
            <a:pPr lvl="0"/>
            <a:r>
              <a:rPr lang="zh-CN" altLang="zh-CN" dirty="0"/>
              <a:t>实现作业提交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9D2200-A2E3-4D9D-9AFB-0CE10A27DEEF}"/>
              </a:ext>
            </a:extLst>
          </p:cNvPr>
          <p:cNvSpPr txBox="1"/>
          <p:nvPr/>
        </p:nvSpPr>
        <p:spPr>
          <a:xfrm>
            <a:off x="3082833" y="5592004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图 体系结构层次图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07411B-27AE-4E58-B867-1742846911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10" y="1196160"/>
            <a:ext cx="7438205" cy="4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7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（邓）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F3A779-5EA0-4BE4-A658-0065C030AEF5}"/>
              </a:ext>
            </a:extLst>
          </p:cNvPr>
          <p:cNvSpPr txBox="1"/>
          <p:nvPr/>
        </p:nvSpPr>
        <p:spPr>
          <a:xfrm>
            <a:off x="132259" y="1037198"/>
            <a:ext cx="90117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 </a:t>
            </a:r>
            <a:r>
              <a:rPr lang="zh-CN" altLang="zh-CN" b="1" dirty="0"/>
              <a:t>组队功能设计</a:t>
            </a:r>
          </a:p>
          <a:p>
            <a:r>
              <a:rPr lang="en-US" altLang="zh-CN" b="1" dirty="0"/>
              <a:t>3.1 </a:t>
            </a:r>
            <a:r>
              <a:rPr lang="zh-CN" altLang="zh-CN" b="1" dirty="0"/>
              <a:t>实现要求</a:t>
            </a:r>
          </a:p>
          <a:p>
            <a:r>
              <a:rPr lang="zh-CN" altLang="zh-CN" dirty="0"/>
              <a:t>关于</a:t>
            </a:r>
            <a:r>
              <a:rPr lang="en-US" altLang="zh-CN" dirty="0" err="1"/>
              <a:t>AIStudentsSystem</a:t>
            </a:r>
            <a:r>
              <a:rPr lang="zh-CN" altLang="zh-CN" dirty="0"/>
              <a:t>软件里面的组队模块设计，分为四个部分：可组队课程查看，创建队伍，加入队伍，作业提交。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具体设计：</a:t>
            </a:r>
          </a:p>
          <a:p>
            <a:r>
              <a:rPr lang="en-US" altLang="zh-CN" b="1" dirty="0"/>
              <a:t>3.2 </a:t>
            </a:r>
            <a:r>
              <a:rPr lang="zh-CN" altLang="zh-CN" b="1" dirty="0"/>
              <a:t>可组队课程查看</a:t>
            </a:r>
          </a:p>
          <a:p>
            <a:r>
              <a:rPr lang="en-US" altLang="zh-CN" dirty="0"/>
              <a:t>      </a:t>
            </a:r>
            <a:r>
              <a:rPr lang="zh-CN" altLang="zh-CN" dirty="0"/>
              <a:t>当用户进行选课完成以后，会在一个页面上显示出当前用户已选择的全部课程名字和课程</a:t>
            </a:r>
            <a:r>
              <a:rPr lang="en-US" altLang="zh-CN" dirty="0"/>
              <a:t>ID</a:t>
            </a:r>
            <a:r>
              <a:rPr lang="zh-CN" altLang="zh-CN" dirty="0"/>
              <a:t>，用户选择课程并进入该课程进行组队。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zh-CN" dirty="0"/>
              <a:t>已选择的课程界面中包括课程</a:t>
            </a:r>
            <a:r>
              <a:rPr lang="en-US" altLang="zh-CN" dirty="0"/>
              <a:t>ID,</a:t>
            </a:r>
            <a:r>
              <a:rPr lang="zh-CN" altLang="zh-CN" dirty="0"/>
              <a:t>课程名字，教师，学时，学分，上课时间</a:t>
            </a:r>
            <a:r>
              <a:rPr lang="en-US" altLang="zh-CN" dirty="0"/>
              <a:t>/</a:t>
            </a:r>
            <a:r>
              <a:rPr lang="zh-CN" altLang="zh-CN" dirty="0"/>
              <a:t>地点，开课学院，选课人数，课程历史评分，学生平均分，挂科率。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9D2200-A2E3-4D9D-9AFB-0CE10A27DEEF}"/>
              </a:ext>
            </a:extLst>
          </p:cNvPr>
          <p:cNvSpPr txBox="1"/>
          <p:nvPr/>
        </p:nvSpPr>
        <p:spPr>
          <a:xfrm>
            <a:off x="3082833" y="5592004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图 体系结构层次图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CAAC1-72FB-4364-8BAD-7F1FC67B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9" y="4176519"/>
            <a:ext cx="7943072" cy="24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（邓）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F3A779-5EA0-4BE4-A658-0065C030AEF5}"/>
              </a:ext>
            </a:extLst>
          </p:cNvPr>
          <p:cNvSpPr txBox="1"/>
          <p:nvPr/>
        </p:nvSpPr>
        <p:spPr>
          <a:xfrm>
            <a:off x="132259" y="1037198"/>
            <a:ext cx="9011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3.2 </a:t>
            </a:r>
            <a:r>
              <a:rPr lang="zh-CN" altLang="zh-CN" b="1" dirty="0"/>
              <a:t>创建队伍</a:t>
            </a:r>
            <a:endParaRPr lang="en-US" altLang="zh-CN" b="1" dirty="0"/>
          </a:p>
          <a:p>
            <a:r>
              <a:rPr lang="en-US" altLang="zh-CN" dirty="0"/>
              <a:t>      </a:t>
            </a:r>
            <a:r>
              <a:rPr lang="zh-CN" altLang="zh-CN" dirty="0"/>
              <a:t>可组队课程查看之后，会面临两个选择，一个是创建队伍成为组队，另一个是成为组员。这一步是第一个选择，进行队伍的创建。点击想要进行组队的课程，会跳转到新的界面，在这个界面上，会显示出所有的已经存在的队伍和这些队伍的组长，组员名字。如果想要创建队伍成为组长，必须要自己选择了这一门课程并且没有加入其它队伍。创建队伍完成以后，会在该界面上刷新得到新的组队，包括自己新建的这个队伍。</a:t>
            </a:r>
          </a:p>
          <a:p>
            <a:endParaRPr lang="en-US" altLang="zh-CN" b="1" dirty="0"/>
          </a:p>
          <a:p>
            <a:endParaRPr lang="zh-CN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9D2200-A2E3-4D9D-9AFB-0CE10A27DEEF}"/>
              </a:ext>
            </a:extLst>
          </p:cNvPr>
          <p:cNvSpPr txBox="1"/>
          <p:nvPr/>
        </p:nvSpPr>
        <p:spPr>
          <a:xfrm>
            <a:off x="3082833" y="5592004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图 体系结构层次图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E1D1AD-BD97-48C2-85BF-ED6484B1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71" y="3345522"/>
            <a:ext cx="6295238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5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（邓）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F3A779-5EA0-4BE4-A658-0065C030AEF5}"/>
              </a:ext>
            </a:extLst>
          </p:cNvPr>
          <p:cNvSpPr txBox="1"/>
          <p:nvPr/>
        </p:nvSpPr>
        <p:spPr>
          <a:xfrm>
            <a:off x="132259" y="1037198"/>
            <a:ext cx="90117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 </a:t>
            </a:r>
            <a:r>
              <a:rPr lang="zh-CN" altLang="zh-CN" b="1" dirty="0"/>
              <a:t>加入队伍</a:t>
            </a:r>
          </a:p>
          <a:p>
            <a:r>
              <a:rPr lang="en-US" altLang="zh-CN" dirty="0"/>
              <a:t>      </a:t>
            </a:r>
            <a:r>
              <a:rPr lang="zh-CN" altLang="zh-CN" dirty="0"/>
              <a:t>在</a:t>
            </a:r>
            <a:r>
              <a:rPr lang="en-US" altLang="zh-CN" dirty="0"/>
              <a:t>1</a:t>
            </a:r>
            <a:r>
              <a:rPr lang="zh-CN" altLang="zh-CN" dirty="0"/>
              <a:t>可组队课程查看之后，会面临两个选择，一个是创建队伍成为组队，另一个是成为组员。这里是第二个选择，成为组长。这个界面与上面一个没有太大的差别，成为组员的人需要选择加入成为第几个组员，如果这个位置已经有人了，就不能选择这个，否则可以选择该位置。加上组长，一共只有</a:t>
            </a:r>
            <a:r>
              <a:rPr lang="en-US" altLang="zh-CN" dirty="0"/>
              <a:t>5</a:t>
            </a:r>
            <a:r>
              <a:rPr lang="zh-CN" altLang="zh-CN" dirty="0"/>
              <a:t>个组员。一个组最多可以有</a:t>
            </a:r>
            <a:r>
              <a:rPr lang="en-US" altLang="zh-CN" dirty="0"/>
              <a:t>5</a:t>
            </a:r>
            <a:r>
              <a:rPr lang="zh-CN" altLang="zh-CN" dirty="0"/>
              <a:t>名成员，最少组长一个人。</a:t>
            </a:r>
          </a:p>
          <a:p>
            <a:r>
              <a:rPr lang="en-US" altLang="zh-CN" dirty="0"/>
              <a:t>      </a:t>
            </a:r>
            <a:r>
              <a:rPr lang="zh-CN" altLang="zh-CN" dirty="0"/>
              <a:t>上面的队伍显示包括组长，成员</a:t>
            </a:r>
            <a:r>
              <a:rPr lang="en-US" altLang="zh-CN" dirty="0"/>
              <a:t>1</a:t>
            </a:r>
            <a:r>
              <a:rPr lang="zh-CN" altLang="zh-CN" dirty="0"/>
              <a:t>，成员</a:t>
            </a:r>
            <a:r>
              <a:rPr lang="en-US" altLang="zh-CN" dirty="0"/>
              <a:t>2</a:t>
            </a:r>
            <a:r>
              <a:rPr lang="zh-CN" altLang="zh-CN" dirty="0"/>
              <a:t>，成员</a:t>
            </a:r>
            <a:r>
              <a:rPr lang="en-US" altLang="zh-CN" dirty="0"/>
              <a:t>3</a:t>
            </a:r>
            <a:r>
              <a:rPr lang="zh-CN" altLang="zh-CN" dirty="0"/>
              <a:t>，成员</a:t>
            </a:r>
            <a:r>
              <a:rPr lang="en-US" altLang="zh-CN" dirty="0"/>
              <a:t>4</a:t>
            </a:r>
            <a:r>
              <a:rPr lang="zh-CN" altLang="zh-CN" dirty="0"/>
              <a:t>，合作评分，钻研评分，实践评分，外语水平评分，写作能力评分，交流能力评分。</a:t>
            </a:r>
          </a:p>
          <a:p>
            <a:r>
              <a:rPr lang="en-US" altLang="zh-CN" dirty="0"/>
              <a:t>      </a:t>
            </a:r>
            <a:r>
              <a:rPr lang="zh-CN" altLang="zh-CN" dirty="0"/>
              <a:t>在上面的这几个评分里面，主要是让成员可以清晰的看见每个组的综合实力，自主选择。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3.4 </a:t>
            </a:r>
            <a:r>
              <a:rPr lang="zh-CN" altLang="zh-CN" b="1" dirty="0"/>
              <a:t>作业提交</a:t>
            </a:r>
          </a:p>
          <a:p>
            <a:r>
              <a:rPr lang="en-US" altLang="zh-CN" dirty="0"/>
              <a:t>      </a:t>
            </a:r>
            <a:r>
              <a:rPr lang="zh-CN" altLang="zh-CN" dirty="0"/>
              <a:t>在成员已经进行了组队以后，可以进入这个界面。这个界面包含三个部分，第一个部分会显示当前已组队的全部成员，第二个部分是上传文档，一般选择上传文本文档，第三个部分是显示当前所有已经上传的文件并且可以提供下载。组队成员在进入该组页面的时候会自动显示，显示文档部分则需要使用</a:t>
            </a:r>
            <a:r>
              <a:rPr lang="en-US" altLang="zh-CN" dirty="0"/>
              <a:t>button</a:t>
            </a:r>
            <a:r>
              <a:rPr lang="zh-CN" altLang="zh-CN" dirty="0"/>
              <a:t>进行控制，当按下按钮的时候，会刷新显示最新的可下载文件，这个文件区域暂时不提供删除上传的文件功能，所有的文件小组内共享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81179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  </a:t>
            </a:r>
            <a:r>
              <a:rPr lang="en-US" altLang="zh-CN" b="1" dirty="0" err="1"/>
              <a:t>AIAssistant</a:t>
            </a:r>
            <a:r>
              <a:rPr lang="zh-CN" altLang="zh-CN" b="1" dirty="0"/>
              <a:t>类图序列图</a:t>
            </a:r>
            <a:r>
              <a:rPr lang="en-US" altLang="zh-CN" b="1" dirty="0"/>
              <a:t>V3.0</a:t>
            </a:r>
            <a:endParaRPr lang="zh-CN" altLang="zh-CN" b="1" dirty="0"/>
          </a:p>
          <a:p>
            <a:r>
              <a:rPr lang="en-US" altLang="zh-CN" b="1" dirty="0"/>
              <a:t>4.1 </a:t>
            </a:r>
            <a:r>
              <a:rPr lang="zh-CN" altLang="zh-CN" b="1" dirty="0"/>
              <a:t>工具</a:t>
            </a:r>
          </a:p>
          <a:p>
            <a:r>
              <a:rPr lang="en-US" altLang="zh-CN" dirty="0" err="1"/>
              <a:t>staruml</a:t>
            </a:r>
            <a:r>
              <a:rPr lang="zh-CN" altLang="zh-CN" dirty="0"/>
              <a:t>（低版本）</a:t>
            </a:r>
            <a:endParaRPr lang="en-US" altLang="zh-CN" dirty="0"/>
          </a:p>
          <a:p>
            <a:r>
              <a:rPr lang="en-US" altLang="zh-CN" b="1" dirty="0"/>
              <a:t>4.2 </a:t>
            </a:r>
            <a:r>
              <a:rPr lang="zh-CN" altLang="zh-CN" b="1" dirty="0"/>
              <a:t>类图</a:t>
            </a:r>
            <a:endParaRPr lang="en-US" altLang="zh-CN" b="1" dirty="0"/>
          </a:p>
          <a:p>
            <a:endParaRPr lang="zh-CN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5855E4-3EAA-47E1-9776-9806162B6E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2" y="2136352"/>
            <a:ext cx="10029009" cy="5244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32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4.3 </a:t>
            </a:r>
            <a:r>
              <a:rPr lang="zh-CN" altLang="zh-CN" b="1" dirty="0"/>
              <a:t>序列图</a:t>
            </a:r>
          </a:p>
          <a:p>
            <a:r>
              <a:rPr lang="en-US" altLang="zh-CN" dirty="0"/>
              <a:t>4.3.1</a:t>
            </a:r>
            <a:r>
              <a:rPr lang="zh-CN" altLang="zh-CN" dirty="0"/>
              <a:t>登录</a:t>
            </a:r>
            <a:endParaRPr lang="zh-CN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2F796-E437-4053-8813-CD0534DE4A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943" y="1786925"/>
            <a:ext cx="11781155" cy="5971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43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4.3.2</a:t>
            </a:r>
            <a:r>
              <a:rPr lang="zh-CN" altLang="zh-CN" dirty="0"/>
              <a:t>选课</a:t>
            </a:r>
            <a:endParaRPr lang="zh-CN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F1DB5E-DF9C-41BC-8732-6ECA45C75A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" y="1509926"/>
            <a:ext cx="9890307" cy="6245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115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4.3.3</a:t>
            </a:r>
            <a:r>
              <a:rPr lang="zh-CN" altLang="zh-CN" dirty="0"/>
              <a:t>退课</a:t>
            </a:r>
            <a:endParaRPr lang="zh-CN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BF65A4-9F1D-4622-B1A8-C63EAA2916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4" y="1601366"/>
            <a:ext cx="10474960" cy="6056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18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zh-CN" dirty="0"/>
              <a:t>公司开发团队介绍文件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469" y="1121607"/>
            <a:ext cx="3929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1.1 </a:t>
            </a:r>
            <a:r>
              <a:rPr lang="zh-CN" altLang="en-US" b="1" dirty="0"/>
              <a:t>公司名称</a:t>
            </a:r>
            <a:endParaRPr lang="en-US" altLang="zh-CN" b="1" dirty="0"/>
          </a:p>
          <a:p>
            <a:r>
              <a:rPr lang="en-US" altLang="zh-CN" dirty="0"/>
              <a:t>       AISS</a:t>
            </a:r>
            <a:r>
              <a:rPr lang="zh-CN" altLang="zh-CN" dirty="0"/>
              <a:t>公司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1.2 </a:t>
            </a:r>
            <a:r>
              <a:rPr lang="zh-CN" altLang="en-US" b="1" dirty="0"/>
              <a:t>岗位分配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zh-CN" dirty="0"/>
              <a:t>前端工程师：邓妙然 张倩</a:t>
            </a:r>
          </a:p>
          <a:p>
            <a:r>
              <a:rPr lang="zh-CN" altLang="zh-CN" dirty="0"/>
              <a:t>后端工程师：张倩 </a:t>
            </a:r>
          </a:p>
          <a:p>
            <a:r>
              <a:rPr lang="zh-CN" altLang="zh-CN" dirty="0"/>
              <a:t>数据库工程师：张有 </a:t>
            </a:r>
          </a:p>
          <a:p>
            <a:r>
              <a:rPr lang="zh-CN" altLang="zh-CN" dirty="0"/>
              <a:t>产品经理：李旭锦</a:t>
            </a:r>
          </a:p>
          <a:p>
            <a:r>
              <a:rPr lang="zh-CN" altLang="zh-CN" dirty="0"/>
              <a:t>测试工程师：史凯</a:t>
            </a:r>
          </a:p>
          <a:p>
            <a:r>
              <a:rPr lang="zh-CN" altLang="zh-CN" dirty="0"/>
              <a:t>前端自动化工程师： 邓妙然 李旭锦</a:t>
            </a:r>
          </a:p>
          <a:p>
            <a:r>
              <a:rPr lang="zh-CN" altLang="zh-CN" dirty="0"/>
              <a:t>后端自动化工程师： 张有 史凯</a:t>
            </a:r>
          </a:p>
          <a:p>
            <a:r>
              <a:rPr lang="zh-CN" altLang="zh-CN" dirty="0"/>
              <a:t>组长：傅天豪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026D154-AA82-4946-B523-6B21581E2F5F}"/>
              </a:ext>
            </a:extLst>
          </p:cNvPr>
          <p:cNvSpPr txBox="1"/>
          <p:nvPr/>
        </p:nvSpPr>
        <p:spPr>
          <a:xfrm>
            <a:off x="4049486" y="1121606"/>
            <a:ext cx="392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1.3</a:t>
            </a:r>
            <a:r>
              <a:rPr lang="zh-CN" altLang="en-US" b="1" dirty="0"/>
              <a:t>所使用的各个管理协作工具</a:t>
            </a:r>
            <a:endParaRPr lang="en-US" altLang="zh-CN" b="1" dirty="0"/>
          </a:p>
          <a:p>
            <a:r>
              <a:rPr lang="en-US" altLang="zh-CN" dirty="0"/>
              <a:t>       GitHub</a:t>
            </a:r>
          </a:p>
        </p:txBody>
      </p:sp>
    </p:spTree>
    <p:extLst>
      <p:ext uri="{BB962C8B-B14F-4D97-AF65-F5344CB8AC3E}">
        <p14:creationId xmlns:p14="http://schemas.microsoft.com/office/powerpoint/2010/main" val="4266612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4.3.4 </a:t>
            </a:r>
            <a:r>
              <a:rPr lang="zh-CN" altLang="zh-CN" dirty="0"/>
              <a:t>加入队伍</a:t>
            </a:r>
            <a:endParaRPr lang="zh-CN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6A28DB-A335-432A-A4FC-2CC24C1CBE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8357"/>
            <a:ext cx="11304315" cy="8809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73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4.3.5 </a:t>
            </a:r>
            <a:r>
              <a:rPr lang="zh-CN" altLang="zh-CN" dirty="0"/>
              <a:t>创建队伍</a:t>
            </a:r>
            <a:endParaRPr lang="zh-CN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CC2EBC-F888-44B8-8BE2-290698499B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1509926"/>
            <a:ext cx="9804491" cy="642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87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4.3.6 </a:t>
            </a:r>
            <a:r>
              <a:rPr lang="zh-CN" altLang="zh-CN" dirty="0"/>
              <a:t>退出队伍</a:t>
            </a:r>
            <a:endParaRPr lang="zh-CN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6B332F-8A94-4A11-BC8D-4646A2C619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0" y="1640115"/>
            <a:ext cx="8868229" cy="6897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4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4.3.7</a:t>
            </a:r>
            <a:r>
              <a:rPr lang="zh-CN" altLang="zh-CN" dirty="0"/>
              <a:t>上传文件</a:t>
            </a:r>
            <a:endParaRPr lang="zh-CN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B1176B-6973-4592-A00E-6B0A817C5C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4" y="1509926"/>
            <a:ext cx="10045698" cy="6462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54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4.3.8</a:t>
            </a:r>
            <a:r>
              <a:rPr lang="zh-CN" altLang="zh-CN" dirty="0"/>
              <a:t>下载文件</a:t>
            </a:r>
            <a:endParaRPr lang="zh-CN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A274BD-9846-45EF-BD24-13F8FCDC21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09926"/>
            <a:ext cx="9432290" cy="6541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78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一、自动化持续集成</a:t>
            </a:r>
          </a:p>
          <a:p>
            <a:r>
              <a:rPr lang="en-US" altLang="zh-CN" dirty="0"/>
              <a:t>  </a:t>
            </a:r>
            <a:r>
              <a:rPr lang="zh-CN" altLang="zh-CN" dirty="0"/>
              <a:t>使用工具：</a:t>
            </a:r>
            <a:r>
              <a:rPr lang="en-US" altLang="zh-CN" dirty="0" err="1"/>
              <a:t>Jenkins,github</a:t>
            </a:r>
            <a:endParaRPr lang="zh-CN" altLang="zh-CN" dirty="0"/>
          </a:p>
          <a:p>
            <a:r>
              <a:rPr lang="en-US" altLang="zh-CN" dirty="0"/>
              <a:t>  1.</a:t>
            </a:r>
            <a:r>
              <a:rPr lang="zh-CN" altLang="zh-CN" dirty="0"/>
              <a:t>下载配置</a:t>
            </a:r>
            <a:r>
              <a:rPr lang="en-US" altLang="zh-CN" dirty="0"/>
              <a:t>java-</a:t>
            </a:r>
            <a:r>
              <a:rPr lang="en-US" altLang="zh-CN" dirty="0" err="1"/>
              <a:t>jdk</a:t>
            </a:r>
            <a:r>
              <a:rPr lang="zh-CN" altLang="zh-CN" dirty="0"/>
              <a:t>。下载安装</a:t>
            </a:r>
            <a:r>
              <a:rPr lang="en-US" altLang="zh-CN" dirty="0"/>
              <a:t>Jenkins</a:t>
            </a:r>
            <a:r>
              <a:rPr lang="zh-CN" altLang="zh-CN" dirty="0"/>
              <a:t>，</a:t>
            </a:r>
            <a:r>
              <a:rPr lang="en-US" altLang="zh-CN" dirty="0" err="1"/>
              <a:t>cmd</a:t>
            </a:r>
            <a:r>
              <a:rPr lang="zh-CN" altLang="zh-CN" dirty="0"/>
              <a:t>中使用命令</a:t>
            </a:r>
          </a:p>
          <a:p>
            <a:r>
              <a:rPr lang="en-US" altLang="zh-CN" dirty="0"/>
              <a:t>java -jar </a:t>
            </a:r>
            <a:r>
              <a:rPr lang="en-US" altLang="zh-CN" dirty="0" err="1"/>
              <a:t>jenkins.war</a:t>
            </a:r>
            <a:r>
              <a:rPr lang="en-US" altLang="zh-CN" dirty="0"/>
              <a:t> –</a:t>
            </a:r>
            <a:r>
              <a:rPr lang="en-US" altLang="zh-CN" dirty="0" err="1"/>
              <a:t>httpPort</a:t>
            </a:r>
            <a:r>
              <a:rPr lang="en-US" altLang="zh-CN" dirty="0"/>
              <a:t>=1080</a:t>
            </a:r>
            <a:r>
              <a:rPr lang="zh-CN" altLang="zh-CN" dirty="0"/>
              <a:t>开启</a:t>
            </a:r>
            <a:r>
              <a:rPr lang="en-US" altLang="zh-CN" dirty="0"/>
              <a:t>Jenkins</a:t>
            </a:r>
            <a:r>
              <a:rPr lang="zh-CN" altLang="zh-CN" dirty="0"/>
              <a:t>，并在浏览器中访问本地</a:t>
            </a:r>
            <a:r>
              <a:rPr lang="en-US" altLang="zh-CN" dirty="0"/>
              <a:t>1080</a:t>
            </a:r>
            <a:r>
              <a:rPr lang="zh-CN" altLang="zh-CN" dirty="0"/>
              <a:t>端口，完成</a:t>
            </a:r>
            <a:r>
              <a:rPr lang="en-US" altLang="zh-CN" dirty="0"/>
              <a:t>java</a:t>
            </a:r>
            <a:r>
              <a:rPr lang="zh-CN" altLang="zh-CN" dirty="0"/>
              <a:t>环境、</a:t>
            </a:r>
            <a:r>
              <a:rPr lang="en-US" altLang="zh-CN" dirty="0" err="1"/>
              <a:t>github</a:t>
            </a:r>
            <a:r>
              <a:rPr lang="zh-CN" altLang="zh-CN" dirty="0"/>
              <a:t>服务器、管理员账号密码、插件管理等设置。</a:t>
            </a:r>
          </a:p>
          <a:p>
            <a:r>
              <a:rPr lang="en-US" altLang="zh-CN" dirty="0"/>
              <a:t>  2.Jenkins</a:t>
            </a:r>
            <a:r>
              <a:rPr lang="zh-CN" altLang="zh-CN" dirty="0"/>
              <a:t>新建一个“自由风格的”项目，配置如下：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）源码管理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zh-CN" dirty="0"/>
              <a:t>如</a:t>
            </a:r>
            <a:r>
              <a:rPr lang="zh-CN" altLang="en-US" dirty="0"/>
              <a:t>右</a:t>
            </a:r>
            <a:r>
              <a:rPr lang="zh-CN" altLang="zh-CN" dirty="0"/>
              <a:t>图，</a:t>
            </a:r>
            <a:endParaRPr lang="en-US" altLang="zh-CN" dirty="0"/>
          </a:p>
          <a:p>
            <a:r>
              <a:rPr lang="zh-CN" altLang="zh-CN" dirty="0"/>
              <a:t>源码为</a:t>
            </a:r>
            <a:r>
              <a:rPr lang="en-US" altLang="zh-CN" dirty="0" err="1"/>
              <a:t>github</a:t>
            </a:r>
            <a:r>
              <a:rPr lang="zh-CN" altLang="zh-CN" dirty="0"/>
              <a:t>项目的地址。</a:t>
            </a:r>
            <a:endParaRPr lang="zh-CN" altLang="zh-CN" b="1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2E648DF6-F995-4D44-81A4-183F8C8D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202" y="2875966"/>
            <a:ext cx="5275262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2">
            <a:extLst>
              <a:ext uri="{FF2B5EF4-FFF2-40B4-BE49-F238E27FC236}">
                <a16:creationId xmlns:a16="http://schemas.microsoft.com/office/drawing/2014/main" id="{B413EFC7-E25F-4AA5-8FB4-E58676E0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202" y="3731628"/>
            <a:ext cx="5275262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342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）构建触发器</a:t>
            </a:r>
            <a:endParaRPr lang="zh-CN" altLang="zh-CN" b="1" dirty="0"/>
          </a:p>
        </p:txBody>
      </p:sp>
      <p:pic>
        <p:nvPicPr>
          <p:cNvPr id="2050" name="图片 3">
            <a:extLst>
              <a:ext uri="{FF2B5EF4-FFF2-40B4-BE49-F238E27FC236}">
                <a16:creationId xmlns:a16="http://schemas.microsoft.com/office/drawing/2014/main" id="{589BE27F-D815-4D43-906E-6B013B4DE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32" y="1595656"/>
            <a:ext cx="5268913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D134A5-9A8A-4B64-8501-C83FA169D787}"/>
              </a:ext>
            </a:extLst>
          </p:cNvPr>
          <p:cNvSpPr txBox="1"/>
          <p:nvPr/>
        </p:nvSpPr>
        <p:spPr>
          <a:xfrm>
            <a:off x="132259" y="4481679"/>
            <a:ext cx="5060950" cy="41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如上图，设置每天凌晨</a:t>
            </a:r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/>
              <a:t>55</a:t>
            </a:r>
            <a:r>
              <a:rPr lang="zh-CN" altLang="zh-CN" dirty="0"/>
              <a:t>分左右构建一次。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32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）环境构建</a:t>
            </a:r>
            <a:endParaRPr lang="zh-CN" altLang="zh-CN" b="1" dirty="0"/>
          </a:p>
        </p:txBody>
      </p:sp>
      <p:pic>
        <p:nvPicPr>
          <p:cNvPr id="3074" name="图片 4">
            <a:extLst>
              <a:ext uri="{FF2B5EF4-FFF2-40B4-BE49-F238E27FC236}">
                <a16:creationId xmlns:a16="http://schemas.microsoft.com/office/drawing/2014/main" id="{6E6CFBC9-1DB3-4353-9EE7-D01AED06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91" y="1509926"/>
            <a:ext cx="6430055" cy="303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36992" y="4540160"/>
            <a:ext cx="867001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如上图，用自己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账号生成的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作为凭据。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完成以上配置，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Kenkins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可以做到自动化持续集成（每天凌晨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分左右从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项目地址构建一次），并把整个项目存放在本地路径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C:\Users\youzhang\.jenkins\workspace\aiassistant2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679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AC380-8B89-4B8D-A7CC-0D59A24CB09F}"/>
              </a:ext>
            </a:extLst>
          </p:cNvPr>
          <p:cNvSpPr txBox="1"/>
          <p:nvPr/>
        </p:nvSpPr>
        <p:spPr>
          <a:xfrm>
            <a:off x="132259" y="1037198"/>
            <a:ext cx="90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）环境构建</a:t>
            </a:r>
            <a:endParaRPr lang="zh-CN" altLang="zh-CN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4322310" y="1509926"/>
            <a:ext cx="419304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      </a:t>
            </a:r>
            <a:r>
              <a:rPr lang="zh-CN" altLang="en-US" dirty="0"/>
              <a:t>左</a:t>
            </a:r>
            <a:r>
              <a:rPr lang="zh-CN" altLang="zh-CN" dirty="0"/>
              <a:t>图为构建历史，蓝色表示构建成功，红色表示构建失败。“</a:t>
            </a:r>
            <a:r>
              <a:rPr lang="en-US" altLang="zh-CN" dirty="0"/>
              <a:t>#16</a:t>
            </a:r>
            <a:r>
              <a:rPr lang="zh-CN" altLang="zh-CN" dirty="0"/>
              <a:t>”集成为自动构建，其余集成为手动构建。</a:t>
            </a:r>
            <a:endParaRPr lang="zh-CN" altLang="en-US" dirty="0"/>
          </a:p>
        </p:txBody>
      </p:sp>
      <p:pic>
        <p:nvPicPr>
          <p:cNvPr id="4098" name="图片 5">
            <a:extLst>
              <a:ext uri="{FF2B5EF4-FFF2-40B4-BE49-F238E27FC236}">
                <a16:creationId xmlns:a16="http://schemas.microsoft.com/office/drawing/2014/main" id="{F08804DF-D0C2-49BE-8FAC-B7E48C6A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9" y="1406530"/>
            <a:ext cx="3970791" cy="465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949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03200" y="1166031"/>
            <a:ext cx="873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二、</a:t>
            </a:r>
            <a:r>
              <a:rPr lang="en-US" altLang="zh-CN" b="1" dirty="0" err="1"/>
              <a:t>django</a:t>
            </a:r>
            <a:r>
              <a:rPr lang="zh-CN" altLang="zh-CN" b="1" dirty="0"/>
              <a:t>部分自动化单元测试</a:t>
            </a:r>
            <a:endParaRPr lang="en-US" altLang="zh-CN" b="1" dirty="0"/>
          </a:p>
          <a:p>
            <a:endParaRPr lang="zh-CN" altLang="zh-CN" dirty="0"/>
          </a:p>
          <a:p>
            <a:r>
              <a:rPr lang="en-US" altLang="zh-CN" dirty="0"/>
              <a:t>      </a:t>
            </a:r>
            <a:r>
              <a:rPr lang="zh-CN" altLang="zh-CN" dirty="0"/>
              <a:t>使用工具：</a:t>
            </a:r>
            <a:r>
              <a:rPr lang="en-US" altLang="zh-CN" dirty="0" err="1"/>
              <a:t>django</a:t>
            </a:r>
            <a:r>
              <a:rPr lang="zh-CN" altLang="zh-CN" dirty="0"/>
              <a:t>自己的单元测试方法，</a:t>
            </a:r>
            <a:r>
              <a:rPr lang="en-US" altLang="zh-CN" dirty="0"/>
              <a:t>Jenkins</a:t>
            </a:r>
            <a:r>
              <a:rPr lang="zh-CN" altLang="zh-CN" dirty="0"/>
              <a:t>设置集成后自动进行单元测试</a:t>
            </a:r>
          </a:p>
          <a:p>
            <a:r>
              <a:rPr lang="en-US" altLang="zh-CN" dirty="0"/>
              <a:t>      </a:t>
            </a:r>
            <a:r>
              <a:rPr lang="en-US" altLang="zh-CN" b="1" dirty="0"/>
              <a:t>1.</a:t>
            </a:r>
            <a:r>
              <a:rPr lang="zh-CN" altLang="zh-CN" b="1" dirty="0"/>
              <a:t>写单元测试</a:t>
            </a:r>
            <a:r>
              <a:rPr lang="zh-CN" altLang="zh-CN" dirty="0"/>
              <a:t>。在代码的</a:t>
            </a:r>
            <a:r>
              <a:rPr lang="en-US" altLang="zh-CN" dirty="0" err="1"/>
              <a:t>assistantmodel</a:t>
            </a:r>
            <a:r>
              <a:rPr lang="zh-CN" altLang="zh-CN" dirty="0"/>
              <a:t>文件夹下新建</a:t>
            </a:r>
            <a:r>
              <a:rPr lang="en-US" altLang="zh-CN" dirty="0"/>
              <a:t>testhtml.py</a:t>
            </a:r>
            <a:r>
              <a:rPr lang="zh-CN" altLang="zh-CN" dirty="0"/>
              <a:t>，</a:t>
            </a:r>
            <a:r>
              <a:rPr lang="en-US" altLang="zh-CN" dirty="0"/>
              <a:t>testdatabase.py</a:t>
            </a:r>
            <a:r>
              <a:rPr lang="zh-CN" altLang="zh-CN" dirty="0"/>
              <a:t>，里面的代码为单元测试代码。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下</a:t>
            </a:r>
            <a:r>
              <a:rPr lang="zh-CN" altLang="zh-CN" dirty="0"/>
              <a:t>图的单元测试可以测试登陆网页的状态。</a:t>
            </a:r>
          </a:p>
          <a:p>
            <a:endParaRPr lang="zh-CN" altLang="en-US" dirty="0"/>
          </a:p>
        </p:txBody>
      </p:sp>
      <p:pic>
        <p:nvPicPr>
          <p:cNvPr id="5122" name="图片 7">
            <a:extLst>
              <a:ext uri="{FF2B5EF4-FFF2-40B4-BE49-F238E27FC236}">
                <a16:creationId xmlns:a16="http://schemas.microsoft.com/office/drawing/2014/main" id="{5E406328-B7E0-4031-8450-F1C228B0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6" y="3644854"/>
            <a:ext cx="6247755" cy="224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1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任务分解表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5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03200" y="1166031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二、</a:t>
            </a:r>
            <a:r>
              <a:rPr lang="en-US" altLang="zh-CN" b="1" dirty="0" err="1"/>
              <a:t>django</a:t>
            </a:r>
            <a:r>
              <a:rPr lang="zh-CN" altLang="zh-CN" b="1" dirty="0"/>
              <a:t>部分自动化单元测试</a:t>
            </a:r>
            <a:r>
              <a:rPr lang="en-US" altLang="zh-CN" b="1" dirty="0"/>
              <a:t> 1.</a:t>
            </a:r>
            <a:r>
              <a:rPr lang="zh-CN" altLang="zh-CN" b="1" dirty="0"/>
              <a:t>写单元测试</a:t>
            </a:r>
            <a:r>
              <a:rPr lang="en-US" altLang="zh-CN" b="1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下</a:t>
            </a:r>
            <a:r>
              <a:rPr lang="zh-CN" altLang="zh-CN" dirty="0"/>
              <a:t>图的单元测试往数据库学生表中插入了一行数据，并用该学生的学号和密码往登陆网页发送</a:t>
            </a:r>
            <a:r>
              <a:rPr lang="en-US" altLang="zh-CN" dirty="0"/>
              <a:t>POST</a:t>
            </a:r>
            <a:r>
              <a:rPr lang="zh-CN" altLang="zh-CN" dirty="0"/>
              <a:t>表单以登录系统。</a:t>
            </a:r>
            <a:endParaRPr lang="zh-CN" altLang="en-US" dirty="0"/>
          </a:p>
        </p:txBody>
      </p:sp>
      <p:pic>
        <p:nvPicPr>
          <p:cNvPr id="6146" name="图片 8">
            <a:extLst>
              <a:ext uri="{FF2B5EF4-FFF2-40B4-BE49-F238E27FC236}">
                <a16:creationId xmlns:a16="http://schemas.microsoft.com/office/drawing/2014/main" id="{C65A84D4-EF3A-4EC4-86C9-4D0A82C93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5" y="2366360"/>
            <a:ext cx="7840770" cy="398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223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03200" y="1166031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二、</a:t>
            </a:r>
            <a:r>
              <a:rPr lang="en-US" altLang="zh-CN" b="1" dirty="0" err="1"/>
              <a:t>django</a:t>
            </a:r>
            <a:r>
              <a:rPr lang="zh-CN" altLang="zh-CN" b="1" dirty="0"/>
              <a:t>部分自动化单元测试</a:t>
            </a:r>
            <a:r>
              <a:rPr lang="en-US" altLang="zh-CN" b="1" dirty="0"/>
              <a:t>  1.</a:t>
            </a:r>
            <a:r>
              <a:rPr lang="zh-CN" altLang="zh-CN" b="1" dirty="0"/>
              <a:t>写单元测试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       下</a:t>
            </a:r>
            <a:r>
              <a:rPr lang="zh-CN" altLang="zh-CN" dirty="0"/>
              <a:t>图的单元测试往数据库学生表中插入了一行数据，并用该学生的学号和密码往登陆网页发送</a:t>
            </a:r>
            <a:r>
              <a:rPr lang="en-US" altLang="zh-CN" dirty="0"/>
              <a:t>POST</a:t>
            </a:r>
            <a:r>
              <a:rPr lang="zh-CN" altLang="zh-CN" dirty="0"/>
              <a:t>表单以登录系统。</a:t>
            </a:r>
            <a:endParaRPr lang="zh-CN" altLang="en-US" dirty="0"/>
          </a:p>
        </p:txBody>
      </p:sp>
      <p:pic>
        <p:nvPicPr>
          <p:cNvPr id="6146" name="图片 8">
            <a:extLst>
              <a:ext uri="{FF2B5EF4-FFF2-40B4-BE49-F238E27FC236}">
                <a16:creationId xmlns:a16="http://schemas.microsoft.com/office/drawing/2014/main" id="{C65A84D4-EF3A-4EC4-86C9-4D0A82C93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5" y="2366360"/>
            <a:ext cx="7840770" cy="398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79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03200" y="1166031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二、</a:t>
            </a:r>
            <a:r>
              <a:rPr lang="en-US" altLang="zh-CN" b="1" dirty="0" err="1"/>
              <a:t>django</a:t>
            </a:r>
            <a:r>
              <a:rPr lang="zh-CN" altLang="zh-CN" b="1" dirty="0"/>
              <a:t>部分自动化单元测试</a:t>
            </a:r>
            <a:r>
              <a:rPr lang="en-US" altLang="zh-CN" b="1" dirty="0"/>
              <a:t>  2.</a:t>
            </a:r>
            <a:r>
              <a:rPr lang="zh-CN" altLang="en-US" b="1" dirty="0"/>
              <a:t>设置</a:t>
            </a:r>
            <a:r>
              <a:rPr lang="en-US" altLang="zh-CN" b="1" dirty="0"/>
              <a:t>Jenkins</a:t>
            </a:r>
            <a:r>
              <a:rPr lang="zh-CN" altLang="en-US" b="1" dirty="0"/>
              <a:t>集成完后自动进行单元测试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       下</a:t>
            </a:r>
            <a:r>
              <a:rPr lang="zh-CN" altLang="zh-CN" dirty="0"/>
              <a:t>图中第二行命令为执行单元测试。</a:t>
            </a:r>
          </a:p>
          <a:p>
            <a:endParaRPr lang="zh-CN" altLang="en-US" dirty="0"/>
          </a:p>
        </p:txBody>
      </p:sp>
      <p:pic>
        <p:nvPicPr>
          <p:cNvPr id="7170" name="图片 9">
            <a:extLst>
              <a:ext uri="{FF2B5EF4-FFF2-40B4-BE49-F238E27FC236}">
                <a16:creationId xmlns:a16="http://schemas.microsoft.com/office/drawing/2014/main" id="{4A64A789-081B-4F7F-861F-B0822B63D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1" y="2209346"/>
            <a:ext cx="8059959" cy="334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988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03200" y="1166031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二、</a:t>
            </a:r>
            <a:r>
              <a:rPr lang="en-US" altLang="zh-CN" b="1" dirty="0" err="1"/>
              <a:t>django</a:t>
            </a:r>
            <a:r>
              <a:rPr lang="zh-CN" altLang="zh-CN" b="1" dirty="0"/>
              <a:t>部分自动化单元测试</a:t>
            </a:r>
            <a:r>
              <a:rPr lang="en-US" altLang="zh-CN" b="1" dirty="0"/>
              <a:t>  2.</a:t>
            </a:r>
            <a:r>
              <a:rPr lang="zh-CN" altLang="en-US" b="1" dirty="0"/>
              <a:t>设置</a:t>
            </a:r>
            <a:r>
              <a:rPr lang="en-US" altLang="zh-CN" b="1" dirty="0"/>
              <a:t>Jenkins</a:t>
            </a:r>
            <a:r>
              <a:rPr lang="zh-CN" altLang="en-US" b="1" dirty="0"/>
              <a:t>集成完后自动进行单元测试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       下</a:t>
            </a:r>
            <a:r>
              <a:rPr lang="zh-CN" altLang="zh-CN" dirty="0"/>
              <a:t>图为</a:t>
            </a:r>
            <a:r>
              <a:rPr lang="en-US" altLang="zh-CN" dirty="0"/>
              <a:t>Jenkins</a:t>
            </a:r>
            <a:r>
              <a:rPr lang="zh-CN" altLang="zh-CN" dirty="0"/>
              <a:t>集成并自动执行单元测试后的控制台输出结果，可以看到三个测试均通过。</a:t>
            </a:r>
            <a:endParaRPr lang="zh-CN" altLang="en-US" dirty="0"/>
          </a:p>
        </p:txBody>
      </p:sp>
      <p:pic>
        <p:nvPicPr>
          <p:cNvPr id="8194" name="图片 10">
            <a:extLst>
              <a:ext uri="{FF2B5EF4-FFF2-40B4-BE49-F238E27FC236}">
                <a16:creationId xmlns:a16="http://schemas.microsoft.com/office/drawing/2014/main" id="{D7CF8451-E877-4030-ABCB-3A788B9C8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828836"/>
            <a:ext cx="8865623" cy="332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526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03200" y="1013587"/>
            <a:ext cx="873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三、自动化</a:t>
            </a:r>
            <a:r>
              <a:rPr lang="en-US" altLang="zh-CN" b="1" dirty="0" err="1"/>
              <a:t>django</a:t>
            </a:r>
            <a:r>
              <a:rPr lang="zh-CN" altLang="en-US" b="1" dirty="0"/>
              <a:t>代码质量检查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zh-CN" dirty="0"/>
              <a:t>使用工具：</a:t>
            </a:r>
            <a:r>
              <a:rPr lang="en-US" altLang="zh-CN" dirty="0" err="1"/>
              <a:t>pylint</a:t>
            </a:r>
            <a:endParaRPr lang="zh-CN" altLang="zh-CN" dirty="0"/>
          </a:p>
          <a:p>
            <a:r>
              <a:rPr lang="en-US" altLang="zh-CN" b="1" dirty="0"/>
              <a:t>1.</a:t>
            </a:r>
            <a:r>
              <a:rPr lang="zh-CN" altLang="zh-CN" b="1" dirty="0"/>
              <a:t>下载安装</a:t>
            </a:r>
            <a:r>
              <a:rPr lang="en-US" altLang="zh-CN" b="1" dirty="0" err="1"/>
              <a:t>pylint</a:t>
            </a:r>
            <a:endParaRPr lang="zh-CN" altLang="zh-CN" b="1" dirty="0"/>
          </a:p>
          <a:p>
            <a:r>
              <a:rPr lang="en-US" altLang="zh-CN" b="1" dirty="0"/>
              <a:t>2.</a:t>
            </a:r>
            <a:r>
              <a:rPr lang="zh-CN" altLang="zh-CN" b="1" dirty="0"/>
              <a:t>设置</a:t>
            </a:r>
            <a:r>
              <a:rPr lang="en-US" altLang="zh-CN" b="1" dirty="0"/>
              <a:t>Jenkins</a:t>
            </a:r>
            <a:r>
              <a:rPr lang="zh-CN" altLang="zh-CN" b="1" dirty="0"/>
              <a:t>在集成并自动化单元测试后自动化进行代码质量检查，并生成代码质量检测报告</a:t>
            </a:r>
            <a:endParaRPr lang="en-US" altLang="zh-CN" b="1" dirty="0"/>
          </a:p>
          <a:p>
            <a:r>
              <a:rPr lang="zh-CN" altLang="en-US" dirty="0"/>
              <a:t>      下</a:t>
            </a:r>
            <a:r>
              <a:rPr lang="zh-CN" altLang="zh-CN" dirty="0"/>
              <a:t>图中第三行代码为利用</a:t>
            </a:r>
            <a:r>
              <a:rPr lang="en-US" altLang="zh-CN" dirty="0" err="1"/>
              <a:t>pylint</a:t>
            </a:r>
            <a:r>
              <a:rPr lang="zh-CN" altLang="zh-CN" dirty="0"/>
              <a:t>对</a:t>
            </a:r>
            <a:r>
              <a:rPr lang="en-US" altLang="zh-CN" dirty="0"/>
              <a:t>testhtml.py</a:t>
            </a:r>
            <a:r>
              <a:rPr lang="zh-CN" altLang="zh-CN" dirty="0"/>
              <a:t>文件进行代码质量检查并生成报告</a:t>
            </a:r>
            <a:r>
              <a:rPr lang="en-US" altLang="zh-CN" dirty="0"/>
              <a:t>report.txt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9218" name="图片 11">
            <a:extLst>
              <a:ext uri="{FF2B5EF4-FFF2-40B4-BE49-F238E27FC236}">
                <a16:creationId xmlns:a16="http://schemas.microsoft.com/office/drawing/2014/main" id="{7B41E063-81B0-4D6F-9C46-AA671389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8" y="3401696"/>
            <a:ext cx="7965903" cy="252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484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03200" y="1013587"/>
            <a:ext cx="873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四、</a:t>
            </a:r>
            <a:r>
              <a:rPr lang="en-US" altLang="zh-CN" b="1" dirty="0" err="1"/>
              <a:t>vue</a:t>
            </a:r>
            <a:r>
              <a:rPr lang="en-US" altLang="zh-CN" b="1" dirty="0"/>
              <a:t>-cli</a:t>
            </a:r>
            <a:r>
              <a:rPr lang="zh-CN" altLang="zh-CN" b="1" dirty="0"/>
              <a:t>部分自动化单元测试</a:t>
            </a:r>
          </a:p>
          <a:p>
            <a:r>
              <a:rPr lang="en-US" altLang="zh-CN" b="1" dirty="0"/>
              <a:t>1.</a:t>
            </a:r>
            <a:r>
              <a:rPr lang="zh-CN" altLang="zh-CN" b="1" dirty="0"/>
              <a:t>写</a:t>
            </a:r>
            <a:r>
              <a:rPr lang="en-US" altLang="zh-CN" b="1" dirty="0" err="1"/>
              <a:t>vue</a:t>
            </a:r>
            <a:r>
              <a:rPr lang="en-US" altLang="zh-CN" b="1" dirty="0"/>
              <a:t>-cli</a:t>
            </a:r>
            <a:r>
              <a:rPr lang="zh-CN" altLang="zh-CN" b="1" dirty="0"/>
              <a:t>单元测试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）安装</a:t>
            </a:r>
            <a:r>
              <a:rPr lang="en-US" altLang="zh-CN" dirty="0" err="1"/>
              <a:t>karma+mocha</a:t>
            </a:r>
            <a:r>
              <a:rPr lang="zh-CN" altLang="zh-CN" dirty="0"/>
              <a:t>模块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）安装</a:t>
            </a:r>
            <a:r>
              <a:rPr lang="en-US" altLang="zh-CN" dirty="0" err="1"/>
              <a:t>vue</a:t>
            </a:r>
            <a:r>
              <a:rPr lang="en-US" altLang="zh-CN" dirty="0"/>
              <a:t>-test-</a:t>
            </a:r>
            <a:r>
              <a:rPr lang="en-US" altLang="zh-CN" dirty="0" err="1"/>
              <a:t>utils</a:t>
            </a:r>
            <a:r>
              <a:rPr lang="zh-CN" altLang="zh-CN" dirty="0"/>
              <a:t>并对项目进行相应配置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）安装</a:t>
            </a:r>
            <a:r>
              <a:rPr lang="en-US" altLang="zh-CN" dirty="0"/>
              <a:t>Karma-chrome-</a:t>
            </a:r>
            <a:r>
              <a:rPr lang="en-US" altLang="zh-CN" dirty="0" err="1"/>
              <a:t>lauch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b="1" dirty="0"/>
              <a:t>（</a:t>
            </a:r>
            <a:r>
              <a:rPr lang="en-US" altLang="zh-CN" b="1" dirty="0"/>
              <a:t>4</a:t>
            </a:r>
            <a:r>
              <a:rPr lang="zh-CN" altLang="zh-CN" b="1" dirty="0"/>
              <a:t>）写单元测试。</a:t>
            </a:r>
            <a:r>
              <a:rPr lang="zh-CN" altLang="zh-CN" dirty="0"/>
              <a:t>在</a:t>
            </a:r>
            <a:r>
              <a:rPr lang="en-US" altLang="zh-CN" dirty="0"/>
              <a:t> test/unit/specs/ </a:t>
            </a:r>
            <a:r>
              <a:rPr lang="zh-CN" altLang="zh-CN" dirty="0"/>
              <a:t>目录下新建</a:t>
            </a:r>
            <a:r>
              <a:rPr lang="en-US" altLang="zh-CN" dirty="0"/>
              <a:t>testform.spec.js</a:t>
            </a:r>
            <a:r>
              <a:rPr lang="zh-CN" altLang="zh-CN" dirty="0"/>
              <a:t>，里面的代码为单元测试代码。</a:t>
            </a:r>
            <a:endParaRPr lang="en-US" altLang="zh-CN" dirty="0"/>
          </a:p>
          <a:p>
            <a:r>
              <a:rPr lang="zh-CN" altLang="en-US" dirty="0"/>
              <a:t>      下</a:t>
            </a:r>
            <a:r>
              <a:rPr lang="zh-CN" altLang="zh-CN" dirty="0"/>
              <a:t>图为测试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zh-CN" dirty="0"/>
              <a:t>文件是否含有</a:t>
            </a:r>
            <a:r>
              <a:rPr lang="en-US" altLang="zh-CN" dirty="0" err="1"/>
              <a:t>promary</a:t>
            </a:r>
            <a:r>
              <a:rPr lang="en-US" altLang="zh-CN" dirty="0"/>
              <a:t> button</a:t>
            </a:r>
            <a:r>
              <a:rPr lang="zh-CN" altLang="zh-CN" dirty="0"/>
              <a:t>的单元测试。</a:t>
            </a:r>
            <a:endParaRPr lang="zh-CN" altLang="en-US" dirty="0"/>
          </a:p>
        </p:txBody>
      </p:sp>
      <p:pic>
        <p:nvPicPr>
          <p:cNvPr id="10243" name="图片 8">
            <a:extLst>
              <a:ext uri="{FF2B5EF4-FFF2-40B4-BE49-F238E27FC236}">
                <a16:creationId xmlns:a16="http://schemas.microsoft.com/office/drawing/2014/main" id="{AD82C3D1-F7A7-45F7-B4BB-42D684972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" y="3675742"/>
            <a:ext cx="8565313" cy="241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383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03200" y="1013587"/>
            <a:ext cx="873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四、</a:t>
            </a:r>
            <a:r>
              <a:rPr lang="en-US" altLang="zh-CN" b="1" dirty="0" err="1"/>
              <a:t>vue</a:t>
            </a:r>
            <a:r>
              <a:rPr lang="en-US" altLang="zh-CN" b="1" dirty="0"/>
              <a:t>-cli</a:t>
            </a:r>
            <a:r>
              <a:rPr lang="zh-CN" altLang="zh-CN" b="1" dirty="0"/>
              <a:t>部分自动化单元测试</a:t>
            </a:r>
          </a:p>
          <a:p>
            <a:r>
              <a:rPr lang="en-US" altLang="zh-CN" b="1" dirty="0"/>
              <a:t>1.</a:t>
            </a:r>
            <a:r>
              <a:rPr lang="zh-CN" altLang="zh-CN" b="1" dirty="0"/>
              <a:t>写</a:t>
            </a:r>
            <a:r>
              <a:rPr lang="en-US" altLang="zh-CN" b="1" dirty="0" err="1"/>
              <a:t>vue</a:t>
            </a:r>
            <a:r>
              <a:rPr lang="en-US" altLang="zh-CN" b="1" dirty="0"/>
              <a:t>-cli</a:t>
            </a:r>
            <a:r>
              <a:rPr lang="zh-CN" altLang="zh-CN" b="1" dirty="0"/>
              <a:t>单元测试</a:t>
            </a:r>
          </a:p>
          <a:p>
            <a:r>
              <a:rPr lang="en-US" altLang="zh-CN" dirty="0"/>
              <a:t>     </a:t>
            </a:r>
            <a:r>
              <a:rPr lang="zh-CN" altLang="zh-CN" b="1" dirty="0"/>
              <a:t>（</a:t>
            </a:r>
            <a:r>
              <a:rPr lang="en-US" altLang="zh-CN" b="1" dirty="0"/>
              <a:t>4</a:t>
            </a:r>
            <a:r>
              <a:rPr lang="zh-CN" altLang="zh-CN" b="1" dirty="0"/>
              <a:t>）写单元测试。</a:t>
            </a:r>
            <a:r>
              <a:rPr lang="zh-CN" altLang="zh-CN" dirty="0"/>
              <a:t>在</a:t>
            </a:r>
            <a:r>
              <a:rPr lang="en-US" altLang="zh-CN" dirty="0"/>
              <a:t> test/unit/specs/ </a:t>
            </a:r>
            <a:r>
              <a:rPr lang="zh-CN" altLang="zh-CN" dirty="0"/>
              <a:t>目录下新建</a:t>
            </a:r>
            <a:r>
              <a:rPr lang="en-US" altLang="zh-CN" dirty="0"/>
              <a:t>testform.spec.js</a:t>
            </a:r>
            <a:r>
              <a:rPr lang="zh-CN" altLang="zh-CN" dirty="0"/>
              <a:t>，里面的代码为单元测试代码。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下</a:t>
            </a:r>
            <a:r>
              <a:rPr lang="zh-CN" altLang="zh-CN" dirty="0"/>
              <a:t>图为测试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zh-CN" dirty="0"/>
              <a:t>文件是否包含</a:t>
            </a:r>
            <a:r>
              <a:rPr lang="en-US" altLang="zh-CN" dirty="0"/>
              <a:t>click</a:t>
            </a:r>
            <a:r>
              <a:rPr lang="zh-CN" altLang="zh-CN" dirty="0"/>
              <a:t>触发事件的单元测试。</a:t>
            </a:r>
          </a:p>
          <a:p>
            <a:endParaRPr lang="zh-CN" altLang="en-US" dirty="0"/>
          </a:p>
        </p:txBody>
      </p:sp>
      <p:pic>
        <p:nvPicPr>
          <p:cNvPr id="11267" name="图片 9">
            <a:extLst>
              <a:ext uri="{FF2B5EF4-FFF2-40B4-BE49-F238E27FC236}">
                <a16:creationId xmlns:a16="http://schemas.microsoft.com/office/drawing/2014/main" id="{2B6E0DEE-AC26-46E6-8EA5-F6BF3260E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03" y="2476501"/>
            <a:ext cx="4097338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50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03200" y="1013587"/>
            <a:ext cx="873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四、</a:t>
            </a:r>
            <a:r>
              <a:rPr lang="en-US" altLang="zh-CN" b="1" dirty="0" err="1"/>
              <a:t>vue</a:t>
            </a:r>
            <a:r>
              <a:rPr lang="en-US" altLang="zh-CN" b="1" dirty="0"/>
              <a:t>-cli</a:t>
            </a:r>
            <a:r>
              <a:rPr lang="zh-CN" altLang="zh-CN" b="1" dirty="0"/>
              <a:t>部分自动化单元测试</a:t>
            </a:r>
          </a:p>
          <a:p>
            <a:r>
              <a:rPr lang="en-US" altLang="zh-CN" b="1" dirty="0"/>
              <a:t>1.</a:t>
            </a:r>
            <a:r>
              <a:rPr lang="zh-CN" altLang="zh-CN" b="1" dirty="0"/>
              <a:t>写</a:t>
            </a:r>
            <a:r>
              <a:rPr lang="en-US" altLang="zh-CN" b="1" dirty="0" err="1"/>
              <a:t>vue</a:t>
            </a:r>
            <a:r>
              <a:rPr lang="en-US" altLang="zh-CN" b="1" dirty="0"/>
              <a:t>-cli</a:t>
            </a:r>
            <a:r>
              <a:rPr lang="zh-CN" altLang="zh-CN" b="1" dirty="0"/>
              <a:t>单元测试</a:t>
            </a:r>
          </a:p>
          <a:p>
            <a:r>
              <a:rPr lang="en-US" altLang="zh-CN" dirty="0"/>
              <a:t>     </a:t>
            </a:r>
            <a:r>
              <a:rPr lang="zh-CN" altLang="zh-CN" b="1" dirty="0"/>
              <a:t>（</a:t>
            </a:r>
            <a:r>
              <a:rPr lang="en-US" altLang="zh-CN" b="1" dirty="0"/>
              <a:t>4</a:t>
            </a:r>
            <a:r>
              <a:rPr lang="zh-CN" altLang="zh-CN" b="1" dirty="0"/>
              <a:t>）写单元测试。</a:t>
            </a:r>
            <a:r>
              <a:rPr lang="zh-CN" altLang="zh-CN" dirty="0"/>
              <a:t>在</a:t>
            </a:r>
            <a:r>
              <a:rPr lang="en-US" altLang="zh-CN" dirty="0"/>
              <a:t> test/unit/specs/ </a:t>
            </a:r>
            <a:r>
              <a:rPr lang="zh-CN" altLang="zh-CN" dirty="0"/>
              <a:t>目录下新建</a:t>
            </a:r>
            <a:r>
              <a:rPr lang="en-US" altLang="zh-CN" dirty="0"/>
              <a:t>testform.spec.js</a:t>
            </a:r>
            <a:r>
              <a:rPr lang="zh-CN" altLang="zh-CN" dirty="0"/>
              <a:t>，里面的代码为单元测试代码。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下</a:t>
            </a:r>
            <a:r>
              <a:rPr lang="zh-CN" altLang="zh-CN" dirty="0"/>
              <a:t>图为测试结果，可以看到两个测试都通过了。</a:t>
            </a:r>
          </a:p>
          <a:p>
            <a:endParaRPr lang="zh-CN" altLang="en-US" dirty="0"/>
          </a:p>
        </p:txBody>
      </p:sp>
      <p:pic>
        <p:nvPicPr>
          <p:cNvPr id="12290" name="图片 10" descr="C:\Users\Think\AppData\Local\Temp\WeChat Files\045c9f6a4567ee3bd6d8a9fbab6dd87.png">
            <a:extLst>
              <a:ext uri="{FF2B5EF4-FFF2-40B4-BE49-F238E27FC236}">
                <a16:creationId xmlns:a16="http://schemas.microsoft.com/office/drawing/2014/main" id="{EC8C05AD-9ADD-43A2-AEBF-024B8A92F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2767913"/>
            <a:ext cx="8181521" cy="229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321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03200" y="1013587"/>
            <a:ext cx="873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四、</a:t>
            </a:r>
            <a:r>
              <a:rPr lang="en-US" altLang="zh-CN" b="1" dirty="0" err="1"/>
              <a:t>vue</a:t>
            </a:r>
            <a:r>
              <a:rPr lang="en-US" altLang="zh-CN" b="1" dirty="0"/>
              <a:t>-cli</a:t>
            </a:r>
            <a:r>
              <a:rPr lang="zh-CN" altLang="zh-CN" b="1" dirty="0"/>
              <a:t>部分自动化单元测试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设置</a:t>
            </a:r>
            <a:r>
              <a:rPr lang="en-US" altLang="zh-CN" b="1" dirty="0"/>
              <a:t>Jenkins</a:t>
            </a:r>
            <a:r>
              <a:rPr lang="zh-CN" altLang="en-US" b="1" dirty="0"/>
              <a:t>集成完后自动进行</a:t>
            </a:r>
            <a:r>
              <a:rPr lang="en-US" altLang="zh-CN" b="1" dirty="0" err="1"/>
              <a:t>vue</a:t>
            </a:r>
            <a:r>
              <a:rPr lang="zh-CN" altLang="en-US" b="1" dirty="0"/>
              <a:t>单元测试</a:t>
            </a:r>
            <a:endParaRPr lang="en-US" altLang="zh-CN" b="1" dirty="0"/>
          </a:p>
          <a:p>
            <a:r>
              <a:rPr lang="zh-CN" altLang="en-US" dirty="0"/>
              <a:t>下</a:t>
            </a:r>
            <a:r>
              <a:rPr lang="zh-CN" altLang="zh-CN" dirty="0"/>
              <a:t>图倒数第二行为构建后自动进行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zh-CN" dirty="0"/>
              <a:t>单元测试的命令，</a:t>
            </a:r>
            <a:r>
              <a:rPr lang="en-US" altLang="zh-CN" dirty="0" err="1"/>
              <a:t>cnpm</a:t>
            </a:r>
            <a:r>
              <a:rPr lang="en-US" altLang="zh-CN" dirty="0"/>
              <a:t> run test</a:t>
            </a:r>
            <a:endParaRPr lang="zh-CN" altLang="zh-CN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13314" name="图片 1">
            <a:extLst>
              <a:ext uri="{FF2B5EF4-FFF2-40B4-BE49-F238E27FC236}">
                <a16:creationId xmlns:a16="http://schemas.microsoft.com/office/drawing/2014/main" id="{D3D38556-0C59-4E01-ABFD-6AF3CAF9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8" y="2103416"/>
            <a:ext cx="6990963" cy="265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682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4.3 CICD</a:t>
            </a:r>
            <a:r>
              <a:rPr lang="zh-CN" altLang="en-US" dirty="0"/>
              <a:t>实验报告（张有）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80B17E-D36B-495F-8708-70A56C58F9FF}"/>
              </a:ext>
            </a:extLst>
          </p:cNvPr>
          <p:cNvSpPr/>
          <p:nvPr/>
        </p:nvSpPr>
        <p:spPr>
          <a:xfrm>
            <a:off x="203200" y="1013587"/>
            <a:ext cx="873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四、</a:t>
            </a:r>
            <a:r>
              <a:rPr lang="en-US" altLang="zh-CN" b="1" dirty="0" err="1"/>
              <a:t>vue</a:t>
            </a:r>
            <a:r>
              <a:rPr lang="en-US" altLang="zh-CN" b="1" dirty="0"/>
              <a:t>-cli</a:t>
            </a:r>
            <a:r>
              <a:rPr lang="zh-CN" altLang="zh-CN" b="1" dirty="0"/>
              <a:t>部分自动化单元测试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设置</a:t>
            </a:r>
            <a:r>
              <a:rPr lang="en-US" altLang="zh-CN" b="1" dirty="0"/>
              <a:t>Jenkins</a:t>
            </a:r>
            <a:r>
              <a:rPr lang="zh-CN" altLang="en-US" b="1" dirty="0"/>
              <a:t>集成完后自动进行</a:t>
            </a:r>
            <a:r>
              <a:rPr lang="en-US" altLang="zh-CN" b="1" dirty="0" err="1"/>
              <a:t>vue</a:t>
            </a:r>
            <a:r>
              <a:rPr lang="zh-CN" altLang="en-US" b="1" dirty="0"/>
              <a:t>单元测试</a:t>
            </a:r>
            <a:endParaRPr lang="en-US" altLang="zh-CN" b="1" dirty="0"/>
          </a:p>
          <a:p>
            <a:r>
              <a:rPr lang="zh-CN" altLang="en-US" dirty="0"/>
              <a:t>下</a:t>
            </a:r>
            <a:r>
              <a:rPr lang="zh-CN" altLang="zh-CN" dirty="0"/>
              <a:t>图为自动进行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zh-CN" dirty="0"/>
              <a:t>单元测试的结果，可以看到跑了两个单元测试（“</a:t>
            </a:r>
            <a:r>
              <a:rPr lang="en-US" altLang="zh-CN" dirty="0" err="1"/>
              <a:t>login.vue</a:t>
            </a:r>
            <a:r>
              <a:rPr lang="en-US" altLang="zh-CN" dirty="0"/>
              <a:t> includes primary button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“</a:t>
            </a:r>
            <a:r>
              <a:rPr lang="en-US" altLang="zh-CN" dirty="0" err="1"/>
              <a:t>login.vue</a:t>
            </a:r>
            <a:r>
              <a:rPr lang="en-US" altLang="zh-CN" dirty="0"/>
              <a:t> includes click trigger event”</a:t>
            </a:r>
            <a:r>
              <a:rPr lang="zh-CN" altLang="zh-CN" dirty="0"/>
              <a:t>），结果都是</a:t>
            </a:r>
            <a:r>
              <a:rPr lang="en-US" altLang="zh-CN" dirty="0"/>
              <a:t>SUCCESS</a:t>
            </a:r>
            <a:r>
              <a:rPr lang="zh-CN" altLang="zh-CN" dirty="0"/>
              <a:t>。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14338" name="图片 1">
            <a:extLst>
              <a:ext uri="{FF2B5EF4-FFF2-40B4-BE49-F238E27FC236}">
                <a16:creationId xmlns:a16="http://schemas.microsoft.com/office/drawing/2014/main" id="{5AF7DBD4-D495-4DFA-8A64-8483B5A0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509494"/>
            <a:ext cx="8570713" cy="333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7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考勤表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5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4.4 </a:t>
            </a:r>
            <a:r>
              <a:rPr lang="zh-CN" altLang="en-US" dirty="0"/>
              <a:t>演示视频或现场演示（张有）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03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期末组内打分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32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期末组内打分表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4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 </a:t>
            </a:r>
            <a:r>
              <a:rPr lang="zh-CN" altLang="en-US" dirty="0"/>
              <a:t>同学总结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37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 </a:t>
            </a:r>
            <a:r>
              <a:rPr lang="zh-CN" altLang="en-US" dirty="0"/>
              <a:t>源码结构说明（张倩）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814636-F10A-4CF3-ABFF-D9EA5BACAE68}"/>
              </a:ext>
            </a:extLst>
          </p:cNvPr>
          <p:cNvSpPr/>
          <p:nvPr/>
        </p:nvSpPr>
        <p:spPr>
          <a:xfrm>
            <a:off x="3585028" y="1113716"/>
            <a:ext cx="511900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期十二周的软件设计和实现到此已经落下了帷幕，从设计到实现，测试一步步完成，最终也得到了源码，该源码的结构在本文档里面将得到进一步的说明，以方便后来者对本项目进行有效快速的理解并进行完善和改进。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ea1JpnKorPlain"/>
            </a:pPr>
            <a:r>
              <a:rPr lang="zh-CN" altLang="zh-CN" sz="2000" kern="1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项目源码总体结构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源码在编写的时候是基于前后端分离的方式进行编写的，一部分进行前端编写的同时，另一部分人同时进行后端的设计。最后会将这两个部分进行整合，在编写的时候，考虑到需要进行前后端的合并，所以对于一些项目的变量，函数接口都需要进行规范化。以下图片是整个项目：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3C6463-FEBC-4207-96C1-3E513CC951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" y="1149612"/>
            <a:ext cx="3256643" cy="32924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D3BB56-B237-441F-BF1F-6E4BB1BFBAC0}"/>
              </a:ext>
            </a:extLst>
          </p:cNvPr>
          <p:cNvSpPr/>
          <p:nvPr/>
        </p:nvSpPr>
        <p:spPr>
          <a:xfrm>
            <a:off x="40821" y="4869933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整个项目的源码结构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255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 </a:t>
            </a:r>
            <a:r>
              <a:rPr lang="zh-CN" altLang="en-US" dirty="0"/>
              <a:t>源码结构说明（张倩）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814636-F10A-4CF3-ABFF-D9EA5BACAE68}"/>
              </a:ext>
            </a:extLst>
          </p:cNvPr>
          <p:cNvSpPr/>
          <p:nvPr/>
        </p:nvSpPr>
        <p:spPr>
          <a:xfrm>
            <a:off x="3280229" y="1113716"/>
            <a:ext cx="58229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 </a:t>
            </a:r>
            <a:r>
              <a:rPr lang="zh-CN" altLang="zh-CN" b="1" kern="1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项目源码总体结构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    </a:t>
            </a:r>
            <a:r>
              <a:rPr lang="zh-CN" altLang="zh-CN" dirty="0"/>
              <a:t>在图</a:t>
            </a:r>
            <a:r>
              <a:rPr lang="en-US" altLang="zh-CN" dirty="0"/>
              <a:t>1.1</a:t>
            </a:r>
            <a:r>
              <a:rPr lang="zh-CN" altLang="zh-CN" dirty="0"/>
              <a:t>整个项目的源码结构中，</a:t>
            </a:r>
            <a:r>
              <a:rPr lang="en-US" altLang="zh-CN" dirty="0" err="1"/>
              <a:t>aiassistant</a:t>
            </a:r>
            <a:r>
              <a:rPr lang="zh-CN" altLang="zh-CN" dirty="0"/>
              <a:t>文件夹是管理整个</a:t>
            </a:r>
            <a:r>
              <a:rPr lang="en-US" altLang="zh-CN" dirty="0" err="1"/>
              <a:t>django</a:t>
            </a:r>
            <a:r>
              <a:rPr lang="zh-CN" altLang="zh-CN" dirty="0"/>
              <a:t>框架的一些配置，</a:t>
            </a:r>
            <a:r>
              <a:rPr lang="en-US" altLang="zh-CN" dirty="0" err="1"/>
              <a:t>assistantmodel</a:t>
            </a:r>
            <a:r>
              <a:rPr lang="zh-CN" altLang="zh-CN" dirty="0"/>
              <a:t>文件包括数据库管理，后台控制数据的函数编写，</a:t>
            </a:r>
            <a:r>
              <a:rPr lang="en-US" altLang="zh-CN" dirty="0"/>
              <a:t>element</a:t>
            </a:r>
            <a:r>
              <a:rPr lang="zh-CN" altLang="zh-CN" dirty="0"/>
              <a:t>文件是前端项目的文件，整合的是所有的基于</a:t>
            </a:r>
            <a:r>
              <a:rPr lang="en-US" altLang="zh-CN" dirty="0" err="1"/>
              <a:t>vue</a:t>
            </a:r>
            <a:r>
              <a:rPr lang="zh-CN" altLang="zh-CN" dirty="0"/>
              <a:t>的前端项目，</a:t>
            </a:r>
            <a:r>
              <a:rPr lang="en-US" altLang="zh-CN" dirty="0"/>
              <a:t>media</a:t>
            </a:r>
            <a:r>
              <a:rPr lang="zh-CN" altLang="zh-CN" dirty="0"/>
              <a:t>文件夹是自己建立的用来存放项目中的一个文件上传功能的部分，主要用来存储当前上传的文件。</a:t>
            </a:r>
            <a:r>
              <a:rPr lang="en-US" altLang="zh-CN" dirty="0"/>
              <a:t>Static</a:t>
            </a:r>
            <a:r>
              <a:rPr lang="zh-CN" altLang="zh-CN" dirty="0"/>
              <a:t>文件夹存放的是一些项目配置时所需的静态文件，主要是后端自己进行单独的编写时需要写一些简单的网页，所以需要依赖一些库。</a:t>
            </a:r>
            <a:r>
              <a:rPr lang="en-US" altLang="zh-CN" dirty="0"/>
              <a:t>Templates</a:t>
            </a:r>
            <a:r>
              <a:rPr lang="zh-CN" altLang="zh-CN" dirty="0"/>
              <a:t>文件夹下是一些</a:t>
            </a:r>
            <a:r>
              <a:rPr lang="en-US" altLang="zh-CN" dirty="0"/>
              <a:t>html</a:t>
            </a:r>
            <a:r>
              <a:rPr lang="zh-CN" altLang="zh-CN" dirty="0"/>
              <a:t>文件，这些是后台在编写进行验证是否成功的时候写的，主要是方便后台的编写，在项目完成进行整合以后，这一部分也没有进行消除。但这并不妨碍整个项目的运行，体现了项目的多次迭代开发。</a:t>
            </a:r>
            <a:r>
              <a:rPr lang="en-US" altLang="zh-CN" dirty="0" err="1"/>
              <a:t>Assistant.db</a:t>
            </a:r>
            <a:r>
              <a:rPr lang="zh-CN" altLang="zh-CN" dirty="0"/>
              <a:t>里面是整个项目的数据库，包括所有的数据表和一些数据，以及相应的存储空间，</a:t>
            </a:r>
            <a:r>
              <a:rPr lang="en-US" altLang="zh-CN" dirty="0"/>
              <a:t>db.sqlite3</a:t>
            </a:r>
            <a:r>
              <a:rPr lang="zh-CN" altLang="zh-CN" dirty="0"/>
              <a:t>是</a:t>
            </a:r>
            <a:r>
              <a:rPr lang="en-US" altLang="zh-CN" dirty="0" err="1"/>
              <a:t>django</a:t>
            </a:r>
            <a:r>
              <a:rPr lang="zh-CN" altLang="zh-CN" dirty="0"/>
              <a:t>自带的数据库配置文件，可以进行数据库的一些操作，建立而不需要依赖其他的本地建立的数据库。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3C6463-FEBC-4207-96C1-3E513CC951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" y="1149612"/>
            <a:ext cx="3256643" cy="32924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D3BB56-B237-441F-BF1F-6E4BB1BFBAC0}"/>
              </a:ext>
            </a:extLst>
          </p:cNvPr>
          <p:cNvSpPr/>
          <p:nvPr/>
        </p:nvSpPr>
        <p:spPr>
          <a:xfrm>
            <a:off x="40821" y="4869933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整个项目的源码结构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833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 </a:t>
            </a:r>
            <a:r>
              <a:rPr lang="zh-CN" altLang="en-US" dirty="0"/>
              <a:t>源码结构说明（张倩）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814636-F10A-4CF3-ABFF-D9EA5BACAE68}"/>
              </a:ext>
            </a:extLst>
          </p:cNvPr>
          <p:cNvSpPr/>
          <p:nvPr/>
        </p:nvSpPr>
        <p:spPr>
          <a:xfrm>
            <a:off x="5486401" y="1028343"/>
            <a:ext cx="36051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/>
              <a:t>二 </a:t>
            </a:r>
            <a:r>
              <a:rPr lang="zh-CN" altLang="zh-CN" b="1" dirty="0"/>
              <a:t>关于前端文件的说明</a:t>
            </a:r>
          </a:p>
          <a:p>
            <a:r>
              <a:rPr lang="en-US" altLang="zh-CN" dirty="0"/>
              <a:t>      </a:t>
            </a:r>
            <a:r>
              <a:rPr lang="zh-CN" altLang="zh-CN" dirty="0"/>
              <a:t>前端的所有文件都存放在</a:t>
            </a:r>
            <a:r>
              <a:rPr lang="en-US" altLang="zh-CN" dirty="0"/>
              <a:t>element</a:t>
            </a:r>
            <a:r>
              <a:rPr lang="zh-CN" altLang="zh-CN" dirty="0"/>
              <a:t>文件夹下面，以下显示的是整个前端的文件目录：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zh-CN" dirty="0"/>
              <a:t>在生成</a:t>
            </a:r>
            <a:r>
              <a:rPr lang="en-US" altLang="zh-CN" dirty="0" err="1"/>
              <a:t>vue</a:t>
            </a:r>
            <a:r>
              <a:rPr lang="zh-CN" altLang="zh-CN" dirty="0"/>
              <a:t>项目的时候，会自动生成</a:t>
            </a:r>
            <a:r>
              <a:rPr lang="en-US" altLang="zh-CN" dirty="0"/>
              <a:t>.</a:t>
            </a:r>
            <a:r>
              <a:rPr lang="en-US" altLang="zh-CN" dirty="0" err="1"/>
              <a:t>idea,node_modules,src</a:t>
            </a:r>
            <a:r>
              <a:rPr lang="zh-CN" altLang="zh-CN" dirty="0"/>
              <a:t>这三个文件，其中，</a:t>
            </a:r>
            <a:r>
              <a:rPr lang="en-US" altLang="zh-CN" dirty="0" err="1"/>
              <a:t>node_modules</a:t>
            </a:r>
            <a:r>
              <a:rPr lang="zh-CN" altLang="zh-CN" dirty="0"/>
              <a:t>文件夹放的是在整个</a:t>
            </a:r>
            <a:r>
              <a:rPr lang="en-US" altLang="zh-CN" dirty="0" err="1"/>
              <a:t>vue</a:t>
            </a:r>
            <a:r>
              <a:rPr lang="zh-CN" altLang="zh-CN" dirty="0"/>
              <a:t>项目以内可能会引用的包和模块，</a:t>
            </a:r>
            <a:r>
              <a:rPr lang="en-US" altLang="zh-CN" dirty="0" err="1"/>
              <a:t>src</a:t>
            </a:r>
            <a:r>
              <a:rPr lang="zh-CN" altLang="zh-CN" dirty="0"/>
              <a:t>文件夹里面存放的是自己配置的关于整个前端的页面，图片，前端的路由配置等等，其中，图</a:t>
            </a:r>
            <a:r>
              <a:rPr lang="en-US" altLang="zh-CN" dirty="0"/>
              <a:t>2.2</a:t>
            </a:r>
            <a:r>
              <a:rPr lang="zh-CN" altLang="zh-CN" dirty="0"/>
              <a:t>显示了</a:t>
            </a:r>
            <a:r>
              <a:rPr lang="en-US" altLang="zh-CN" dirty="0" err="1"/>
              <a:t>src</a:t>
            </a:r>
            <a:r>
              <a:rPr lang="zh-CN" altLang="zh-CN" dirty="0"/>
              <a:t>文件的文件架构，接下来就会进一步展示</a:t>
            </a:r>
            <a:r>
              <a:rPr lang="en-US" altLang="zh-CN" dirty="0" err="1"/>
              <a:t>src</a:t>
            </a:r>
            <a:r>
              <a:rPr lang="zh-CN" altLang="zh-CN" dirty="0"/>
              <a:t>的文件构造。</a:t>
            </a:r>
          </a:p>
          <a:p>
            <a:endParaRPr lang="zh-C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D3BB56-B237-441F-BF1F-6E4BB1BFBAC0}"/>
              </a:ext>
            </a:extLst>
          </p:cNvPr>
          <p:cNvSpPr/>
          <p:nvPr/>
        </p:nvSpPr>
        <p:spPr>
          <a:xfrm>
            <a:off x="52470" y="518924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2.1 </a:t>
            </a:r>
            <a:r>
              <a:rPr lang="zh-CN" altLang="zh-CN" dirty="0"/>
              <a:t>前端项目源码结构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1D2F53-232B-4FF3-B1A2-0468F0707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2" y="1242607"/>
            <a:ext cx="2200275" cy="3200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38338E-B3A7-4335-9ACB-5525416EAF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74" y="1280707"/>
            <a:ext cx="1833245" cy="31623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BDCD09E-46A8-43AE-B601-5C44FEF958E6}"/>
              </a:ext>
            </a:extLst>
          </p:cNvPr>
          <p:cNvSpPr/>
          <p:nvPr/>
        </p:nvSpPr>
        <p:spPr>
          <a:xfrm>
            <a:off x="2975765" y="51892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文件结构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424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 </a:t>
            </a:r>
            <a:r>
              <a:rPr lang="zh-CN" altLang="en-US" dirty="0"/>
              <a:t>源码结构说明（张倩）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814636-F10A-4CF3-ABFF-D9EA5BACAE68}"/>
              </a:ext>
            </a:extLst>
          </p:cNvPr>
          <p:cNvSpPr/>
          <p:nvPr/>
        </p:nvSpPr>
        <p:spPr>
          <a:xfrm>
            <a:off x="2177142" y="1028343"/>
            <a:ext cx="69143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/>
              <a:t>二 </a:t>
            </a:r>
            <a:r>
              <a:rPr lang="zh-CN" altLang="zh-CN" b="1" dirty="0"/>
              <a:t>关于前端文件的说明</a:t>
            </a:r>
          </a:p>
          <a:p>
            <a:r>
              <a:rPr lang="en-US" altLang="zh-CN" dirty="0"/>
              <a:t>      Assets</a:t>
            </a:r>
            <a:r>
              <a:rPr lang="zh-CN" altLang="zh-CN" dirty="0"/>
              <a:t>文件夹下面存放的是在网站上显示时需要用到的静态文件，比如说图片等，</a:t>
            </a:r>
            <a:r>
              <a:rPr lang="en-US" altLang="zh-CN" dirty="0"/>
              <a:t>components</a:t>
            </a:r>
            <a:r>
              <a:rPr lang="zh-CN" altLang="zh-CN" dirty="0"/>
              <a:t>文件里面存放的是所有构造出来的组件，</a:t>
            </a:r>
            <a:r>
              <a:rPr lang="en-US" altLang="zh-CN" dirty="0" err="1"/>
              <a:t>navi</a:t>
            </a:r>
            <a:r>
              <a:rPr lang="zh-CN" altLang="zh-CN" dirty="0"/>
              <a:t>里面放的是登录注册组件，</a:t>
            </a:r>
            <a:r>
              <a:rPr lang="en-US" altLang="zh-CN" dirty="0"/>
              <a:t>Page1</a:t>
            </a:r>
            <a:r>
              <a:rPr lang="zh-CN" altLang="zh-CN" dirty="0"/>
              <a:t>里面存放的是选课退课界面，</a:t>
            </a:r>
            <a:r>
              <a:rPr lang="en-US" altLang="zh-CN" dirty="0"/>
              <a:t>Page2</a:t>
            </a:r>
            <a:r>
              <a:rPr lang="zh-CN" altLang="zh-CN" dirty="0"/>
              <a:t>里面存放的是组队和文件上传组件，</a:t>
            </a:r>
            <a:r>
              <a:rPr lang="en-US" altLang="zh-CN" dirty="0"/>
              <a:t>router</a:t>
            </a:r>
            <a:r>
              <a:rPr lang="zh-CN" altLang="zh-CN" dirty="0"/>
              <a:t>文件下面存放的是</a:t>
            </a:r>
            <a:r>
              <a:rPr lang="en-US" altLang="zh-CN" dirty="0"/>
              <a:t>index.js</a:t>
            </a:r>
            <a:r>
              <a:rPr lang="zh-CN" altLang="zh-CN" dirty="0"/>
              <a:t>文件，这里面配置的是</a:t>
            </a:r>
            <a:r>
              <a:rPr lang="en-US" altLang="zh-CN" dirty="0" err="1"/>
              <a:t>vue</a:t>
            </a:r>
            <a:r>
              <a:rPr lang="zh-CN" altLang="zh-CN" dirty="0"/>
              <a:t>项目的路由，包括所有组件的地址都在这个文件夹里面被定义，以方便整个项目可以调用这些组件。</a:t>
            </a:r>
            <a:r>
              <a:rPr lang="en-US" altLang="zh-CN" dirty="0" err="1"/>
              <a:t>Vuex</a:t>
            </a:r>
            <a:r>
              <a:rPr lang="zh-CN" altLang="zh-CN" dirty="0"/>
              <a:t>里面是官方提供的一个模板。</a:t>
            </a:r>
            <a:r>
              <a:rPr lang="en-US" altLang="zh-CN" dirty="0" err="1"/>
              <a:t>APP.vue</a:t>
            </a:r>
            <a:r>
              <a:rPr lang="zh-CN" altLang="zh-CN" dirty="0"/>
              <a:t>也是官方给出的一个实例，与本项目无关。</a:t>
            </a:r>
            <a:r>
              <a:rPr lang="en-US" altLang="zh-CN" dirty="0"/>
              <a:t>Index.html</a:t>
            </a:r>
            <a:r>
              <a:rPr lang="zh-CN" altLang="zh-CN" dirty="0"/>
              <a:t>是显示所有组件的页面，这个也是</a:t>
            </a:r>
            <a:r>
              <a:rPr lang="en-US" altLang="zh-CN" dirty="0" err="1"/>
              <a:t>vue</a:t>
            </a:r>
            <a:r>
              <a:rPr lang="zh-CN" altLang="zh-CN" dirty="0"/>
              <a:t>的默认文件，项目在实现的时候只需要将项目在这个里面进行修改就行。</a:t>
            </a:r>
            <a:r>
              <a:rPr lang="en-US" altLang="zh-CN" dirty="0"/>
              <a:t>Main.js</a:t>
            </a:r>
            <a:r>
              <a:rPr lang="zh-CN" altLang="zh-CN" dirty="0"/>
              <a:t>就是指定网站默认开启的页面，这个文件也是项目默认存在的，只需要将其中的一些东西进行修改就可。。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zh-CN" dirty="0"/>
              <a:t>最后一个部分是在前端和后台进行整合以后，会自动生成一个</a:t>
            </a:r>
            <a:r>
              <a:rPr lang="en-US" altLang="zh-CN" dirty="0" err="1"/>
              <a:t>dist</a:t>
            </a:r>
            <a:r>
              <a:rPr lang="zh-CN" altLang="zh-CN" dirty="0"/>
              <a:t>文件夹，</a:t>
            </a:r>
            <a:r>
              <a:rPr lang="en-US" altLang="zh-CN" dirty="0" err="1"/>
              <a:t>vue</a:t>
            </a:r>
            <a:r>
              <a:rPr lang="zh-CN" altLang="zh-CN" dirty="0"/>
              <a:t>和</a:t>
            </a:r>
            <a:r>
              <a:rPr lang="en-US" altLang="zh-CN" dirty="0" err="1"/>
              <a:t>django</a:t>
            </a:r>
            <a:r>
              <a:rPr lang="zh-CN" altLang="zh-CN" dirty="0"/>
              <a:t>的项目进行整合才会出现，并对两者进行连接。</a:t>
            </a:r>
            <a:endParaRPr lang="en-US" altLang="zh-CN" dirty="0"/>
          </a:p>
          <a:p>
            <a:r>
              <a:rPr lang="en-US" altLang="zh-CN" dirty="0"/>
              <a:t>      Static</a:t>
            </a:r>
            <a:r>
              <a:rPr lang="zh-CN" altLang="zh-CN" dirty="0"/>
              <a:t>文件夹下是所有进行合并后前端组合成的一些文件，通过在</a:t>
            </a:r>
            <a:r>
              <a:rPr lang="en-US" altLang="zh-CN" dirty="0"/>
              <a:t>index.html</a:t>
            </a:r>
            <a:r>
              <a:rPr lang="zh-CN" altLang="zh-CN" dirty="0"/>
              <a:t>中对这些文件的引用，从而表现出来。</a:t>
            </a:r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743968-9ED3-4475-98C9-741F72B01F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2" y="2447082"/>
            <a:ext cx="1800225" cy="5664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04890C6-695F-435F-B01D-BCF44E00BD7B}"/>
              </a:ext>
            </a:extLst>
          </p:cNvPr>
          <p:cNvSpPr/>
          <p:nvPr/>
        </p:nvSpPr>
        <p:spPr>
          <a:xfrm>
            <a:off x="336619" y="3842710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文件夹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196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 </a:t>
            </a:r>
            <a:r>
              <a:rPr lang="zh-CN" altLang="en-US" dirty="0"/>
              <a:t>源码结构说明（张倩）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814636-F10A-4CF3-ABFF-D9EA5BACAE68}"/>
              </a:ext>
            </a:extLst>
          </p:cNvPr>
          <p:cNvSpPr/>
          <p:nvPr/>
        </p:nvSpPr>
        <p:spPr>
          <a:xfrm>
            <a:off x="217713" y="933802"/>
            <a:ext cx="6914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/>
              <a:t>三、</a:t>
            </a:r>
            <a:r>
              <a:rPr lang="zh-CN" altLang="zh-CN" b="1" dirty="0"/>
              <a:t>关于后台文件的说明</a:t>
            </a:r>
          </a:p>
          <a:p>
            <a:r>
              <a:rPr lang="zh-CN" altLang="zh-CN" dirty="0"/>
              <a:t>关于</a:t>
            </a:r>
            <a:r>
              <a:rPr lang="en-US" altLang="zh-CN" dirty="0" err="1"/>
              <a:t>django</a:t>
            </a:r>
            <a:r>
              <a:rPr lang="zh-CN" altLang="zh-CN" dirty="0"/>
              <a:t>的文件结构如下：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4890C6-695F-435F-B01D-BCF44E00BD7B}"/>
              </a:ext>
            </a:extLst>
          </p:cNvPr>
          <p:cNvSpPr/>
          <p:nvPr/>
        </p:nvSpPr>
        <p:spPr>
          <a:xfrm>
            <a:off x="217713" y="4394252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3.1 </a:t>
            </a:r>
            <a:r>
              <a:rPr lang="zh-CN" altLang="zh-CN" dirty="0"/>
              <a:t>后端项目结构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2336DB-0CF2-4A9C-8660-8DCECBC287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7" y="1868296"/>
            <a:ext cx="1028700" cy="20999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87E91D-CD1C-4624-851E-FFA572DD1714}"/>
              </a:ext>
            </a:extLst>
          </p:cNvPr>
          <p:cNvSpPr/>
          <p:nvPr/>
        </p:nvSpPr>
        <p:spPr>
          <a:xfrm>
            <a:off x="3674907" y="10374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Aiassistant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文件夹下面有四个文件，这是在创建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django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项目的时候自带的，其中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_init_.py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wsgi.py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并没有使用到，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settings.py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里面是关于项目的一些配置，包括一些协议，必要的包，引入的路径等。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Urls.py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django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项目里面每一个路径的配置，只有在这里进行了相关的配置，才能在项目里面使用这个路径找到相应的文件。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Assistantmodel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文件夹下面也是一些自动生成的文件，需要关注的是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models.py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views.py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，前者是对数据库的一些操作，比如建表；后者是后台处理方法的函数，主要是对前端和数据库进行交互的层面。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63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 </a:t>
            </a:r>
            <a:r>
              <a:rPr lang="zh-CN" altLang="en-US" dirty="0"/>
              <a:t>源码结构说明（张倩）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87E91D-CD1C-4624-851E-FFA572DD1714}"/>
              </a:ext>
            </a:extLst>
          </p:cNvPr>
          <p:cNvSpPr/>
          <p:nvPr/>
        </p:nvSpPr>
        <p:spPr>
          <a:xfrm>
            <a:off x="525307" y="1429084"/>
            <a:ext cx="79900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四</a:t>
            </a:r>
            <a:r>
              <a:rPr lang="en-US" altLang="zh-CN" b="1" dirty="0"/>
              <a:t>.</a:t>
            </a:r>
            <a:r>
              <a:rPr lang="zh-CN" altLang="zh-CN" b="1" dirty="0"/>
              <a:t>总结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整个项目的源码结构说明就是上面介绍的，主要是分为前端和后台这两个大的部分。使用框架的一个重要点是框架会附带许许多多的配置，而这些配置的使用需要自己慢慢去了解，然后再在这个之上来进行自己项目的相关配置和开发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7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4.1 </a:t>
            </a:r>
            <a:r>
              <a:rPr lang="zh-CN" altLang="en-US" dirty="0"/>
              <a:t>需求文档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10A77-F2D6-4E79-A625-FDF5D7AA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0025"/>
            <a:ext cx="7504762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6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4.1 </a:t>
            </a:r>
            <a:r>
              <a:rPr lang="zh-CN" altLang="en-US" dirty="0"/>
              <a:t>需求文档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8D0FD4-9BBA-4145-9DFB-20E2E888A061}"/>
              </a:ext>
            </a:extLst>
          </p:cNvPr>
          <p:cNvSpPr/>
          <p:nvPr/>
        </p:nvSpPr>
        <p:spPr>
          <a:xfrm>
            <a:off x="628650" y="1123405"/>
            <a:ext cx="7886700" cy="4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CN" sz="3200" b="1" kern="22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zh-CN" altLang="zh-CN" sz="3200" b="1" kern="2200" dirty="0">
                <a:latin typeface="Times New Roman" panose="02020603050405020304" pitchFamily="18" charset="0"/>
                <a:ea typeface="黑体" panose="02010609060101010101" pitchFamily="49" charset="-122"/>
              </a:rPr>
              <a:t>概述</a:t>
            </a:r>
          </a:p>
          <a:p>
            <a:pPr marL="742950" lvl="1" indent="-285750" algn="just"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项目名称</a:t>
            </a:r>
          </a:p>
          <a:p>
            <a:pPr marL="238125" indent="266700"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选课组队系统 代号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V1.1 PHARO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8125" indent="266700" algn="just">
              <a:spcAft>
                <a:spcPts val="0"/>
              </a:spcAft>
            </a:pP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AIStudentSystem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智能学生系统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AISS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1.2 </a:t>
            </a:r>
            <a:r>
              <a:rPr lang="zh-CN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建设目标</a:t>
            </a:r>
          </a:p>
          <a:p>
            <a:pPr indent="238125"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帮助同学们选课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，和方便同学们在课程上组队学习，设计一款，辅助选课组队系统，促进同学们交流学习。系统主要拥有的功能：课程选择，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学生信息记录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，学生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组队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1.3 </a:t>
            </a:r>
            <a:r>
              <a:rPr lang="zh-CN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系统结构要求</a:t>
            </a:r>
          </a:p>
          <a:p>
            <a:pPr indent="238125"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分析主要是按照软件工程的基本要求，结合与用户需求的讨论，对系统的整体情况和详细的需求都进行了调研和分析，内容如下。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2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4.1 </a:t>
            </a:r>
            <a:r>
              <a:rPr lang="zh-CN" altLang="en-US" dirty="0"/>
              <a:t>需求文档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8D0FD4-9BBA-4145-9DFB-20E2E888A061}"/>
              </a:ext>
            </a:extLst>
          </p:cNvPr>
          <p:cNvSpPr/>
          <p:nvPr/>
        </p:nvSpPr>
        <p:spPr>
          <a:xfrm>
            <a:off x="354330" y="1188719"/>
            <a:ext cx="788670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spcAft>
                <a:spcPts val="1800"/>
              </a:spcAft>
            </a:pPr>
            <a:r>
              <a:rPr lang="en-US" altLang="zh-CN" b="1" kern="2200" dirty="0"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zh-CN" b="1" kern="2200" dirty="0">
                <a:latin typeface="Times New Roman" panose="02020603050405020304" pitchFamily="18" charset="0"/>
                <a:ea typeface="黑体" panose="02010609060101010101" pitchFamily="49" charset="-122"/>
              </a:rPr>
              <a:t>需求分析</a:t>
            </a:r>
          </a:p>
          <a:p>
            <a:pPr indent="238125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分析主要是按照软件工程的基本要求，结合与用户需求的讨论，对系统的整体情况和详细的需求都进行了调研和分析，内容如下。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38125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zh-CN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课程选择</a:t>
            </a:r>
          </a:p>
          <a:p>
            <a:pPr indent="238125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甲方提供每学期开设的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课程科目，授课教师，上课教室，上课时间等数据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。该应用要求提供选课列表供用户选课，同时从第一期开始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记录每节课的选课记录，选课人数，课程评价，平均分，挂科率，供后续使用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。同时还要能根据课程评价，平均分，挂科率，对课程列表排序，以上数据作为用户选课的参考。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38125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zh-CN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学生信息记录</a:t>
            </a:r>
          </a:p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要求用户注册时，需填写自己的姓名，性别，年级，学院等信息，并且要给自己添加标签。标签暂定有：爱合作，爱钻研，爱实践，外语好，写作能力强，交流能力强。</a:t>
            </a:r>
            <a:endParaRPr lang="zh-CN" altLang="zh-CN" sz="6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4.1 </a:t>
            </a:r>
            <a:r>
              <a:rPr lang="zh-CN" altLang="en-US" dirty="0"/>
              <a:t>需求文档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8D0FD4-9BBA-4145-9DFB-20E2E888A061}"/>
              </a:ext>
            </a:extLst>
          </p:cNvPr>
          <p:cNvSpPr/>
          <p:nvPr/>
        </p:nvSpPr>
        <p:spPr>
          <a:xfrm>
            <a:off x="354330" y="1188719"/>
            <a:ext cx="7886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2.3 </a:t>
            </a:r>
            <a:r>
              <a:rPr lang="zh-CN" altLang="zh-CN" b="1" dirty="0"/>
              <a:t>学生组队</a:t>
            </a:r>
          </a:p>
          <a:p>
            <a:r>
              <a:rPr lang="en-US" altLang="zh-CN" dirty="0"/>
              <a:t>       </a:t>
            </a:r>
            <a:r>
              <a:rPr lang="zh-CN" altLang="zh-CN" dirty="0"/>
              <a:t>在</a:t>
            </a:r>
            <a:r>
              <a:rPr lang="zh-CN" altLang="zh-CN" b="1" dirty="0"/>
              <a:t>每门课程下，用户可以创建队伍</a:t>
            </a:r>
            <a:r>
              <a:rPr lang="zh-CN" altLang="zh-CN" dirty="0"/>
              <a:t>。创建队伍时，</a:t>
            </a:r>
            <a:r>
              <a:rPr lang="zh-CN" altLang="zh-CN" b="1" dirty="0"/>
              <a:t>需要填写队伍名称</a:t>
            </a:r>
            <a:r>
              <a:rPr lang="zh-CN" altLang="zh-CN" dirty="0"/>
              <a:t>，人数上限。队伍要求能够实时</a:t>
            </a:r>
            <a:r>
              <a:rPr lang="zh-CN" altLang="zh-CN" b="1" dirty="0"/>
              <a:t>显示队伍人数，队伍人员信息，队伍属性</a:t>
            </a:r>
            <a:r>
              <a:rPr lang="zh-CN" altLang="zh-CN" dirty="0"/>
              <a:t>，（队伍属性：对人员标签进行统计，例如：一个队伍中有三个人具有爱合作标签，两个人具有钻研标签，则该队伍合作积分为</a:t>
            </a:r>
            <a:r>
              <a:rPr lang="en-US" altLang="zh-CN" dirty="0"/>
              <a:t>3</a:t>
            </a:r>
            <a:r>
              <a:rPr lang="zh-CN" altLang="zh-CN" dirty="0"/>
              <a:t>，钻研积分为</a:t>
            </a:r>
            <a:r>
              <a:rPr lang="en-US" altLang="zh-CN" dirty="0"/>
              <a:t>2</a:t>
            </a:r>
            <a:r>
              <a:rPr lang="zh-CN" altLang="zh-CN" dirty="0"/>
              <a:t>）要求队伍列表可以按照上述五个标签进行排序。</a:t>
            </a:r>
          </a:p>
          <a:p>
            <a:r>
              <a:rPr lang="en-US" altLang="zh-CN" dirty="0"/>
              <a:t>       </a:t>
            </a:r>
            <a:r>
              <a:rPr lang="zh-CN" altLang="zh-CN" dirty="0"/>
              <a:t>用户可以选择加入某个队伍，队长也可以主动邀请用户。每一门课，每个人只能加入一个队伍。</a:t>
            </a:r>
          </a:p>
          <a:p>
            <a:r>
              <a:rPr lang="en-US" altLang="zh-CN" dirty="0"/>
              <a:t>       </a:t>
            </a:r>
            <a:r>
              <a:rPr lang="zh-CN" altLang="zh-CN" dirty="0"/>
              <a:t>队伍应有提交作业功能，暂时定位能够提交</a:t>
            </a:r>
            <a:r>
              <a:rPr lang="en-US" altLang="zh-CN" dirty="0"/>
              <a:t>word</a:t>
            </a:r>
            <a:r>
              <a:rPr lang="zh-CN" altLang="zh-CN" dirty="0"/>
              <a:t>文档即可。</a:t>
            </a:r>
            <a:r>
              <a:rPr lang="en-US" altLang="zh-CN" dirty="0"/>
              <a:t> </a:t>
            </a:r>
            <a:endParaRPr lang="zh-CN" altLang="zh-CN" sz="6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6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分析设计文档 </a:t>
            </a:r>
            <a:r>
              <a:rPr lang="en-US" altLang="zh-CN" dirty="0"/>
              <a:t>4.2 </a:t>
            </a:r>
            <a:r>
              <a:rPr lang="zh-CN" altLang="zh-CN" dirty="0"/>
              <a:t>系统分析与设计文档</a:t>
            </a:r>
            <a:r>
              <a:rPr lang="zh-CN" altLang="en-US" dirty="0"/>
              <a:t>（邓）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1349F6-1D47-45F2-B884-86BE851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1E86-3085-419E-A17B-A2BA35A1BE20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D43AD2-78A5-4514-93D5-7B23BE8B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6" y="856733"/>
            <a:ext cx="5302910" cy="60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808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kso_RED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A000120150312A11PPBG</Template>
  <TotalTime>13378</TotalTime>
  <Words>3494</Words>
  <Application>Microsoft Office PowerPoint</Application>
  <PresentationFormat>全屏显示(4:3)</PresentationFormat>
  <Paragraphs>283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宋体</vt:lpstr>
      <vt:lpstr>微软雅黑</vt:lpstr>
      <vt:lpstr>幼圆</vt:lpstr>
      <vt:lpstr>Arial</vt:lpstr>
      <vt:lpstr>Calibri</vt:lpstr>
      <vt:lpstr>Times New Roman</vt:lpstr>
      <vt:lpstr>Wingdings 2</vt:lpstr>
      <vt:lpstr>A000120140530A99PPBG</vt:lpstr>
      <vt:lpstr> AISS公司最终汇报ppt  张倩1 张有1 邓妙然1 李旭锦1 史凯1 傅天豪 1   1. 北京理工大学软件工程与软件自动化课程B组， 北京 100000      指导老师 高云金老师          </vt:lpstr>
      <vt:lpstr>1 公司开发团队介绍文件</vt:lpstr>
      <vt:lpstr>2 任务分解表</vt:lpstr>
      <vt:lpstr>3 考勤表</vt:lpstr>
      <vt:lpstr>4 分析设计文档 4.1 需求文档</vt:lpstr>
      <vt:lpstr>4 分析设计文档 4.1 需求文档</vt:lpstr>
      <vt:lpstr>4 分析设计文档 4.1 需求文档</vt:lpstr>
      <vt:lpstr>4 分析设计文档 4.1 需求文档</vt:lpstr>
      <vt:lpstr>4 分析设计文档 4.2 系统分析与设计文档（邓）</vt:lpstr>
      <vt:lpstr>4 分析设计文档 4.2 系统分析与设计文档（邓）</vt:lpstr>
      <vt:lpstr>4 分析设计文档 4.2 系统分析与设计文档（邓）</vt:lpstr>
      <vt:lpstr>4 分析设计文档 4.2 系统分析与设计文档（邓）</vt:lpstr>
      <vt:lpstr>4 分析设计文档 4.2 系统分析与设计文档（邓）</vt:lpstr>
      <vt:lpstr>4 分析设计文档 4.2 系统分析与设计文档（邓）</vt:lpstr>
      <vt:lpstr>4 分析设计文档 4.2 系统分析与设计文档（邓）</vt:lpstr>
      <vt:lpstr>4 分析设计文档 4.2 系统分析与设计文档（张有）</vt:lpstr>
      <vt:lpstr>4 分析设计文档 4.2 系统分析与设计文档（张有）</vt:lpstr>
      <vt:lpstr>4 分析设计文档 4.2 系统分析与设计文档（张有）</vt:lpstr>
      <vt:lpstr>4 分析设计文档 4.2 系统分析与设计文档（张有）</vt:lpstr>
      <vt:lpstr>4 分析设计文档 4.2 系统分析与设计文档（张有）</vt:lpstr>
      <vt:lpstr>4 分析设计文档 4.2 系统分析与设计文档（张有）</vt:lpstr>
      <vt:lpstr>4 分析设计文档 4.2 系统分析与设计文档（张有）</vt:lpstr>
      <vt:lpstr>4 分析设计文档 4.2 系统分析与设计文档（张有）</vt:lpstr>
      <vt:lpstr>4 分析设计文档 4.2 系统分析与设计文档（张有）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4.3 CICD实验报告（张有）</vt:lpstr>
      <vt:lpstr>4 分析设计文档 4.4 演示视频或现场演示（张有）</vt:lpstr>
      <vt:lpstr>5 期末组内打分</vt:lpstr>
      <vt:lpstr>5 期末组内打分表</vt:lpstr>
      <vt:lpstr>6 同学总结</vt:lpstr>
      <vt:lpstr>7 源码结构说明（张倩）</vt:lpstr>
      <vt:lpstr>7 源码结构说明（张倩）</vt:lpstr>
      <vt:lpstr>7 源码结构说明（张倩）</vt:lpstr>
      <vt:lpstr>7 源码结构说明（张倩）</vt:lpstr>
      <vt:lpstr>7 源码结构说明（张倩）</vt:lpstr>
      <vt:lpstr>7 源码结构说明（张倩）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 zhang</dc:creator>
  <cp:lastModifiedBy>Tianhao</cp:lastModifiedBy>
  <cp:revision>544</cp:revision>
  <dcterms:created xsi:type="dcterms:W3CDTF">2015-11-03T00:55:00Z</dcterms:created>
  <dcterms:modified xsi:type="dcterms:W3CDTF">2019-05-16T18:30:34Z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2052-10.1.0.6120</vt:lpwstr>
  </property>
</Properties>
</file>