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7"/>
  </p:handoutMasterIdLst>
  <p:sldIdLst>
    <p:sldId id="256" r:id="rId3"/>
    <p:sldId id="258" r:id="rId4"/>
    <p:sldId id="257" r:id="rId5"/>
    <p:sldId id="259" r:id="rId6"/>
    <p:sldId id="265" r:id="rId7"/>
    <p:sldId id="261" r:id="rId8"/>
    <p:sldId id="260" r:id="rId9"/>
    <p:sldId id="262" r:id="rId10"/>
    <p:sldId id="267" r:id="rId11"/>
    <p:sldId id="272" r:id="rId12"/>
    <p:sldId id="273" r:id="rId13"/>
    <p:sldId id="274" r:id="rId14"/>
    <p:sldId id="275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1DE"/>
    <a:srgbClr val="2082EE"/>
    <a:srgbClr val="25F2CA"/>
    <a:srgbClr val="0DD1AC"/>
    <a:srgbClr val="228DEE"/>
    <a:srgbClr val="0EE4BB"/>
    <a:srgbClr val="495DDD"/>
    <a:srgbClr val="20A5EE"/>
    <a:srgbClr val="137DF1"/>
    <a:srgbClr val="21B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9389" autoAdjust="0"/>
  </p:normalViewPr>
  <p:slideViewPr>
    <p:cSldViewPr snapToGrid="0" showGuides="1">
      <p:cViewPr>
        <p:scale>
          <a:sx n="75" d="100"/>
          <a:sy n="75" d="100"/>
        </p:scale>
        <p:origin x="2178" y="708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24EDCC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21BAE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2E89E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475FD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256D-24A6-420A-9EC4-B8DD36969D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E8B4-511D-4295-88C1-8CB4F41D86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75FDE">
                  <a:alpha val="0"/>
                </a:srgbClr>
              </a:gs>
              <a:gs pos="100000">
                <a:srgbClr val="475FDE">
                  <a:alpha val="3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655063" y="6477000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pc="2400" smtClean="0">
                <a:solidFill>
                  <a:schemeClr val="bg1"/>
                </a:solidFill>
              </a:rPr>
              <a:t>CHARHIGH</a:t>
            </a:r>
            <a:endParaRPr lang="zh-CN" altLang="en-US" sz="1000" spc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4000">
                <a:srgbClr val="0D174B">
                  <a:alpha val="85000"/>
                </a:srgbClr>
              </a:gs>
              <a:gs pos="100000">
                <a:srgbClr val="17287F">
                  <a:alpha val="2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655063" y="6477000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pc="2400" smtClean="0">
                <a:solidFill>
                  <a:schemeClr val="bg1"/>
                </a:solidFill>
              </a:rPr>
              <a:t>CHARHIGH</a:t>
            </a:r>
            <a:endParaRPr lang="zh-CN" altLang="en-US" sz="1000" spc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5091D"/>
              </a:gs>
              <a:gs pos="0">
                <a:srgbClr val="0D1849">
                  <a:alpha val="9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655063" y="6477000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pc="2400" smtClean="0">
                <a:solidFill>
                  <a:schemeClr val="bg1"/>
                </a:solidFill>
              </a:rPr>
              <a:t>CHARHIGH</a:t>
            </a:r>
            <a:endParaRPr lang="zh-CN" altLang="en-US" sz="1000" spc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3B87-B703-47B0-BB93-2017200A0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FD75-5B9D-426B-8C47-9EA938E07A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22403" y="1362362"/>
            <a:ext cx="3480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BeaconPay</a:t>
            </a:r>
            <a:endParaRPr lang="en-US" altLang="zh-CN" sz="48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1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19448" y="2690329"/>
            <a:ext cx="4886325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1400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Gasless USDC payments with verifiable events</a:t>
            </a:r>
            <a:endParaRPr lang="zh-CN" altLang="en-US" sz="14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704020202020204" pitchFamily="34" charset="0"/>
              <a:buChar char="•"/>
            </a:pPr>
            <a:endParaRPr lang="zh-CN" altLang="en-US" sz="14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1400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Powered by EIP-7702 + Sponsored Transactions</a:t>
            </a:r>
            <a:endParaRPr lang="zh-CN" altLang="en-US" sz="14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704020202020204" pitchFamily="34" charset="0"/>
              <a:buChar char="•"/>
            </a:pPr>
            <a:endParaRPr lang="zh-CN" altLang="en-US" sz="14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1400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Deployable on Ethereum, Zircuit, Flow</a:t>
            </a:r>
            <a:endParaRPr lang="zh-CN" altLang="en-US" sz="14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2"/>
          <p:cNvSpPr txBox="1"/>
          <p:nvPr/>
        </p:nvSpPr>
        <p:spPr>
          <a:xfrm>
            <a:off x="467499" y="226019"/>
            <a:ext cx="1832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Contact 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" name="直接连接符 15"/>
          <p:cNvCxnSpPr/>
          <p:nvPr/>
        </p:nvCxnSpPr>
        <p:spPr>
          <a:xfrm>
            <a:off x="467360" y="822445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467360" y="1393825"/>
            <a:ext cx="8599805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25F2CA"/>
                </a:solidFill>
              </a:rPr>
              <a:t>Eventor</a:t>
            </a:r>
            <a:endParaRPr lang="en-US" sz="2000">
              <a:solidFill>
                <a:srgbClr val="25F2CA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The main contract that handles payment validation and event emission using a commit-reveal pattern.</a:t>
            </a:r>
            <a:endParaRPr lang="en-US" sz="2000">
              <a:solidFill>
                <a:schemeClr val="bg1"/>
              </a:solidFill>
            </a:endParaRPr>
          </a:p>
          <a:p>
            <a:endParaRPr lang="en-US"/>
          </a:p>
          <a:p>
            <a:r>
              <a:rPr lang="en-US" sz="2000">
                <a:solidFill>
                  <a:srgbClr val="2082EE"/>
                </a:solidFill>
              </a:rPr>
              <a:t>Key Features:</a:t>
            </a:r>
            <a:endParaRPr lang="en-US" sz="2000">
              <a:solidFill>
                <a:srgbClr val="2082EE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Uses transient storage for temporary state between calls.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Validates USDC payment amounts and recipients.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Emits ConfirmedPayment events after successful validation.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Implements a commit-reveal pattern for payment validation.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/>
          </a:p>
          <a:p>
            <a:r>
              <a:rPr lang="en-US" sz="2000">
                <a:solidFill>
                  <a:srgbClr val="4761DE"/>
                </a:solidFill>
              </a:rPr>
              <a:t>Paymaster</a:t>
            </a:r>
            <a:endParaRPr lang="en-US" sz="2000">
              <a:solidFill>
                <a:srgbClr val="4761DE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The Paymaster contract is responsible for executing sponsored transactions. It has a sponsoredReveal function that can only be called by the registered paymaster address in the Eventor contract.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10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2"/>
          <p:cNvSpPr txBox="1"/>
          <p:nvPr/>
        </p:nvSpPr>
        <p:spPr>
          <a:xfrm>
            <a:off x="467499" y="226019"/>
            <a:ext cx="43224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Supported Networks 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" name="直接连接符 15"/>
          <p:cNvCxnSpPr/>
          <p:nvPr/>
        </p:nvCxnSpPr>
        <p:spPr>
          <a:xfrm>
            <a:off x="467360" y="822445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shot 2025-08-17 at 2.55.05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040765"/>
            <a:ext cx="6388100" cy="2159000"/>
          </a:xfrm>
          <a:prstGeom prst="rect">
            <a:avLst/>
          </a:prstGeom>
        </p:spPr>
      </p:pic>
      <p:sp>
        <p:nvSpPr>
          <p:cNvPr id="6" name="文本框 42"/>
          <p:cNvSpPr txBox="1"/>
          <p:nvPr/>
        </p:nvSpPr>
        <p:spPr>
          <a:xfrm>
            <a:off x="562114" y="3849964"/>
            <a:ext cx="2244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Installation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" name="直接连接符 15"/>
          <p:cNvCxnSpPr/>
          <p:nvPr/>
        </p:nvCxnSpPr>
        <p:spPr>
          <a:xfrm>
            <a:off x="561975" y="4446390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shot 2025-08-17 at 2.56.23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834890"/>
            <a:ext cx="3390900" cy="1625600"/>
          </a:xfrm>
          <a:prstGeom prst="rect">
            <a:avLst/>
          </a:prstGeom>
        </p:spPr>
      </p:pic>
      <p:sp>
        <p:nvSpPr>
          <p:cNvPr id="16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11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2"/>
          <p:cNvSpPr txBox="1"/>
          <p:nvPr/>
        </p:nvSpPr>
        <p:spPr>
          <a:xfrm>
            <a:off x="240804" y="258404"/>
            <a:ext cx="1563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Usage 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" name="直接连接符 15"/>
          <p:cNvCxnSpPr/>
          <p:nvPr/>
        </p:nvCxnSpPr>
        <p:spPr>
          <a:xfrm>
            <a:off x="240665" y="854830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9"/>
          <p:cNvSpPr/>
          <p:nvPr/>
        </p:nvSpPr>
        <p:spPr>
          <a:xfrm>
            <a:off x="241300" y="1130300"/>
            <a:ext cx="1868170" cy="388620"/>
          </a:xfrm>
          <a:prstGeom prst="parallelogram">
            <a:avLst>
              <a:gd name="adj" fmla="val 58333"/>
            </a:avLst>
          </a:prstGeom>
          <a:solidFill>
            <a:srgbClr val="25E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平行四边形 10"/>
          <p:cNvSpPr/>
          <p:nvPr/>
        </p:nvSpPr>
        <p:spPr>
          <a:xfrm>
            <a:off x="5665470" y="968375"/>
            <a:ext cx="2244725" cy="388620"/>
          </a:xfrm>
          <a:prstGeom prst="parallelogram">
            <a:avLst>
              <a:gd name="adj" fmla="val 58333"/>
            </a:avLst>
          </a:prstGeom>
          <a:solidFill>
            <a:srgbClr val="21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13" descr="Screenshot 2025-08-17 at 2.59.19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825625"/>
            <a:ext cx="1574800" cy="508000"/>
          </a:xfrm>
          <a:prstGeom prst="rect">
            <a:avLst/>
          </a:prstGeom>
        </p:spPr>
      </p:pic>
      <p:pic>
        <p:nvPicPr>
          <p:cNvPr id="15" name="Picture 14" descr="Screenshot 2025-08-17 at 3.00.22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70" y="1632585"/>
            <a:ext cx="6451600" cy="2311400"/>
          </a:xfrm>
          <a:prstGeom prst="rect">
            <a:avLst/>
          </a:prstGeom>
        </p:spPr>
      </p:pic>
      <p:sp>
        <p:nvSpPr>
          <p:cNvPr id="4" name="平行四边形 11"/>
          <p:cNvSpPr/>
          <p:nvPr/>
        </p:nvSpPr>
        <p:spPr>
          <a:xfrm>
            <a:off x="241300" y="3108325"/>
            <a:ext cx="1781175" cy="387985"/>
          </a:xfrm>
          <a:prstGeom prst="parallelogram">
            <a:avLst>
              <a:gd name="adj" fmla="val 58333"/>
            </a:avLst>
          </a:prstGeom>
          <a:solidFill>
            <a:srgbClr val="137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Deploy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388124" y="3730690"/>
            <a:ext cx="2879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Set your environment variables:</a:t>
            </a:r>
            <a:endParaRPr lang="en-US" altLang="zh-CN" sz="14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" name="Picture 15" descr="Screenshot 2025-08-17 at 3.03.18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4177665"/>
            <a:ext cx="4813300" cy="774700"/>
          </a:xfrm>
          <a:prstGeom prst="rect">
            <a:avLst/>
          </a:prstGeom>
        </p:spPr>
      </p:pic>
      <p:sp>
        <p:nvSpPr>
          <p:cNvPr id="17" name="文本框 14"/>
          <p:cNvSpPr txBox="1"/>
          <p:nvPr/>
        </p:nvSpPr>
        <p:spPr>
          <a:xfrm>
            <a:off x="241300" y="5176520"/>
            <a:ext cx="5064760" cy="125031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14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Deploy the Eventor  and Paymaster contracts, </a:t>
            </a:r>
            <a:endParaRPr lang="en-US" altLang="zh-CN" sz="14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and then set the paymaster  address </a:t>
            </a:r>
            <a:endParaRPr lang="en-US" altLang="zh-CN" sz="14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in the Eventor  contract.</a:t>
            </a:r>
            <a:endParaRPr lang="en-US" altLang="zh-CN" sz="14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8" name="Picture 17" descr="Screenshot 2025-08-17 at 3.06.12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5290185"/>
            <a:ext cx="800100" cy="254000"/>
          </a:xfrm>
          <a:prstGeom prst="rect">
            <a:avLst/>
          </a:prstGeom>
        </p:spPr>
      </p:pic>
      <p:pic>
        <p:nvPicPr>
          <p:cNvPr id="20" name="Picture 19" descr="Screenshot 2025-08-17 at 3.06.12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5923280"/>
            <a:ext cx="800100" cy="254000"/>
          </a:xfrm>
          <a:prstGeom prst="rect">
            <a:avLst/>
          </a:prstGeom>
        </p:spPr>
      </p:pic>
      <p:pic>
        <p:nvPicPr>
          <p:cNvPr id="22" name="Picture 21" descr="Screenshot 2025-08-17 at 3.07.51 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775" y="5645785"/>
            <a:ext cx="1016000" cy="203200"/>
          </a:xfrm>
          <a:prstGeom prst="rect">
            <a:avLst/>
          </a:prstGeom>
        </p:spPr>
      </p:pic>
      <p:sp>
        <p:nvSpPr>
          <p:cNvPr id="23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12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2"/>
          <p:cNvSpPr txBox="1"/>
          <p:nvPr/>
        </p:nvSpPr>
        <p:spPr>
          <a:xfrm>
            <a:off x="467499" y="226019"/>
            <a:ext cx="28873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Development 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" name="直接连接符 15"/>
          <p:cNvCxnSpPr/>
          <p:nvPr/>
        </p:nvCxnSpPr>
        <p:spPr>
          <a:xfrm>
            <a:off x="467360" y="822445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5"/>
          <p:cNvCxnSpPr/>
          <p:nvPr/>
        </p:nvCxnSpPr>
        <p:spPr>
          <a:xfrm>
            <a:off x="561975" y="4446390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shot 2025-08-17 at 3.11.38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49450"/>
            <a:ext cx="7264400" cy="2959100"/>
          </a:xfrm>
          <a:prstGeom prst="rect">
            <a:avLst/>
          </a:prstGeom>
        </p:spPr>
      </p:pic>
      <p:sp>
        <p:nvSpPr>
          <p:cNvPr id="12" name="平行四边形 9"/>
          <p:cNvSpPr/>
          <p:nvPr/>
        </p:nvSpPr>
        <p:spPr>
          <a:xfrm>
            <a:off x="391795" y="1130300"/>
            <a:ext cx="2722880" cy="388620"/>
          </a:xfrm>
          <a:prstGeom prst="parallelogram">
            <a:avLst>
              <a:gd name="adj" fmla="val 58333"/>
            </a:avLst>
          </a:prstGeom>
          <a:solidFill>
            <a:srgbClr val="25E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Structure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平行四边形 10"/>
          <p:cNvSpPr/>
          <p:nvPr/>
        </p:nvSpPr>
        <p:spPr>
          <a:xfrm>
            <a:off x="8748395" y="1130300"/>
            <a:ext cx="2244725" cy="388620"/>
          </a:xfrm>
          <a:prstGeom prst="parallelogram">
            <a:avLst>
              <a:gd name="adj" fmla="val 58333"/>
            </a:avLst>
          </a:prstGeom>
          <a:solidFill>
            <a:srgbClr val="21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8395" y="1928495"/>
            <a:ext cx="590550" cy="38925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MIT</a:t>
            </a:r>
            <a:endParaRPr lang="en-US" altLang="zh-CN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13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9489" y="1870362"/>
            <a:ext cx="23120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THANK</a:t>
            </a:r>
            <a:endParaRPr lang="en-US" altLang="zh-CN" sz="48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r"/>
            <a:r>
              <a:rPr lang="en-US" altLang="zh-CN" sz="48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YOU</a:t>
            </a:r>
            <a:endParaRPr lang="en-US" altLang="zh-CN" sz="48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r"/>
            <a:endParaRPr lang="en-US" altLang="zh-CN" sz="48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14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78200" y="5015284"/>
            <a:ext cx="2679700" cy="699716"/>
          </a:xfrm>
          <a:prstGeom prst="rect">
            <a:avLst/>
          </a:prstGeom>
          <a:solidFill>
            <a:srgbClr val="24E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5700" y="5015284"/>
            <a:ext cx="2679700" cy="699716"/>
          </a:xfrm>
          <a:prstGeom prst="rect">
            <a:avLst/>
          </a:prstGeom>
          <a:solidFill>
            <a:srgbClr val="0EC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93200" y="5015284"/>
            <a:ext cx="2679700" cy="699716"/>
          </a:xfrm>
          <a:prstGeom prst="rect">
            <a:avLst/>
          </a:prstGeom>
          <a:solidFill>
            <a:srgbClr val="475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93770" y="5081443"/>
            <a:ext cx="2432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Seamless on/off-ramps</a:t>
            </a:r>
            <a:endParaRPr lang="en-US" altLang="zh-CN" sz="16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62700" y="5015230"/>
            <a:ext cx="242570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AI-driven </a:t>
            </a:r>
            <a:endParaRPr lang="en-US" altLang="zh-CN" sz="16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intent payments</a:t>
            </a:r>
            <a:endParaRPr lang="en-US" altLang="zh-CN" sz="16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8701" y="5081443"/>
            <a:ext cx="2538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Automated cross-chain </a:t>
            </a:r>
            <a:endParaRPr lang="en-US" altLang="zh-CN" sz="16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16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settlements</a:t>
            </a:r>
            <a:endParaRPr lang="en-US" altLang="zh-CN" sz="16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5535" y="213890"/>
            <a:ext cx="4959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Mission &amp; Vision</a:t>
            </a:r>
            <a:endParaRPr lang="en-US" altLang="zh-CN" sz="48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5765" y="2270125"/>
            <a:ext cx="2652395" cy="327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Vision: Become the universal on-chain payment standard, bridging TradFi ↔ DeFi with:</a:t>
            </a:r>
            <a:endParaRPr lang="en-US" altLang="zh-CN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i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96290" y="1933887"/>
            <a:ext cx="2013585" cy="0"/>
          </a:xfrm>
          <a:prstGeom prst="line">
            <a:avLst/>
          </a:prstGeom>
          <a:ln w="28575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shot 2025-08-17 at 1.53.40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0" y="2380615"/>
            <a:ext cx="1938020" cy="1851025"/>
          </a:xfrm>
          <a:prstGeom prst="rect">
            <a:avLst/>
          </a:prstGeom>
        </p:spPr>
      </p:pic>
      <p:pic>
        <p:nvPicPr>
          <p:cNvPr id="4" name="Picture 3" descr="Screenshot 2025-08-17 at 1.56.28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2380615"/>
            <a:ext cx="2009775" cy="1872615"/>
          </a:xfrm>
          <a:prstGeom prst="rect">
            <a:avLst/>
          </a:prstGeom>
        </p:spPr>
      </p:pic>
      <p:pic>
        <p:nvPicPr>
          <p:cNvPr id="8" name="Picture 7" descr="Screenshot 2025-08-17 at 2.00.13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60" y="2307590"/>
            <a:ext cx="1919605" cy="19196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774" y="1043899"/>
            <a:ext cx="9058910" cy="5530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50000"/>
              </a:lnSpc>
            </a:pPr>
            <a:r>
              <a:rPr lang="en-US" altLang="zh-CN" sz="2000" i="1" smtClean="0">
                <a:ln/>
                <a:solidFill>
                  <a:srgbClr val="25F2CA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Mission:</a:t>
            </a:r>
            <a:r>
              <a:rPr lang="en-US" altLang="zh-CN" sz="2000" i="1" smtClean="0">
                <a:ln/>
                <a:solidFill>
                  <a:srgbClr val="25F2C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Break blockchain barriers with gasless, user-centric payments</a:t>
            </a:r>
            <a:endParaRPr lang="en-US" altLang="zh-CN" sz="2000" b="1" i="1" smtClean="0">
              <a:ln/>
              <a:solidFill>
                <a:srgbClr val="25F2C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9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2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152446" y="1566817"/>
            <a:ext cx="487680" cy="487680"/>
          </a:xfrm>
          <a:prstGeom prst="ellipse">
            <a:avLst/>
          </a:prstGeom>
          <a:solidFill>
            <a:srgbClr val="24E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52446" y="2672806"/>
            <a:ext cx="487680" cy="487680"/>
          </a:xfrm>
          <a:prstGeom prst="ellipse">
            <a:avLst/>
          </a:prstGeom>
          <a:solidFill>
            <a:srgbClr val="21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52446" y="3778795"/>
            <a:ext cx="487680" cy="487680"/>
          </a:xfrm>
          <a:prstGeom prst="ellipse">
            <a:avLst/>
          </a:prstGeom>
          <a:solidFill>
            <a:srgbClr val="2E8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52446" y="4884784"/>
            <a:ext cx="487680" cy="487680"/>
          </a:xfrm>
          <a:prstGeom prst="ellipse">
            <a:avLst/>
          </a:prstGeom>
          <a:solidFill>
            <a:srgbClr val="475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21860" y="1515110"/>
            <a:ext cx="53790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  <a:sym typeface="+mn-ea"/>
              </a:rPr>
              <a:t>Users don’t want to manage ETH for gas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1860" y="2621280"/>
            <a:ext cx="550354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  <a:sym typeface="+mn-ea"/>
              </a:rPr>
              <a:t>Merchants need verifiable, auditable events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21860" y="3727450"/>
            <a:ext cx="635444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  <a:sym typeface="+mn-ea"/>
              </a:rPr>
              <a:t>Multi-chain fragmentation complicates onboarding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21860" y="4833620"/>
            <a:ext cx="685165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  <a:sym typeface="+mn-ea"/>
              </a:rPr>
              <a:t>Existing sponsored transactions lack security &amp; control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79482" y="161060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1.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79482" y="271659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2.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79482" y="382258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3.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79482" y="492856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4.</a:t>
            </a:r>
            <a:endParaRPr lang="en-US" altLang="zh-CN" sz="20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2218" y="1275937"/>
            <a:ext cx="26047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i="1" smtClean="0">
                <a:solidFill>
                  <a:schemeClr val="bg1"/>
                </a:solidFill>
                <a:effectLst>
                  <a:outerShdw blurRad="762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  <a:sym typeface="+mn-ea"/>
              </a:rPr>
              <a:t>Problem</a:t>
            </a:r>
            <a:endParaRPr lang="en-US" altLang="zh-CN" sz="48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59130" y="2168529"/>
            <a:ext cx="2727960" cy="0"/>
          </a:xfrm>
          <a:prstGeom prst="line">
            <a:avLst/>
          </a:prstGeom>
          <a:ln w="28575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3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808990" y="2125980"/>
            <a:ext cx="1040130" cy="946150"/>
            <a:chOff x="1721082" y="2031571"/>
            <a:chExt cx="945918" cy="945918"/>
          </a:xfrm>
        </p:grpSpPr>
        <p:sp>
          <p:nvSpPr>
            <p:cNvPr id="49" name="椭圆 48"/>
            <p:cNvSpPr/>
            <p:nvPr/>
          </p:nvSpPr>
          <p:spPr>
            <a:xfrm>
              <a:off x="1721082" y="2031571"/>
              <a:ext cx="945918" cy="945918"/>
            </a:xfrm>
            <a:prstGeom prst="ellipse">
              <a:avLst/>
            </a:prstGeom>
            <a:gradFill flip="none" rotWithShape="1">
              <a:gsLst>
                <a:gs pos="100000">
                  <a:srgbClr val="24EDCC">
                    <a:alpha val="0"/>
                  </a:srgbClr>
                </a:gs>
                <a:gs pos="0">
                  <a:srgbClr val="98F6E6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854406" y="2164895"/>
              <a:ext cx="679270" cy="679270"/>
              <a:chOff x="2769324" y="1611085"/>
              <a:chExt cx="679270" cy="67927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769324" y="1611085"/>
                <a:ext cx="679270" cy="679270"/>
              </a:xfrm>
              <a:prstGeom prst="ellipse">
                <a:avLst/>
              </a:prstGeom>
              <a:solidFill>
                <a:srgbClr val="24E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voice-message-microphone_63764"/>
              <p:cNvSpPr>
                <a:spLocks noChangeAspect="1"/>
              </p:cNvSpPr>
              <p:nvPr/>
            </p:nvSpPr>
            <p:spPr bwMode="auto">
              <a:xfrm>
                <a:off x="3013332" y="1813560"/>
                <a:ext cx="191254" cy="274320"/>
              </a:xfrm>
              <a:custGeom>
                <a:avLst/>
                <a:gdLst>
                  <a:gd name="connsiteX0" fmla="*/ 22848 w 423180"/>
                  <a:gd name="connsiteY0" fmla="*/ 202273 h 606977"/>
                  <a:gd name="connsiteX1" fmla="*/ 23841 w 423180"/>
                  <a:gd name="connsiteY1" fmla="*/ 202273 h 606977"/>
                  <a:gd name="connsiteX2" fmla="*/ 46689 w 423180"/>
                  <a:gd name="connsiteY2" fmla="*/ 225087 h 606977"/>
                  <a:gd name="connsiteX3" fmla="*/ 46689 w 423180"/>
                  <a:gd name="connsiteY3" fmla="*/ 273691 h 606977"/>
                  <a:gd name="connsiteX4" fmla="*/ 209603 w 423180"/>
                  <a:gd name="connsiteY4" fmla="*/ 437358 h 606977"/>
                  <a:gd name="connsiteX5" fmla="*/ 213577 w 423180"/>
                  <a:gd name="connsiteY5" fmla="*/ 437358 h 606977"/>
                  <a:gd name="connsiteX6" fmla="*/ 377485 w 423180"/>
                  <a:gd name="connsiteY6" fmla="*/ 273691 h 606977"/>
                  <a:gd name="connsiteX7" fmla="*/ 377485 w 423180"/>
                  <a:gd name="connsiteY7" fmla="*/ 225087 h 606977"/>
                  <a:gd name="connsiteX8" fmla="*/ 399339 w 423180"/>
                  <a:gd name="connsiteY8" fmla="*/ 202273 h 606977"/>
                  <a:gd name="connsiteX9" fmla="*/ 400332 w 423180"/>
                  <a:gd name="connsiteY9" fmla="*/ 202273 h 606977"/>
                  <a:gd name="connsiteX10" fmla="*/ 423180 w 423180"/>
                  <a:gd name="connsiteY10" fmla="*/ 225087 h 606977"/>
                  <a:gd name="connsiteX11" fmla="*/ 423180 w 423180"/>
                  <a:gd name="connsiteY11" fmla="*/ 273691 h 606977"/>
                  <a:gd name="connsiteX12" fmla="*/ 258279 w 423180"/>
                  <a:gd name="connsiteY12" fmla="*/ 478027 h 606977"/>
                  <a:gd name="connsiteX13" fmla="*/ 258279 w 423180"/>
                  <a:gd name="connsiteY13" fmla="*/ 513736 h 606977"/>
                  <a:gd name="connsiteX14" fmla="*/ 304968 w 423180"/>
                  <a:gd name="connsiteY14" fmla="*/ 513736 h 606977"/>
                  <a:gd name="connsiteX15" fmla="*/ 350663 w 423180"/>
                  <a:gd name="connsiteY15" fmla="*/ 560357 h 606977"/>
                  <a:gd name="connsiteX16" fmla="*/ 304968 w 423180"/>
                  <a:gd name="connsiteY16" fmla="*/ 606977 h 606977"/>
                  <a:gd name="connsiteX17" fmla="*/ 258279 w 423180"/>
                  <a:gd name="connsiteY17" fmla="*/ 606977 h 606977"/>
                  <a:gd name="connsiteX18" fmla="*/ 164901 w 423180"/>
                  <a:gd name="connsiteY18" fmla="*/ 606977 h 606977"/>
                  <a:gd name="connsiteX19" fmla="*/ 118212 w 423180"/>
                  <a:gd name="connsiteY19" fmla="*/ 606977 h 606977"/>
                  <a:gd name="connsiteX20" fmla="*/ 72517 w 423180"/>
                  <a:gd name="connsiteY20" fmla="*/ 560357 h 606977"/>
                  <a:gd name="connsiteX21" fmla="*/ 118212 w 423180"/>
                  <a:gd name="connsiteY21" fmla="*/ 513736 h 606977"/>
                  <a:gd name="connsiteX22" fmla="*/ 164901 w 423180"/>
                  <a:gd name="connsiteY22" fmla="*/ 513736 h 606977"/>
                  <a:gd name="connsiteX23" fmla="*/ 164901 w 423180"/>
                  <a:gd name="connsiteY23" fmla="*/ 478027 h 606977"/>
                  <a:gd name="connsiteX24" fmla="*/ 0 w 423180"/>
                  <a:gd name="connsiteY24" fmla="*/ 274683 h 606977"/>
                  <a:gd name="connsiteX25" fmla="*/ 0 w 423180"/>
                  <a:gd name="connsiteY25" fmla="*/ 225087 h 606977"/>
                  <a:gd name="connsiteX26" fmla="*/ 22848 w 423180"/>
                  <a:gd name="connsiteY26" fmla="*/ 202273 h 606977"/>
                  <a:gd name="connsiteX27" fmla="*/ 122186 w 423180"/>
                  <a:gd name="connsiteY27" fmla="*/ 194468 h 606977"/>
                  <a:gd name="connsiteX28" fmla="*/ 300993 w 423180"/>
                  <a:gd name="connsiteY28" fmla="*/ 194468 h 606977"/>
                  <a:gd name="connsiteX29" fmla="*/ 326821 w 423180"/>
                  <a:gd name="connsiteY29" fmla="*/ 221230 h 606977"/>
                  <a:gd name="connsiteX30" fmla="*/ 326821 w 423180"/>
                  <a:gd name="connsiteY30" fmla="*/ 266826 h 606977"/>
                  <a:gd name="connsiteX31" fmla="*/ 212583 w 423180"/>
                  <a:gd name="connsiteY31" fmla="*/ 380814 h 606977"/>
                  <a:gd name="connsiteX32" fmla="*/ 210596 w 423180"/>
                  <a:gd name="connsiteY32" fmla="*/ 380814 h 606977"/>
                  <a:gd name="connsiteX33" fmla="*/ 96358 w 423180"/>
                  <a:gd name="connsiteY33" fmla="*/ 266826 h 606977"/>
                  <a:gd name="connsiteX34" fmla="*/ 96358 w 423180"/>
                  <a:gd name="connsiteY34" fmla="*/ 221230 h 606977"/>
                  <a:gd name="connsiteX35" fmla="*/ 122186 w 423180"/>
                  <a:gd name="connsiteY35" fmla="*/ 194468 h 606977"/>
                  <a:gd name="connsiteX36" fmla="*/ 210596 w 423180"/>
                  <a:gd name="connsiteY36" fmla="*/ 0 h 606977"/>
                  <a:gd name="connsiteX37" fmla="*/ 212583 w 423180"/>
                  <a:gd name="connsiteY37" fmla="*/ 0 h 606977"/>
                  <a:gd name="connsiteX38" fmla="*/ 326821 w 423180"/>
                  <a:gd name="connsiteY38" fmla="*/ 114082 h 606977"/>
                  <a:gd name="connsiteX39" fmla="*/ 326821 w 423180"/>
                  <a:gd name="connsiteY39" fmla="*/ 116067 h 606977"/>
                  <a:gd name="connsiteX40" fmla="*/ 303974 w 423180"/>
                  <a:gd name="connsiteY40" fmla="*/ 138883 h 606977"/>
                  <a:gd name="connsiteX41" fmla="*/ 119206 w 423180"/>
                  <a:gd name="connsiteY41" fmla="*/ 138883 h 606977"/>
                  <a:gd name="connsiteX42" fmla="*/ 96358 w 423180"/>
                  <a:gd name="connsiteY42" fmla="*/ 116067 h 606977"/>
                  <a:gd name="connsiteX43" fmla="*/ 96358 w 423180"/>
                  <a:gd name="connsiteY43" fmla="*/ 114082 h 606977"/>
                  <a:gd name="connsiteX44" fmla="*/ 210596 w 423180"/>
                  <a:gd name="connsiteY44" fmla="*/ 0 h 60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3180" h="606977">
                    <a:moveTo>
                      <a:pt x="22848" y="202273"/>
                    </a:moveTo>
                    <a:lnTo>
                      <a:pt x="23841" y="202273"/>
                    </a:lnTo>
                    <a:cubicBezTo>
                      <a:pt x="36755" y="202273"/>
                      <a:pt x="46689" y="213184"/>
                      <a:pt x="46689" y="225087"/>
                    </a:cubicBezTo>
                    <a:lnTo>
                      <a:pt x="46689" y="273691"/>
                    </a:lnTo>
                    <a:cubicBezTo>
                      <a:pt x="46689" y="363956"/>
                      <a:pt x="119206" y="437358"/>
                      <a:pt x="209603" y="437358"/>
                    </a:cubicBezTo>
                    <a:lnTo>
                      <a:pt x="213577" y="437358"/>
                    </a:lnTo>
                    <a:cubicBezTo>
                      <a:pt x="303975" y="437358"/>
                      <a:pt x="377485" y="363956"/>
                      <a:pt x="377485" y="273691"/>
                    </a:cubicBezTo>
                    <a:lnTo>
                      <a:pt x="377485" y="225087"/>
                    </a:lnTo>
                    <a:cubicBezTo>
                      <a:pt x="377485" y="213184"/>
                      <a:pt x="386425" y="202273"/>
                      <a:pt x="399339" y="202273"/>
                    </a:cubicBezTo>
                    <a:lnTo>
                      <a:pt x="400332" y="202273"/>
                    </a:lnTo>
                    <a:cubicBezTo>
                      <a:pt x="412253" y="202273"/>
                      <a:pt x="423180" y="213184"/>
                      <a:pt x="423180" y="225087"/>
                    </a:cubicBezTo>
                    <a:lnTo>
                      <a:pt x="423180" y="273691"/>
                    </a:lnTo>
                    <a:cubicBezTo>
                      <a:pt x="423180" y="373875"/>
                      <a:pt x="352650" y="458189"/>
                      <a:pt x="258279" y="478027"/>
                    </a:cubicBezTo>
                    <a:lnTo>
                      <a:pt x="258279" y="513736"/>
                    </a:lnTo>
                    <a:lnTo>
                      <a:pt x="304968" y="513736"/>
                    </a:lnTo>
                    <a:cubicBezTo>
                      <a:pt x="330796" y="513736"/>
                      <a:pt x="350663" y="534567"/>
                      <a:pt x="350663" y="560357"/>
                    </a:cubicBezTo>
                    <a:cubicBezTo>
                      <a:pt x="350663" y="586147"/>
                      <a:pt x="330796" y="606977"/>
                      <a:pt x="304968" y="606977"/>
                    </a:cubicBezTo>
                    <a:lnTo>
                      <a:pt x="258279" y="606977"/>
                    </a:lnTo>
                    <a:lnTo>
                      <a:pt x="164901" y="606977"/>
                    </a:lnTo>
                    <a:lnTo>
                      <a:pt x="118212" y="606977"/>
                    </a:lnTo>
                    <a:cubicBezTo>
                      <a:pt x="93378" y="606977"/>
                      <a:pt x="72517" y="586147"/>
                      <a:pt x="72517" y="560357"/>
                    </a:cubicBezTo>
                    <a:cubicBezTo>
                      <a:pt x="72517" y="534567"/>
                      <a:pt x="93378" y="513736"/>
                      <a:pt x="118212" y="513736"/>
                    </a:cubicBezTo>
                    <a:lnTo>
                      <a:pt x="164901" y="513736"/>
                    </a:lnTo>
                    <a:lnTo>
                      <a:pt x="164901" y="478027"/>
                    </a:lnTo>
                    <a:cubicBezTo>
                      <a:pt x="70530" y="458189"/>
                      <a:pt x="0" y="374867"/>
                      <a:pt x="0" y="274683"/>
                    </a:cubicBezTo>
                    <a:lnTo>
                      <a:pt x="0" y="225087"/>
                    </a:lnTo>
                    <a:cubicBezTo>
                      <a:pt x="0" y="213184"/>
                      <a:pt x="10927" y="202273"/>
                      <a:pt x="22848" y="202273"/>
                    </a:cubicBezTo>
                    <a:close/>
                    <a:moveTo>
                      <a:pt x="122186" y="194468"/>
                    </a:moveTo>
                    <a:lnTo>
                      <a:pt x="300993" y="194468"/>
                    </a:lnTo>
                    <a:cubicBezTo>
                      <a:pt x="314901" y="194468"/>
                      <a:pt x="326821" y="206362"/>
                      <a:pt x="326821" y="221230"/>
                    </a:cubicBezTo>
                    <a:lnTo>
                      <a:pt x="326821" y="266826"/>
                    </a:lnTo>
                    <a:cubicBezTo>
                      <a:pt x="326821" y="330263"/>
                      <a:pt x="276159" y="380814"/>
                      <a:pt x="212583" y="380814"/>
                    </a:cubicBezTo>
                    <a:lnTo>
                      <a:pt x="210596" y="380814"/>
                    </a:lnTo>
                    <a:cubicBezTo>
                      <a:pt x="147020" y="380814"/>
                      <a:pt x="96358" y="330263"/>
                      <a:pt x="96358" y="266826"/>
                    </a:cubicBezTo>
                    <a:lnTo>
                      <a:pt x="96358" y="221230"/>
                    </a:lnTo>
                    <a:cubicBezTo>
                      <a:pt x="96358" y="206362"/>
                      <a:pt x="108279" y="194468"/>
                      <a:pt x="122186" y="194468"/>
                    </a:cubicBezTo>
                    <a:close/>
                    <a:moveTo>
                      <a:pt x="210596" y="0"/>
                    </a:moveTo>
                    <a:lnTo>
                      <a:pt x="212583" y="0"/>
                    </a:lnTo>
                    <a:cubicBezTo>
                      <a:pt x="276159" y="0"/>
                      <a:pt x="326821" y="51585"/>
                      <a:pt x="326821" y="114082"/>
                    </a:cubicBezTo>
                    <a:lnTo>
                      <a:pt x="326821" y="116067"/>
                    </a:lnTo>
                    <a:cubicBezTo>
                      <a:pt x="326821" y="127971"/>
                      <a:pt x="316887" y="138883"/>
                      <a:pt x="303974" y="138883"/>
                    </a:cubicBezTo>
                    <a:lnTo>
                      <a:pt x="119206" y="138883"/>
                    </a:lnTo>
                    <a:cubicBezTo>
                      <a:pt x="106292" y="138883"/>
                      <a:pt x="96358" y="127971"/>
                      <a:pt x="96358" y="116067"/>
                    </a:cubicBezTo>
                    <a:lnTo>
                      <a:pt x="96358" y="114082"/>
                    </a:lnTo>
                    <a:cubicBezTo>
                      <a:pt x="96358" y="51585"/>
                      <a:pt x="147020" y="0"/>
                      <a:pt x="2105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</p:sp>
        </p:grpSp>
      </p:grpSp>
      <p:grpSp>
        <p:nvGrpSpPr>
          <p:cNvPr id="55" name="组合 54"/>
          <p:cNvGrpSpPr/>
          <p:nvPr/>
        </p:nvGrpSpPr>
        <p:grpSpPr>
          <a:xfrm>
            <a:off x="815975" y="3296920"/>
            <a:ext cx="1040130" cy="946150"/>
            <a:chOff x="4314042" y="2031571"/>
            <a:chExt cx="945918" cy="945918"/>
          </a:xfrm>
        </p:grpSpPr>
        <p:sp>
          <p:nvSpPr>
            <p:cNvPr id="51" name="椭圆 50"/>
            <p:cNvSpPr/>
            <p:nvPr/>
          </p:nvSpPr>
          <p:spPr>
            <a:xfrm>
              <a:off x="4314042" y="2031571"/>
              <a:ext cx="945918" cy="945918"/>
            </a:xfrm>
            <a:prstGeom prst="ellipse">
              <a:avLst/>
            </a:prstGeom>
            <a:gradFill flip="none" rotWithShape="1">
              <a:gsLst>
                <a:gs pos="100000">
                  <a:srgbClr val="21BAE4">
                    <a:alpha val="0"/>
                  </a:srgbClr>
                </a:gs>
                <a:gs pos="0">
                  <a:srgbClr val="21BAE4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454836" y="2164895"/>
              <a:ext cx="679270" cy="679270"/>
              <a:chOff x="4783907" y="1611085"/>
              <a:chExt cx="679270" cy="67927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4783907" y="1611085"/>
                <a:ext cx="679270" cy="679270"/>
              </a:xfrm>
              <a:prstGeom prst="ellipse">
                <a:avLst/>
              </a:prstGeom>
              <a:solidFill>
                <a:srgbClr val="21B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ss-feed-symbol_110"/>
              <p:cNvSpPr>
                <a:spLocks noChangeAspect="1"/>
              </p:cNvSpPr>
              <p:nvPr/>
            </p:nvSpPr>
            <p:spPr bwMode="auto">
              <a:xfrm rot="18900000">
                <a:off x="4986381" y="1787624"/>
                <a:ext cx="274320" cy="273938"/>
              </a:xfrm>
              <a:custGeom>
                <a:avLst/>
                <a:gdLst>
                  <a:gd name="connsiteX0" fmla="*/ 96146 w 607568"/>
                  <a:gd name="connsiteY0" fmla="*/ 414713 h 606723"/>
                  <a:gd name="connsiteX1" fmla="*/ 192292 w 607568"/>
                  <a:gd name="connsiteY1" fmla="*/ 510718 h 606723"/>
                  <a:gd name="connsiteX2" fmla="*/ 96146 w 607568"/>
                  <a:gd name="connsiteY2" fmla="*/ 606723 h 606723"/>
                  <a:gd name="connsiteX3" fmla="*/ 0 w 607568"/>
                  <a:gd name="connsiteY3" fmla="*/ 510718 h 606723"/>
                  <a:gd name="connsiteX4" fmla="*/ 96146 w 607568"/>
                  <a:gd name="connsiteY4" fmla="*/ 414713 h 606723"/>
                  <a:gd name="connsiteX5" fmla="*/ 78257 w 607568"/>
                  <a:gd name="connsiteY5" fmla="*/ 205698 h 606723"/>
                  <a:gd name="connsiteX6" fmla="*/ 401588 w 607568"/>
                  <a:gd name="connsiteY6" fmla="*/ 528535 h 606723"/>
                  <a:gd name="connsiteX7" fmla="*/ 304371 w 607568"/>
                  <a:gd name="connsiteY7" fmla="*/ 528535 h 606723"/>
                  <a:gd name="connsiteX8" fmla="*/ 78257 w 607568"/>
                  <a:gd name="connsiteY8" fmla="*/ 302767 h 606723"/>
                  <a:gd name="connsiteX9" fmla="*/ 78257 w 607568"/>
                  <a:gd name="connsiteY9" fmla="*/ 0 h 606723"/>
                  <a:gd name="connsiteX10" fmla="*/ 452529 w 607568"/>
                  <a:gd name="connsiteY10" fmla="*/ 154812 h 606723"/>
                  <a:gd name="connsiteX11" fmla="*/ 607568 w 607568"/>
                  <a:gd name="connsiteY11" fmla="*/ 528535 h 606723"/>
                  <a:gd name="connsiteX12" fmla="*/ 510355 w 607568"/>
                  <a:gd name="connsiteY12" fmla="*/ 528535 h 606723"/>
                  <a:gd name="connsiteX13" fmla="*/ 78257 w 607568"/>
                  <a:gd name="connsiteY13" fmla="*/ 97071 h 606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7568" h="606723">
                    <a:moveTo>
                      <a:pt x="96146" y="414713"/>
                    </a:moveTo>
                    <a:cubicBezTo>
                      <a:pt x="149246" y="414713"/>
                      <a:pt x="192292" y="457696"/>
                      <a:pt x="192292" y="510718"/>
                    </a:cubicBezTo>
                    <a:cubicBezTo>
                      <a:pt x="192292" y="563740"/>
                      <a:pt x="149246" y="606723"/>
                      <a:pt x="96146" y="606723"/>
                    </a:cubicBezTo>
                    <a:cubicBezTo>
                      <a:pt x="43046" y="606723"/>
                      <a:pt x="0" y="563740"/>
                      <a:pt x="0" y="510718"/>
                    </a:cubicBezTo>
                    <a:cubicBezTo>
                      <a:pt x="0" y="457696"/>
                      <a:pt x="43046" y="414713"/>
                      <a:pt x="96146" y="414713"/>
                    </a:cubicBezTo>
                    <a:close/>
                    <a:moveTo>
                      <a:pt x="78257" y="205698"/>
                    </a:moveTo>
                    <a:cubicBezTo>
                      <a:pt x="256433" y="205698"/>
                      <a:pt x="401588" y="350464"/>
                      <a:pt x="401588" y="528535"/>
                    </a:cubicBezTo>
                    <a:lnTo>
                      <a:pt x="304371" y="528535"/>
                    </a:lnTo>
                    <a:cubicBezTo>
                      <a:pt x="304371" y="404019"/>
                      <a:pt x="202963" y="302767"/>
                      <a:pt x="78257" y="302767"/>
                    </a:cubicBezTo>
                    <a:close/>
                    <a:moveTo>
                      <a:pt x="78257" y="0"/>
                    </a:moveTo>
                    <a:cubicBezTo>
                      <a:pt x="219552" y="0"/>
                      <a:pt x="352466" y="54895"/>
                      <a:pt x="452529" y="154812"/>
                    </a:cubicBezTo>
                    <a:cubicBezTo>
                      <a:pt x="552425" y="254560"/>
                      <a:pt x="607568" y="387280"/>
                      <a:pt x="607568" y="528535"/>
                    </a:cubicBezTo>
                    <a:lnTo>
                      <a:pt x="510355" y="528535"/>
                    </a:lnTo>
                    <a:cubicBezTo>
                      <a:pt x="510355" y="290544"/>
                      <a:pt x="316430" y="97071"/>
                      <a:pt x="78257" y="970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1881505" y="3296920"/>
            <a:ext cx="92157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1800"/>
              </a:spcBef>
              <a:buFont typeface="Arial" panose="020B0704020202020204" pitchFamily="34" charset="0"/>
              <a:buNone/>
            </a:pPr>
            <a:r>
              <a:rPr lang="zh-CN" altLang="en-US" sz="2000" smtClean="0">
                <a:solidFill>
                  <a:srgbClr val="25F2CA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Paymaster: Sponsors gas, merchants cover fees securely</a:t>
            </a:r>
            <a:endParaRPr lang="zh-CN" altLang="en-US" sz="2000" smtClean="0">
              <a:solidFill>
                <a:srgbClr val="25F2CA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08990" y="4467860"/>
            <a:ext cx="1040130" cy="946150"/>
            <a:chOff x="6918206" y="2031571"/>
            <a:chExt cx="945918" cy="945918"/>
          </a:xfrm>
        </p:grpSpPr>
        <p:sp>
          <p:nvSpPr>
            <p:cNvPr id="52" name="椭圆 51"/>
            <p:cNvSpPr/>
            <p:nvPr/>
          </p:nvSpPr>
          <p:spPr>
            <a:xfrm>
              <a:off x="6918206" y="2031571"/>
              <a:ext cx="945918" cy="945918"/>
            </a:xfrm>
            <a:prstGeom prst="ellipse">
              <a:avLst/>
            </a:prstGeom>
            <a:gradFill flip="none" rotWithShape="1">
              <a:gsLst>
                <a:gs pos="100000">
                  <a:srgbClr val="2E89EA">
                    <a:alpha val="0"/>
                  </a:srgbClr>
                </a:gs>
                <a:gs pos="0">
                  <a:srgbClr val="2E89EA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055266" y="2164895"/>
              <a:ext cx="679270" cy="679270"/>
              <a:chOff x="6798490" y="1611085"/>
              <a:chExt cx="679270" cy="67927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798490" y="1611085"/>
                <a:ext cx="679270" cy="679270"/>
              </a:xfrm>
              <a:prstGeom prst="ellipse">
                <a:avLst/>
              </a:prstGeom>
              <a:solidFill>
                <a:srgbClr val="2E89E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iconfont-10420-5090059"/>
              <p:cNvSpPr>
                <a:spLocks noChangeAspect="1"/>
              </p:cNvSpPr>
              <p:nvPr/>
            </p:nvSpPr>
            <p:spPr bwMode="auto">
              <a:xfrm>
                <a:off x="7014455" y="1813560"/>
                <a:ext cx="247340" cy="274320"/>
              </a:xfrm>
              <a:custGeom>
                <a:avLst/>
                <a:gdLst>
                  <a:gd name="connsiteX0" fmla="*/ 203708 w 407416"/>
                  <a:gd name="connsiteY0" fmla="*/ 134416 h 451857"/>
                  <a:gd name="connsiteX1" fmla="*/ 229570 w 407416"/>
                  <a:gd name="connsiteY1" fmla="*/ 139342 h 451857"/>
                  <a:gd name="connsiteX2" fmla="*/ 251611 w 407416"/>
                  <a:gd name="connsiteY2" fmla="*/ 154406 h 451857"/>
                  <a:gd name="connsiteX3" fmla="*/ 266664 w 407416"/>
                  <a:gd name="connsiteY3" fmla="*/ 176003 h 451857"/>
                  <a:gd name="connsiteX4" fmla="*/ 271610 w 407416"/>
                  <a:gd name="connsiteY4" fmla="*/ 201812 h 451857"/>
                  <a:gd name="connsiteX5" fmla="*/ 266682 w 407416"/>
                  <a:gd name="connsiteY5" fmla="*/ 227604 h 451857"/>
                  <a:gd name="connsiteX6" fmla="*/ 251611 w 407416"/>
                  <a:gd name="connsiteY6" fmla="*/ 249218 h 451857"/>
                  <a:gd name="connsiteX7" fmla="*/ 229570 w 407416"/>
                  <a:gd name="connsiteY7" fmla="*/ 263866 h 451857"/>
                  <a:gd name="connsiteX8" fmla="*/ 203708 w 407416"/>
                  <a:gd name="connsiteY8" fmla="*/ 268733 h 451857"/>
                  <a:gd name="connsiteX9" fmla="*/ 177810 w 407416"/>
                  <a:gd name="connsiteY9" fmla="*/ 263866 h 451857"/>
                  <a:gd name="connsiteX10" fmla="*/ 155805 w 407416"/>
                  <a:gd name="connsiteY10" fmla="*/ 249218 h 451857"/>
                  <a:gd name="connsiteX11" fmla="*/ 140734 w 407416"/>
                  <a:gd name="connsiteY11" fmla="*/ 227604 h 451857"/>
                  <a:gd name="connsiteX12" fmla="*/ 135805 w 407416"/>
                  <a:gd name="connsiteY12" fmla="*/ 201812 h 451857"/>
                  <a:gd name="connsiteX13" fmla="*/ 140734 w 407416"/>
                  <a:gd name="connsiteY13" fmla="*/ 176003 h 451857"/>
                  <a:gd name="connsiteX14" fmla="*/ 155805 w 407416"/>
                  <a:gd name="connsiteY14" fmla="*/ 154406 h 451857"/>
                  <a:gd name="connsiteX15" fmla="*/ 177845 w 407416"/>
                  <a:gd name="connsiteY15" fmla="*/ 139342 h 451857"/>
                  <a:gd name="connsiteX16" fmla="*/ 203708 w 407416"/>
                  <a:gd name="connsiteY16" fmla="*/ 134416 h 451857"/>
                  <a:gd name="connsiteX17" fmla="*/ 203684 w 407416"/>
                  <a:gd name="connsiteY17" fmla="*/ 93010 h 451857"/>
                  <a:gd name="connsiteX18" fmla="*/ 126011 w 407416"/>
                  <a:gd name="connsiteY18" fmla="*/ 125108 h 451857"/>
                  <a:gd name="connsiteX19" fmla="*/ 93913 w 407416"/>
                  <a:gd name="connsiteY19" fmla="*/ 201831 h 451857"/>
                  <a:gd name="connsiteX20" fmla="*/ 126011 w 407416"/>
                  <a:gd name="connsiteY20" fmla="*/ 278553 h 451857"/>
                  <a:gd name="connsiteX21" fmla="*/ 203684 w 407416"/>
                  <a:gd name="connsiteY21" fmla="*/ 310175 h 451857"/>
                  <a:gd name="connsiteX22" fmla="*/ 281358 w 407416"/>
                  <a:gd name="connsiteY22" fmla="*/ 278553 h 451857"/>
                  <a:gd name="connsiteX23" fmla="*/ 313456 w 407416"/>
                  <a:gd name="connsiteY23" fmla="*/ 201831 h 451857"/>
                  <a:gd name="connsiteX24" fmla="*/ 281358 w 407416"/>
                  <a:gd name="connsiteY24" fmla="*/ 125108 h 451857"/>
                  <a:gd name="connsiteX25" fmla="*/ 203684 w 407416"/>
                  <a:gd name="connsiteY25" fmla="*/ 93010 h 451857"/>
                  <a:gd name="connsiteX26" fmla="*/ 203684 w 407416"/>
                  <a:gd name="connsiteY26" fmla="*/ 0 h 451857"/>
                  <a:gd name="connsiteX27" fmla="*/ 305550 w 407416"/>
                  <a:gd name="connsiteY27" fmla="*/ 26955 h 451857"/>
                  <a:gd name="connsiteX28" fmla="*/ 379938 w 407416"/>
                  <a:gd name="connsiteY28" fmla="*/ 100439 h 451857"/>
                  <a:gd name="connsiteX29" fmla="*/ 407416 w 407416"/>
                  <a:gd name="connsiteY29" fmla="*/ 201831 h 451857"/>
                  <a:gd name="connsiteX30" fmla="*/ 379938 w 407416"/>
                  <a:gd name="connsiteY30" fmla="*/ 303175 h 451857"/>
                  <a:gd name="connsiteX31" fmla="*/ 321266 w 407416"/>
                  <a:gd name="connsiteY31" fmla="*/ 366658 h 451857"/>
                  <a:gd name="connsiteX32" fmla="*/ 369175 w 407416"/>
                  <a:gd name="connsiteY32" fmla="*/ 401852 h 451857"/>
                  <a:gd name="connsiteX33" fmla="*/ 203684 w 407416"/>
                  <a:gd name="connsiteY33" fmla="*/ 451857 h 451857"/>
                  <a:gd name="connsiteX34" fmla="*/ 38194 w 407416"/>
                  <a:gd name="connsiteY34" fmla="*/ 401852 h 451857"/>
                  <a:gd name="connsiteX35" fmla="*/ 85817 w 407416"/>
                  <a:gd name="connsiteY35" fmla="*/ 366705 h 451857"/>
                  <a:gd name="connsiteX36" fmla="*/ 27431 w 407416"/>
                  <a:gd name="connsiteY36" fmla="*/ 303175 h 451857"/>
                  <a:gd name="connsiteX37" fmla="*/ 0 w 407416"/>
                  <a:gd name="connsiteY37" fmla="*/ 201831 h 451857"/>
                  <a:gd name="connsiteX38" fmla="*/ 27431 w 407416"/>
                  <a:gd name="connsiteY38" fmla="*/ 100439 h 451857"/>
                  <a:gd name="connsiteX39" fmla="*/ 101342 w 407416"/>
                  <a:gd name="connsiteY39" fmla="*/ 26955 h 451857"/>
                  <a:gd name="connsiteX40" fmla="*/ 203684 w 407416"/>
                  <a:gd name="connsiteY40" fmla="*/ 0 h 45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7416" h="451857">
                    <a:moveTo>
                      <a:pt x="203708" y="134416"/>
                    </a:moveTo>
                    <a:cubicBezTo>
                      <a:pt x="213017" y="134416"/>
                      <a:pt x="221612" y="136034"/>
                      <a:pt x="229570" y="139342"/>
                    </a:cubicBezTo>
                    <a:cubicBezTo>
                      <a:pt x="237528" y="142650"/>
                      <a:pt x="244849" y="147648"/>
                      <a:pt x="251611" y="154406"/>
                    </a:cubicBezTo>
                    <a:cubicBezTo>
                      <a:pt x="258349" y="160903"/>
                      <a:pt x="263349" y="168102"/>
                      <a:pt x="266664" y="176003"/>
                    </a:cubicBezTo>
                    <a:cubicBezTo>
                      <a:pt x="269979" y="183904"/>
                      <a:pt x="271610" y="192507"/>
                      <a:pt x="271610" y="201812"/>
                    </a:cubicBezTo>
                    <a:cubicBezTo>
                      <a:pt x="271610" y="211118"/>
                      <a:pt x="269991" y="219709"/>
                      <a:pt x="266682" y="227604"/>
                    </a:cubicBezTo>
                    <a:cubicBezTo>
                      <a:pt x="263372" y="235499"/>
                      <a:pt x="258373" y="242697"/>
                      <a:pt x="251611" y="249218"/>
                    </a:cubicBezTo>
                    <a:cubicBezTo>
                      <a:pt x="244849" y="255739"/>
                      <a:pt x="237528" y="260618"/>
                      <a:pt x="229570" y="263866"/>
                    </a:cubicBezTo>
                    <a:cubicBezTo>
                      <a:pt x="221612" y="267115"/>
                      <a:pt x="213017" y="268733"/>
                      <a:pt x="203708" y="268733"/>
                    </a:cubicBezTo>
                    <a:cubicBezTo>
                      <a:pt x="194399" y="268733"/>
                      <a:pt x="185780" y="267115"/>
                      <a:pt x="177810" y="263866"/>
                    </a:cubicBezTo>
                    <a:cubicBezTo>
                      <a:pt x="169840" y="260618"/>
                      <a:pt x="162519" y="255739"/>
                      <a:pt x="155805" y="249218"/>
                    </a:cubicBezTo>
                    <a:cubicBezTo>
                      <a:pt x="149043" y="242697"/>
                      <a:pt x="144043" y="235499"/>
                      <a:pt x="140734" y="227604"/>
                    </a:cubicBezTo>
                    <a:cubicBezTo>
                      <a:pt x="137424" y="219709"/>
                      <a:pt x="135805" y="211118"/>
                      <a:pt x="135805" y="201812"/>
                    </a:cubicBezTo>
                    <a:cubicBezTo>
                      <a:pt x="135805" y="192507"/>
                      <a:pt x="137424" y="183904"/>
                      <a:pt x="140734" y="176003"/>
                    </a:cubicBezTo>
                    <a:cubicBezTo>
                      <a:pt x="144043" y="168102"/>
                      <a:pt x="149043" y="160903"/>
                      <a:pt x="155805" y="154406"/>
                    </a:cubicBezTo>
                    <a:cubicBezTo>
                      <a:pt x="162566" y="147648"/>
                      <a:pt x="169887" y="142650"/>
                      <a:pt x="177845" y="139342"/>
                    </a:cubicBezTo>
                    <a:cubicBezTo>
                      <a:pt x="185804" y="136034"/>
                      <a:pt x="194399" y="134416"/>
                      <a:pt x="203708" y="134416"/>
                    </a:cubicBezTo>
                    <a:close/>
                    <a:moveTo>
                      <a:pt x="203684" y="93010"/>
                    </a:moveTo>
                    <a:cubicBezTo>
                      <a:pt x="173444" y="93010"/>
                      <a:pt x="147394" y="103725"/>
                      <a:pt x="126011" y="125108"/>
                    </a:cubicBezTo>
                    <a:cubicBezTo>
                      <a:pt x="104628" y="146063"/>
                      <a:pt x="93913" y="171637"/>
                      <a:pt x="93913" y="201831"/>
                    </a:cubicBezTo>
                    <a:cubicBezTo>
                      <a:pt x="93913" y="232072"/>
                      <a:pt x="104628" y="257599"/>
                      <a:pt x="126011" y="278553"/>
                    </a:cubicBezTo>
                    <a:cubicBezTo>
                      <a:pt x="147441" y="299460"/>
                      <a:pt x="173444" y="310175"/>
                      <a:pt x="203684" y="310175"/>
                    </a:cubicBezTo>
                    <a:cubicBezTo>
                      <a:pt x="233925" y="310175"/>
                      <a:pt x="260023" y="299508"/>
                      <a:pt x="281358" y="278553"/>
                    </a:cubicBezTo>
                    <a:cubicBezTo>
                      <a:pt x="302741" y="257646"/>
                      <a:pt x="313456" y="232072"/>
                      <a:pt x="313456" y="201831"/>
                    </a:cubicBezTo>
                    <a:cubicBezTo>
                      <a:pt x="313456" y="171589"/>
                      <a:pt x="302741" y="146063"/>
                      <a:pt x="281358" y="125108"/>
                    </a:cubicBezTo>
                    <a:cubicBezTo>
                      <a:pt x="259927" y="103725"/>
                      <a:pt x="233925" y="93010"/>
                      <a:pt x="203684" y="93010"/>
                    </a:cubicBezTo>
                    <a:close/>
                    <a:moveTo>
                      <a:pt x="203684" y="0"/>
                    </a:moveTo>
                    <a:cubicBezTo>
                      <a:pt x="240402" y="0"/>
                      <a:pt x="274357" y="8810"/>
                      <a:pt x="305550" y="26955"/>
                    </a:cubicBezTo>
                    <a:cubicBezTo>
                      <a:pt x="336696" y="45052"/>
                      <a:pt x="361793" y="69245"/>
                      <a:pt x="379938" y="100439"/>
                    </a:cubicBezTo>
                    <a:cubicBezTo>
                      <a:pt x="398130" y="131585"/>
                      <a:pt x="407416" y="165065"/>
                      <a:pt x="407416" y="201831"/>
                    </a:cubicBezTo>
                    <a:cubicBezTo>
                      <a:pt x="407416" y="238549"/>
                      <a:pt x="398130" y="272076"/>
                      <a:pt x="379938" y="303175"/>
                    </a:cubicBezTo>
                    <a:cubicBezTo>
                      <a:pt x="364936" y="328987"/>
                      <a:pt x="345268" y="349942"/>
                      <a:pt x="321266" y="366658"/>
                    </a:cubicBezTo>
                    <a:cubicBezTo>
                      <a:pt x="350888" y="375706"/>
                      <a:pt x="369175" y="388088"/>
                      <a:pt x="369175" y="401852"/>
                    </a:cubicBezTo>
                    <a:cubicBezTo>
                      <a:pt x="369175" y="429474"/>
                      <a:pt x="295073" y="451857"/>
                      <a:pt x="203684" y="451857"/>
                    </a:cubicBezTo>
                    <a:cubicBezTo>
                      <a:pt x="112296" y="451857"/>
                      <a:pt x="38194" y="429474"/>
                      <a:pt x="38194" y="401852"/>
                    </a:cubicBezTo>
                    <a:cubicBezTo>
                      <a:pt x="38194" y="388136"/>
                      <a:pt x="56338" y="375754"/>
                      <a:pt x="85817" y="366705"/>
                    </a:cubicBezTo>
                    <a:cubicBezTo>
                      <a:pt x="61910" y="349989"/>
                      <a:pt x="42432" y="328987"/>
                      <a:pt x="27431" y="303175"/>
                    </a:cubicBezTo>
                    <a:cubicBezTo>
                      <a:pt x="9287" y="272076"/>
                      <a:pt x="0" y="238549"/>
                      <a:pt x="0" y="201831"/>
                    </a:cubicBezTo>
                    <a:cubicBezTo>
                      <a:pt x="0" y="165065"/>
                      <a:pt x="9287" y="131585"/>
                      <a:pt x="27431" y="100439"/>
                    </a:cubicBezTo>
                    <a:cubicBezTo>
                      <a:pt x="45528" y="69293"/>
                      <a:pt x="70244" y="45148"/>
                      <a:pt x="101342" y="26955"/>
                    </a:cubicBezTo>
                    <a:cubicBezTo>
                      <a:pt x="132535" y="8810"/>
                      <a:pt x="166967" y="0"/>
                      <a:pt x="2036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</p:sp>
        </p:grpSp>
      </p:grpSp>
      <p:sp>
        <p:nvSpPr>
          <p:cNvPr id="32" name="文本框 31"/>
          <p:cNvSpPr txBox="1"/>
          <p:nvPr/>
        </p:nvSpPr>
        <p:spPr>
          <a:xfrm>
            <a:off x="1881505" y="4467860"/>
            <a:ext cx="9728835" cy="737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1800"/>
              </a:spcBef>
              <a:buFont typeface="Arial" panose="020B0704020202020204" pitchFamily="34" charset="0"/>
              <a:buNone/>
            </a:pPr>
            <a:r>
              <a:rPr lang="zh-CN" altLang="en-US" sz="2000" smtClean="0">
                <a:solidFill>
                  <a:srgbClr val="25F2CA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Full Test Suite: Mainnet-forking &amp; developer harness</a:t>
            </a:r>
            <a:endParaRPr lang="zh-CN" altLang="en-US" sz="2000" smtClean="0">
              <a:solidFill>
                <a:srgbClr val="25F2CA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979" y="320730"/>
            <a:ext cx="7237095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  <a:sym typeface="+mn-ea"/>
              </a:rPr>
              <a:t> Solution — BeaconPay Architecture</a:t>
            </a:r>
            <a:endParaRPr lang="en-US" altLang="zh-CN" sz="3200" b="1" i="1" smtClean="0">
              <a:solidFill>
                <a:schemeClr val="bg1"/>
              </a:solidFill>
              <a:effectLst>
                <a:outerShdw blurRad="76200" dist="635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07035" y="1201006"/>
            <a:ext cx="5257800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8"/>
          <p:cNvSpPr txBox="1"/>
          <p:nvPr/>
        </p:nvSpPr>
        <p:spPr>
          <a:xfrm>
            <a:off x="1881505" y="2266315"/>
            <a:ext cx="10096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spcBef>
                <a:spcPts val="1800"/>
              </a:spcBef>
              <a:buFont typeface="Arial" panose="020B0704020202020204" pitchFamily="34" charset="0"/>
              <a:buNone/>
            </a:pPr>
            <a:r>
              <a:rPr lang="zh-CN" altLang="en-US" sz="2000" smtClean="0">
                <a:solidFill>
                  <a:srgbClr val="25F2CA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Eventor: Validates USDC payments (commit-reveal + transient storage)</a:t>
            </a:r>
            <a:endParaRPr lang="zh-CN" altLang="en-US" sz="2000" smtClean="0">
              <a:solidFill>
                <a:srgbClr val="25F2CA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4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887970" y="1666240"/>
            <a:ext cx="3499485" cy="3562985"/>
          </a:xfrm>
          <a:prstGeom prst="ellipse">
            <a:avLst/>
          </a:prstGeom>
          <a:solidFill>
            <a:srgbClr val="475FDE">
              <a:alpha val="20000"/>
            </a:srgbClr>
          </a:solidFill>
          <a:ln>
            <a:solidFill>
              <a:srgbClr val="475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314825" y="1666875"/>
            <a:ext cx="3562350" cy="3562350"/>
          </a:xfrm>
          <a:prstGeom prst="ellipse">
            <a:avLst/>
          </a:prstGeom>
          <a:solidFill>
            <a:srgbClr val="21BAE4">
              <a:alpha val="20000"/>
            </a:srgbClr>
          </a:solidFill>
          <a:ln>
            <a:solidFill>
              <a:srgbClr val="21B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3575" y="1666875"/>
            <a:ext cx="3619500" cy="3562350"/>
          </a:xfrm>
          <a:prstGeom prst="ellipse">
            <a:avLst/>
          </a:prstGeom>
          <a:solidFill>
            <a:srgbClr val="24EDCC">
              <a:alpha val="20000"/>
            </a:srgbClr>
          </a:solidFill>
          <a:ln>
            <a:solidFill>
              <a:srgbClr val="24E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5943" y="196516"/>
            <a:ext cx="7129145" cy="607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Core Feature — Sponsored Transactions</a:t>
            </a:r>
            <a:endParaRPr lang="en-US" altLang="zh-CN" sz="28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95775" y="1125975"/>
            <a:ext cx="3619500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78020" y="2907030"/>
            <a:ext cx="3200400" cy="10820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Powered by EIP-7702 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batched tx + Paymaster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873124" y="2906079"/>
            <a:ext cx="320040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dApps/merchants cover 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gas fees → gasless UX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11"/>
          <p:cNvSpPr/>
          <p:nvPr/>
        </p:nvSpPr>
        <p:spPr>
          <a:xfrm>
            <a:off x="8100060" y="2906714"/>
            <a:ext cx="314579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Secure: only whitelisted 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paymasters trigger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8" descr="Screenshot 2025-08-17 at 2.31.54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0" y="3736340"/>
            <a:ext cx="2410460" cy="383540"/>
          </a:xfrm>
          <a:prstGeom prst="rect">
            <a:avLst/>
          </a:prstGeom>
        </p:spPr>
      </p:pic>
      <p:sp>
        <p:nvSpPr>
          <p:cNvPr id="10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5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5579" y="167599"/>
            <a:ext cx="43224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 How It Works (Flow)</a:t>
            </a:r>
            <a:endParaRPr lang="en-US" altLang="zh-CN" sz="32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54475" y="3558660"/>
            <a:ext cx="3600450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54250" y="3864610"/>
            <a:ext cx="720153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 signs off-chain (EIP-7702, authorized = Paymaster)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Merchant submits on-chain (pays gas)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Paymaster → Eventor verifies → emits </a:t>
            </a:r>
            <a:r>
              <a:rPr lang="en-US" altLang="zh-CN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40275" y="1236345"/>
            <a:ext cx="2216785" cy="2040255"/>
          </a:xfrm>
          <a:prstGeom prst="ellipse">
            <a:avLst/>
          </a:prstGeom>
          <a:solidFill>
            <a:srgbClr val="24EDCC">
              <a:alpha val="10000"/>
            </a:srgbClr>
          </a:solidFill>
          <a:ln w="12700">
            <a:solidFill>
              <a:srgbClr val="24E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845685" y="1504315"/>
            <a:ext cx="2014220" cy="12915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User pays 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in USDC, 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no ETH needed</a:t>
            </a:r>
            <a:endParaRPr lang="en-US" altLang="zh-CN" sz="2000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 descr="Screenshot 2025-08-17 at 2.22.52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595" y="5245100"/>
            <a:ext cx="2563495" cy="347980"/>
          </a:xfrm>
          <a:prstGeom prst="rect">
            <a:avLst/>
          </a:prstGeom>
        </p:spPr>
      </p:pic>
      <p:sp>
        <p:nvSpPr>
          <p:cNvPr id="4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6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6875" y="2376022"/>
            <a:ext cx="2773334" cy="2703719"/>
            <a:chOff x="6035242" y="724065"/>
            <a:chExt cx="2228665" cy="2139207"/>
          </a:xfrm>
        </p:grpSpPr>
        <p:graphicFrame>
          <p:nvGraphicFramePr>
            <p:cNvPr id="20" name="图表 19"/>
            <p:cNvGraphicFramePr/>
            <p:nvPr/>
          </p:nvGraphicFramePr>
          <p:xfrm>
            <a:off x="6035242" y="724065"/>
            <a:ext cx="2228665" cy="21392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39" name="文本框 38"/>
            <p:cNvSpPr txBox="1"/>
            <p:nvPr/>
          </p:nvSpPr>
          <p:spPr>
            <a:xfrm>
              <a:off x="6402140" y="1398812"/>
              <a:ext cx="1446159" cy="10400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2"/>
                </a:rPr>
                <a:t>USDC validation with </a:t>
              </a:r>
              <a:endParaRPr lang="en-US" altLang="zh-CN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altLang="zh-CN" sz="140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2"/>
                </a:rPr>
                <a:t>commit-reveal pattern</a:t>
              </a:r>
              <a:endParaRPr lang="en-US" altLang="zh-CN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83865" y="2376170"/>
            <a:ext cx="2917825" cy="2715260"/>
            <a:chOff x="8903133" y="724065"/>
            <a:chExt cx="2228665" cy="2139207"/>
          </a:xfrm>
        </p:grpSpPr>
        <p:graphicFrame>
          <p:nvGraphicFramePr>
            <p:cNvPr id="32" name="图表 31"/>
            <p:cNvGraphicFramePr/>
            <p:nvPr/>
          </p:nvGraphicFramePr>
          <p:xfrm>
            <a:off x="8903133" y="724065"/>
            <a:ext cx="2228665" cy="21392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9216940" y="1506006"/>
              <a:ext cx="1600565" cy="58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2"/>
                </a:rPr>
                <a:t>Transient storage reduces state risk &amp; gas cost</a:t>
              </a:r>
              <a:endParaRPr lang="en-US" altLang="zh-CN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23255" y="2376805"/>
            <a:ext cx="2773045" cy="2714625"/>
            <a:chOff x="6035242" y="3513447"/>
            <a:chExt cx="2228665" cy="2139207"/>
          </a:xfrm>
        </p:grpSpPr>
        <p:graphicFrame>
          <p:nvGraphicFramePr>
            <p:cNvPr id="33" name="图表 32"/>
            <p:cNvGraphicFramePr/>
            <p:nvPr/>
          </p:nvGraphicFramePr>
          <p:xfrm>
            <a:off x="6035242" y="3513447"/>
            <a:ext cx="2228665" cy="21392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1" name="文本框 40"/>
            <p:cNvSpPr txBox="1"/>
            <p:nvPr/>
          </p:nvSpPr>
          <p:spPr>
            <a:xfrm>
              <a:off x="6455254" y="4295071"/>
              <a:ext cx="1442227" cy="58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2"/>
                </a:rPr>
                <a:t>Event emission for confirmed payments</a:t>
              </a:r>
              <a:endParaRPr lang="en-US" altLang="zh-CN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96020" y="2376170"/>
            <a:ext cx="2680335" cy="2703830"/>
            <a:chOff x="8903133" y="3513447"/>
            <a:chExt cx="2228665" cy="2139207"/>
          </a:xfrm>
        </p:grpSpPr>
        <p:graphicFrame>
          <p:nvGraphicFramePr>
            <p:cNvPr id="34" name="图表 33"/>
            <p:cNvGraphicFramePr/>
            <p:nvPr/>
          </p:nvGraphicFramePr>
          <p:xfrm>
            <a:off x="8903133" y="3513447"/>
            <a:ext cx="2228665" cy="21392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文本框 41"/>
            <p:cNvSpPr txBox="1"/>
            <p:nvPr/>
          </p:nvSpPr>
          <p:spPr>
            <a:xfrm>
              <a:off x="9227322" y="4298694"/>
              <a:ext cx="1622527" cy="75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2"/>
                </a:rPr>
                <a:t>Strict Paymaster authorization → no unauthorized sponsorship</a:t>
              </a:r>
              <a:endParaRPr lang="en-US" altLang="zh-CN" sz="140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853579" y="865464"/>
            <a:ext cx="4900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Key Features &amp; Security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62025" y="1473955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7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2319" y="1297501"/>
            <a:ext cx="432357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Use Cases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4541" y="1077010"/>
            <a:ext cx="704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sz="54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376987" y="1143000"/>
            <a:ext cx="4572002" cy="4572000"/>
            <a:chOff x="6400800" y="1166812"/>
            <a:chExt cx="4524375" cy="452437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400800" y="3429000"/>
              <a:ext cx="4524375" cy="0"/>
            </a:xfrm>
            <a:prstGeom prst="line">
              <a:avLst/>
            </a:prstGeom>
            <a:ln>
              <a:solidFill>
                <a:srgbClr val="223F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6400800" y="3429000"/>
              <a:ext cx="4524375" cy="0"/>
            </a:xfrm>
            <a:prstGeom prst="line">
              <a:avLst/>
            </a:prstGeom>
            <a:ln>
              <a:solidFill>
                <a:srgbClr val="223F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6283928" y="4367920"/>
            <a:ext cx="23342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smtClean="0">
                <a:solidFill>
                  <a:srgbClr val="137D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Payment Gateway: </a:t>
            </a:r>
            <a:endParaRPr lang="en-US" altLang="zh-CN" b="1" i="1" smtClean="0">
              <a:solidFill>
                <a:srgbClr val="137DF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b="1" i="1" smtClean="0">
                <a:solidFill>
                  <a:srgbClr val="137D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Web2 merchants </a:t>
            </a:r>
            <a:endParaRPr lang="en-US" altLang="zh-CN" b="1" i="1" smtClean="0">
              <a:solidFill>
                <a:srgbClr val="137DF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b="1" i="1" smtClean="0">
                <a:solidFill>
                  <a:srgbClr val="137D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onboard easily</a:t>
            </a:r>
            <a:endParaRPr lang="en-US" altLang="zh-CN" b="1" i="1" smtClean="0">
              <a:solidFill>
                <a:srgbClr val="137DF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91580" y="1873250"/>
            <a:ext cx="2284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mtClean="0">
                <a:solidFill>
                  <a:srgbClr val="24ED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E-commerce &amp; Subscriptions: </a:t>
            </a:r>
            <a:endParaRPr lang="en-US" altLang="zh-CN" b="1" i="1" smtClean="0">
              <a:solidFill>
                <a:srgbClr val="24ED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b="1" i="1" smtClean="0">
                <a:solidFill>
                  <a:srgbClr val="24ED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gasless checkout in USDC</a:t>
            </a:r>
            <a:endParaRPr lang="en-US" altLang="zh-CN" b="1" i="1" smtClean="0">
              <a:solidFill>
                <a:srgbClr val="24ED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79516" y="4381890"/>
            <a:ext cx="22917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smtClean="0">
                <a:solidFill>
                  <a:srgbClr val="475FD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Future POS: </a:t>
            </a:r>
            <a:endParaRPr lang="en-US" altLang="zh-CN" b="1" i="1" smtClean="0">
              <a:solidFill>
                <a:srgbClr val="475FD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b="1" i="1" smtClean="0">
                <a:solidFill>
                  <a:srgbClr val="475FD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QR payments, </a:t>
            </a:r>
            <a:endParaRPr lang="en-US" altLang="zh-CN" b="1" i="1" smtClean="0">
              <a:solidFill>
                <a:srgbClr val="475FD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b="1" i="1" smtClean="0">
                <a:solidFill>
                  <a:srgbClr val="475FD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merchants pay gas</a:t>
            </a:r>
            <a:endParaRPr lang="en-US" altLang="zh-CN" b="1" i="1" smtClean="0">
              <a:solidFill>
                <a:srgbClr val="475FD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086850" y="1873250"/>
            <a:ext cx="2284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smtClean="0">
                <a:solidFill>
                  <a:srgbClr val="21BAE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Gaming &amp; Content: </a:t>
            </a:r>
            <a:endParaRPr lang="en-US" altLang="zh-CN" b="1" i="1" smtClean="0">
              <a:solidFill>
                <a:srgbClr val="21BAE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b="1" i="1" smtClean="0">
                <a:solidFill>
                  <a:srgbClr val="21BAE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seamless micro-payments</a:t>
            </a:r>
            <a:endParaRPr lang="en-US" altLang="zh-CN" b="1" i="1" smtClean="0">
              <a:solidFill>
                <a:srgbClr val="21BAE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272591" y="1229477"/>
            <a:ext cx="322010" cy="322010"/>
          </a:xfrm>
          <a:prstGeom prst="ellipse">
            <a:avLst/>
          </a:prstGeom>
          <a:solidFill>
            <a:srgbClr val="24E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A1235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86625" y="124351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smtClean="0">
                <a:solidFill>
                  <a:srgbClr val="0B12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1400">
              <a:solidFill>
                <a:srgbClr val="0B1239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065956" y="1229477"/>
            <a:ext cx="322010" cy="322010"/>
          </a:xfrm>
          <a:prstGeom prst="ellipse">
            <a:avLst/>
          </a:prstGeom>
          <a:solidFill>
            <a:srgbClr val="21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A1235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89515" y="124351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smtClean="0">
                <a:solidFill>
                  <a:srgbClr val="0B12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1400">
              <a:solidFill>
                <a:srgbClr val="0B1239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272591" y="3737546"/>
            <a:ext cx="322010" cy="322010"/>
          </a:xfrm>
          <a:prstGeom prst="ellipse">
            <a:avLst/>
          </a:prstGeom>
          <a:solidFill>
            <a:srgbClr val="137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A1235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95334" y="375158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smtClean="0">
                <a:solidFill>
                  <a:srgbClr val="0B12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1400">
              <a:solidFill>
                <a:srgbClr val="0B1239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053891" y="3737546"/>
            <a:ext cx="322010" cy="322010"/>
          </a:xfrm>
          <a:prstGeom prst="ellipse">
            <a:avLst/>
          </a:prstGeom>
          <a:solidFill>
            <a:srgbClr val="475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A1235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68742" y="375158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smtClean="0">
                <a:solidFill>
                  <a:srgbClr val="0B12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1400">
              <a:solidFill>
                <a:srgbClr val="0B1239"/>
              </a:solidFill>
            </a:endParaRPr>
          </a:p>
        </p:txBody>
      </p:sp>
      <p:sp>
        <p:nvSpPr>
          <p:cNvPr id="6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8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flipV="1">
            <a:off x="2041237" y="1662245"/>
            <a:ext cx="1" cy="64090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16200000" scaled="0"/>
            </a:gradFill>
            <a:prstDash val="solid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55345" y="1149985"/>
            <a:ext cx="1868805" cy="622935"/>
          </a:xfrm>
          <a:prstGeom prst="parallelogram">
            <a:avLst>
              <a:gd name="adj" fmla="val 58333"/>
            </a:avLst>
          </a:prstGeom>
          <a:solidFill>
            <a:srgbClr val="25E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Hackathon: 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855345" y="2485390"/>
            <a:ext cx="1868805" cy="529590"/>
          </a:xfrm>
          <a:prstGeom prst="parallelogram">
            <a:avLst>
              <a:gd name="adj" fmla="val 58333"/>
            </a:avLst>
          </a:prstGeom>
          <a:solidFill>
            <a:srgbClr val="21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 Month: 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855345" y="3840480"/>
            <a:ext cx="1868805" cy="549910"/>
          </a:xfrm>
          <a:prstGeom prst="parallelogram">
            <a:avLst>
              <a:gd name="adj" fmla="val 58333"/>
            </a:avLst>
          </a:prstGeom>
          <a:solidFill>
            <a:srgbClr val="137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 Months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855345" y="5176520"/>
            <a:ext cx="1868805" cy="529590"/>
          </a:xfrm>
          <a:prstGeom prst="parallelogram">
            <a:avLst>
              <a:gd name="adj" fmla="val 58333"/>
            </a:avLst>
          </a:prstGeom>
          <a:solidFill>
            <a:srgbClr val="476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Vision</a:t>
            </a:r>
            <a:endParaRPr lang="en-US" altLang="zh-CN" sz="1600" b="1" i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52279" y="1294195"/>
            <a:ext cx="2752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ETH + Zircuit demo live</a:t>
            </a:r>
            <a:endParaRPr lang="en-US" altLang="zh-CN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52279" y="2566100"/>
            <a:ext cx="404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Flow support, merchant dashboard</a:t>
            </a:r>
            <a:endParaRPr lang="en-US" altLang="zh-CN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52279" y="3931350"/>
            <a:ext cx="3879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Bulk settlement, SDK &amp; templates</a:t>
            </a:r>
            <a:endParaRPr lang="en-US" altLang="zh-CN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52279" y="5258500"/>
            <a:ext cx="4972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AI intent payments, cross-chain automation</a:t>
            </a:r>
            <a:endParaRPr lang="en-US" altLang="zh-CN" b="1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041237" y="3014795"/>
            <a:ext cx="1" cy="64090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16200000" scaled="0"/>
            </a:gradFill>
            <a:prstDash val="solid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041237" y="4386395"/>
            <a:ext cx="1" cy="64090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16200000" scaled="0"/>
            </a:gradFill>
            <a:prstDash val="solid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42"/>
          <p:cNvSpPr txBox="1"/>
          <p:nvPr/>
        </p:nvSpPr>
        <p:spPr>
          <a:xfrm>
            <a:off x="467499" y="226019"/>
            <a:ext cx="20593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Roadmap</a:t>
            </a:r>
            <a:endParaRPr lang="en-US" altLang="zh-CN" sz="3200" b="1" i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" name="直接连接符 15"/>
          <p:cNvCxnSpPr/>
          <p:nvPr/>
        </p:nvCxnSpPr>
        <p:spPr>
          <a:xfrm>
            <a:off x="467360" y="822445"/>
            <a:ext cx="3933825" cy="0"/>
          </a:xfrm>
          <a:prstGeom prst="line">
            <a:avLst/>
          </a:prstGeom>
          <a:ln w="19050">
            <a:gradFill>
              <a:gsLst>
                <a:gs pos="0">
                  <a:srgbClr val="24EDCC"/>
                </a:gs>
                <a:gs pos="100000">
                  <a:srgbClr val="475FD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642485" y="6422390"/>
            <a:ext cx="3037840" cy="34671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5F9C7"/>
              </a:gs>
              <a:gs pos="49000">
                <a:srgbClr val="20A1F0"/>
              </a:gs>
              <a:gs pos="100000">
                <a:srgbClr val="4E54D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4955" y="6437630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Page 9</a:t>
            </a:r>
            <a:endParaRPr lang="en-US" altLang="zh-CN" sz="1400" i="1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2583</Words>
  <Application>WPS Writer</Application>
  <PresentationFormat>宽屏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汉仪旗黑</vt:lpstr>
      <vt:lpstr>Arial Unicode MS</vt:lpstr>
      <vt:lpstr>微软雅黑 Light</vt:lpstr>
      <vt:lpstr>汉仪中黑KW</vt:lpstr>
      <vt:lpstr>Calibri</vt:lpstr>
      <vt:lpstr>Helvetica Neue</vt:lpstr>
      <vt:lpstr>SimSun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lin</dc:creator>
  <cp:lastModifiedBy>hannah</cp:lastModifiedBy>
  <cp:revision>99</cp:revision>
  <dcterms:created xsi:type="dcterms:W3CDTF">2025-08-17T07:24:15Z</dcterms:created>
  <dcterms:modified xsi:type="dcterms:W3CDTF">2025-08-17T07:24:15Z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1033-6.2.2.8394</vt:lpwstr>
  </property>
  <property fmtid="{D5CDD505-2E9C-101B-9397-08002B2CF9AE}" pid="3" name="KSOTemplateUUID">
    <vt:lpwstr>v1.0_mb_Dvfim0UPtC1ddQK97LPt3g==</vt:lpwstr>
  </property>
  <property fmtid="{D5CDD505-2E9C-101B-9397-08002B2CF9AE}" pid="4" name="ICV">
    <vt:lpwstr>464C1EF9788EA7AFB16AA168A5AC4E87_41</vt:lpwstr>
  </property>
</Properties>
</file>