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Garamon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Garamond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Garamond-bold.fntdata"/><Relationship Id="rId6" Type="http://schemas.openxmlformats.org/officeDocument/2006/relationships/slide" Target="slides/slide2.xml"/><Relationship Id="rId18" Type="http://schemas.openxmlformats.org/officeDocument/2006/relationships/font" Target="fonts/Garamon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Anouk</a:t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BE" sz="1400">
                <a:solidFill>
                  <a:schemeClr val="dk1"/>
                </a:solidFill>
              </a:rPr>
              <a:t>Samen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samen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BE" sz="1400">
                <a:solidFill>
                  <a:schemeClr val="dk1"/>
                </a:solidFill>
              </a:rPr>
              <a:t>Samen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BE" sz="1400">
                <a:solidFill>
                  <a:schemeClr val="dk1"/>
                </a:solidFill>
              </a:rPr>
              <a:t>Samen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William</a:t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BE" sz="1400">
                <a:solidFill>
                  <a:schemeClr val="dk1"/>
                </a:solidFill>
              </a:rPr>
              <a:t>Samen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BE" sz="1400">
                <a:solidFill>
                  <a:schemeClr val="dk1"/>
                </a:solidFill>
              </a:rPr>
              <a:t>Anouk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BE" sz="1400">
                <a:solidFill>
                  <a:schemeClr val="dk1"/>
                </a:solidFill>
              </a:rPr>
              <a:t>William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BE" sz="1400">
                <a:solidFill>
                  <a:schemeClr val="dk1"/>
                </a:solidFill>
              </a:rPr>
              <a:t>Anouk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BE" sz="1400">
                <a:solidFill>
                  <a:schemeClr val="dk1"/>
                </a:solidFill>
              </a:rPr>
              <a:t>William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BE" sz="1400">
                <a:solidFill>
                  <a:schemeClr val="dk1"/>
                </a:solidFill>
              </a:rPr>
              <a:t>Anouk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BE" sz="1400">
                <a:solidFill>
                  <a:schemeClr val="dk1"/>
                </a:solidFill>
              </a:rPr>
              <a:t>William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Shape 17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descr="HD-PanelTitle-V.png" id="18" name="Shape 1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Shape 19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0" name="Shape 20"/>
            <p:cNvPicPr preferRelativeResize="0"/>
            <p:nvPr/>
          </p:nvPicPr>
          <p:blipFill rotWithShape="1">
            <a:blip r:embed="rId3">
              <a:alphaModFix/>
            </a:blip>
            <a:srcRect b="0" l="2" r="47673" t="0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1" name="Shape 21"/>
            <p:cNvPicPr preferRelativeResize="0"/>
            <p:nvPr/>
          </p:nvPicPr>
          <p:blipFill rotWithShape="1">
            <a:blip r:embed="rId3">
              <a:alphaModFix/>
            </a:blip>
            <a:srcRect b="0" l="0" r="48819" t="0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Shape 22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b="0" i="0" sz="5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2415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ctr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sche afbeelding met bijschrift">
  <p:cSld name="Panoramische afbeelding met bijschrif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" name="Shape 87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bijschrift">
  <p:cSld name="Titel en bijschrif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i="0" sz="3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cxnSp>
        <p:nvCxnSpPr>
          <p:cNvPr id="98" name="Shape 98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eraat met bijschrift">
  <p:cSld name="Citeraat met bijschrif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Shape 108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amkaartje">
  <p:cSld name="Naamkaartj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i="0" sz="3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fferte naamkaartje">
  <p:cSld name="Offerte naamkaartj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Shape 124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aar of onwaar">
  <p:cSld name="Waar of onwaar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cxnSp>
        <p:nvCxnSpPr>
          <p:cNvPr id="132" name="Shape 132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cxnSp>
        <p:nvCxnSpPr>
          <p:cNvPr id="139" name="Shape 13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 rot="5400000">
            <a:off x="2565043" y="-287513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cxnSp>
        <p:nvCxnSpPr>
          <p:cNvPr id="146" name="Shape 146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cxnSp>
        <p:nvCxnSpPr>
          <p:cNvPr id="49" name="Shape 4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1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6180671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1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6180671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cxnSp>
        <p:nvCxnSpPr>
          <p:cNvPr id="59" name="Shape 5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cxnSp>
        <p:nvCxnSpPr>
          <p:cNvPr id="65" name="Shape 6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cxnSp>
        <p:nvCxnSpPr>
          <p:cNvPr id="77" name="Shape 77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i="0" sz="2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4.jp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0"/>
            <a:ext cx="12188825" cy="6856214"/>
            <a:chOff x="0" y="0"/>
            <a:chExt cx="12188825" cy="6856214"/>
          </a:xfrm>
        </p:grpSpPr>
        <p:pic>
          <p:nvPicPr>
            <p:cNvPr descr="HD-PanelContent-V.png" id="7" name="Shape 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Shap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9" name="Shape 9"/>
            <p:cNvPicPr preferRelativeResize="0"/>
            <p:nvPr/>
          </p:nvPicPr>
          <p:blipFill rotWithShape="1">
            <a:blip r:embed="rId3">
              <a:alphaModFix/>
            </a:blip>
            <a:srcRect b="0" l="0" r="5093" t="0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Shape 10"/>
            <p:cNvPicPr preferRelativeResize="0"/>
            <p:nvPr/>
          </p:nvPicPr>
          <p:blipFill rotWithShape="1">
            <a:blip r:embed="rId3">
              <a:alphaModFix/>
            </a:blip>
            <a:srcRect b="0" l="0" r="5093" t="0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Shape 1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b="0" i="0" lang="nl-BE" sz="5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The Royal Game of Ur</a:t>
            </a:r>
            <a:endParaRPr b="0" i="0" sz="5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2" name="Shape 152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15"/>
              <a:buFont typeface="Arial"/>
              <a:buNone/>
            </a:pPr>
            <a:r>
              <a:rPr b="0" i="0" lang="nl-BE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Anouk As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20"/>
              </a:spcBef>
              <a:spcAft>
                <a:spcPts val="0"/>
              </a:spcAft>
              <a:buClr>
                <a:schemeClr val="accent1"/>
              </a:buClr>
              <a:buSzPts val="2415"/>
              <a:buFont typeface="Arial"/>
              <a:buNone/>
            </a:pPr>
            <a:r>
              <a:rPr b="0" i="0" lang="nl-BE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William Van Bouwel</a:t>
            </a:r>
            <a:endParaRPr b="0" i="0" sz="21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20"/>
              </a:spcBef>
              <a:spcAft>
                <a:spcPts val="0"/>
              </a:spcAft>
              <a:buClr>
                <a:schemeClr val="accent1"/>
              </a:buClr>
              <a:buSzPts val="2415"/>
              <a:buFont typeface="Arial"/>
              <a:buNone/>
            </a:pPr>
            <a:r>
              <a:rPr b="0" i="0" lang="nl-BE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INF105B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Artificial Intelligence</a:t>
            </a:r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325" y="2471450"/>
            <a:ext cx="6305351" cy="35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Artificial Intelligence</a:t>
            </a:r>
            <a:endParaRPr/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550" y="2579307"/>
            <a:ext cx="94869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2015069" y="1752606"/>
            <a:ext cx="8158800" cy="18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Nog vragen?</a:t>
            </a:r>
            <a:endParaRPr/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2015067" y="3846051"/>
            <a:ext cx="8158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8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2015069" y="1752606"/>
            <a:ext cx="8158800" cy="18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Bedankt voor jullie aandacht!</a:t>
            </a:r>
            <a:endParaRPr/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2015067" y="3846051"/>
            <a:ext cx="8158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8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nl-BE"/>
              <a:t>Het spel zelf</a:t>
            </a:r>
            <a:endParaRPr b="0" i="0" sz="4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3860" lvl="0" marL="457200" marR="0" rtl="0" algn="l">
              <a:spcBef>
                <a:spcPts val="0"/>
              </a:spcBef>
              <a:spcAft>
                <a:spcPts val="0"/>
              </a:spcAft>
              <a:buSzPts val="2760"/>
              <a:buChar char="-"/>
            </a:pPr>
            <a:r>
              <a:rPr lang="nl-BE"/>
              <a:t>Oud </a:t>
            </a:r>
            <a:r>
              <a:rPr lang="nl-BE"/>
              <a:t>bordspel</a:t>
            </a:r>
            <a:endParaRPr/>
          </a:p>
          <a:p>
            <a:pPr indent="-403860" lvl="0" marL="457200" marR="0" rtl="0" algn="l">
              <a:spcBef>
                <a:spcPts val="0"/>
              </a:spcBef>
              <a:spcAft>
                <a:spcPts val="0"/>
              </a:spcAft>
              <a:buSzPts val="2760"/>
              <a:buChar char="-"/>
            </a:pPr>
            <a:r>
              <a:rPr lang="nl-BE"/>
              <a:t>2 spelers </a:t>
            </a:r>
            <a:endParaRPr/>
          </a:p>
          <a:p>
            <a:pPr indent="-403860" lvl="0" marL="457200" marR="0" rtl="0" algn="l">
              <a:spcBef>
                <a:spcPts val="0"/>
              </a:spcBef>
              <a:spcAft>
                <a:spcPts val="0"/>
              </a:spcAft>
              <a:buSzPts val="2760"/>
              <a:buChar char="-"/>
            </a:pPr>
            <a:r>
              <a:rPr lang="nl-BE"/>
              <a:t>7 pionnen</a:t>
            </a:r>
            <a:endParaRPr/>
          </a:p>
          <a:p>
            <a:pPr indent="-403860" lvl="0" marL="457200" marR="0" rtl="0" algn="l">
              <a:spcBef>
                <a:spcPts val="0"/>
              </a:spcBef>
              <a:spcAft>
                <a:spcPts val="0"/>
              </a:spcAft>
              <a:buSzPts val="2760"/>
              <a:buChar char="-"/>
            </a:pPr>
            <a:r>
              <a:rPr lang="nl-BE"/>
              <a:t>gewoon veld of een rosette</a:t>
            </a:r>
            <a:endParaRPr/>
          </a:p>
          <a:p>
            <a:pPr indent="-1104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0025" y="990537"/>
            <a:ext cx="1992275" cy="487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Demo</a:t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7849" y="2104124"/>
            <a:ext cx="5196300" cy="407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Ons klassendiagram</a:t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5375" y="2154726"/>
            <a:ext cx="5707450" cy="400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293811" y="1401259"/>
            <a:ext cx="3718500" cy="13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BE"/>
              <a:t>Enkele voorbeelden van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BE"/>
              <a:t>onze code</a:t>
            </a:r>
            <a:endParaRPr/>
          </a:p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1293800" y="2924650"/>
            <a:ext cx="3375900" cy="24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1" lang="nl-BE"/>
              <a:t>Klasse:</a:t>
            </a:r>
            <a:r>
              <a:rPr lang="nl-BE"/>
              <a:t> Board</a:t>
            </a:r>
            <a:endParaRPr/>
          </a:p>
          <a:p>
            <a:pPr indent="0" lvl="0" mar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nl-BE"/>
              <a:t>Methode:</a:t>
            </a:r>
            <a:r>
              <a:rPr lang="nl-BE"/>
              <a:t> update()</a:t>
            </a:r>
            <a:endParaRPr/>
          </a:p>
          <a:p>
            <a:pPr indent="0" lvl="0" mar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b="1" lang="nl-BE"/>
              <a:t>Doel: </a:t>
            </a:r>
            <a:r>
              <a:rPr lang="nl-BE"/>
              <a:t>u</a:t>
            </a:r>
            <a:r>
              <a:rPr lang="nl-BE"/>
              <a:t>pdate pieces op board</a:t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7150" y="664600"/>
            <a:ext cx="5166799" cy="55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293777" y="1401250"/>
            <a:ext cx="3108600" cy="13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Enkele voorbeelden van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onze code</a:t>
            </a:r>
            <a:endParaRPr/>
          </a:p>
        </p:txBody>
      </p:sp>
      <p:sp>
        <p:nvSpPr>
          <p:cNvPr id="184" name="Shape 184"/>
          <p:cNvSpPr txBox="1"/>
          <p:nvPr>
            <p:ph idx="2" type="body"/>
          </p:nvPr>
        </p:nvSpPr>
        <p:spPr>
          <a:xfrm>
            <a:off x="1293775" y="2916025"/>
            <a:ext cx="3108600" cy="24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1" lang="nl-BE"/>
              <a:t>Klasse:</a:t>
            </a:r>
            <a:r>
              <a:rPr lang="nl-BE"/>
              <a:t> GameOfUr</a:t>
            </a:r>
            <a:endParaRPr/>
          </a:p>
          <a:p>
            <a:pPr indent="0" lvl="0" mar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nl-BE"/>
              <a:t>Methode:</a:t>
            </a:r>
            <a:r>
              <a:rPr lang="nl-BE"/>
              <a:t> canMovePiece()</a:t>
            </a:r>
            <a:endParaRPr/>
          </a:p>
          <a:p>
            <a:pPr indent="0" lvl="0" mar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nl-BE"/>
              <a:t>Doel:</a:t>
            </a:r>
            <a:r>
              <a:rPr lang="nl-BE"/>
              <a:t> controleren of een piece kan bewegen</a:t>
            </a:r>
            <a:endParaRPr/>
          </a:p>
          <a:p>
            <a:pPr indent="0" lvl="0" mar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175" y="1837075"/>
            <a:ext cx="7027525" cy="329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988436" y="1401259"/>
            <a:ext cx="3718500" cy="13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BE"/>
              <a:t>Enkele voorbeelden van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BE"/>
              <a:t>onze code</a:t>
            </a:r>
            <a:endParaRPr/>
          </a:p>
        </p:txBody>
      </p:sp>
      <p:sp>
        <p:nvSpPr>
          <p:cNvPr id="191" name="Shape 191"/>
          <p:cNvSpPr txBox="1"/>
          <p:nvPr>
            <p:ph idx="2" type="body"/>
          </p:nvPr>
        </p:nvSpPr>
        <p:spPr>
          <a:xfrm>
            <a:off x="1296201" y="2914975"/>
            <a:ext cx="3239100" cy="24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1" lang="nl-BE"/>
              <a:t>Klasse:</a:t>
            </a:r>
            <a:r>
              <a:rPr lang="nl-BE"/>
              <a:t> GameOfUrPresenter</a:t>
            </a:r>
            <a:endParaRPr/>
          </a:p>
          <a:p>
            <a:pPr indent="0" lvl="0" mar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nl-BE"/>
              <a:t>Methode:</a:t>
            </a:r>
            <a:r>
              <a:rPr lang="nl-BE"/>
              <a:t> addEventHandlers()</a:t>
            </a:r>
            <a:endParaRPr/>
          </a:p>
          <a:p>
            <a:pPr indent="0" lvl="0" mar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b="1" lang="nl-BE"/>
              <a:t>Doel:</a:t>
            </a:r>
            <a:r>
              <a:rPr lang="nl-BE"/>
              <a:t> toewijzen move event aan elke pion</a:t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000" y="2245876"/>
            <a:ext cx="6642925" cy="19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911811" y="1452134"/>
            <a:ext cx="3718500" cy="13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BE"/>
              <a:t>Enkele voorbeelden van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BE"/>
              <a:t>onze code</a:t>
            </a:r>
            <a:endParaRPr/>
          </a:p>
        </p:txBody>
      </p:sp>
      <p:sp>
        <p:nvSpPr>
          <p:cNvPr id="198" name="Shape 198"/>
          <p:cNvSpPr txBox="1"/>
          <p:nvPr>
            <p:ph idx="2" type="body"/>
          </p:nvPr>
        </p:nvSpPr>
        <p:spPr>
          <a:xfrm>
            <a:off x="1013911" y="3043790"/>
            <a:ext cx="3718500" cy="24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nl-BE"/>
              <a:t>Klasse:</a:t>
            </a:r>
            <a:r>
              <a:rPr lang="nl-BE"/>
              <a:t> GameOfUrGame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nl-BE"/>
              <a:t>Methode:</a:t>
            </a:r>
            <a:r>
              <a:rPr lang="nl-BE"/>
              <a:t> layoutNodes()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nl-BE"/>
              <a:t>Doel:</a:t>
            </a:r>
            <a:r>
              <a:rPr lang="nl-BE"/>
              <a:t> opvullen gridpane met tiles</a:t>
            </a: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400" y="1850163"/>
            <a:ext cx="6717549" cy="3157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Array naar gridpane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1295401" y="2556932"/>
            <a:ext cx="9601200" cy="33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8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598" y="2040725"/>
            <a:ext cx="7433999" cy="37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0075" y="4412600"/>
            <a:ext cx="4113300" cy="18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ganisch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