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4" d="100"/>
          <a:sy n="14" d="100"/>
        </p:scale>
        <p:origin x="253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C84A7-D9C7-45CC-A809-47066ABBCA3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C9C57CFD-41D2-42FC-B95D-21D0D91A313E}">
      <dgm:prSet phldrT="[Tekst]"/>
      <dgm:spPr/>
      <dgm:t>
        <a:bodyPr/>
        <a:lstStyle/>
        <a:p>
          <a:r>
            <a:rPr lang="en-US" noProof="0" dirty="0"/>
            <a:t>Calculate</a:t>
          </a:r>
          <a:r>
            <a:rPr lang="nl-NL" dirty="0"/>
            <a:t>  </a:t>
          </a:r>
          <a:r>
            <a:rPr lang="en-US" noProof="0" dirty="0"/>
            <a:t>offspring</a:t>
          </a:r>
        </a:p>
      </dgm:t>
    </dgm:pt>
    <dgm:pt modelId="{9670E55F-A630-4CB3-8C8B-AAA737F9F12F}" type="parTrans" cxnId="{9D268015-BE89-4D7E-BEE1-E0A4F48C1D54}">
      <dgm:prSet/>
      <dgm:spPr/>
      <dgm:t>
        <a:bodyPr/>
        <a:lstStyle/>
        <a:p>
          <a:endParaRPr lang="nl-NL"/>
        </a:p>
      </dgm:t>
    </dgm:pt>
    <dgm:pt modelId="{50C149C3-E5FA-4E3B-AF7C-61ED644763BD}" type="sibTrans" cxnId="{9D268015-BE89-4D7E-BEE1-E0A4F48C1D54}">
      <dgm:prSet/>
      <dgm:spPr/>
      <dgm:t>
        <a:bodyPr/>
        <a:lstStyle/>
        <a:p>
          <a:endParaRPr lang="nl-NL"/>
        </a:p>
      </dgm:t>
    </dgm:pt>
    <dgm:pt modelId="{6AB69299-F207-4C50-925D-69F048881DD1}">
      <dgm:prSet phldrT="[Tekst]"/>
      <dgm:spPr/>
      <dgm:t>
        <a:bodyPr/>
        <a:lstStyle/>
        <a:p>
          <a:r>
            <a:rPr lang="nl-NL" dirty="0" err="1"/>
            <a:t>Assortative</a:t>
          </a:r>
          <a:r>
            <a:rPr lang="nl-NL" dirty="0"/>
            <a:t> </a:t>
          </a:r>
          <a:r>
            <a:rPr lang="nl-NL" dirty="0" err="1"/>
            <a:t>Mating</a:t>
          </a:r>
          <a:endParaRPr lang="nl-NL" dirty="0"/>
        </a:p>
      </dgm:t>
    </dgm:pt>
    <dgm:pt modelId="{52A269CA-6A64-4D58-A9D5-AC5B9EC1F5B8}" type="parTrans" cxnId="{D37F70B3-058F-4347-921D-A502137F1C9C}">
      <dgm:prSet/>
      <dgm:spPr/>
      <dgm:t>
        <a:bodyPr/>
        <a:lstStyle/>
        <a:p>
          <a:endParaRPr lang="nl-NL"/>
        </a:p>
      </dgm:t>
    </dgm:pt>
    <dgm:pt modelId="{ACD19018-7570-43EF-B049-CB3508D6D5F4}" type="sibTrans" cxnId="{D37F70B3-058F-4347-921D-A502137F1C9C}">
      <dgm:prSet/>
      <dgm:spPr/>
      <dgm:t>
        <a:bodyPr/>
        <a:lstStyle/>
        <a:p>
          <a:endParaRPr lang="nl-NL"/>
        </a:p>
      </dgm:t>
    </dgm:pt>
    <dgm:pt modelId="{68CF6237-5953-4FFC-868E-0DD060D8AB3B}">
      <dgm:prSet phldrT="[Tekst]"/>
      <dgm:spPr/>
      <dgm:t>
        <a:bodyPr/>
        <a:lstStyle/>
        <a:p>
          <a:r>
            <a:rPr lang="nl-NL" dirty="0"/>
            <a:t>Offspring </a:t>
          </a:r>
          <a:r>
            <a:rPr lang="nl-NL" dirty="0" err="1"/>
            <a:t>becomes</a:t>
          </a:r>
          <a:r>
            <a:rPr lang="nl-NL" dirty="0"/>
            <a:t> </a:t>
          </a:r>
          <a:r>
            <a:rPr lang="nl-NL" dirty="0" err="1"/>
            <a:t>parents</a:t>
          </a:r>
          <a:endParaRPr lang="nl-NL" dirty="0"/>
        </a:p>
      </dgm:t>
    </dgm:pt>
    <dgm:pt modelId="{DF76DAA3-A1BF-45A2-9801-EFDFD5A105D5}" type="parTrans" cxnId="{1391F283-343A-4513-9F88-353575DCF158}">
      <dgm:prSet/>
      <dgm:spPr/>
      <dgm:t>
        <a:bodyPr/>
        <a:lstStyle/>
        <a:p>
          <a:endParaRPr lang="nl-NL"/>
        </a:p>
      </dgm:t>
    </dgm:pt>
    <dgm:pt modelId="{9D52C40A-3143-488F-A96C-5B642C3CC3A3}" type="sibTrans" cxnId="{1391F283-343A-4513-9F88-353575DCF158}">
      <dgm:prSet/>
      <dgm:spPr/>
      <dgm:t>
        <a:bodyPr/>
        <a:lstStyle/>
        <a:p>
          <a:endParaRPr lang="nl-NL"/>
        </a:p>
      </dgm:t>
    </dgm:pt>
    <dgm:pt modelId="{AB5B5726-D48C-403B-94EA-73C5CC23C34D}">
      <dgm:prSet/>
      <dgm:spPr/>
      <dgm:t>
        <a:bodyPr/>
        <a:lstStyle/>
        <a:p>
          <a:r>
            <a:rPr lang="nl-NL" dirty="0" err="1"/>
            <a:t>Viability</a:t>
          </a:r>
          <a:r>
            <a:rPr lang="nl-NL" dirty="0"/>
            <a:t> </a:t>
          </a:r>
          <a:r>
            <a:rPr lang="nl-NL" dirty="0" err="1"/>
            <a:t>selection</a:t>
          </a:r>
          <a:endParaRPr lang="nl-NL" dirty="0"/>
        </a:p>
      </dgm:t>
    </dgm:pt>
    <dgm:pt modelId="{1E3240A3-7465-4BC6-8C42-416BABDDCFEE}" type="parTrans" cxnId="{111BFBD0-F147-4748-88F3-E295DF3EA106}">
      <dgm:prSet/>
      <dgm:spPr/>
      <dgm:t>
        <a:bodyPr/>
        <a:lstStyle/>
        <a:p>
          <a:endParaRPr lang="nl-NL"/>
        </a:p>
      </dgm:t>
    </dgm:pt>
    <dgm:pt modelId="{D8C5A5F4-82ED-4BF5-93F5-9C4F3CC92453}" type="sibTrans" cxnId="{111BFBD0-F147-4748-88F3-E295DF3EA106}">
      <dgm:prSet/>
      <dgm:spPr/>
      <dgm:t>
        <a:bodyPr/>
        <a:lstStyle/>
        <a:p>
          <a:endParaRPr lang="nl-NL"/>
        </a:p>
      </dgm:t>
    </dgm:pt>
    <dgm:pt modelId="{88626C0B-C246-4A9E-AFDF-050577E972F1}" type="pres">
      <dgm:prSet presAssocID="{296C84A7-D9C7-45CC-A809-47066ABBCA3E}" presName="cycle" presStyleCnt="0">
        <dgm:presLayoutVars>
          <dgm:dir/>
          <dgm:resizeHandles val="exact"/>
        </dgm:presLayoutVars>
      </dgm:prSet>
      <dgm:spPr/>
    </dgm:pt>
    <dgm:pt modelId="{5358F9EF-8AF8-49D8-80BB-E4869275DBDE}" type="pres">
      <dgm:prSet presAssocID="{C9C57CFD-41D2-42FC-B95D-21D0D91A313E}" presName="dummy" presStyleCnt="0"/>
      <dgm:spPr/>
    </dgm:pt>
    <dgm:pt modelId="{E340B1D9-2134-481E-A0C0-99A853D58C17}" type="pres">
      <dgm:prSet presAssocID="{C9C57CFD-41D2-42FC-B95D-21D0D91A313E}" presName="node" presStyleLbl="revTx" presStyleIdx="0" presStyleCnt="4">
        <dgm:presLayoutVars>
          <dgm:bulletEnabled val="1"/>
        </dgm:presLayoutVars>
      </dgm:prSet>
      <dgm:spPr/>
    </dgm:pt>
    <dgm:pt modelId="{634ACF22-0FC0-4D98-BB17-EA4D2E77D7F4}" type="pres">
      <dgm:prSet presAssocID="{50C149C3-E5FA-4E3B-AF7C-61ED644763BD}" presName="sibTrans" presStyleLbl="node1" presStyleIdx="0" presStyleCnt="4"/>
      <dgm:spPr/>
    </dgm:pt>
    <dgm:pt modelId="{11E52E93-F769-46D3-92CD-C47F12CC39E7}" type="pres">
      <dgm:prSet presAssocID="{6AB69299-F207-4C50-925D-69F048881DD1}" presName="dummy" presStyleCnt="0"/>
      <dgm:spPr/>
    </dgm:pt>
    <dgm:pt modelId="{DFCD94C4-7E33-45B4-AA4C-D36205FB3B45}" type="pres">
      <dgm:prSet presAssocID="{6AB69299-F207-4C50-925D-69F048881DD1}" presName="node" presStyleLbl="revTx" presStyleIdx="1" presStyleCnt="4">
        <dgm:presLayoutVars>
          <dgm:bulletEnabled val="1"/>
        </dgm:presLayoutVars>
      </dgm:prSet>
      <dgm:spPr/>
    </dgm:pt>
    <dgm:pt modelId="{8E28571F-3AE7-4C58-808C-D5405290921C}" type="pres">
      <dgm:prSet presAssocID="{ACD19018-7570-43EF-B049-CB3508D6D5F4}" presName="sibTrans" presStyleLbl="node1" presStyleIdx="1" presStyleCnt="4"/>
      <dgm:spPr/>
    </dgm:pt>
    <dgm:pt modelId="{1E878E19-11E0-4ADC-B1B9-074FCBF4EBDE}" type="pres">
      <dgm:prSet presAssocID="{AB5B5726-D48C-403B-94EA-73C5CC23C34D}" presName="dummy" presStyleCnt="0"/>
      <dgm:spPr/>
    </dgm:pt>
    <dgm:pt modelId="{C1CFA197-EB0F-4F8E-AF40-B02A4FBC0D2E}" type="pres">
      <dgm:prSet presAssocID="{AB5B5726-D48C-403B-94EA-73C5CC23C34D}" presName="node" presStyleLbl="revTx" presStyleIdx="2" presStyleCnt="4">
        <dgm:presLayoutVars>
          <dgm:bulletEnabled val="1"/>
        </dgm:presLayoutVars>
      </dgm:prSet>
      <dgm:spPr/>
    </dgm:pt>
    <dgm:pt modelId="{768400F6-348D-4C71-B05D-BD9E5D62D623}" type="pres">
      <dgm:prSet presAssocID="{D8C5A5F4-82ED-4BF5-93F5-9C4F3CC92453}" presName="sibTrans" presStyleLbl="node1" presStyleIdx="2" presStyleCnt="4"/>
      <dgm:spPr/>
    </dgm:pt>
    <dgm:pt modelId="{9E7660A4-B47D-4446-A843-03887C73896C}" type="pres">
      <dgm:prSet presAssocID="{68CF6237-5953-4FFC-868E-0DD060D8AB3B}" presName="dummy" presStyleCnt="0"/>
      <dgm:spPr/>
    </dgm:pt>
    <dgm:pt modelId="{0B3BD57A-39DC-4ADC-AF58-5ECFC494A909}" type="pres">
      <dgm:prSet presAssocID="{68CF6237-5953-4FFC-868E-0DD060D8AB3B}" presName="node" presStyleLbl="revTx" presStyleIdx="3" presStyleCnt="4">
        <dgm:presLayoutVars>
          <dgm:bulletEnabled val="1"/>
        </dgm:presLayoutVars>
      </dgm:prSet>
      <dgm:spPr/>
    </dgm:pt>
    <dgm:pt modelId="{E6E7ECDF-2206-437F-9167-7F1E5AECF4ED}" type="pres">
      <dgm:prSet presAssocID="{9D52C40A-3143-488F-A96C-5B642C3CC3A3}" presName="sibTrans" presStyleLbl="node1" presStyleIdx="3" presStyleCnt="4"/>
      <dgm:spPr/>
    </dgm:pt>
  </dgm:ptLst>
  <dgm:cxnLst>
    <dgm:cxn modelId="{9D268015-BE89-4D7E-BEE1-E0A4F48C1D54}" srcId="{296C84A7-D9C7-45CC-A809-47066ABBCA3E}" destId="{C9C57CFD-41D2-42FC-B95D-21D0D91A313E}" srcOrd="0" destOrd="0" parTransId="{9670E55F-A630-4CB3-8C8B-AAA737F9F12F}" sibTransId="{50C149C3-E5FA-4E3B-AF7C-61ED644763BD}"/>
    <dgm:cxn modelId="{5470283C-A9D9-4FE6-8EE4-37FCCF04A7C2}" type="presOf" srcId="{ACD19018-7570-43EF-B049-CB3508D6D5F4}" destId="{8E28571F-3AE7-4C58-808C-D5405290921C}" srcOrd="0" destOrd="0" presId="urn:microsoft.com/office/officeart/2005/8/layout/cycle1"/>
    <dgm:cxn modelId="{75B7FF46-328F-4963-A100-EA2717B54761}" type="presOf" srcId="{D8C5A5F4-82ED-4BF5-93F5-9C4F3CC92453}" destId="{768400F6-348D-4C71-B05D-BD9E5D62D623}" srcOrd="0" destOrd="0" presId="urn:microsoft.com/office/officeart/2005/8/layout/cycle1"/>
    <dgm:cxn modelId="{91451868-176B-41DF-9042-F516C3405340}" type="presOf" srcId="{68CF6237-5953-4FFC-868E-0DD060D8AB3B}" destId="{0B3BD57A-39DC-4ADC-AF58-5ECFC494A909}" srcOrd="0" destOrd="0" presId="urn:microsoft.com/office/officeart/2005/8/layout/cycle1"/>
    <dgm:cxn modelId="{1391F283-343A-4513-9F88-353575DCF158}" srcId="{296C84A7-D9C7-45CC-A809-47066ABBCA3E}" destId="{68CF6237-5953-4FFC-868E-0DD060D8AB3B}" srcOrd="3" destOrd="0" parTransId="{DF76DAA3-A1BF-45A2-9801-EFDFD5A105D5}" sibTransId="{9D52C40A-3143-488F-A96C-5B642C3CC3A3}"/>
    <dgm:cxn modelId="{D37F70B3-058F-4347-921D-A502137F1C9C}" srcId="{296C84A7-D9C7-45CC-A809-47066ABBCA3E}" destId="{6AB69299-F207-4C50-925D-69F048881DD1}" srcOrd="1" destOrd="0" parTransId="{52A269CA-6A64-4D58-A9D5-AC5B9EC1F5B8}" sibTransId="{ACD19018-7570-43EF-B049-CB3508D6D5F4}"/>
    <dgm:cxn modelId="{F3B863BF-D725-49F2-8B89-272AD7A55F0C}" type="presOf" srcId="{C9C57CFD-41D2-42FC-B95D-21D0D91A313E}" destId="{E340B1D9-2134-481E-A0C0-99A853D58C17}" srcOrd="0" destOrd="0" presId="urn:microsoft.com/office/officeart/2005/8/layout/cycle1"/>
    <dgm:cxn modelId="{E34FF4C7-77CE-4E52-9F49-AACE364D611A}" type="presOf" srcId="{296C84A7-D9C7-45CC-A809-47066ABBCA3E}" destId="{88626C0B-C246-4A9E-AFDF-050577E972F1}" srcOrd="0" destOrd="0" presId="urn:microsoft.com/office/officeart/2005/8/layout/cycle1"/>
    <dgm:cxn modelId="{906ACBCA-6FA7-43D8-B1DB-F9ECAA56BC01}" type="presOf" srcId="{AB5B5726-D48C-403B-94EA-73C5CC23C34D}" destId="{C1CFA197-EB0F-4F8E-AF40-B02A4FBC0D2E}" srcOrd="0" destOrd="0" presId="urn:microsoft.com/office/officeart/2005/8/layout/cycle1"/>
    <dgm:cxn modelId="{111BFBD0-F147-4748-88F3-E295DF3EA106}" srcId="{296C84A7-D9C7-45CC-A809-47066ABBCA3E}" destId="{AB5B5726-D48C-403B-94EA-73C5CC23C34D}" srcOrd="2" destOrd="0" parTransId="{1E3240A3-7465-4BC6-8C42-416BABDDCFEE}" sibTransId="{D8C5A5F4-82ED-4BF5-93F5-9C4F3CC92453}"/>
    <dgm:cxn modelId="{84E3C1E3-87ED-41A9-9C5D-D283059DDDE1}" type="presOf" srcId="{9D52C40A-3143-488F-A96C-5B642C3CC3A3}" destId="{E6E7ECDF-2206-437F-9167-7F1E5AECF4ED}" srcOrd="0" destOrd="0" presId="urn:microsoft.com/office/officeart/2005/8/layout/cycle1"/>
    <dgm:cxn modelId="{377BC9EE-501E-44C6-BB63-5D590E8412E4}" type="presOf" srcId="{50C149C3-E5FA-4E3B-AF7C-61ED644763BD}" destId="{634ACF22-0FC0-4D98-BB17-EA4D2E77D7F4}" srcOrd="0" destOrd="0" presId="urn:microsoft.com/office/officeart/2005/8/layout/cycle1"/>
    <dgm:cxn modelId="{24CB99F9-5B0B-4D09-9620-84D24F0C09F0}" type="presOf" srcId="{6AB69299-F207-4C50-925D-69F048881DD1}" destId="{DFCD94C4-7E33-45B4-AA4C-D36205FB3B45}" srcOrd="0" destOrd="0" presId="urn:microsoft.com/office/officeart/2005/8/layout/cycle1"/>
    <dgm:cxn modelId="{E890B0E5-3E03-42E3-9C56-4761B9A86388}" type="presParOf" srcId="{88626C0B-C246-4A9E-AFDF-050577E972F1}" destId="{5358F9EF-8AF8-49D8-80BB-E4869275DBDE}" srcOrd="0" destOrd="0" presId="urn:microsoft.com/office/officeart/2005/8/layout/cycle1"/>
    <dgm:cxn modelId="{E42CEF9A-CD96-45A4-9155-139731AF733C}" type="presParOf" srcId="{88626C0B-C246-4A9E-AFDF-050577E972F1}" destId="{E340B1D9-2134-481E-A0C0-99A853D58C17}" srcOrd="1" destOrd="0" presId="urn:microsoft.com/office/officeart/2005/8/layout/cycle1"/>
    <dgm:cxn modelId="{35DC5041-3658-43C1-9D01-CBE95A09BAA9}" type="presParOf" srcId="{88626C0B-C246-4A9E-AFDF-050577E972F1}" destId="{634ACF22-0FC0-4D98-BB17-EA4D2E77D7F4}" srcOrd="2" destOrd="0" presId="urn:microsoft.com/office/officeart/2005/8/layout/cycle1"/>
    <dgm:cxn modelId="{1DEFCFBF-C62F-4AF9-B904-37DD8469E695}" type="presParOf" srcId="{88626C0B-C246-4A9E-AFDF-050577E972F1}" destId="{11E52E93-F769-46D3-92CD-C47F12CC39E7}" srcOrd="3" destOrd="0" presId="urn:microsoft.com/office/officeart/2005/8/layout/cycle1"/>
    <dgm:cxn modelId="{4263236A-BC80-4277-99E6-A6C1731FDDEC}" type="presParOf" srcId="{88626C0B-C246-4A9E-AFDF-050577E972F1}" destId="{DFCD94C4-7E33-45B4-AA4C-D36205FB3B45}" srcOrd="4" destOrd="0" presId="urn:microsoft.com/office/officeart/2005/8/layout/cycle1"/>
    <dgm:cxn modelId="{10DC318E-CBEA-4D2F-9153-D32B1B259989}" type="presParOf" srcId="{88626C0B-C246-4A9E-AFDF-050577E972F1}" destId="{8E28571F-3AE7-4C58-808C-D5405290921C}" srcOrd="5" destOrd="0" presId="urn:microsoft.com/office/officeart/2005/8/layout/cycle1"/>
    <dgm:cxn modelId="{0DB5DF97-D6D2-4F3E-A744-A7E005789501}" type="presParOf" srcId="{88626C0B-C246-4A9E-AFDF-050577E972F1}" destId="{1E878E19-11E0-4ADC-B1B9-074FCBF4EBDE}" srcOrd="6" destOrd="0" presId="urn:microsoft.com/office/officeart/2005/8/layout/cycle1"/>
    <dgm:cxn modelId="{FE1068B4-D5E3-4BDB-BC7D-1DC9FFD6A742}" type="presParOf" srcId="{88626C0B-C246-4A9E-AFDF-050577E972F1}" destId="{C1CFA197-EB0F-4F8E-AF40-B02A4FBC0D2E}" srcOrd="7" destOrd="0" presId="urn:microsoft.com/office/officeart/2005/8/layout/cycle1"/>
    <dgm:cxn modelId="{0B38527F-BB19-48BE-AD92-98E096FC560D}" type="presParOf" srcId="{88626C0B-C246-4A9E-AFDF-050577E972F1}" destId="{768400F6-348D-4C71-B05D-BD9E5D62D623}" srcOrd="8" destOrd="0" presId="urn:microsoft.com/office/officeart/2005/8/layout/cycle1"/>
    <dgm:cxn modelId="{E446FC79-D2BA-496C-BD1C-1801324F37E0}" type="presParOf" srcId="{88626C0B-C246-4A9E-AFDF-050577E972F1}" destId="{9E7660A4-B47D-4446-A843-03887C73896C}" srcOrd="9" destOrd="0" presId="urn:microsoft.com/office/officeart/2005/8/layout/cycle1"/>
    <dgm:cxn modelId="{3F63DE83-BAD0-4F06-A16D-ECEC38AB45C1}" type="presParOf" srcId="{88626C0B-C246-4A9E-AFDF-050577E972F1}" destId="{0B3BD57A-39DC-4ADC-AF58-5ECFC494A909}" srcOrd="10" destOrd="0" presId="urn:microsoft.com/office/officeart/2005/8/layout/cycle1"/>
    <dgm:cxn modelId="{58A1C12C-54E0-4E91-9040-96578BFC9B57}" type="presParOf" srcId="{88626C0B-C246-4A9E-AFDF-050577E972F1}" destId="{E6E7ECDF-2206-437F-9167-7F1E5AECF4E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0B1D9-2134-481E-A0C0-99A853D58C17}">
      <dsp:nvSpPr>
        <dsp:cNvPr id="0" name=""/>
        <dsp:cNvSpPr/>
      </dsp:nvSpPr>
      <dsp:spPr>
        <a:xfrm>
          <a:off x="5419356" y="147210"/>
          <a:ext cx="2366960" cy="236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noProof="0" dirty="0"/>
            <a:t>Calculate</a:t>
          </a:r>
          <a:r>
            <a:rPr lang="nl-NL" sz="3900" kern="1200" dirty="0"/>
            <a:t>  </a:t>
          </a:r>
          <a:r>
            <a:rPr lang="en-US" sz="3900" kern="1200" noProof="0" dirty="0"/>
            <a:t>offspring</a:t>
          </a:r>
        </a:p>
      </dsp:txBody>
      <dsp:txXfrm>
        <a:off x="5419356" y="147210"/>
        <a:ext cx="2366960" cy="2366960"/>
      </dsp:txXfrm>
    </dsp:sp>
    <dsp:sp modelId="{634ACF22-0FC0-4D98-BB17-EA4D2E77D7F4}">
      <dsp:nvSpPr>
        <dsp:cNvPr id="0" name=""/>
        <dsp:cNvSpPr/>
      </dsp:nvSpPr>
      <dsp:spPr>
        <a:xfrm>
          <a:off x="1244531" y="-2879"/>
          <a:ext cx="6691875" cy="6691875"/>
        </a:xfrm>
        <a:prstGeom prst="circularArrow">
          <a:avLst>
            <a:gd name="adj1" fmla="val 6897"/>
            <a:gd name="adj2" fmla="val 464972"/>
            <a:gd name="adj3" fmla="val 551013"/>
            <a:gd name="adj4" fmla="val 20584014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D94C4-7E33-45B4-AA4C-D36205FB3B45}">
      <dsp:nvSpPr>
        <dsp:cNvPr id="0" name=""/>
        <dsp:cNvSpPr/>
      </dsp:nvSpPr>
      <dsp:spPr>
        <a:xfrm>
          <a:off x="5419356" y="4171945"/>
          <a:ext cx="2366960" cy="236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 err="1"/>
            <a:t>Assortative</a:t>
          </a:r>
          <a:r>
            <a:rPr lang="nl-NL" sz="3900" kern="1200" dirty="0"/>
            <a:t> </a:t>
          </a:r>
          <a:r>
            <a:rPr lang="nl-NL" sz="3900" kern="1200" dirty="0" err="1"/>
            <a:t>Mating</a:t>
          </a:r>
          <a:endParaRPr lang="nl-NL" sz="3900" kern="1200" dirty="0"/>
        </a:p>
      </dsp:txBody>
      <dsp:txXfrm>
        <a:off x="5419356" y="4171945"/>
        <a:ext cx="2366960" cy="2366960"/>
      </dsp:txXfrm>
    </dsp:sp>
    <dsp:sp modelId="{8E28571F-3AE7-4C58-808C-D5405290921C}">
      <dsp:nvSpPr>
        <dsp:cNvPr id="0" name=""/>
        <dsp:cNvSpPr/>
      </dsp:nvSpPr>
      <dsp:spPr>
        <a:xfrm>
          <a:off x="1244531" y="-2879"/>
          <a:ext cx="6691875" cy="6691875"/>
        </a:xfrm>
        <a:prstGeom prst="circularArrow">
          <a:avLst>
            <a:gd name="adj1" fmla="val 6897"/>
            <a:gd name="adj2" fmla="val 464972"/>
            <a:gd name="adj3" fmla="val 5951013"/>
            <a:gd name="adj4" fmla="val 4384014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FA197-EB0F-4F8E-AF40-B02A4FBC0D2E}">
      <dsp:nvSpPr>
        <dsp:cNvPr id="0" name=""/>
        <dsp:cNvSpPr/>
      </dsp:nvSpPr>
      <dsp:spPr>
        <a:xfrm>
          <a:off x="1394621" y="4171945"/>
          <a:ext cx="2366960" cy="236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 err="1"/>
            <a:t>Viability</a:t>
          </a:r>
          <a:r>
            <a:rPr lang="nl-NL" sz="3900" kern="1200" dirty="0"/>
            <a:t> </a:t>
          </a:r>
          <a:r>
            <a:rPr lang="nl-NL" sz="3900" kern="1200" dirty="0" err="1"/>
            <a:t>selection</a:t>
          </a:r>
          <a:endParaRPr lang="nl-NL" sz="3900" kern="1200" dirty="0"/>
        </a:p>
      </dsp:txBody>
      <dsp:txXfrm>
        <a:off x="1394621" y="4171945"/>
        <a:ext cx="2366960" cy="2366960"/>
      </dsp:txXfrm>
    </dsp:sp>
    <dsp:sp modelId="{768400F6-348D-4C71-B05D-BD9E5D62D623}">
      <dsp:nvSpPr>
        <dsp:cNvPr id="0" name=""/>
        <dsp:cNvSpPr/>
      </dsp:nvSpPr>
      <dsp:spPr>
        <a:xfrm>
          <a:off x="1244531" y="-2879"/>
          <a:ext cx="6691875" cy="6691875"/>
        </a:xfrm>
        <a:prstGeom prst="circularArrow">
          <a:avLst>
            <a:gd name="adj1" fmla="val 6897"/>
            <a:gd name="adj2" fmla="val 464972"/>
            <a:gd name="adj3" fmla="val 11351013"/>
            <a:gd name="adj4" fmla="val 9784014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BD57A-39DC-4ADC-AF58-5ECFC494A909}">
      <dsp:nvSpPr>
        <dsp:cNvPr id="0" name=""/>
        <dsp:cNvSpPr/>
      </dsp:nvSpPr>
      <dsp:spPr>
        <a:xfrm>
          <a:off x="1394621" y="147210"/>
          <a:ext cx="2366960" cy="236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/>
            <a:t>Offspring </a:t>
          </a:r>
          <a:r>
            <a:rPr lang="nl-NL" sz="3900" kern="1200" dirty="0" err="1"/>
            <a:t>becomes</a:t>
          </a:r>
          <a:r>
            <a:rPr lang="nl-NL" sz="3900" kern="1200" dirty="0"/>
            <a:t> </a:t>
          </a:r>
          <a:r>
            <a:rPr lang="nl-NL" sz="3900" kern="1200" dirty="0" err="1"/>
            <a:t>parents</a:t>
          </a:r>
          <a:endParaRPr lang="nl-NL" sz="3900" kern="1200" dirty="0"/>
        </a:p>
      </dsp:txBody>
      <dsp:txXfrm>
        <a:off x="1394621" y="147210"/>
        <a:ext cx="2366960" cy="2366960"/>
      </dsp:txXfrm>
    </dsp:sp>
    <dsp:sp modelId="{E6E7ECDF-2206-437F-9167-7F1E5AECF4ED}">
      <dsp:nvSpPr>
        <dsp:cNvPr id="0" name=""/>
        <dsp:cNvSpPr/>
      </dsp:nvSpPr>
      <dsp:spPr>
        <a:xfrm>
          <a:off x="1244531" y="-2879"/>
          <a:ext cx="6691875" cy="6691875"/>
        </a:xfrm>
        <a:prstGeom prst="circularArrow">
          <a:avLst>
            <a:gd name="adj1" fmla="val 6897"/>
            <a:gd name="adj2" fmla="val 464972"/>
            <a:gd name="adj3" fmla="val 16751013"/>
            <a:gd name="adj4" fmla="val 15184014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A7634-03DB-4181-B5FD-B49869ACC7DC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9E130-9D04-4417-AA29-DAD21C8D9F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3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1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6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E6E3-5313-449E-811C-5B1164C622E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08E6-B932-459E-83F7-027F4E22E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5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wmf"/><Relationship Id="rId7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wmf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63D9F-0A64-4B0B-80DC-9A4606923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641" y="1034662"/>
            <a:ext cx="25733931" cy="2869275"/>
          </a:xfrm>
        </p:spPr>
        <p:txBody>
          <a:bodyPr>
            <a:noAutofit/>
          </a:bodyPr>
          <a:lstStyle/>
          <a:p>
            <a:r>
              <a:rPr lang="es-MX" sz="12400" dirty="0"/>
              <a:t>Evolutionary Rescue and Hybridization</a:t>
            </a:r>
            <a:endParaRPr lang="en-US" sz="124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986C64-55C8-4B82-9CE3-C9001256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1" y="3903937"/>
            <a:ext cx="22706410" cy="1712439"/>
          </a:xfrm>
        </p:spPr>
        <p:txBody>
          <a:bodyPr/>
          <a:lstStyle/>
          <a:p>
            <a:r>
              <a:rPr lang="es-MX" dirty="0"/>
              <a:t>Balancing Genetic &amp; Demographic Swamping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FD02D30-3C68-4201-83F7-B0D7E7526557}"/>
              </a:ext>
            </a:extLst>
          </p:cNvPr>
          <p:cNvSpPr txBox="1"/>
          <p:nvPr/>
        </p:nvSpPr>
        <p:spPr>
          <a:xfrm>
            <a:off x="10409642" y="39979945"/>
            <a:ext cx="8401852" cy="1087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600" baseline="-25000" dirty="0"/>
              <a:t>F.J.H. de Haas &amp; S.P. Otto</a:t>
            </a:r>
            <a:endParaRPr lang="en-US" sz="9600" baseline="-250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606BD2B-89E8-41F1-96BC-B1D1E6D6EF2C}"/>
              </a:ext>
            </a:extLst>
          </p:cNvPr>
          <p:cNvSpPr txBox="1"/>
          <p:nvPr/>
        </p:nvSpPr>
        <p:spPr>
          <a:xfrm>
            <a:off x="18738006" y="22409993"/>
            <a:ext cx="6480720" cy="525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15600E5-5BF8-4490-9C01-DEC1DB13A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22" y="39979945"/>
            <a:ext cx="9006506" cy="1864628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9306CF71-2EAF-4C87-82D7-D53603A8DCC7}"/>
              </a:ext>
            </a:extLst>
          </p:cNvPr>
          <p:cNvSpPr txBox="1"/>
          <p:nvPr/>
        </p:nvSpPr>
        <p:spPr>
          <a:xfrm>
            <a:off x="2244175" y="5711383"/>
            <a:ext cx="187260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/>
              <a:t>Introduction: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MX" sz="6600" dirty="0"/>
              <a:t>Problem for people: 	extinction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MX" sz="6600" dirty="0"/>
              <a:t>Problem for theory: 		relative vs absolute fitness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MX" sz="6600" dirty="0"/>
              <a:t>Genetic swamping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MX" sz="6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600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69F48EA-1E4E-49F5-8763-558131C41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7" y="23634128"/>
            <a:ext cx="14321953" cy="94438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15A4E92-3BAE-4296-BE5D-66AC3C91B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606" y="23634128"/>
            <a:ext cx="14670724" cy="944383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CBDD046-2614-46E1-A838-91444F5C0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285" y="12518354"/>
            <a:ext cx="10741315" cy="916133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16E3DE8-05AC-4715-8F62-CD7B9330B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9047" y="19672753"/>
            <a:ext cx="11816865" cy="2737240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78247B-9E2C-4A87-B48C-E1E48CB0C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498525"/>
              </p:ext>
            </p:extLst>
          </p:nvPr>
        </p:nvGraphicFramePr>
        <p:xfrm>
          <a:off x="17309872" y="11897692"/>
          <a:ext cx="9180939" cy="668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kstvak 13">
            <a:extLst>
              <a:ext uri="{FF2B5EF4-FFF2-40B4-BE49-F238E27FC236}">
                <a16:creationId xmlns:a16="http://schemas.microsoft.com/office/drawing/2014/main" id="{8F1904EC-A1A4-4AA8-83D7-BDD3520C4238}"/>
              </a:ext>
            </a:extLst>
          </p:cNvPr>
          <p:cNvSpPr txBox="1"/>
          <p:nvPr/>
        </p:nvSpPr>
        <p:spPr>
          <a:xfrm>
            <a:off x="2534753" y="34178224"/>
            <a:ext cx="18726079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/>
              <a:t>Conclusion:</a:t>
            </a:r>
          </a:p>
          <a:p>
            <a:pPr marL="857250" indent="-857250">
              <a:buFontTx/>
              <a:buChar char="-"/>
            </a:pPr>
            <a:r>
              <a:rPr lang="es-MX" sz="6600" dirty="0"/>
              <a:t>Trade off </a:t>
            </a:r>
          </a:p>
          <a:p>
            <a:pPr marL="857250" indent="-857250">
              <a:buFontTx/>
              <a:buChar char="-"/>
            </a:pPr>
            <a:endParaRPr lang="es-MX" sz="6600" dirty="0"/>
          </a:p>
          <a:p>
            <a:r>
              <a:rPr lang="es-MX" sz="6600" dirty="0"/>
              <a:t>Future:</a:t>
            </a:r>
          </a:p>
          <a:p>
            <a:r>
              <a:rPr lang="es-MX" sz="6600" dirty="0"/>
              <a:t>- Latency to introduce invader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MX" sz="6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246774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3996</TotalTime>
  <Words>49</Words>
  <Application>Microsoft Office PowerPoint</Application>
  <PresentationFormat>Aangepast</PresentationFormat>
  <Paragraphs>16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Evolutionary Rescue and Hybridization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Rescue and Hybridization</dc:title>
  <dc:creator>Freek de Haas</dc:creator>
  <cp:lastModifiedBy>Freek de Haas</cp:lastModifiedBy>
  <cp:revision>8</cp:revision>
  <dcterms:created xsi:type="dcterms:W3CDTF">2017-10-18T18:16:23Z</dcterms:created>
  <dcterms:modified xsi:type="dcterms:W3CDTF">2017-10-27T05:31:41Z</dcterms:modified>
</cp:coreProperties>
</file>