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http://5AED62A513A9CB1FE0D7912CA88572E3.dms.sberbank.ru/5AED62A513A9CB1FE0D7912CA88572E3-8AA81108C9475B3138CAD75956EEDDE5-49D183B3A58DD1713FE13884A21233E0/1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http://5DBCC9DF9E4D6B8073F728D45B03D253.dms.sberbank.ru/5DBCC9DF9E4D6B8073F728D45B03D253-EC21E401D9EA0CEFBFE1F08AFC170D02-F7F8E49CB38858991A0BAEBB00263C83/1.png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0A91-CF30-4D58-849A-7EFFD1CCE497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182-D172-4C1C-BBD5-0BEB9FA4D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45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0A91-CF30-4D58-849A-7EFFD1CCE497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182-D172-4C1C-BBD5-0BEB9FA4D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55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0A91-CF30-4D58-849A-7EFFD1CCE497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182-D172-4C1C-BBD5-0BEB9FA4D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107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81"/>
            <a:ext cx="12192000" cy="8640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>
            <a:outerShdw blurRad="12700" dist="25400" dir="5400000" rotWithShape="0">
              <a:schemeClr val="bg2">
                <a:lumMod val="90000"/>
                <a:alpha val="20000"/>
              </a:scheme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7366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Gill San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97005" y="7099"/>
            <a:ext cx="10899670" cy="861565"/>
          </a:xfrm>
        </p:spPr>
        <p:txBody>
          <a:bodyPr anchor="ctr"/>
          <a:lstStyle>
            <a:lvl1pPr>
              <a:defRPr sz="22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Прямоугольник 28"/>
          <p:cNvSpPr/>
          <p:nvPr userDrawn="1"/>
        </p:nvSpPr>
        <p:spPr>
          <a:xfrm>
            <a:off x="12389302" y="1909002"/>
            <a:ext cx="1039316" cy="2809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0-0-0</a:t>
            </a:r>
          </a:p>
        </p:txBody>
      </p:sp>
      <p:sp>
        <p:nvSpPr>
          <p:cNvPr id="32" name="Прямоугольник 31"/>
          <p:cNvSpPr/>
          <p:nvPr userDrawn="1"/>
        </p:nvSpPr>
        <p:spPr>
          <a:xfrm>
            <a:off x="12389302" y="2287918"/>
            <a:ext cx="1039316" cy="2809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153-153-153</a:t>
            </a:r>
          </a:p>
        </p:txBody>
      </p:sp>
      <p:sp>
        <p:nvSpPr>
          <p:cNvPr id="33" name="Прямоугольник 32"/>
          <p:cNvSpPr/>
          <p:nvPr userDrawn="1"/>
        </p:nvSpPr>
        <p:spPr>
          <a:xfrm>
            <a:off x="12389302" y="2666834"/>
            <a:ext cx="1039316" cy="280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0-111-60</a:t>
            </a:r>
          </a:p>
        </p:txBody>
      </p:sp>
      <p:sp>
        <p:nvSpPr>
          <p:cNvPr id="34" name="Прямоугольник 33"/>
          <p:cNvSpPr/>
          <p:nvPr userDrawn="1"/>
        </p:nvSpPr>
        <p:spPr>
          <a:xfrm>
            <a:off x="12389302" y="3045750"/>
            <a:ext cx="1039316" cy="2809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17-167-76</a:t>
            </a:r>
          </a:p>
        </p:txBody>
      </p:sp>
      <p:sp>
        <p:nvSpPr>
          <p:cNvPr id="35" name="Прямоугольник 34"/>
          <p:cNvSpPr/>
          <p:nvPr userDrawn="1"/>
        </p:nvSpPr>
        <p:spPr>
          <a:xfrm>
            <a:off x="12389302" y="3424666"/>
            <a:ext cx="1039316" cy="2809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125-194-68</a:t>
            </a:r>
          </a:p>
        </p:txBody>
      </p:sp>
      <p:sp>
        <p:nvSpPr>
          <p:cNvPr id="36" name="Прямоугольник 35"/>
          <p:cNvSpPr/>
          <p:nvPr userDrawn="1"/>
        </p:nvSpPr>
        <p:spPr>
          <a:xfrm>
            <a:off x="12389302" y="3803582"/>
            <a:ext cx="1039316" cy="2809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220-15-0</a:t>
            </a:r>
          </a:p>
        </p:txBody>
      </p:sp>
      <p:sp>
        <p:nvSpPr>
          <p:cNvPr id="37" name="Прямоугольник 36"/>
          <p:cNvSpPr/>
          <p:nvPr userDrawn="1"/>
        </p:nvSpPr>
        <p:spPr>
          <a:xfrm>
            <a:off x="12389302" y="4182498"/>
            <a:ext cx="1039316" cy="2809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19-152-132</a:t>
            </a:r>
          </a:p>
        </p:txBody>
      </p:sp>
      <p:sp>
        <p:nvSpPr>
          <p:cNvPr id="38" name="Прямоугольник 37"/>
          <p:cNvSpPr/>
          <p:nvPr userDrawn="1"/>
        </p:nvSpPr>
        <p:spPr>
          <a:xfrm>
            <a:off x="12389302" y="4561414"/>
            <a:ext cx="1039316" cy="28098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235-127-46</a:t>
            </a:r>
          </a:p>
        </p:txBody>
      </p:sp>
      <p:sp>
        <p:nvSpPr>
          <p:cNvPr id="39" name="Прямоугольник 38"/>
          <p:cNvSpPr/>
          <p:nvPr userDrawn="1"/>
        </p:nvSpPr>
        <p:spPr>
          <a:xfrm>
            <a:off x="12389302" y="4940329"/>
            <a:ext cx="1039316" cy="2809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latin typeface="+mj-lt"/>
              </a:rPr>
              <a:t>12-140-187</a:t>
            </a:r>
          </a:p>
        </p:txBody>
      </p:sp>
      <p:sp>
        <p:nvSpPr>
          <p:cNvPr id="15" name="Text"/>
          <p:cNvSpPr/>
          <p:nvPr userDrawn="1"/>
        </p:nvSpPr>
        <p:spPr>
          <a:xfrm>
            <a:off x="11496674" y="6322605"/>
            <a:ext cx="695326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>
              <a:defRPr sz="2100" cap="none" spc="0">
                <a:solidFill>
                  <a:srgbClr val="000000"/>
                </a:solidFill>
                <a:latin typeface="Fedra Sans Pro Light Light"/>
                <a:ea typeface="Fedra Sans Pro Light Light"/>
                <a:cs typeface="Fedra Sans Pro Light Light"/>
                <a:sym typeface="Fedra Sans Pro Light Light"/>
              </a:defRPr>
            </a:pPr>
            <a:fld id="{86CB4B4D-7CA3-9044-876B-883B54F8677D}" type="slidenum">
              <a:rPr sz="1400">
                <a:solidFill>
                  <a:schemeClr val="accent1"/>
                </a:solidFill>
                <a:latin typeface="+mj-lt"/>
                <a:ea typeface="Fedra Sans Pro Light Light"/>
                <a:cs typeface="Fedra Sans Pro Light Light"/>
                <a:sym typeface="Fedra Sans Pro Light Light"/>
              </a:rPr>
              <a:pPr algn="ctr">
                <a:defRPr sz="2100" cap="none" spc="0">
                  <a:solidFill>
                    <a:srgbClr val="000000"/>
                  </a:solidFill>
                  <a:latin typeface="Fedra Sans Pro Light Light"/>
                  <a:ea typeface="Fedra Sans Pro Light Light"/>
                  <a:cs typeface="Fedra Sans Pro Light Light"/>
                  <a:sym typeface="Fedra Sans Pro Light Light"/>
                </a:defRPr>
              </a:pPr>
              <a:t>‹#›</a:t>
            </a:fld>
            <a:r>
              <a:rPr sz="2100" dirty="0">
                <a:solidFill>
                  <a:schemeClr val="accent1"/>
                </a:solidFill>
                <a:latin typeface="+mj-lt"/>
                <a:ea typeface="Fedra Sans Pro Light Light"/>
                <a:cs typeface="Fedra Sans Pro Light Light"/>
                <a:sym typeface="Fedra Sans Pro Light Light"/>
              </a:rPr>
              <a:t>￼</a:t>
            </a:r>
          </a:p>
        </p:txBody>
      </p:sp>
      <p:pic>
        <p:nvPicPr>
          <p:cNvPr id="2" name="Рисунок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360" y="-154547"/>
            <a:ext cx="2106206" cy="1184856"/>
          </a:xfrm>
          <a:prstGeom prst="rect">
            <a:avLst/>
          </a:prstGeom>
        </p:spPr>
      </p:pic>
      <p:sp>
        <p:nvSpPr>
          <p:cNvPr id="16" name="Rectangle 2"/>
          <p:cNvSpPr/>
          <p:nvPr userDrawn="1"/>
        </p:nvSpPr>
        <p:spPr>
          <a:xfrm>
            <a:off x="0" y="6785999"/>
            <a:ext cx="12192000" cy="125009"/>
          </a:xfrm>
          <a:prstGeom prst="rect">
            <a:avLst/>
          </a:prstGeom>
          <a:solidFill>
            <a:srgbClr val="21A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Рисунок 7" descr="http://5AED62A513A9CB1FE0D7912CA88572E3.dms.sberbank.ru/5AED62A513A9CB1FE0D7912CA88572E3-8AA81108C9475B3138CAD75956EEDDE5-49D183B3A58DD1713FE13884A21233E0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0" name="Рисунок 9" descr="http://5AED62A513A9CB1FE0D7912CA88572E3.dms.sberbank.ru/5AED62A513A9CB1FE0D7912CA88572E3-8AA81108C9475B3138CAD75956EEDDE5-49D183B3A58DD1713FE13884A21233E0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1" name="Рисунок 10" descr="http://5AED62A513A9CB1FE0D7912CA88572E3.dms.sberbank.ru/5AED62A513A9CB1FE0D7912CA88572E3-8AA81108C9475B3138CAD75956EEDDE5-49D183B3A58DD1713FE13884A21233E0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12" name="Рисунок 11" descr="http://5AED62A513A9CB1FE0D7912CA88572E3.dms.sberbank.ru/5AED62A513A9CB1FE0D7912CA88572E3-8AA81108C9475B3138CAD75956EEDDE5-49D183B3A58DD1713FE13884A21233E0/1.png"/>
          <p:cNvPicPr>
            <a:picLocks/>
          </p:cNvPicPr>
          <p:nvPr userDrawn="1"/>
        </p:nvPicPr>
        <p:blipFill>
          <a:blip r:link="rId3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3" name="Рисунок 2" descr="http://5DBCC9DF9E4D6B8073F728D45B03D253.dms.sberbank.ru/5DBCC9DF9E4D6B8073F728D45B03D253-EC21E401D9EA0CEFBFE1F08AFC170D02-F7F8E49CB38858991A0BAEBB00263C83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  <p:pic>
        <p:nvPicPr>
          <p:cNvPr id="4" name="Рисунок 3" descr="http://5DBCC9DF9E4D6B8073F728D45B03D253.dms.sberbank.ru/5DBCC9DF9E4D6B8073F728D45B03D253-EC21E401D9EA0CEFBFE1F08AFC170D02-F7F8E49CB38858991A0BAEBB00263C83/1.png"/>
          <p:cNvPicPr>
            <a:picLocks/>
          </p:cNvPicPr>
          <p:nvPr userDrawn="1"/>
        </p:nvPicPr>
        <p:blipFill>
          <a:blip r:link="rId4"/>
          <a:stretch>
            <a:fillRect/>
          </a:stretch>
        </p:blipFill>
        <p:spPr>
          <a:xfrm>
            <a:off x="0" y="0"/>
            <a:ext cx="1588" cy="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2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0A91-CF30-4D58-849A-7EFFD1CCE497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182-D172-4C1C-BBD5-0BEB9FA4D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58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0A91-CF30-4D58-849A-7EFFD1CCE497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182-D172-4C1C-BBD5-0BEB9FA4D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11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0A91-CF30-4D58-849A-7EFFD1CCE497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182-D172-4C1C-BBD5-0BEB9FA4D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53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0A91-CF30-4D58-849A-7EFFD1CCE497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182-D172-4C1C-BBD5-0BEB9FA4D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1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0A91-CF30-4D58-849A-7EFFD1CCE497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182-D172-4C1C-BBD5-0BEB9FA4D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50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0A91-CF30-4D58-849A-7EFFD1CCE497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182-D172-4C1C-BBD5-0BEB9FA4D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40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0A91-CF30-4D58-849A-7EFFD1CCE497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182-D172-4C1C-BBD5-0BEB9FA4D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00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0A91-CF30-4D58-849A-7EFFD1CCE497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F2182-D172-4C1C-BBD5-0BEB9FA4D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92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30A91-CF30-4D58-849A-7EFFD1CCE497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2182-D172-4C1C-BBD5-0BEB9FA4D8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6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>
            <a:extLst>
              <a:ext uri="{FF2B5EF4-FFF2-40B4-BE49-F238E27FC236}">
                <a16:creationId xmlns:a16="http://schemas.microsoft.com/office/drawing/2014/main" id="{A46BF6F1-DC82-7E45-8C9C-24B443FB184A}"/>
              </a:ext>
            </a:extLst>
          </p:cNvPr>
          <p:cNvSpPr/>
          <p:nvPr/>
        </p:nvSpPr>
        <p:spPr>
          <a:xfrm>
            <a:off x="0" y="6831000"/>
            <a:ext cx="12193270" cy="0"/>
          </a:xfrm>
          <a:custGeom>
            <a:avLst/>
            <a:gdLst/>
            <a:ahLst/>
            <a:cxnLst/>
            <a:rect l="l" t="t" r="r" b="b"/>
            <a:pathLst>
              <a:path w="12193270">
                <a:moveTo>
                  <a:pt x="0" y="0"/>
                </a:moveTo>
                <a:lnTo>
                  <a:pt x="12193193" y="0"/>
                </a:lnTo>
              </a:path>
            </a:pathLst>
          </a:custGeom>
          <a:ln w="54000">
            <a:solidFill>
              <a:srgbClr val="30A24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83" name="Скругленный прямоугольник 182"/>
          <p:cNvSpPr/>
          <p:nvPr/>
        </p:nvSpPr>
        <p:spPr>
          <a:xfrm>
            <a:off x="7173625" y="3581348"/>
            <a:ext cx="4797175" cy="1025196"/>
          </a:xfrm>
          <a:prstGeom prst="roundRect">
            <a:avLst/>
          </a:prstGeom>
          <a:noFill/>
          <a:ln>
            <a:solidFill>
              <a:srgbClr val="30A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5" name="object 64">
            <a:extLst>
              <a:ext uri="{FF2B5EF4-FFF2-40B4-BE49-F238E27FC236}">
                <a16:creationId xmlns:a16="http://schemas.microsoft.com/office/drawing/2014/main" id="{D68FD04A-DD8D-0D40-8533-24E783C98652}"/>
              </a:ext>
            </a:extLst>
          </p:cNvPr>
          <p:cNvSpPr txBox="1"/>
          <p:nvPr/>
        </p:nvSpPr>
        <p:spPr>
          <a:xfrm>
            <a:off x="7751783" y="3317021"/>
            <a:ext cx="3642132" cy="53604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700" b="1" spc="40" noProof="0" dirty="0" smtClean="0">
                <a:solidFill>
                  <a:srgbClr val="30A249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Порядок рассмотрения заявки на кредитование </a:t>
            </a:r>
            <a:endParaRPr kumimoji="0" sz="17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86" name="object 10">
            <a:extLst>
              <a:ext uri="{FF2B5EF4-FFF2-40B4-BE49-F238E27FC236}">
                <a16:creationId xmlns:a16="http://schemas.microsoft.com/office/drawing/2014/main" id="{CF1A09C9-5796-BB4B-BA88-094165B1DD6B}"/>
              </a:ext>
            </a:extLst>
          </p:cNvPr>
          <p:cNvSpPr/>
          <p:nvPr/>
        </p:nvSpPr>
        <p:spPr>
          <a:xfrm>
            <a:off x="6747848" y="3080755"/>
            <a:ext cx="1003935" cy="1003935"/>
          </a:xfrm>
          <a:custGeom>
            <a:avLst/>
            <a:gdLst/>
            <a:ahLst/>
            <a:cxnLst/>
            <a:rect l="l" t="t" r="r" b="b"/>
            <a:pathLst>
              <a:path w="1003935" h="1003935">
                <a:moveTo>
                  <a:pt x="501764" y="0"/>
                </a:moveTo>
                <a:lnTo>
                  <a:pt x="453441" y="2296"/>
                </a:lnTo>
                <a:lnTo>
                  <a:pt x="406418" y="9047"/>
                </a:lnTo>
                <a:lnTo>
                  <a:pt x="360904" y="20041"/>
                </a:lnTo>
                <a:lnTo>
                  <a:pt x="317111" y="35069"/>
                </a:lnTo>
                <a:lnTo>
                  <a:pt x="275247" y="53919"/>
                </a:lnTo>
                <a:lnTo>
                  <a:pt x="235525" y="76382"/>
                </a:lnTo>
                <a:lnTo>
                  <a:pt x="198153" y="102247"/>
                </a:lnTo>
                <a:lnTo>
                  <a:pt x="163343" y="131304"/>
                </a:lnTo>
                <a:lnTo>
                  <a:pt x="131304" y="163343"/>
                </a:lnTo>
                <a:lnTo>
                  <a:pt x="102247" y="198153"/>
                </a:lnTo>
                <a:lnTo>
                  <a:pt x="76382" y="235525"/>
                </a:lnTo>
                <a:lnTo>
                  <a:pt x="53919" y="275247"/>
                </a:lnTo>
                <a:lnTo>
                  <a:pt x="35069" y="317111"/>
                </a:lnTo>
                <a:lnTo>
                  <a:pt x="20041" y="360904"/>
                </a:lnTo>
                <a:lnTo>
                  <a:pt x="9047" y="406418"/>
                </a:lnTo>
                <a:lnTo>
                  <a:pt x="2296" y="453441"/>
                </a:lnTo>
                <a:lnTo>
                  <a:pt x="0" y="501764"/>
                </a:lnTo>
                <a:lnTo>
                  <a:pt x="2296" y="550087"/>
                </a:lnTo>
                <a:lnTo>
                  <a:pt x="9047" y="597110"/>
                </a:lnTo>
                <a:lnTo>
                  <a:pt x="20041" y="642623"/>
                </a:lnTo>
                <a:lnTo>
                  <a:pt x="35069" y="686417"/>
                </a:lnTo>
                <a:lnTo>
                  <a:pt x="53919" y="728280"/>
                </a:lnTo>
                <a:lnTo>
                  <a:pt x="76382" y="768003"/>
                </a:lnTo>
                <a:lnTo>
                  <a:pt x="102247" y="805374"/>
                </a:lnTo>
                <a:lnTo>
                  <a:pt x="131304" y="840185"/>
                </a:lnTo>
                <a:lnTo>
                  <a:pt x="163343" y="872224"/>
                </a:lnTo>
                <a:lnTo>
                  <a:pt x="198153" y="901281"/>
                </a:lnTo>
                <a:lnTo>
                  <a:pt x="235525" y="927146"/>
                </a:lnTo>
                <a:lnTo>
                  <a:pt x="275247" y="949609"/>
                </a:lnTo>
                <a:lnTo>
                  <a:pt x="317111" y="968459"/>
                </a:lnTo>
                <a:lnTo>
                  <a:pt x="360904" y="983486"/>
                </a:lnTo>
                <a:lnTo>
                  <a:pt x="406418" y="994480"/>
                </a:lnTo>
                <a:lnTo>
                  <a:pt x="453441" y="1001231"/>
                </a:lnTo>
                <a:lnTo>
                  <a:pt x="501764" y="1003528"/>
                </a:lnTo>
                <a:lnTo>
                  <a:pt x="550089" y="1001231"/>
                </a:lnTo>
                <a:lnTo>
                  <a:pt x="597114" y="994480"/>
                </a:lnTo>
                <a:lnTo>
                  <a:pt x="642629" y="983486"/>
                </a:lnTo>
                <a:lnTo>
                  <a:pt x="686424" y="968459"/>
                </a:lnTo>
                <a:lnTo>
                  <a:pt x="728288" y="949609"/>
                </a:lnTo>
                <a:lnTo>
                  <a:pt x="768012" y="927146"/>
                </a:lnTo>
                <a:lnTo>
                  <a:pt x="805384" y="901281"/>
                </a:lnTo>
                <a:lnTo>
                  <a:pt x="840195" y="872224"/>
                </a:lnTo>
                <a:lnTo>
                  <a:pt x="872235" y="840185"/>
                </a:lnTo>
                <a:lnTo>
                  <a:pt x="901293" y="805374"/>
                </a:lnTo>
                <a:lnTo>
                  <a:pt x="927158" y="768003"/>
                </a:lnTo>
                <a:lnTo>
                  <a:pt x="949621" y="728280"/>
                </a:lnTo>
                <a:lnTo>
                  <a:pt x="968471" y="686417"/>
                </a:lnTo>
                <a:lnTo>
                  <a:pt x="983499" y="642623"/>
                </a:lnTo>
                <a:lnTo>
                  <a:pt x="994493" y="597110"/>
                </a:lnTo>
                <a:lnTo>
                  <a:pt x="1001244" y="550087"/>
                </a:lnTo>
                <a:lnTo>
                  <a:pt x="1003541" y="501764"/>
                </a:lnTo>
                <a:lnTo>
                  <a:pt x="1001244" y="453441"/>
                </a:lnTo>
                <a:lnTo>
                  <a:pt x="994493" y="406418"/>
                </a:lnTo>
                <a:lnTo>
                  <a:pt x="983499" y="360904"/>
                </a:lnTo>
                <a:lnTo>
                  <a:pt x="968471" y="317111"/>
                </a:lnTo>
                <a:lnTo>
                  <a:pt x="949621" y="275247"/>
                </a:lnTo>
                <a:lnTo>
                  <a:pt x="927158" y="235525"/>
                </a:lnTo>
                <a:lnTo>
                  <a:pt x="901293" y="198153"/>
                </a:lnTo>
                <a:lnTo>
                  <a:pt x="872235" y="163343"/>
                </a:lnTo>
                <a:lnTo>
                  <a:pt x="840195" y="131304"/>
                </a:lnTo>
                <a:lnTo>
                  <a:pt x="805384" y="102247"/>
                </a:lnTo>
                <a:lnTo>
                  <a:pt x="768012" y="76382"/>
                </a:lnTo>
                <a:lnTo>
                  <a:pt x="728288" y="53919"/>
                </a:lnTo>
                <a:lnTo>
                  <a:pt x="686424" y="35069"/>
                </a:lnTo>
                <a:lnTo>
                  <a:pt x="642629" y="20041"/>
                </a:lnTo>
                <a:lnTo>
                  <a:pt x="597114" y="9047"/>
                </a:lnTo>
                <a:lnTo>
                  <a:pt x="550089" y="2296"/>
                </a:lnTo>
                <a:lnTo>
                  <a:pt x="501764" y="0"/>
                </a:lnTo>
                <a:close/>
              </a:path>
            </a:pathLst>
          </a:custGeom>
          <a:solidFill>
            <a:srgbClr val="E9F0E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87" name="object 14">
            <a:extLst>
              <a:ext uri="{FF2B5EF4-FFF2-40B4-BE49-F238E27FC236}">
                <a16:creationId xmlns:a16="http://schemas.microsoft.com/office/drawing/2014/main" id="{5D15E5A0-4A7F-8D45-AB6D-F04E178ECCF3}"/>
              </a:ext>
            </a:extLst>
          </p:cNvPr>
          <p:cNvSpPr/>
          <p:nvPr/>
        </p:nvSpPr>
        <p:spPr>
          <a:xfrm>
            <a:off x="6829117" y="3172266"/>
            <a:ext cx="822960" cy="822960"/>
          </a:xfrm>
          <a:custGeom>
            <a:avLst/>
            <a:gdLst/>
            <a:ahLst/>
            <a:cxnLst/>
            <a:rect l="l" t="t" r="r" b="b"/>
            <a:pathLst>
              <a:path w="822960" h="822960">
                <a:moveTo>
                  <a:pt x="411226" y="0"/>
                </a:moveTo>
                <a:lnTo>
                  <a:pt x="363268" y="2766"/>
                </a:lnTo>
                <a:lnTo>
                  <a:pt x="316935" y="10860"/>
                </a:lnTo>
                <a:lnTo>
                  <a:pt x="272536" y="23973"/>
                </a:lnTo>
                <a:lnTo>
                  <a:pt x="230379" y="41797"/>
                </a:lnTo>
                <a:lnTo>
                  <a:pt x="190772" y="64022"/>
                </a:lnTo>
                <a:lnTo>
                  <a:pt x="154025" y="90341"/>
                </a:lnTo>
                <a:lnTo>
                  <a:pt x="120445" y="120445"/>
                </a:lnTo>
                <a:lnTo>
                  <a:pt x="90341" y="154025"/>
                </a:lnTo>
                <a:lnTo>
                  <a:pt x="64022" y="190772"/>
                </a:lnTo>
                <a:lnTo>
                  <a:pt x="41797" y="230379"/>
                </a:lnTo>
                <a:lnTo>
                  <a:pt x="23973" y="272536"/>
                </a:lnTo>
                <a:lnTo>
                  <a:pt x="10860" y="316935"/>
                </a:lnTo>
                <a:lnTo>
                  <a:pt x="2766" y="363268"/>
                </a:lnTo>
                <a:lnTo>
                  <a:pt x="0" y="411225"/>
                </a:lnTo>
                <a:lnTo>
                  <a:pt x="2766" y="459183"/>
                </a:lnTo>
                <a:lnTo>
                  <a:pt x="10860" y="505516"/>
                </a:lnTo>
                <a:lnTo>
                  <a:pt x="23973" y="549915"/>
                </a:lnTo>
                <a:lnTo>
                  <a:pt x="41797" y="592072"/>
                </a:lnTo>
                <a:lnTo>
                  <a:pt x="64022" y="631679"/>
                </a:lnTo>
                <a:lnTo>
                  <a:pt x="90341" y="668426"/>
                </a:lnTo>
                <a:lnTo>
                  <a:pt x="120445" y="702006"/>
                </a:lnTo>
                <a:lnTo>
                  <a:pt x="154025" y="732110"/>
                </a:lnTo>
                <a:lnTo>
                  <a:pt x="190772" y="758429"/>
                </a:lnTo>
                <a:lnTo>
                  <a:pt x="230379" y="780654"/>
                </a:lnTo>
                <a:lnTo>
                  <a:pt x="272536" y="798478"/>
                </a:lnTo>
                <a:lnTo>
                  <a:pt x="316935" y="811591"/>
                </a:lnTo>
                <a:lnTo>
                  <a:pt x="363268" y="819685"/>
                </a:lnTo>
                <a:lnTo>
                  <a:pt x="411226" y="822451"/>
                </a:lnTo>
                <a:lnTo>
                  <a:pt x="459181" y="819685"/>
                </a:lnTo>
                <a:lnTo>
                  <a:pt x="505511" y="811591"/>
                </a:lnTo>
                <a:lnTo>
                  <a:pt x="549909" y="798478"/>
                </a:lnTo>
                <a:lnTo>
                  <a:pt x="592064" y="780654"/>
                </a:lnTo>
                <a:lnTo>
                  <a:pt x="631670" y="758429"/>
                </a:lnTo>
                <a:lnTo>
                  <a:pt x="668416" y="732110"/>
                </a:lnTo>
                <a:lnTo>
                  <a:pt x="701995" y="702006"/>
                </a:lnTo>
                <a:lnTo>
                  <a:pt x="732098" y="668426"/>
                </a:lnTo>
                <a:lnTo>
                  <a:pt x="758416" y="631679"/>
                </a:lnTo>
                <a:lnTo>
                  <a:pt x="780642" y="592072"/>
                </a:lnTo>
                <a:lnTo>
                  <a:pt x="798465" y="549915"/>
                </a:lnTo>
                <a:lnTo>
                  <a:pt x="811578" y="505516"/>
                </a:lnTo>
                <a:lnTo>
                  <a:pt x="819672" y="459183"/>
                </a:lnTo>
                <a:lnTo>
                  <a:pt x="822439" y="411225"/>
                </a:lnTo>
                <a:lnTo>
                  <a:pt x="819672" y="363268"/>
                </a:lnTo>
                <a:lnTo>
                  <a:pt x="811578" y="316935"/>
                </a:lnTo>
                <a:lnTo>
                  <a:pt x="798465" y="272536"/>
                </a:lnTo>
                <a:lnTo>
                  <a:pt x="780642" y="230379"/>
                </a:lnTo>
                <a:lnTo>
                  <a:pt x="758416" y="190772"/>
                </a:lnTo>
                <a:lnTo>
                  <a:pt x="732098" y="154025"/>
                </a:lnTo>
                <a:lnTo>
                  <a:pt x="701995" y="120445"/>
                </a:lnTo>
                <a:lnTo>
                  <a:pt x="668416" y="90341"/>
                </a:lnTo>
                <a:lnTo>
                  <a:pt x="631670" y="64022"/>
                </a:lnTo>
                <a:lnTo>
                  <a:pt x="592064" y="41797"/>
                </a:lnTo>
                <a:lnTo>
                  <a:pt x="549909" y="23973"/>
                </a:lnTo>
                <a:lnTo>
                  <a:pt x="505511" y="10860"/>
                </a:lnTo>
                <a:lnTo>
                  <a:pt x="459181" y="2766"/>
                </a:lnTo>
                <a:lnTo>
                  <a:pt x="411226" y="0"/>
                </a:lnTo>
                <a:close/>
              </a:path>
            </a:pathLst>
          </a:custGeom>
          <a:solidFill>
            <a:srgbClr val="CDDFC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88" name="object 23">
            <a:extLst>
              <a:ext uri="{FF2B5EF4-FFF2-40B4-BE49-F238E27FC236}">
                <a16:creationId xmlns:a16="http://schemas.microsoft.com/office/drawing/2014/main" id="{F16AAC51-F9A3-264F-BE39-18167F6F9459}"/>
              </a:ext>
            </a:extLst>
          </p:cNvPr>
          <p:cNvSpPr/>
          <p:nvPr/>
        </p:nvSpPr>
        <p:spPr>
          <a:xfrm>
            <a:off x="6940051" y="3280942"/>
            <a:ext cx="601093" cy="606961"/>
          </a:xfrm>
          <a:custGeom>
            <a:avLst/>
            <a:gdLst/>
            <a:ahLst/>
            <a:cxnLst/>
            <a:rect l="l" t="t" r="r" b="b"/>
            <a:pathLst>
              <a:path w="675004" h="675004">
                <a:moveTo>
                  <a:pt x="337400" y="0"/>
                </a:move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close/>
              </a:path>
            </a:pathLst>
          </a:custGeom>
          <a:solidFill>
            <a:srgbClr val="30A24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89" name="object 24">
            <a:extLst>
              <a:ext uri="{FF2B5EF4-FFF2-40B4-BE49-F238E27FC236}">
                <a16:creationId xmlns:a16="http://schemas.microsoft.com/office/drawing/2014/main" id="{488F90C3-94EB-9B47-BCDE-F60FE305677C}"/>
              </a:ext>
            </a:extLst>
          </p:cNvPr>
          <p:cNvSpPr/>
          <p:nvPr/>
        </p:nvSpPr>
        <p:spPr>
          <a:xfrm>
            <a:off x="8067001" y="3428055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38557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4"/>
                </a:lnTo>
                <a:lnTo>
                  <a:pt x="2273" y="10147"/>
                </a:lnTo>
                <a:lnTo>
                  <a:pt x="38557" y="10147"/>
                </a:lnTo>
                <a:lnTo>
                  <a:pt x="40830" y="7874"/>
                </a:lnTo>
                <a:lnTo>
                  <a:pt x="40830" y="2273"/>
                </a:lnTo>
                <a:lnTo>
                  <a:pt x="385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91" name="object 26">
            <a:extLst>
              <a:ext uri="{FF2B5EF4-FFF2-40B4-BE49-F238E27FC236}">
                <a16:creationId xmlns:a16="http://schemas.microsoft.com/office/drawing/2014/main" id="{4E800F9A-4D86-3F4C-98AB-B9B87B5A0BD4}"/>
              </a:ext>
            </a:extLst>
          </p:cNvPr>
          <p:cNvSpPr/>
          <p:nvPr/>
        </p:nvSpPr>
        <p:spPr>
          <a:xfrm>
            <a:off x="8067001" y="3462571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38557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4"/>
                </a:lnTo>
                <a:lnTo>
                  <a:pt x="2273" y="10147"/>
                </a:lnTo>
                <a:lnTo>
                  <a:pt x="38557" y="10147"/>
                </a:lnTo>
                <a:lnTo>
                  <a:pt x="40830" y="7874"/>
                </a:lnTo>
                <a:lnTo>
                  <a:pt x="40830" y="2273"/>
                </a:lnTo>
                <a:lnTo>
                  <a:pt x="385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95" name="object 30">
            <a:extLst>
              <a:ext uri="{FF2B5EF4-FFF2-40B4-BE49-F238E27FC236}">
                <a16:creationId xmlns:a16="http://schemas.microsoft.com/office/drawing/2014/main" id="{6D23D763-D990-8447-9ED7-AF2219F6ACA3}"/>
              </a:ext>
            </a:extLst>
          </p:cNvPr>
          <p:cNvSpPr/>
          <p:nvPr/>
        </p:nvSpPr>
        <p:spPr>
          <a:xfrm>
            <a:off x="8067009" y="3600631"/>
            <a:ext cx="67945" cy="10160"/>
          </a:xfrm>
          <a:custGeom>
            <a:avLst/>
            <a:gdLst/>
            <a:ahLst/>
            <a:cxnLst/>
            <a:rect l="l" t="t" r="r" b="b"/>
            <a:pathLst>
              <a:path w="67944" h="10160">
                <a:moveTo>
                  <a:pt x="65405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4"/>
                </a:lnTo>
                <a:lnTo>
                  <a:pt x="2273" y="10147"/>
                </a:lnTo>
                <a:lnTo>
                  <a:pt x="65405" y="10147"/>
                </a:lnTo>
                <a:lnTo>
                  <a:pt x="67678" y="7874"/>
                </a:lnTo>
                <a:lnTo>
                  <a:pt x="67678" y="2273"/>
                </a:lnTo>
                <a:lnTo>
                  <a:pt x="65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97" name="object 32">
            <a:extLst>
              <a:ext uri="{FF2B5EF4-FFF2-40B4-BE49-F238E27FC236}">
                <a16:creationId xmlns:a16="http://schemas.microsoft.com/office/drawing/2014/main" id="{8368472C-FD3B-044D-B141-A88572F4CB5C}"/>
              </a:ext>
            </a:extLst>
          </p:cNvPr>
          <p:cNvSpPr/>
          <p:nvPr/>
        </p:nvSpPr>
        <p:spPr>
          <a:xfrm>
            <a:off x="7040750" y="3408341"/>
            <a:ext cx="437006" cy="310549"/>
          </a:xfrm>
          <a:custGeom>
            <a:avLst/>
            <a:gdLst/>
            <a:ahLst/>
            <a:cxnLst/>
            <a:rect l="l" t="t" r="r" b="b"/>
            <a:pathLst>
              <a:path w="345439" h="344170">
                <a:moveTo>
                  <a:pt x="274726" y="0"/>
                </a:moveTo>
                <a:lnTo>
                  <a:pt x="89306" y="0"/>
                </a:lnTo>
                <a:lnTo>
                  <a:pt x="76177" y="2658"/>
                </a:lnTo>
                <a:lnTo>
                  <a:pt x="65446" y="9901"/>
                </a:lnTo>
                <a:lnTo>
                  <a:pt x="58206" y="20632"/>
                </a:lnTo>
                <a:lnTo>
                  <a:pt x="55549" y="33756"/>
                </a:lnTo>
                <a:lnTo>
                  <a:pt x="55549" y="254635"/>
                </a:lnTo>
                <a:lnTo>
                  <a:pt x="26428" y="254635"/>
                </a:lnTo>
                <a:lnTo>
                  <a:pt x="16153" y="256716"/>
                </a:lnTo>
                <a:lnTo>
                  <a:pt x="7751" y="262386"/>
                </a:lnTo>
                <a:lnTo>
                  <a:pt x="2081" y="270788"/>
                </a:lnTo>
                <a:lnTo>
                  <a:pt x="0" y="281063"/>
                </a:lnTo>
                <a:lnTo>
                  <a:pt x="0" y="311480"/>
                </a:lnTo>
                <a:lnTo>
                  <a:pt x="34163" y="344131"/>
                </a:lnTo>
                <a:lnTo>
                  <a:pt x="303174" y="344170"/>
                </a:lnTo>
                <a:lnTo>
                  <a:pt x="319582" y="340849"/>
                </a:lnTo>
                <a:lnTo>
                  <a:pt x="329700" y="334022"/>
                </a:lnTo>
                <a:lnTo>
                  <a:pt x="56705" y="334022"/>
                </a:lnTo>
                <a:lnTo>
                  <a:pt x="32677" y="334010"/>
                </a:lnTo>
                <a:lnTo>
                  <a:pt x="23918" y="332238"/>
                </a:lnTo>
                <a:lnTo>
                  <a:pt x="16760" y="327407"/>
                </a:lnTo>
                <a:lnTo>
                  <a:pt x="11931" y="320245"/>
                </a:lnTo>
                <a:lnTo>
                  <a:pt x="10160" y="311480"/>
                </a:lnTo>
                <a:lnTo>
                  <a:pt x="10160" y="272084"/>
                </a:lnTo>
                <a:lnTo>
                  <a:pt x="17449" y="264795"/>
                </a:lnTo>
                <a:lnTo>
                  <a:pt x="65730" y="264795"/>
                </a:lnTo>
                <a:lnTo>
                  <a:pt x="65709" y="33756"/>
                </a:lnTo>
                <a:lnTo>
                  <a:pt x="67566" y="24583"/>
                </a:lnTo>
                <a:lnTo>
                  <a:pt x="72626" y="17081"/>
                </a:lnTo>
                <a:lnTo>
                  <a:pt x="80127" y="12018"/>
                </a:lnTo>
                <a:lnTo>
                  <a:pt x="89306" y="10160"/>
                </a:lnTo>
                <a:lnTo>
                  <a:pt x="298409" y="10160"/>
                </a:lnTo>
                <a:lnTo>
                  <a:pt x="298083" y="9672"/>
                </a:lnTo>
                <a:lnTo>
                  <a:pt x="287655" y="2605"/>
                </a:lnTo>
                <a:lnTo>
                  <a:pt x="274726" y="0"/>
                </a:lnTo>
                <a:close/>
              </a:path>
              <a:path w="345439" h="344170">
                <a:moveTo>
                  <a:pt x="303174" y="154787"/>
                </a:moveTo>
                <a:lnTo>
                  <a:pt x="206743" y="154787"/>
                </a:lnTo>
                <a:lnTo>
                  <a:pt x="196043" y="156162"/>
                </a:lnTo>
                <a:lnTo>
                  <a:pt x="186351" y="160053"/>
                </a:lnTo>
                <a:lnTo>
                  <a:pt x="178020" y="166108"/>
                </a:lnTo>
                <a:lnTo>
                  <a:pt x="171399" y="173977"/>
                </a:lnTo>
                <a:lnTo>
                  <a:pt x="136194" y="173977"/>
                </a:lnTo>
                <a:lnTo>
                  <a:pt x="133921" y="176250"/>
                </a:lnTo>
                <a:lnTo>
                  <a:pt x="133921" y="181851"/>
                </a:lnTo>
                <a:lnTo>
                  <a:pt x="136194" y="184124"/>
                </a:lnTo>
                <a:lnTo>
                  <a:pt x="166560" y="184124"/>
                </a:lnTo>
                <a:lnTo>
                  <a:pt x="165260" y="188201"/>
                </a:lnTo>
                <a:lnTo>
                  <a:pt x="164553" y="192493"/>
                </a:lnTo>
                <a:lnTo>
                  <a:pt x="164553" y="301980"/>
                </a:lnTo>
                <a:lnTo>
                  <a:pt x="165591" y="311303"/>
                </a:lnTo>
                <a:lnTo>
                  <a:pt x="168552" y="319901"/>
                </a:lnTo>
                <a:lnTo>
                  <a:pt x="173206" y="327549"/>
                </a:lnTo>
                <a:lnTo>
                  <a:pt x="179324" y="334022"/>
                </a:lnTo>
                <a:lnTo>
                  <a:pt x="206743" y="334022"/>
                </a:lnTo>
                <a:lnTo>
                  <a:pt x="194291" y="331500"/>
                </a:lnTo>
                <a:lnTo>
                  <a:pt x="184108" y="324626"/>
                </a:lnTo>
                <a:lnTo>
                  <a:pt x="177236" y="314439"/>
                </a:lnTo>
                <a:lnTo>
                  <a:pt x="174713" y="301980"/>
                </a:lnTo>
                <a:lnTo>
                  <a:pt x="174724" y="188175"/>
                </a:lnTo>
                <a:lnTo>
                  <a:pt x="178295" y="179933"/>
                </a:lnTo>
                <a:lnTo>
                  <a:pt x="190233" y="168389"/>
                </a:lnTo>
                <a:lnTo>
                  <a:pt x="198094" y="164934"/>
                </a:lnTo>
                <a:lnTo>
                  <a:pt x="329701" y="164934"/>
                </a:lnTo>
                <a:lnTo>
                  <a:pt x="319582" y="158107"/>
                </a:lnTo>
                <a:lnTo>
                  <a:pt x="303174" y="154787"/>
                </a:lnTo>
                <a:close/>
              </a:path>
              <a:path w="345439" h="344170">
                <a:moveTo>
                  <a:pt x="329701" y="164934"/>
                </a:moveTo>
                <a:lnTo>
                  <a:pt x="303174" y="164934"/>
                </a:lnTo>
                <a:lnTo>
                  <a:pt x="315631" y="167457"/>
                </a:lnTo>
                <a:lnTo>
                  <a:pt x="325813" y="174329"/>
                </a:lnTo>
                <a:lnTo>
                  <a:pt x="332683" y="184512"/>
                </a:lnTo>
                <a:lnTo>
                  <a:pt x="335203" y="196964"/>
                </a:lnTo>
                <a:lnTo>
                  <a:pt x="335203" y="301980"/>
                </a:lnTo>
                <a:lnTo>
                  <a:pt x="332683" y="314439"/>
                </a:lnTo>
                <a:lnTo>
                  <a:pt x="325813" y="324626"/>
                </a:lnTo>
                <a:lnTo>
                  <a:pt x="315631" y="331500"/>
                </a:lnTo>
                <a:lnTo>
                  <a:pt x="303174" y="334022"/>
                </a:lnTo>
                <a:lnTo>
                  <a:pt x="329718" y="334010"/>
                </a:lnTo>
                <a:lnTo>
                  <a:pt x="332994" y="331800"/>
                </a:lnTo>
                <a:lnTo>
                  <a:pt x="342043" y="318388"/>
                </a:lnTo>
                <a:lnTo>
                  <a:pt x="345363" y="301980"/>
                </a:lnTo>
                <a:lnTo>
                  <a:pt x="345363" y="196964"/>
                </a:lnTo>
                <a:lnTo>
                  <a:pt x="342043" y="180564"/>
                </a:lnTo>
                <a:lnTo>
                  <a:pt x="332994" y="167155"/>
                </a:lnTo>
                <a:lnTo>
                  <a:pt x="329701" y="164934"/>
                </a:lnTo>
                <a:close/>
              </a:path>
              <a:path w="345439" h="344170">
                <a:moveTo>
                  <a:pt x="65730" y="264795"/>
                </a:moveTo>
                <a:lnTo>
                  <a:pt x="55562" y="264795"/>
                </a:lnTo>
                <a:lnTo>
                  <a:pt x="55575" y="311480"/>
                </a:lnTo>
                <a:lnTo>
                  <a:pt x="53910" y="319901"/>
                </a:lnTo>
                <a:lnTo>
                  <a:pt x="53861" y="320078"/>
                </a:lnTo>
                <a:lnTo>
                  <a:pt x="49150" y="327231"/>
                </a:lnTo>
                <a:lnTo>
                  <a:pt x="41907" y="332172"/>
                </a:lnTo>
                <a:lnTo>
                  <a:pt x="32677" y="334010"/>
                </a:lnTo>
                <a:lnTo>
                  <a:pt x="56717" y="334010"/>
                </a:lnTo>
                <a:lnTo>
                  <a:pt x="62357" y="328091"/>
                </a:lnTo>
                <a:lnTo>
                  <a:pt x="65664" y="320245"/>
                </a:lnTo>
                <a:lnTo>
                  <a:pt x="65730" y="264795"/>
                </a:lnTo>
                <a:close/>
              </a:path>
              <a:path w="345439" h="344170">
                <a:moveTo>
                  <a:pt x="112534" y="10160"/>
                </a:moveTo>
                <a:lnTo>
                  <a:pt x="89306" y="10160"/>
                </a:lnTo>
                <a:lnTo>
                  <a:pt x="93218" y="10815"/>
                </a:lnTo>
                <a:lnTo>
                  <a:pt x="100758" y="13785"/>
                </a:lnTo>
                <a:lnTo>
                  <a:pt x="108094" y="20575"/>
                </a:lnTo>
                <a:lnTo>
                  <a:pt x="111391" y="32689"/>
                </a:lnTo>
                <a:lnTo>
                  <a:pt x="111391" y="55664"/>
                </a:lnTo>
                <a:lnTo>
                  <a:pt x="114058" y="68839"/>
                </a:lnTo>
                <a:lnTo>
                  <a:pt x="121327" y="79611"/>
                </a:lnTo>
                <a:lnTo>
                  <a:pt x="132099" y="86880"/>
                </a:lnTo>
                <a:lnTo>
                  <a:pt x="145275" y="89547"/>
                </a:lnTo>
                <a:lnTo>
                  <a:pt x="269646" y="89547"/>
                </a:lnTo>
                <a:lnTo>
                  <a:pt x="269646" y="154787"/>
                </a:lnTo>
                <a:lnTo>
                  <a:pt x="279806" y="154787"/>
                </a:lnTo>
                <a:lnTo>
                  <a:pt x="279806" y="89001"/>
                </a:lnTo>
                <a:lnTo>
                  <a:pt x="290805" y="84910"/>
                </a:lnTo>
                <a:lnTo>
                  <a:pt x="297349" y="79387"/>
                </a:lnTo>
                <a:lnTo>
                  <a:pt x="145275" y="79387"/>
                </a:lnTo>
                <a:lnTo>
                  <a:pt x="136049" y="77520"/>
                </a:lnTo>
                <a:lnTo>
                  <a:pt x="128508" y="72431"/>
                </a:lnTo>
                <a:lnTo>
                  <a:pt x="123418" y="64889"/>
                </a:lnTo>
                <a:lnTo>
                  <a:pt x="121551" y="55664"/>
                </a:lnTo>
                <a:lnTo>
                  <a:pt x="121524" y="23963"/>
                </a:lnTo>
                <a:lnTo>
                  <a:pt x="118148" y="16052"/>
                </a:lnTo>
                <a:lnTo>
                  <a:pt x="112534" y="10160"/>
                </a:lnTo>
                <a:close/>
              </a:path>
              <a:path w="345439" h="344170">
                <a:moveTo>
                  <a:pt x="298409" y="10160"/>
                </a:moveTo>
                <a:lnTo>
                  <a:pt x="112534" y="10160"/>
                </a:lnTo>
                <a:lnTo>
                  <a:pt x="274916" y="10172"/>
                </a:lnTo>
                <a:lnTo>
                  <a:pt x="283707" y="11955"/>
                </a:lnTo>
                <a:lnTo>
                  <a:pt x="290861" y="16802"/>
                </a:lnTo>
                <a:lnTo>
                  <a:pt x="295673" y="23963"/>
                </a:lnTo>
                <a:lnTo>
                  <a:pt x="297434" y="32689"/>
                </a:lnTo>
                <a:lnTo>
                  <a:pt x="297434" y="55664"/>
                </a:lnTo>
                <a:lnTo>
                  <a:pt x="275818" y="79387"/>
                </a:lnTo>
                <a:lnTo>
                  <a:pt x="297349" y="79387"/>
                </a:lnTo>
                <a:lnTo>
                  <a:pt x="299613" y="77476"/>
                </a:lnTo>
                <a:lnTo>
                  <a:pt x="305461" y="67470"/>
                </a:lnTo>
                <a:lnTo>
                  <a:pt x="307581" y="55664"/>
                </a:lnTo>
                <a:lnTo>
                  <a:pt x="307581" y="32689"/>
                </a:lnTo>
                <a:lnTo>
                  <a:pt x="305046" y="20075"/>
                </a:lnTo>
                <a:lnTo>
                  <a:pt x="298409" y="10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98" name="object 33">
            <a:extLst>
              <a:ext uri="{FF2B5EF4-FFF2-40B4-BE49-F238E27FC236}">
                <a16:creationId xmlns:a16="http://schemas.microsoft.com/office/drawing/2014/main" id="{3FBA68DC-F874-5D47-8EFE-0670A623070D}"/>
              </a:ext>
            </a:extLst>
          </p:cNvPr>
          <p:cNvSpPr/>
          <p:nvPr/>
        </p:nvSpPr>
        <p:spPr>
          <a:xfrm>
            <a:off x="7144523" y="3568843"/>
            <a:ext cx="229459" cy="146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01" name="Скругленный прямоугольник 200"/>
          <p:cNvSpPr/>
          <p:nvPr/>
        </p:nvSpPr>
        <p:spPr>
          <a:xfrm>
            <a:off x="7173625" y="5003211"/>
            <a:ext cx="4797174" cy="1173710"/>
          </a:xfrm>
          <a:prstGeom prst="roundRect">
            <a:avLst/>
          </a:prstGeom>
          <a:noFill/>
          <a:ln>
            <a:solidFill>
              <a:srgbClr val="30A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3" name="object 76">
            <a:extLst>
              <a:ext uri="{FF2B5EF4-FFF2-40B4-BE49-F238E27FC236}">
                <a16:creationId xmlns:a16="http://schemas.microsoft.com/office/drawing/2014/main" id="{B17AFE8B-7D9D-624E-8088-99D8F79C1D03}"/>
              </a:ext>
            </a:extLst>
          </p:cNvPr>
          <p:cNvSpPr txBox="1"/>
          <p:nvPr/>
        </p:nvSpPr>
        <p:spPr>
          <a:xfrm>
            <a:off x="7677762" y="4873787"/>
            <a:ext cx="2118004" cy="27443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700" b="1" u="none" strike="noStrike" kern="1200" cap="none" spc="-55" normalizeH="0" baseline="0" noProof="0" dirty="0" smtClean="0">
                <a:ln>
                  <a:noFill/>
                </a:ln>
                <a:solidFill>
                  <a:srgbClr val="30A249"/>
                </a:solidFill>
                <a:effectLst/>
                <a:uLnTx/>
                <a:uFillTx/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Ставка</a:t>
            </a:r>
            <a:r>
              <a:rPr kumimoji="0" lang="en-US" sz="1700" b="1" u="none" strike="noStrike" kern="1200" cap="none" spc="-55" normalizeH="0" baseline="0" noProof="0" dirty="0" smtClean="0">
                <a:ln>
                  <a:noFill/>
                </a:ln>
                <a:solidFill>
                  <a:srgbClr val="30A249"/>
                </a:solidFill>
                <a:effectLst/>
                <a:uLnTx/>
                <a:uFillTx/>
                <a:latin typeface="SB Sans Display Light" panose="020B0303040504020204" pitchFamily="34" charset="0"/>
                <a:cs typeface="SB Sans Display Light" panose="020B0303040504020204" pitchFamily="34" charset="0"/>
              </a:rPr>
              <a:t>  </a:t>
            </a:r>
            <a:r>
              <a:rPr kumimoji="0" lang="ru-RU" sz="1700" b="1" u="none" strike="noStrike" kern="1200" cap="none" spc="-55" normalizeH="0" baseline="0" noProof="0" dirty="0" smtClean="0">
                <a:ln>
                  <a:noFill/>
                </a:ln>
                <a:solidFill>
                  <a:srgbClr val="30A249"/>
                </a:solidFill>
                <a:effectLst/>
                <a:uLnTx/>
                <a:uFillTx/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и валюта</a:t>
            </a:r>
            <a:endParaRPr kumimoji="0" sz="17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04" name="object 27">
            <a:extLst>
              <a:ext uri="{FF2B5EF4-FFF2-40B4-BE49-F238E27FC236}">
                <a16:creationId xmlns:a16="http://schemas.microsoft.com/office/drawing/2014/main" id="{2E135F47-7791-9B44-BA61-6750D9EBD2AF}"/>
              </a:ext>
            </a:extLst>
          </p:cNvPr>
          <p:cNvSpPr txBox="1"/>
          <p:nvPr/>
        </p:nvSpPr>
        <p:spPr>
          <a:xfrm>
            <a:off x="7588817" y="5365011"/>
            <a:ext cx="4318294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lvl="0" indent="-171450" algn="just">
              <a:spcBef>
                <a:spcPts val="100"/>
              </a:spcBef>
              <a:buFont typeface="Wingdings" panose="05000000000000000000" pitchFamily="2" charset="2"/>
              <a:buChar char="§"/>
              <a:defRPr/>
            </a:pPr>
            <a:r>
              <a:rPr lang="ru-RU" sz="1200" spc="-15" dirty="0">
                <a:solidFill>
                  <a:prstClr val="black"/>
                </a:solidFill>
                <a:latin typeface="Century Gothic" panose="020B0502020202020204" pitchFamily="34" charset="0"/>
                <a:cs typeface="SB Sans Display Light" panose="020B0303040504020204" pitchFamily="34" charset="0"/>
              </a:rPr>
              <a:t>Рубли РФ и иностранная </a:t>
            </a:r>
            <a:r>
              <a:rPr lang="ru-RU" sz="1200" spc="-15" dirty="0" smtClean="0">
                <a:solidFill>
                  <a:prstClr val="black"/>
                </a:solidFill>
                <a:latin typeface="Century Gothic" panose="020B0502020202020204" pitchFamily="34" charset="0"/>
                <a:cs typeface="SB Sans Display Light" panose="020B0303040504020204" pitchFamily="34" charset="0"/>
              </a:rPr>
              <a:t>валюта</a:t>
            </a:r>
            <a:endParaRPr lang="en-US" sz="1200" spc="-15" dirty="0" smtClean="0">
              <a:solidFill>
                <a:prstClr val="black"/>
              </a:solidFill>
              <a:latin typeface="Century Gothic" panose="020B0502020202020204" pitchFamily="34" charset="0"/>
              <a:cs typeface="SB Sans Display Light" panose="020B0303040504020204" pitchFamily="34" charset="0"/>
            </a:endParaRPr>
          </a:p>
          <a:p>
            <a:pPr marL="184150" lvl="0" indent="-171450" algn="just">
              <a:spcBef>
                <a:spcPts val="100"/>
              </a:spcBef>
              <a:buFont typeface="Wingdings" panose="05000000000000000000" pitchFamily="2" charset="2"/>
              <a:buChar char="§"/>
              <a:defRPr/>
            </a:pPr>
            <a:r>
              <a:rPr lang="ru-RU" sz="1200" spc="-15" dirty="0" smtClean="0">
                <a:solidFill>
                  <a:prstClr val="black"/>
                </a:solidFill>
                <a:latin typeface="Century Gothic" panose="020B0502020202020204" pitchFamily="34" charset="0"/>
                <a:cs typeface="SB Sans Display Light" panose="020B0303040504020204" pitchFamily="34" charset="0"/>
              </a:rPr>
              <a:t>Процентная </a:t>
            </a:r>
            <a:r>
              <a:rPr lang="ru-RU" sz="1200" spc="-15" smtClean="0">
                <a:solidFill>
                  <a:prstClr val="black"/>
                </a:solidFill>
                <a:latin typeface="Century Gothic" panose="020B0502020202020204" pitchFamily="34" charset="0"/>
                <a:cs typeface="SB Sans Display Light" panose="020B0303040504020204" pitchFamily="34" charset="0"/>
              </a:rPr>
              <a:t>ставка </a:t>
            </a:r>
            <a:r>
              <a:rPr lang="ru-RU" sz="1200" spc="-15" smtClean="0">
                <a:solidFill>
                  <a:prstClr val="black"/>
                </a:solidFill>
                <a:latin typeface="Century Gothic" panose="020B0502020202020204" pitchFamily="34" charset="0"/>
                <a:cs typeface="SB Sans Display Light" panose="020B0303040504020204" pitchFamily="34" charset="0"/>
              </a:rPr>
              <a:t>рассчитывается с </a:t>
            </a:r>
            <a:r>
              <a:rPr lang="ru-RU" sz="1200" spc="-15" dirty="0" smtClean="0">
                <a:solidFill>
                  <a:prstClr val="black"/>
                </a:solidFill>
                <a:latin typeface="Century Gothic" panose="020B0502020202020204" pitchFamily="34" charset="0"/>
                <a:cs typeface="SB Sans Display Light" panose="020B0303040504020204" pitchFamily="34" charset="0"/>
              </a:rPr>
              <a:t>учетом актуальных требований к доходности  </a:t>
            </a:r>
          </a:p>
        </p:txBody>
      </p:sp>
      <p:sp>
        <p:nvSpPr>
          <p:cNvPr id="205" name="object 11">
            <a:extLst>
              <a:ext uri="{FF2B5EF4-FFF2-40B4-BE49-F238E27FC236}">
                <a16:creationId xmlns:a16="http://schemas.microsoft.com/office/drawing/2014/main" id="{A01D9C74-FAB0-FE43-A216-416F5D64E4EE}"/>
              </a:ext>
            </a:extLst>
          </p:cNvPr>
          <p:cNvSpPr/>
          <p:nvPr/>
        </p:nvSpPr>
        <p:spPr>
          <a:xfrm>
            <a:off x="6700628" y="4605039"/>
            <a:ext cx="1003935" cy="1003935"/>
          </a:xfrm>
          <a:custGeom>
            <a:avLst/>
            <a:gdLst/>
            <a:ahLst/>
            <a:cxnLst/>
            <a:rect l="l" t="t" r="r" b="b"/>
            <a:pathLst>
              <a:path w="1003935" h="1003935">
                <a:moveTo>
                  <a:pt x="501764" y="0"/>
                </a:moveTo>
                <a:lnTo>
                  <a:pt x="453441" y="2296"/>
                </a:lnTo>
                <a:lnTo>
                  <a:pt x="406418" y="9047"/>
                </a:lnTo>
                <a:lnTo>
                  <a:pt x="360904" y="20041"/>
                </a:lnTo>
                <a:lnTo>
                  <a:pt x="317111" y="35069"/>
                </a:lnTo>
                <a:lnTo>
                  <a:pt x="275247" y="53919"/>
                </a:lnTo>
                <a:lnTo>
                  <a:pt x="235525" y="76382"/>
                </a:lnTo>
                <a:lnTo>
                  <a:pt x="198153" y="102247"/>
                </a:lnTo>
                <a:lnTo>
                  <a:pt x="163343" y="131304"/>
                </a:lnTo>
                <a:lnTo>
                  <a:pt x="131304" y="163343"/>
                </a:lnTo>
                <a:lnTo>
                  <a:pt x="102247" y="198153"/>
                </a:lnTo>
                <a:lnTo>
                  <a:pt x="76382" y="235525"/>
                </a:lnTo>
                <a:lnTo>
                  <a:pt x="53919" y="275247"/>
                </a:lnTo>
                <a:lnTo>
                  <a:pt x="35069" y="317111"/>
                </a:lnTo>
                <a:lnTo>
                  <a:pt x="20041" y="360904"/>
                </a:lnTo>
                <a:lnTo>
                  <a:pt x="9047" y="406418"/>
                </a:lnTo>
                <a:lnTo>
                  <a:pt x="2296" y="453441"/>
                </a:lnTo>
                <a:lnTo>
                  <a:pt x="0" y="501764"/>
                </a:lnTo>
                <a:lnTo>
                  <a:pt x="2296" y="550087"/>
                </a:lnTo>
                <a:lnTo>
                  <a:pt x="9047" y="597110"/>
                </a:lnTo>
                <a:lnTo>
                  <a:pt x="20041" y="642623"/>
                </a:lnTo>
                <a:lnTo>
                  <a:pt x="35069" y="686417"/>
                </a:lnTo>
                <a:lnTo>
                  <a:pt x="53919" y="728280"/>
                </a:lnTo>
                <a:lnTo>
                  <a:pt x="76382" y="768003"/>
                </a:lnTo>
                <a:lnTo>
                  <a:pt x="102247" y="805374"/>
                </a:lnTo>
                <a:lnTo>
                  <a:pt x="131304" y="840185"/>
                </a:lnTo>
                <a:lnTo>
                  <a:pt x="163343" y="872224"/>
                </a:lnTo>
                <a:lnTo>
                  <a:pt x="198153" y="901281"/>
                </a:lnTo>
                <a:lnTo>
                  <a:pt x="235525" y="927146"/>
                </a:lnTo>
                <a:lnTo>
                  <a:pt x="275247" y="949609"/>
                </a:lnTo>
                <a:lnTo>
                  <a:pt x="317111" y="968459"/>
                </a:lnTo>
                <a:lnTo>
                  <a:pt x="360904" y="983486"/>
                </a:lnTo>
                <a:lnTo>
                  <a:pt x="406418" y="994480"/>
                </a:lnTo>
                <a:lnTo>
                  <a:pt x="453441" y="1001231"/>
                </a:lnTo>
                <a:lnTo>
                  <a:pt x="501764" y="1003528"/>
                </a:lnTo>
                <a:lnTo>
                  <a:pt x="550089" y="1001231"/>
                </a:lnTo>
                <a:lnTo>
                  <a:pt x="597114" y="994480"/>
                </a:lnTo>
                <a:lnTo>
                  <a:pt x="642629" y="983486"/>
                </a:lnTo>
                <a:lnTo>
                  <a:pt x="686424" y="968459"/>
                </a:lnTo>
                <a:lnTo>
                  <a:pt x="728288" y="949609"/>
                </a:lnTo>
                <a:lnTo>
                  <a:pt x="768012" y="927146"/>
                </a:lnTo>
                <a:lnTo>
                  <a:pt x="805384" y="901281"/>
                </a:lnTo>
                <a:lnTo>
                  <a:pt x="840195" y="872224"/>
                </a:lnTo>
                <a:lnTo>
                  <a:pt x="872235" y="840185"/>
                </a:lnTo>
                <a:lnTo>
                  <a:pt x="901293" y="805374"/>
                </a:lnTo>
                <a:lnTo>
                  <a:pt x="927158" y="768003"/>
                </a:lnTo>
                <a:lnTo>
                  <a:pt x="949621" y="728280"/>
                </a:lnTo>
                <a:lnTo>
                  <a:pt x="968471" y="686417"/>
                </a:lnTo>
                <a:lnTo>
                  <a:pt x="983499" y="642623"/>
                </a:lnTo>
                <a:lnTo>
                  <a:pt x="994493" y="597110"/>
                </a:lnTo>
                <a:lnTo>
                  <a:pt x="1001244" y="550087"/>
                </a:lnTo>
                <a:lnTo>
                  <a:pt x="1003541" y="501764"/>
                </a:lnTo>
                <a:lnTo>
                  <a:pt x="1001244" y="453441"/>
                </a:lnTo>
                <a:lnTo>
                  <a:pt x="994493" y="406418"/>
                </a:lnTo>
                <a:lnTo>
                  <a:pt x="983499" y="360904"/>
                </a:lnTo>
                <a:lnTo>
                  <a:pt x="968471" y="317111"/>
                </a:lnTo>
                <a:lnTo>
                  <a:pt x="949621" y="275247"/>
                </a:lnTo>
                <a:lnTo>
                  <a:pt x="927158" y="235525"/>
                </a:lnTo>
                <a:lnTo>
                  <a:pt x="901293" y="198153"/>
                </a:lnTo>
                <a:lnTo>
                  <a:pt x="872235" y="163343"/>
                </a:lnTo>
                <a:lnTo>
                  <a:pt x="840195" y="131304"/>
                </a:lnTo>
                <a:lnTo>
                  <a:pt x="805384" y="102247"/>
                </a:lnTo>
                <a:lnTo>
                  <a:pt x="768012" y="76382"/>
                </a:lnTo>
                <a:lnTo>
                  <a:pt x="728288" y="53919"/>
                </a:lnTo>
                <a:lnTo>
                  <a:pt x="686424" y="35069"/>
                </a:lnTo>
                <a:lnTo>
                  <a:pt x="642629" y="20041"/>
                </a:lnTo>
                <a:lnTo>
                  <a:pt x="597114" y="9047"/>
                </a:lnTo>
                <a:lnTo>
                  <a:pt x="550089" y="2296"/>
                </a:lnTo>
                <a:lnTo>
                  <a:pt x="501764" y="0"/>
                </a:lnTo>
                <a:close/>
              </a:path>
            </a:pathLst>
          </a:custGeom>
          <a:solidFill>
            <a:srgbClr val="E9F0E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06" name="object 15">
            <a:extLst>
              <a:ext uri="{FF2B5EF4-FFF2-40B4-BE49-F238E27FC236}">
                <a16:creationId xmlns:a16="http://schemas.microsoft.com/office/drawing/2014/main" id="{F6C9A89D-6910-7345-A89B-F02234ABA927}"/>
              </a:ext>
            </a:extLst>
          </p:cNvPr>
          <p:cNvSpPr/>
          <p:nvPr/>
        </p:nvSpPr>
        <p:spPr>
          <a:xfrm>
            <a:off x="6803473" y="4690362"/>
            <a:ext cx="822960" cy="822960"/>
          </a:xfrm>
          <a:custGeom>
            <a:avLst/>
            <a:gdLst/>
            <a:ahLst/>
            <a:cxnLst/>
            <a:rect l="l" t="t" r="r" b="b"/>
            <a:pathLst>
              <a:path w="822960" h="822960">
                <a:moveTo>
                  <a:pt x="411226" y="0"/>
                </a:moveTo>
                <a:lnTo>
                  <a:pt x="363268" y="2766"/>
                </a:lnTo>
                <a:lnTo>
                  <a:pt x="316935" y="10860"/>
                </a:lnTo>
                <a:lnTo>
                  <a:pt x="272536" y="23973"/>
                </a:lnTo>
                <a:lnTo>
                  <a:pt x="230379" y="41797"/>
                </a:lnTo>
                <a:lnTo>
                  <a:pt x="190772" y="64022"/>
                </a:lnTo>
                <a:lnTo>
                  <a:pt x="154025" y="90341"/>
                </a:lnTo>
                <a:lnTo>
                  <a:pt x="120445" y="120445"/>
                </a:lnTo>
                <a:lnTo>
                  <a:pt x="90341" y="154025"/>
                </a:lnTo>
                <a:lnTo>
                  <a:pt x="64022" y="190772"/>
                </a:lnTo>
                <a:lnTo>
                  <a:pt x="41797" y="230379"/>
                </a:lnTo>
                <a:lnTo>
                  <a:pt x="23973" y="272536"/>
                </a:lnTo>
                <a:lnTo>
                  <a:pt x="10860" y="316935"/>
                </a:lnTo>
                <a:lnTo>
                  <a:pt x="2766" y="363268"/>
                </a:lnTo>
                <a:lnTo>
                  <a:pt x="0" y="411225"/>
                </a:lnTo>
                <a:lnTo>
                  <a:pt x="2766" y="459183"/>
                </a:lnTo>
                <a:lnTo>
                  <a:pt x="10860" y="505516"/>
                </a:lnTo>
                <a:lnTo>
                  <a:pt x="23973" y="549915"/>
                </a:lnTo>
                <a:lnTo>
                  <a:pt x="41797" y="592072"/>
                </a:lnTo>
                <a:lnTo>
                  <a:pt x="64022" y="631679"/>
                </a:lnTo>
                <a:lnTo>
                  <a:pt x="90341" y="668426"/>
                </a:lnTo>
                <a:lnTo>
                  <a:pt x="120445" y="702006"/>
                </a:lnTo>
                <a:lnTo>
                  <a:pt x="154025" y="732110"/>
                </a:lnTo>
                <a:lnTo>
                  <a:pt x="190772" y="758429"/>
                </a:lnTo>
                <a:lnTo>
                  <a:pt x="230379" y="780654"/>
                </a:lnTo>
                <a:lnTo>
                  <a:pt x="272536" y="798478"/>
                </a:lnTo>
                <a:lnTo>
                  <a:pt x="316935" y="811591"/>
                </a:lnTo>
                <a:lnTo>
                  <a:pt x="363268" y="819685"/>
                </a:lnTo>
                <a:lnTo>
                  <a:pt x="411226" y="822451"/>
                </a:lnTo>
                <a:lnTo>
                  <a:pt x="459181" y="819685"/>
                </a:lnTo>
                <a:lnTo>
                  <a:pt x="505511" y="811591"/>
                </a:lnTo>
                <a:lnTo>
                  <a:pt x="549909" y="798478"/>
                </a:lnTo>
                <a:lnTo>
                  <a:pt x="592064" y="780654"/>
                </a:lnTo>
                <a:lnTo>
                  <a:pt x="631670" y="758429"/>
                </a:lnTo>
                <a:lnTo>
                  <a:pt x="668416" y="732110"/>
                </a:lnTo>
                <a:lnTo>
                  <a:pt x="701995" y="702006"/>
                </a:lnTo>
                <a:lnTo>
                  <a:pt x="732098" y="668426"/>
                </a:lnTo>
                <a:lnTo>
                  <a:pt x="758416" y="631679"/>
                </a:lnTo>
                <a:lnTo>
                  <a:pt x="780642" y="592072"/>
                </a:lnTo>
                <a:lnTo>
                  <a:pt x="798465" y="549915"/>
                </a:lnTo>
                <a:lnTo>
                  <a:pt x="811578" y="505516"/>
                </a:lnTo>
                <a:lnTo>
                  <a:pt x="819672" y="459183"/>
                </a:lnTo>
                <a:lnTo>
                  <a:pt x="822439" y="411225"/>
                </a:lnTo>
                <a:lnTo>
                  <a:pt x="819672" y="363268"/>
                </a:lnTo>
                <a:lnTo>
                  <a:pt x="811578" y="316935"/>
                </a:lnTo>
                <a:lnTo>
                  <a:pt x="798465" y="272536"/>
                </a:lnTo>
                <a:lnTo>
                  <a:pt x="780642" y="230379"/>
                </a:lnTo>
                <a:lnTo>
                  <a:pt x="758416" y="190772"/>
                </a:lnTo>
                <a:lnTo>
                  <a:pt x="732098" y="154025"/>
                </a:lnTo>
                <a:lnTo>
                  <a:pt x="701995" y="120445"/>
                </a:lnTo>
                <a:lnTo>
                  <a:pt x="668416" y="90341"/>
                </a:lnTo>
                <a:lnTo>
                  <a:pt x="631670" y="64022"/>
                </a:lnTo>
                <a:lnTo>
                  <a:pt x="592064" y="41797"/>
                </a:lnTo>
                <a:lnTo>
                  <a:pt x="549909" y="23973"/>
                </a:lnTo>
                <a:lnTo>
                  <a:pt x="505511" y="10860"/>
                </a:lnTo>
                <a:lnTo>
                  <a:pt x="459181" y="2766"/>
                </a:lnTo>
                <a:lnTo>
                  <a:pt x="411226" y="0"/>
                </a:lnTo>
                <a:close/>
              </a:path>
            </a:pathLst>
          </a:custGeom>
          <a:solidFill>
            <a:srgbClr val="CDDFC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07" name="object 35">
            <a:extLst>
              <a:ext uri="{FF2B5EF4-FFF2-40B4-BE49-F238E27FC236}">
                <a16:creationId xmlns:a16="http://schemas.microsoft.com/office/drawing/2014/main" id="{0105AAA8-7895-D44E-988C-B8AC36532A16}"/>
              </a:ext>
            </a:extLst>
          </p:cNvPr>
          <p:cNvSpPr/>
          <p:nvPr/>
        </p:nvSpPr>
        <p:spPr>
          <a:xfrm>
            <a:off x="6877450" y="4754061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4" h="675005">
                <a:moveTo>
                  <a:pt x="337400" y="0"/>
                </a:move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close/>
              </a:path>
            </a:pathLst>
          </a:custGeom>
          <a:solidFill>
            <a:srgbClr val="30A249"/>
          </a:solidFill>
        </p:spPr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B Sans Display Light" panose="020B0303040504020204" pitchFamily="34" charset="0"/>
                <a:cs typeface="SB Sans Display Light" panose="020B0303040504020204" pitchFamily="34" charset="0"/>
              </a:rPr>
              <a:t>%</a:t>
            </a:r>
            <a:endParaRPr kumimoji="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0" name="Скругленный прямоугольник 209"/>
          <p:cNvSpPr/>
          <p:nvPr/>
        </p:nvSpPr>
        <p:spPr>
          <a:xfrm>
            <a:off x="164529" y="1459847"/>
            <a:ext cx="2806943" cy="1974008"/>
          </a:xfrm>
          <a:prstGeom prst="roundRect">
            <a:avLst>
              <a:gd name="adj" fmla="val 8089"/>
            </a:avLst>
          </a:prstGeom>
          <a:noFill/>
          <a:ln>
            <a:solidFill>
              <a:srgbClr val="30A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1" name="object 9">
            <a:extLst>
              <a:ext uri="{FF2B5EF4-FFF2-40B4-BE49-F238E27FC236}">
                <a16:creationId xmlns:a16="http://schemas.microsoft.com/office/drawing/2014/main" id="{199547BF-F09D-A549-8BB4-150C4C590135}"/>
              </a:ext>
            </a:extLst>
          </p:cNvPr>
          <p:cNvSpPr/>
          <p:nvPr/>
        </p:nvSpPr>
        <p:spPr>
          <a:xfrm>
            <a:off x="208113" y="936191"/>
            <a:ext cx="1003935" cy="1003935"/>
          </a:xfrm>
          <a:custGeom>
            <a:avLst/>
            <a:gdLst/>
            <a:ahLst/>
            <a:cxnLst/>
            <a:rect l="l" t="t" r="r" b="b"/>
            <a:pathLst>
              <a:path w="1003935" h="1003935">
                <a:moveTo>
                  <a:pt x="501764" y="0"/>
                </a:moveTo>
                <a:lnTo>
                  <a:pt x="453441" y="2296"/>
                </a:lnTo>
                <a:lnTo>
                  <a:pt x="406418" y="9047"/>
                </a:lnTo>
                <a:lnTo>
                  <a:pt x="360904" y="20041"/>
                </a:lnTo>
                <a:lnTo>
                  <a:pt x="317111" y="35069"/>
                </a:lnTo>
                <a:lnTo>
                  <a:pt x="275247" y="53919"/>
                </a:lnTo>
                <a:lnTo>
                  <a:pt x="235525" y="76382"/>
                </a:lnTo>
                <a:lnTo>
                  <a:pt x="198153" y="102247"/>
                </a:lnTo>
                <a:lnTo>
                  <a:pt x="163343" y="131304"/>
                </a:lnTo>
                <a:lnTo>
                  <a:pt x="131304" y="163343"/>
                </a:lnTo>
                <a:lnTo>
                  <a:pt x="102247" y="198153"/>
                </a:lnTo>
                <a:lnTo>
                  <a:pt x="76382" y="235525"/>
                </a:lnTo>
                <a:lnTo>
                  <a:pt x="53919" y="275247"/>
                </a:lnTo>
                <a:lnTo>
                  <a:pt x="35069" y="317111"/>
                </a:lnTo>
                <a:lnTo>
                  <a:pt x="20041" y="360904"/>
                </a:lnTo>
                <a:lnTo>
                  <a:pt x="9047" y="406418"/>
                </a:lnTo>
                <a:lnTo>
                  <a:pt x="2296" y="453441"/>
                </a:lnTo>
                <a:lnTo>
                  <a:pt x="0" y="501764"/>
                </a:lnTo>
                <a:lnTo>
                  <a:pt x="2296" y="550087"/>
                </a:lnTo>
                <a:lnTo>
                  <a:pt x="9047" y="597110"/>
                </a:lnTo>
                <a:lnTo>
                  <a:pt x="20041" y="642623"/>
                </a:lnTo>
                <a:lnTo>
                  <a:pt x="35069" y="686417"/>
                </a:lnTo>
                <a:lnTo>
                  <a:pt x="53919" y="728280"/>
                </a:lnTo>
                <a:lnTo>
                  <a:pt x="76382" y="768003"/>
                </a:lnTo>
                <a:lnTo>
                  <a:pt x="102247" y="805374"/>
                </a:lnTo>
                <a:lnTo>
                  <a:pt x="131304" y="840185"/>
                </a:lnTo>
                <a:lnTo>
                  <a:pt x="163343" y="872224"/>
                </a:lnTo>
                <a:lnTo>
                  <a:pt x="198153" y="901281"/>
                </a:lnTo>
                <a:lnTo>
                  <a:pt x="235525" y="927146"/>
                </a:lnTo>
                <a:lnTo>
                  <a:pt x="275247" y="949609"/>
                </a:lnTo>
                <a:lnTo>
                  <a:pt x="317111" y="968459"/>
                </a:lnTo>
                <a:lnTo>
                  <a:pt x="360904" y="983486"/>
                </a:lnTo>
                <a:lnTo>
                  <a:pt x="406418" y="994480"/>
                </a:lnTo>
                <a:lnTo>
                  <a:pt x="453441" y="1001231"/>
                </a:lnTo>
                <a:lnTo>
                  <a:pt x="501764" y="1003528"/>
                </a:lnTo>
                <a:lnTo>
                  <a:pt x="550089" y="1001231"/>
                </a:lnTo>
                <a:lnTo>
                  <a:pt x="597114" y="994480"/>
                </a:lnTo>
                <a:lnTo>
                  <a:pt x="642629" y="983486"/>
                </a:lnTo>
                <a:lnTo>
                  <a:pt x="686424" y="968459"/>
                </a:lnTo>
                <a:lnTo>
                  <a:pt x="728288" y="949609"/>
                </a:lnTo>
                <a:lnTo>
                  <a:pt x="768012" y="927146"/>
                </a:lnTo>
                <a:lnTo>
                  <a:pt x="805384" y="901281"/>
                </a:lnTo>
                <a:lnTo>
                  <a:pt x="840195" y="872224"/>
                </a:lnTo>
                <a:lnTo>
                  <a:pt x="872235" y="840185"/>
                </a:lnTo>
                <a:lnTo>
                  <a:pt x="901293" y="805374"/>
                </a:lnTo>
                <a:lnTo>
                  <a:pt x="927158" y="768003"/>
                </a:lnTo>
                <a:lnTo>
                  <a:pt x="949621" y="728280"/>
                </a:lnTo>
                <a:lnTo>
                  <a:pt x="968471" y="686417"/>
                </a:lnTo>
                <a:lnTo>
                  <a:pt x="983499" y="642623"/>
                </a:lnTo>
                <a:lnTo>
                  <a:pt x="994493" y="597110"/>
                </a:lnTo>
                <a:lnTo>
                  <a:pt x="1001244" y="550087"/>
                </a:lnTo>
                <a:lnTo>
                  <a:pt x="1003541" y="501764"/>
                </a:lnTo>
                <a:lnTo>
                  <a:pt x="1001244" y="453441"/>
                </a:lnTo>
                <a:lnTo>
                  <a:pt x="994493" y="406418"/>
                </a:lnTo>
                <a:lnTo>
                  <a:pt x="983499" y="360904"/>
                </a:lnTo>
                <a:lnTo>
                  <a:pt x="968471" y="317111"/>
                </a:lnTo>
                <a:lnTo>
                  <a:pt x="949621" y="275247"/>
                </a:lnTo>
                <a:lnTo>
                  <a:pt x="927158" y="235525"/>
                </a:lnTo>
                <a:lnTo>
                  <a:pt x="901293" y="198153"/>
                </a:lnTo>
                <a:lnTo>
                  <a:pt x="872235" y="163343"/>
                </a:lnTo>
                <a:lnTo>
                  <a:pt x="840195" y="131304"/>
                </a:lnTo>
                <a:lnTo>
                  <a:pt x="805384" y="102247"/>
                </a:lnTo>
                <a:lnTo>
                  <a:pt x="768012" y="76382"/>
                </a:lnTo>
                <a:lnTo>
                  <a:pt x="728288" y="53919"/>
                </a:lnTo>
                <a:lnTo>
                  <a:pt x="686424" y="35069"/>
                </a:lnTo>
                <a:lnTo>
                  <a:pt x="642629" y="20041"/>
                </a:lnTo>
                <a:lnTo>
                  <a:pt x="597114" y="9047"/>
                </a:lnTo>
                <a:lnTo>
                  <a:pt x="550089" y="2296"/>
                </a:lnTo>
                <a:lnTo>
                  <a:pt x="501764" y="0"/>
                </a:lnTo>
                <a:close/>
              </a:path>
            </a:pathLst>
          </a:custGeom>
          <a:solidFill>
            <a:srgbClr val="E9F0E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2" name="object 12">
            <a:extLst>
              <a:ext uri="{FF2B5EF4-FFF2-40B4-BE49-F238E27FC236}">
                <a16:creationId xmlns:a16="http://schemas.microsoft.com/office/drawing/2014/main" id="{ACD47A76-55D9-A643-BA6D-B9CD02D51D80}"/>
              </a:ext>
            </a:extLst>
          </p:cNvPr>
          <p:cNvSpPr/>
          <p:nvPr/>
        </p:nvSpPr>
        <p:spPr>
          <a:xfrm>
            <a:off x="298661" y="1026730"/>
            <a:ext cx="822960" cy="822960"/>
          </a:xfrm>
          <a:custGeom>
            <a:avLst/>
            <a:gdLst/>
            <a:ahLst/>
            <a:cxnLst/>
            <a:rect l="l" t="t" r="r" b="b"/>
            <a:pathLst>
              <a:path w="822960" h="822960">
                <a:moveTo>
                  <a:pt x="411226" y="0"/>
                </a:moveTo>
                <a:lnTo>
                  <a:pt x="363268" y="2766"/>
                </a:lnTo>
                <a:lnTo>
                  <a:pt x="316935" y="10860"/>
                </a:lnTo>
                <a:lnTo>
                  <a:pt x="272536" y="23973"/>
                </a:lnTo>
                <a:lnTo>
                  <a:pt x="230379" y="41797"/>
                </a:lnTo>
                <a:lnTo>
                  <a:pt x="190772" y="64022"/>
                </a:lnTo>
                <a:lnTo>
                  <a:pt x="154025" y="90341"/>
                </a:lnTo>
                <a:lnTo>
                  <a:pt x="120445" y="120445"/>
                </a:lnTo>
                <a:lnTo>
                  <a:pt x="90341" y="154025"/>
                </a:lnTo>
                <a:lnTo>
                  <a:pt x="64022" y="190772"/>
                </a:lnTo>
                <a:lnTo>
                  <a:pt x="41797" y="230379"/>
                </a:lnTo>
                <a:lnTo>
                  <a:pt x="23973" y="272536"/>
                </a:lnTo>
                <a:lnTo>
                  <a:pt x="10860" y="316935"/>
                </a:lnTo>
                <a:lnTo>
                  <a:pt x="2766" y="363268"/>
                </a:lnTo>
                <a:lnTo>
                  <a:pt x="0" y="411225"/>
                </a:lnTo>
                <a:lnTo>
                  <a:pt x="2766" y="459183"/>
                </a:lnTo>
                <a:lnTo>
                  <a:pt x="10860" y="505516"/>
                </a:lnTo>
                <a:lnTo>
                  <a:pt x="23973" y="549915"/>
                </a:lnTo>
                <a:lnTo>
                  <a:pt x="41797" y="592072"/>
                </a:lnTo>
                <a:lnTo>
                  <a:pt x="64022" y="631679"/>
                </a:lnTo>
                <a:lnTo>
                  <a:pt x="90341" y="668426"/>
                </a:lnTo>
                <a:lnTo>
                  <a:pt x="120445" y="702006"/>
                </a:lnTo>
                <a:lnTo>
                  <a:pt x="154025" y="732110"/>
                </a:lnTo>
                <a:lnTo>
                  <a:pt x="190772" y="758429"/>
                </a:lnTo>
                <a:lnTo>
                  <a:pt x="230379" y="780654"/>
                </a:lnTo>
                <a:lnTo>
                  <a:pt x="272536" y="798478"/>
                </a:lnTo>
                <a:lnTo>
                  <a:pt x="316935" y="811591"/>
                </a:lnTo>
                <a:lnTo>
                  <a:pt x="363268" y="819685"/>
                </a:lnTo>
                <a:lnTo>
                  <a:pt x="411226" y="822451"/>
                </a:lnTo>
                <a:lnTo>
                  <a:pt x="459181" y="819685"/>
                </a:lnTo>
                <a:lnTo>
                  <a:pt x="505511" y="811591"/>
                </a:lnTo>
                <a:lnTo>
                  <a:pt x="549909" y="798478"/>
                </a:lnTo>
                <a:lnTo>
                  <a:pt x="592064" y="780654"/>
                </a:lnTo>
                <a:lnTo>
                  <a:pt x="631670" y="758429"/>
                </a:lnTo>
                <a:lnTo>
                  <a:pt x="668416" y="732110"/>
                </a:lnTo>
                <a:lnTo>
                  <a:pt x="701995" y="702006"/>
                </a:lnTo>
                <a:lnTo>
                  <a:pt x="732098" y="668426"/>
                </a:lnTo>
                <a:lnTo>
                  <a:pt x="758416" y="631679"/>
                </a:lnTo>
                <a:lnTo>
                  <a:pt x="780642" y="592072"/>
                </a:lnTo>
                <a:lnTo>
                  <a:pt x="798465" y="549915"/>
                </a:lnTo>
                <a:lnTo>
                  <a:pt x="811578" y="505516"/>
                </a:lnTo>
                <a:lnTo>
                  <a:pt x="819672" y="459183"/>
                </a:lnTo>
                <a:lnTo>
                  <a:pt x="822439" y="411225"/>
                </a:lnTo>
                <a:lnTo>
                  <a:pt x="819672" y="363268"/>
                </a:lnTo>
                <a:lnTo>
                  <a:pt x="811578" y="316935"/>
                </a:lnTo>
                <a:lnTo>
                  <a:pt x="798465" y="272536"/>
                </a:lnTo>
                <a:lnTo>
                  <a:pt x="780642" y="230379"/>
                </a:lnTo>
                <a:lnTo>
                  <a:pt x="758416" y="190772"/>
                </a:lnTo>
                <a:lnTo>
                  <a:pt x="732098" y="154025"/>
                </a:lnTo>
                <a:lnTo>
                  <a:pt x="701995" y="120445"/>
                </a:lnTo>
                <a:lnTo>
                  <a:pt x="668416" y="90341"/>
                </a:lnTo>
                <a:lnTo>
                  <a:pt x="631670" y="64022"/>
                </a:lnTo>
                <a:lnTo>
                  <a:pt x="592064" y="41797"/>
                </a:lnTo>
                <a:lnTo>
                  <a:pt x="549909" y="23973"/>
                </a:lnTo>
                <a:lnTo>
                  <a:pt x="505511" y="10860"/>
                </a:lnTo>
                <a:lnTo>
                  <a:pt x="459181" y="2766"/>
                </a:lnTo>
                <a:lnTo>
                  <a:pt x="411226" y="0"/>
                </a:lnTo>
                <a:close/>
              </a:path>
            </a:pathLst>
          </a:custGeom>
          <a:solidFill>
            <a:srgbClr val="CDDFC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3" name="object 18">
            <a:extLst>
              <a:ext uri="{FF2B5EF4-FFF2-40B4-BE49-F238E27FC236}">
                <a16:creationId xmlns:a16="http://schemas.microsoft.com/office/drawing/2014/main" id="{9A152DAC-CBA4-0449-A67F-D60F191B5C5D}"/>
              </a:ext>
            </a:extLst>
          </p:cNvPr>
          <p:cNvSpPr/>
          <p:nvPr/>
        </p:nvSpPr>
        <p:spPr>
          <a:xfrm>
            <a:off x="372482" y="1100551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5" h="675005">
                <a:moveTo>
                  <a:pt x="337400" y="0"/>
                </a:move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close/>
              </a:path>
            </a:pathLst>
          </a:custGeom>
          <a:solidFill>
            <a:srgbClr val="30A24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4" name="object 19">
            <a:extLst>
              <a:ext uri="{FF2B5EF4-FFF2-40B4-BE49-F238E27FC236}">
                <a16:creationId xmlns:a16="http://schemas.microsoft.com/office/drawing/2014/main" id="{A3444A6A-7268-FA44-AD7C-BA0F96F3E990}"/>
              </a:ext>
            </a:extLst>
          </p:cNvPr>
          <p:cNvSpPr/>
          <p:nvPr/>
        </p:nvSpPr>
        <p:spPr>
          <a:xfrm>
            <a:off x="542099" y="1331706"/>
            <a:ext cx="212725" cy="274320"/>
          </a:xfrm>
          <a:custGeom>
            <a:avLst/>
            <a:gdLst/>
            <a:ahLst/>
            <a:cxnLst/>
            <a:rect l="l" t="t" r="r" b="b"/>
            <a:pathLst>
              <a:path w="212725" h="274319">
                <a:moveTo>
                  <a:pt x="139826" y="0"/>
                </a:moveTo>
                <a:lnTo>
                  <a:pt x="72694" y="0"/>
                </a:lnTo>
                <a:lnTo>
                  <a:pt x="64019" y="1762"/>
                </a:lnTo>
                <a:lnTo>
                  <a:pt x="56907" y="6562"/>
                </a:lnTo>
                <a:lnTo>
                  <a:pt x="52097" y="13673"/>
                </a:lnTo>
                <a:lnTo>
                  <a:pt x="50330" y="22364"/>
                </a:lnTo>
                <a:lnTo>
                  <a:pt x="50330" y="37465"/>
                </a:lnTo>
                <a:lnTo>
                  <a:pt x="51447" y="41363"/>
                </a:lnTo>
                <a:lnTo>
                  <a:pt x="53149" y="44729"/>
                </a:lnTo>
                <a:lnTo>
                  <a:pt x="32329" y="49932"/>
                </a:lnTo>
                <a:lnTo>
                  <a:pt x="15449" y="61996"/>
                </a:lnTo>
                <a:lnTo>
                  <a:pt x="4132" y="79406"/>
                </a:lnTo>
                <a:lnTo>
                  <a:pt x="0" y="100647"/>
                </a:lnTo>
                <a:lnTo>
                  <a:pt x="0" y="218097"/>
                </a:lnTo>
                <a:lnTo>
                  <a:pt x="4415" y="239807"/>
                </a:lnTo>
                <a:lnTo>
                  <a:pt x="16435" y="257592"/>
                </a:lnTo>
                <a:lnTo>
                  <a:pt x="34220" y="269612"/>
                </a:lnTo>
                <a:lnTo>
                  <a:pt x="55930" y="274027"/>
                </a:lnTo>
                <a:lnTo>
                  <a:pt x="156578" y="274027"/>
                </a:lnTo>
                <a:lnTo>
                  <a:pt x="156578" y="262826"/>
                </a:lnTo>
                <a:lnTo>
                  <a:pt x="55930" y="262826"/>
                </a:lnTo>
                <a:lnTo>
                  <a:pt x="38563" y="259298"/>
                </a:lnTo>
                <a:lnTo>
                  <a:pt x="24341" y="249691"/>
                </a:lnTo>
                <a:lnTo>
                  <a:pt x="14731" y="235469"/>
                </a:lnTo>
                <a:lnTo>
                  <a:pt x="11201" y="218097"/>
                </a:lnTo>
                <a:lnTo>
                  <a:pt x="11201" y="100647"/>
                </a:lnTo>
                <a:lnTo>
                  <a:pt x="14731" y="83280"/>
                </a:lnTo>
                <a:lnTo>
                  <a:pt x="24341" y="69057"/>
                </a:lnTo>
                <a:lnTo>
                  <a:pt x="38563" y="59447"/>
                </a:lnTo>
                <a:lnTo>
                  <a:pt x="55930" y="55918"/>
                </a:lnTo>
                <a:lnTo>
                  <a:pt x="117462" y="55918"/>
                </a:lnTo>
                <a:lnTo>
                  <a:pt x="117462" y="44729"/>
                </a:lnTo>
                <a:lnTo>
                  <a:pt x="66560" y="44729"/>
                </a:lnTo>
                <a:lnTo>
                  <a:pt x="61531" y="39700"/>
                </a:lnTo>
                <a:lnTo>
                  <a:pt x="61531" y="16217"/>
                </a:lnTo>
                <a:lnTo>
                  <a:pt x="66560" y="11163"/>
                </a:lnTo>
                <a:lnTo>
                  <a:pt x="158723" y="11163"/>
                </a:lnTo>
                <a:lnTo>
                  <a:pt x="155617" y="6562"/>
                </a:lnTo>
                <a:lnTo>
                  <a:pt x="148511" y="1762"/>
                </a:lnTo>
                <a:lnTo>
                  <a:pt x="139826" y="0"/>
                </a:lnTo>
                <a:close/>
              </a:path>
              <a:path w="212725" h="274319">
                <a:moveTo>
                  <a:pt x="158723" y="11163"/>
                </a:moveTo>
                <a:lnTo>
                  <a:pt x="145961" y="11163"/>
                </a:lnTo>
                <a:lnTo>
                  <a:pt x="151015" y="16217"/>
                </a:lnTo>
                <a:lnTo>
                  <a:pt x="151015" y="39700"/>
                </a:lnTo>
                <a:lnTo>
                  <a:pt x="145961" y="44729"/>
                </a:lnTo>
                <a:lnTo>
                  <a:pt x="136461" y="44729"/>
                </a:lnTo>
                <a:lnTo>
                  <a:pt x="134226" y="46964"/>
                </a:lnTo>
                <a:lnTo>
                  <a:pt x="134226" y="53682"/>
                </a:lnTo>
                <a:lnTo>
                  <a:pt x="136461" y="55918"/>
                </a:lnTo>
                <a:lnTo>
                  <a:pt x="156578" y="55918"/>
                </a:lnTo>
                <a:lnTo>
                  <a:pt x="173967" y="59447"/>
                </a:lnTo>
                <a:lnTo>
                  <a:pt x="188201" y="69057"/>
                </a:lnTo>
                <a:lnTo>
                  <a:pt x="197815" y="83280"/>
                </a:lnTo>
                <a:lnTo>
                  <a:pt x="201345" y="100647"/>
                </a:lnTo>
                <a:lnTo>
                  <a:pt x="201345" y="128612"/>
                </a:lnTo>
                <a:lnTo>
                  <a:pt x="212509" y="128612"/>
                </a:lnTo>
                <a:lnTo>
                  <a:pt x="212509" y="100647"/>
                </a:lnTo>
                <a:lnTo>
                  <a:pt x="208377" y="79326"/>
                </a:lnTo>
                <a:lnTo>
                  <a:pt x="197064" y="61782"/>
                </a:lnTo>
                <a:lnTo>
                  <a:pt x="180196" y="49691"/>
                </a:lnTo>
                <a:lnTo>
                  <a:pt x="159397" y="44729"/>
                </a:lnTo>
                <a:lnTo>
                  <a:pt x="161061" y="41363"/>
                </a:lnTo>
                <a:lnTo>
                  <a:pt x="162178" y="37465"/>
                </a:lnTo>
                <a:lnTo>
                  <a:pt x="162178" y="22364"/>
                </a:lnTo>
                <a:lnTo>
                  <a:pt x="160417" y="13673"/>
                </a:lnTo>
                <a:lnTo>
                  <a:pt x="158723" y="111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5" name="object 20">
            <a:extLst>
              <a:ext uri="{FF2B5EF4-FFF2-40B4-BE49-F238E27FC236}">
                <a16:creationId xmlns:a16="http://schemas.microsoft.com/office/drawing/2014/main" id="{7A75CA9A-1326-AB40-A1AC-395EE76AEAB0}"/>
              </a:ext>
            </a:extLst>
          </p:cNvPr>
          <p:cNvSpPr/>
          <p:nvPr/>
        </p:nvSpPr>
        <p:spPr>
          <a:xfrm>
            <a:off x="598028" y="1398799"/>
            <a:ext cx="100672" cy="178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6" name="object 21">
            <a:extLst>
              <a:ext uri="{FF2B5EF4-FFF2-40B4-BE49-F238E27FC236}">
                <a16:creationId xmlns:a16="http://schemas.microsoft.com/office/drawing/2014/main" id="{9759C0A6-5816-EF47-81C1-034E8DA08619}"/>
              </a:ext>
            </a:extLst>
          </p:cNvPr>
          <p:cNvSpPr/>
          <p:nvPr/>
        </p:nvSpPr>
        <p:spPr>
          <a:xfrm>
            <a:off x="732246" y="1270180"/>
            <a:ext cx="145414" cy="3355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7" name="object 22">
            <a:extLst>
              <a:ext uri="{FF2B5EF4-FFF2-40B4-BE49-F238E27FC236}">
                <a16:creationId xmlns:a16="http://schemas.microsoft.com/office/drawing/2014/main" id="{942C8BD3-7266-8540-A655-14E8E1EE8E99}"/>
              </a:ext>
            </a:extLst>
          </p:cNvPr>
          <p:cNvSpPr/>
          <p:nvPr/>
        </p:nvSpPr>
        <p:spPr>
          <a:xfrm>
            <a:off x="372482" y="1100551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5" h="675005">
                <a:moveTo>
                  <a:pt x="337400" y="674814"/>
                </a:move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close/>
              </a:path>
            </a:pathLst>
          </a:custGeom>
          <a:ln w="50800">
            <a:solidFill>
              <a:srgbClr val="CDDFC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9" name="object 60">
            <a:extLst>
              <a:ext uri="{FF2B5EF4-FFF2-40B4-BE49-F238E27FC236}">
                <a16:creationId xmlns:a16="http://schemas.microsoft.com/office/drawing/2014/main" id="{34B2DDE0-6CD6-F647-A6BA-794C372F196D}"/>
              </a:ext>
            </a:extLst>
          </p:cNvPr>
          <p:cNvSpPr txBox="1"/>
          <p:nvPr/>
        </p:nvSpPr>
        <p:spPr>
          <a:xfrm>
            <a:off x="1206956" y="1296706"/>
            <a:ext cx="1080709" cy="28533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55879" rIns="0" bIns="0" rtlCol="0">
            <a:spAutoFit/>
          </a:bodyPr>
          <a:lstStyle/>
          <a:p>
            <a:pPr marL="22225" marR="5080" lvl="0" indent="-10160" algn="ctr" defTabSz="914400" rtl="0" eaLnBrk="1" fontAlgn="auto" latinLnBrk="0" hangingPunct="1">
              <a:lnSpc>
                <a:spcPts val="1700"/>
              </a:lnSpc>
              <a:spcBef>
                <a:spcPts val="43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700" b="1" spc="30" dirty="0">
                <a:solidFill>
                  <a:srgbClr val="30A249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Цель</a:t>
            </a:r>
            <a:endParaRPr kumimoji="0" sz="17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20" name="object 61">
            <a:extLst>
              <a:ext uri="{FF2B5EF4-FFF2-40B4-BE49-F238E27FC236}">
                <a16:creationId xmlns:a16="http://schemas.microsoft.com/office/drawing/2014/main" id="{B85FCF92-3253-F549-A3C8-13BA8D450344}"/>
              </a:ext>
            </a:extLst>
          </p:cNvPr>
          <p:cNvSpPr txBox="1"/>
          <p:nvPr/>
        </p:nvSpPr>
        <p:spPr>
          <a:xfrm>
            <a:off x="246781" y="2005952"/>
            <a:ext cx="260182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lvl="0" algn="just" fontAlgn="auto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sz="1200" spc="-15" dirty="0" smtClean="0">
                <a:solidFill>
                  <a:prstClr val="black"/>
                </a:solidFill>
                <a:latin typeface="Century Gothic" panose="020B0502020202020204" pitchFamily="34" charset="0"/>
                <a:cs typeface="SB Sans Display Light" panose="020B0303040504020204" pitchFamily="34" charset="0"/>
              </a:rPr>
              <a:t>Продукт</a:t>
            </a:r>
            <a:r>
              <a:rPr lang="en-US" sz="1200" spc="-15" dirty="0" smtClean="0">
                <a:solidFill>
                  <a:prstClr val="black"/>
                </a:solidFill>
                <a:latin typeface="Century Gothic" panose="020B0502020202020204" pitchFamily="34" charset="0"/>
                <a:cs typeface="SB Sans Display Light" panose="020B0303040504020204" pitchFamily="34" charset="0"/>
              </a:rPr>
              <a:t> </a:t>
            </a:r>
            <a:r>
              <a:rPr lang="ru-RU" sz="1200" spc="-15" dirty="0" smtClean="0">
                <a:solidFill>
                  <a:prstClr val="black"/>
                </a:solidFill>
                <a:latin typeface="Century Gothic" panose="020B0502020202020204" pitchFamily="34" charset="0"/>
                <a:cs typeface="SB Sans Display Light" panose="020B0303040504020204" pitchFamily="34" charset="0"/>
              </a:rPr>
              <a:t>применяется если </a:t>
            </a:r>
            <a:r>
              <a:rPr lang="ru-RU" sz="1200" spc="-15" dirty="0">
                <a:solidFill>
                  <a:prstClr val="black"/>
                </a:solidFill>
                <a:latin typeface="Century Gothic" panose="020B0502020202020204" pitchFamily="34" charset="0"/>
                <a:cs typeface="SB Sans Display Light" panose="020B0303040504020204" pitchFamily="34" charset="0"/>
              </a:rPr>
              <a:t>основной целью использования </a:t>
            </a:r>
            <a:r>
              <a:rPr lang="ru-RU" sz="1200" spc="-15" dirty="0" smtClean="0">
                <a:solidFill>
                  <a:prstClr val="black"/>
                </a:solidFill>
                <a:latin typeface="Century Gothic" panose="020B0502020202020204" pitchFamily="34" charset="0"/>
                <a:cs typeface="SB Sans Display Light" panose="020B0303040504020204" pitchFamily="34" charset="0"/>
              </a:rPr>
              <a:t>кредита является </a:t>
            </a:r>
            <a:r>
              <a:rPr lang="ru-RU" sz="1200" spc="-15" dirty="0">
                <a:solidFill>
                  <a:prstClr val="black"/>
                </a:solidFill>
                <a:latin typeface="Century Gothic" panose="020B0502020202020204" pitchFamily="34" charset="0"/>
                <a:cs typeface="SB Sans Display Light" panose="020B0303040504020204" pitchFamily="34" charset="0"/>
              </a:rPr>
              <a:t>осуществление расходов инвестиционного </a:t>
            </a:r>
            <a:r>
              <a:rPr lang="ru-RU" sz="1200" spc="-15" dirty="0" smtClean="0">
                <a:solidFill>
                  <a:prstClr val="black"/>
                </a:solidFill>
                <a:latin typeface="Century Gothic" panose="020B0502020202020204" pitchFamily="34" charset="0"/>
                <a:cs typeface="SB Sans Display Light" panose="020B0303040504020204" pitchFamily="34" charset="0"/>
              </a:rPr>
              <a:t>характера. Подробно см. слайд №2</a:t>
            </a:r>
            <a:endParaRPr lang="en-US" sz="1200" spc="-15" dirty="0">
              <a:solidFill>
                <a:prstClr val="black"/>
              </a:solidFill>
              <a:latin typeface="Century Gothic" panose="020B0502020202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33" name="Скругленный прямоугольник 232"/>
          <p:cNvSpPr/>
          <p:nvPr/>
        </p:nvSpPr>
        <p:spPr>
          <a:xfrm>
            <a:off x="246781" y="3985808"/>
            <a:ext cx="6281593" cy="2191141"/>
          </a:xfrm>
          <a:prstGeom prst="roundRect">
            <a:avLst>
              <a:gd name="adj" fmla="val 8424"/>
            </a:avLst>
          </a:prstGeom>
          <a:noFill/>
          <a:ln>
            <a:solidFill>
              <a:srgbClr val="30A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</a:t>
            </a:r>
            <a:endParaRPr lang="ru-RU" dirty="0"/>
          </a:p>
        </p:txBody>
      </p:sp>
      <p:sp>
        <p:nvSpPr>
          <p:cNvPr id="234" name="Скругленный прямоугольник 233"/>
          <p:cNvSpPr/>
          <p:nvPr/>
        </p:nvSpPr>
        <p:spPr>
          <a:xfrm>
            <a:off x="3167810" y="1478397"/>
            <a:ext cx="3360563" cy="1955482"/>
          </a:xfrm>
          <a:prstGeom prst="roundRect">
            <a:avLst>
              <a:gd name="adj" fmla="val 8585"/>
            </a:avLst>
          </a:prstGeom>
          <a:noFill/>
          <a:ln>
            <a:solidFill>
              <a:srgbClr val="30A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</a:t>
            </a:r>
            <a:endParaRPr lang="ru-RU" dirty="0"/>
          </a:p>
        </p:txBody>
      </p:sp>
      <p:sp>
        <p:nvSpPr>
          <p:cNvPr id="236" name="object 76">
            <a:extLst>
              <a:ext uri="{FF2B5EF4-FFF2-40B4-BE49-F238E27FC236}">
                <a16:creationId xmlns:a16="http://schemas.microsoft.com/office/drawing/2014/main" id="{B17AFE8B-7D9D-624E-8088-99D8F79C1D03}"/>
              </a:ext>
            </a:extLst>
          </p:cNvPr>
          <p:cNvSpPr txBox="1"/>
          <p:nvPr/>
        </p:nvSpPr>
        <p:spPr>
          <a:xfrm>
            <a:off x="4041386" y="1292444"/>
            <a:ext cx="1696151" cy="27443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700" b="1" u="none" strike="noStrike" kern="1200" cap="none" spc="-55" normalizeH="0" baseline="0" noProof="0" dirty="0">
                <a:ln>
                  <a:noFill/>
                </a:ln>
                <a:solidFill>
                  <a:srgbClr val="30A249"/>
                </a:solidFill>
                <a:effectLst/>
                <a:uLnTx/>
                <a:uFillTx/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Сумма кредита</a:t>
            </a:r>
            <a:endParaRPr kumimoji="0" sz="17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37" name="object 10">
            <a:extLst>
              <a:ext uri="{FF2B5EF4-FFF2-40B4-BE49-F238E27FC236}">
                <a16:creationId xmlns:a16="http://schemas.microsoft.com/office/drawing/2014/main" id="{C3C27F87-8994-5E4E-91FE-DB69370413BB}"/>
              </a:ext>
            </a:extLst>
          </p:cNvPr>
          <p:cNvSpPr/>
          <p:nvPr/>
        </p:nvSpPr>
        <p:spPr>
          <a:xfrm>
            <a:off x="3047332" y="936555"/>
            <a:ext cx="1003935" cy="1003935"/>
          </a:xfrm>
          <a:custGeom>
            <a:avLst/>
            <a:gdLst/>
            <a:ahLst/>
            <a:cxnLst/>
            <a:rect l="l" t="t" r="r" b="b"/>
            <a:pathLst>
              <a:path w="1003935" h="1003935">
                <a:moveTo>
                  <a:pt x="501764" y="0"/>
                </a:moveTo>
                <a:lnTo>
                  <a:pt x="453441" y="2296"/>
                </a:lnTo>
                <a:lnTo>
                  <a:pt x="406418" y="9047"/>
                </a:lnTo>
                <a:lnTo>
                  <a:pt x="360904" y="20041"/>
                </a:lnTo>
                <a:lnTo>
                  <a:pt x="317111" y="35069"/>
                </a:lnTo>
                <a:lnTo>
                  <a:pt x="275247" y="53919"/>
                </a:lnTo>
                <a:lnTo>
                  <a:pt x="235525" y="76382"/>
                </a:lnTo>
                <a:lnTo>
                  <a:pt x="198153" y="102247"/>
                </a:lnTo>
                <a:lnTo>
                  <a:pt x="163343" y="131304"/>
                </a:lnTo>
                <a:lnTo>
                  <a:pt x="131304" y="163343"/>
                </a:lnTo>
                <a:lnTo>
                  <a:pt x="102247" y="198153"/>
                </a:lnTo>
                <a:lnTo>
                  <a:pt x="76382" y="235525"/>
                </a:lnTo>
                <a:lnTo>
                  <a:pt x="53919" y="275247"/>
                </a:lnTo>
                <a:lnTo>
                  <a:pt x="35069" y="317111"/>
                </a:lnTo>
                <a:lnTo>
                  <a:pt x="20041" y="360904"/>
                </a:lnTo>
                <a:lnTo>
                  <a:pt x="9047" y="406418"/>
                </a:lnTo>
                <a:lnTo>
                  <a:pt x="2296" y="453441"/>
                </a:lnTo>
                <a:lnTo>
                  <a:pt x="0" y="501764"/>
                </a:lnTo>
                <a:lnTo>
                  <a:pt x="2296" y="550087"/>
                </a:lnTo>
                <a:lnTo>
                  <a:pt x="9047" y="597110"/>
                </a:lnTo>
                <a:lnTo>
                  <a:pt x="20041" y="642623"/>
                </a:lnTo>
                <a:lnTo>
                  <a:pt x="35069" y="686417"/>
                </a:lnTo>
                <a:lnTo>
                  <a:pt x="53919" y="728280"/>
                </a:lnTo>
                <a:lnTo>
                  <a:pt x="76382" y="768003"/>
                </a:lnTo>
                <a:lnTo>
                  <a:pt x="102247" y="805374"/>
                </a:lnTo>
                <a:lnTo>
                  <a:pt x="131304" y="840185"/>
                </a:lnTo>
                <a:lnTo>
                  <a:pt x="163343" y="872224"/>
                </a:lnTo>
                <a:lnTo>
                  <a:pt x="198153" y="901281"/>
                </a:lnTo>
                <a:lnTo>
                  <a:pt x="235525" y="927146"/>
                </a:lnTo>
                <a:lnTo>
                  <a:pt x="275247" y="949609"/>
                </a:lnTo>
                <a:lnTo>
                  <a:pt x="317111" y="968459"/>
                </a:lnTo>
                <a:lnTo>
                  <a:pt x="360904" y="983486"/>
                </a:lnTo>
                <a:lnTo>
                  <a:pt x="406418" y="994480"/>
                </a:lnTo>
                <a:lnTo>
                  <a:pt x="453441" y="1001231"/>
                </a:lnTo>
                <a:lnTo>
                  <a:pt x="501764" y="1003528"/>
                </a:lnTo>
                <a:lnTo>
                  <a:pt x="550089" y="1001231"/>
                </a:lnTo>
                <a:lnTo>
                  <a:pt x="597114" y="994480"/>
                </a:lnTo>
                <a:lnTo>
                  <a:pt x="642629" y="983486"/>
                </a:lnTo>
                <a:lnTo>
                  <a:pt x="686424" y="968459"/>
                </a:lnTo>
                <a:lnTo>
                  <a:pt x="728288" y="949609"/>
                </a:lnTo>
                <a:lnTo>
                  <a:pt x="768012" y="927146"/>
                </a:lnTo>
                <a:lnTo>
                  <a:pt x="805384" y="901281"/>
                </a:lnTo>
                <a:lnTo>
                  <a:pt x="840195" y="872224"/>
                </a:lnTo>
                <a:lnTo>
                  <a:pt x="872235" y="840185"/>
                </a:lnTo>
                <a:lnTo>
                  <a:pt x="901293" y="805374"/>
                </a:lnTo>
                <a:lnTo>
                  <a:pt x="927158" y="768003"/>
                </a:lnTo>
                <a:lnTo>
                  <a:pt x="949621" y="728280"/>
                </a:lnTo>
                <a:lnTo>
                  <a:pt x="968471" y="686417"/>
                </a:lnTo>
                <a:lnTo>
                  <a:pt x="983499" y="642623"/>
                </a:lnTo>
                <a:lnTo>
                  <a:pt x="994493" y="597110"/>
                </a:lnTo>
                <a:lnTo>
                  <a:pt x="1001244" y="550087"/>
                </a:lnTo>
                <a:lnTo>
                  <a:pt x="1003541" y="501764"/>
                </a:lnTo>
                <a:lnTo>
                  <a:pt x="1001244" y="453441"/>
                </a:lnTo>
                <a:lnTo>
                  <a:pt x="994493" y="406418"/>
                </a:lnTo>
                <a:lnTo>
                  <a:pt x="983499" y="360904"/>
                </a:lnTo>
                <a:lnTo>
                  <a:pt x="968471" y="317111"/>
                </a:lnTo>
                <a:lnTo>
                  <a:pt x="949621" y="275247"/>
                </a:lnTo>
                <a:lnTo>
                  <a:pt x="927158" y="235525"/>
                </a:lnTo>
                <a:lnTo>
                  <a:pt x="901293" y="198153"/>
                </a:lnTo>
                <a:lnTo>
                  <a:pt x="872235" y="163343"/>
                </a:lnTo>
                <a:lnTo>
                  <a:pt x="840195" y="131304"/>
                </a:lnTo>
                <a:lnTo>
                  <a:pt x="805384" y="102247"/>
                </a:lnTo>
                <a:lnTo>
                  <a:pt x="768012" y="76382"/>
                </a:lnTo>
                <a:lnTo>
                  <a:pt x="728288" y="53919"/>
                </a:lnTo>
                <a:lnTo>
                  <a:pt x="686424" y="35069"/>
                </a:lnTo>
                <a:lnTo>
                  <a:pt x="642629" y="20041"/>
                </a:lnTo>
                <a:lnTo>
                  <a:pt x="597114" y="9047"/>
                </a:lnTo>
                <a:lnTo>
                  <a:pt x="550089" y="2296"/>
                </a:lnTo>
                <a:lnTo>
                  <a:pt x="501764" y="0"/>
                </a:lnTo>
                <a:close/>
              </a:path>
            </a:pathLst>
          </a:custGeom>
          <a:solidFill>
            <a:srgbClr val="E9F0E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38" name="object 14">
            <a:extLst>
              <a:ext uri="{FF2B5EF4-FFF2-40B4-BE49-F238E27FC236}">
                <a16:creationId xmlns:a16="http://schemas.microsoft.com/office/drawing/2014/main" id="{F7563BC5-32AB-F84C-97AD-B80B68B01095}"/>
              </a:ext>
            </a:extLst>
          </p:cNvPr>
          <p:cNvSpPr/>
          <p:nvPr/>
        </p:nvSpPr>
        <p:spPr>
          <a:xfrm>
            <a:off x="3137878" y="1027093"/>
            <a:ext cx="822960" cy="822960"/>
          </a:xfrm>
          <a:custGeom>
            <a:avLst/>
            <a:gdLst/>
            <a:ahLst/>
            <a:cxnLst/>
            <a:rect l="l" t="t" r="r" b="b"/>
            <a:pathLst>
              <a:path w="822960" h="822960">
                <a:moveTo>
                  <a:pt x="411226" y="0"/>
                </a:moveTo>
                <a:lnTo>
                  <a:pt x="363268" y="2766"/>
                </a:lnTo>
                <a:lnTo>
                  <a:pt x="316935" y="10860"/>
                </a:lnTo>
                <a:lnTo>
                  <a:pt x="272536" y="23973"/>
                </a:lnTo>
                <a:lnTo>
                  <a:pt x="230379" y="41797"/>
                </a:lnTo>
                <a:lnTo>
                  <a:pt x="190772" y="64022"/>
                </a:lnTo>
                <a:lnTo>
                  <a:pt x="154025" y="90341"/>
                </a:lnTo>
                <a:lnTo>
                  <a:pt x="120445" y="120445"/>
                </a:lnTo>
                <a:lnTo>
                  <a:pt x="90341" y="154025"/>
                </a:lnTo>
                <a:lnTo>
                  <a:pt x="64022" y="190772"/>
                </a:lnTo>
                <a:lnTo>
                  <a:pt x="41797" y="230379"/>
                </a:lnTo>
                <a:lnTo>
                  <a:pt x="23973" y="272536"/>
                </a:lnTo>
                <a:lnTo>
                  <a:pt x="10860" y="316935"/>
                </a:lnTo>
                <a:lnTo>
                  <a:pt x="2766" y="363268"/>
                </a:lnTo>
                <a:lnTo>
                  <a:pt x="0" y="411225"/>
                </a:lnTo>
                <a:lnTo>
                  <a:pt x="2766" y="459183"/>
                </a:lnTo>
                <a:lnTo>
                  <a:pt x="10860" y="505516"/>
                </a:lnTo>
                <a:lnTo>
                  <a:pt x="23973" y="549915"/>
                </a:lnTo>
                <a:lnTo>
                  <a:pt x="41797" y="592072"/>
                </a:lnTo>
                <a:lnTo>
                  <a:pt x="64022" y="631679"/>
                </a:lnTo>
                <a:lnTo>
                  <a:pt x="90341" y="668426"/>
                </a:lnTo>
                <a:lnTo>
                  <a:pt x="120445" y="702006"/>
                </a:lnTo>
                <a:lnTo>
                  <a:pt x="154025" y="732110"/>
                </a:lnTo>
                <a:lnTo>
                  <a:pt x="190772" y="758429"/>
                </a:lnTo>
                <a:lnTo>
                  <a:pt x="230379" y="780654"/>
                </a:lnTo>
                <a:lnTo>
                  <a:pt x="272536" y="798478"/>
                </a:lnTo>
                <a:lnTo>
                  <a:pt x="316935" y="811591"/>
                </a:lnTo>
                <a:lnTo>
                  <a:pt x="363268" y="819685"/>
                </a:lnTo>
                <a:lnTo>
                  <a:pt x="411226" y="822451"/>
                </a:lnTo>
                <a:lnTo>
                  <a:pt x="459181" y="819685"/>
                </a:lnTo>
                <a:lnTo>
                  <a:pt x="505511" y="811591"/>
                </a:lnTo>
                <a:lnTo>
                  <a:pt x="549909" y="798478"/>
                </a:lnTo>
                <a:lnTo>
                  <a:pt x="592064" y="780654"/>
                </a:lnTo>
                <a:lnTo>
                  <a:pt x="631670" y="758429"/>
                </a:lnTo>
                <a:lnTo>
                  <a:pt x="668416" y="732110"/>
                </a:lnTo>
                <a:lnTo>
                  <a:pt x="701995" y="702006"/>
                </a:lnTo>
                <a:lnTo>
                  <a:pt x="732098" y="668426"/>
                </a:lnTo>
                <a:lnTo>
                  <a:pt x="758416" y="631679"/>
                </a:lnTo>
                <a:lnTo>
                  <a:pt x="780642" y="592072"/>
                </a:lnTo>
                <a:lnTo>
                  <a:pt x="798465" y="549915"/>
                </a:lnTo>
                <a:lnTo>
                  <a:pt x="811578" y="505516"/>
                </a:lnTo>
                <a:lnTo>
                  <a:pt x="819672" y="459183"/>
                </a:lnTo>
                <a:lnTo>
                  <a:pt x="822439" y="411225"/>
                </a:lnTo>
                <a:lnTo>
                  <a:pt x="819672" y="363268"/>
                </a:lnTo>
                <a:lnTo>
                  <a:pt x="811578" y="316935"/>
                </a:lnTo>
                <a:lnTo>
                  <a:pt x="798465" y="272536"/>
                </a:lnTo>
                <a:lnTo>
                  <a:pt x="780642" y="230379"/>
                </a:lnTo>
                <a:lnTo>
                  <a:pt x="758416" y="190772"/>
                </a:lnTo>
                <a:lnTo>
                  <a:pt x="732098" y="154025"/>
                </a:lnTo>
                <a:lnTo>
                  <a:pt x="701995" y="120445"/>
                </a:lnTo>
                <a:lnTo>
                  <a:pt x="668416" y="90341"/>
                </a:lnTo>
                <a:lnTo>
                  <a:pt x="631670" y="64022"/>
                </a:lnTo>
                <a:lnTo>
                  <a:pt x="592064" y="41797"/>
                </a:lnTo>
                <a:lnTo>
                  <a:pt x="549909" y="23973"/>
                </a:lnTo>
                <a:lnTo>
                  <a:pt x="505511" y="10860"/>
                </a:lnTo>
                <a:lnTo>
                  <a:pt x="459181" y="2766"/>
                </a:lnTo>
                <a:lnTo>
                  <a:pt x="411226" y="0"/>
                </a:lnTo>
                <a:close/>
              </a:path>
            </a:pathLst>
          </a:custGeom>
          <a:solidFill>
            <a:srgbClr val="CDDFC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39" name="object 23">
            <a:extLst>
              <a:ext uri="{FF2B5EF4-FFF2-40B4-BE49-F238E27FC236}">
                <a16:creationId xmlns:a16="http://schemas.microsoft.com/office/drawing/2014/main" id="{8304D448-BF1C-C84E-B334-7868A2B7F1E1}"/>
              </a:ext>
            </a:extLst>
          </p:cNvPr>
          <p:cNvSpPr/>
          <p:nvPr/>
        </p:nvSpPr>
        <p:spPr>
          <a:xfrm>
            <a:off x="3211699" y="1100913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4" h="675004">
                <a:moveTo>
                  <a:pt x="337400" y="0"/>
                </a:move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close/>
              </a:path>
            </a:pathLst>
          </a:custGeom>
          <a:solidFill>
            <a:srgbClr val="30A24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40" name="object 24">
            <a:extLst>
              <a:ext uri="{FF2B5EF4-FFF2-40B4-BE49-F238E27FC236}">
                <a16:creationId xmlns:a16="http://schemas.microsoft.com/office/drawing/2014/main" id="{34AFC0EF-14B2-7847-B668-87CE820A0978}"/>
              </a:ext>
            </a:extLst>
          </p:cNvPr>
          <p:cNvSpPr/>
          <p:nvPr/>
        </p:nvSpPr>
        <p:spPr>
          <a:xfrm>
            <a:off x="3459359" y="1371182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38557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4"/>
                </a:lnTo>
                <a:lnTo>
                  <a:pt x="2273" y="10147"/>
                </a:lnTo>
                <a:lnTo>
                  <a:pt x="38557" y="10147"/>
                </a:lnTo>
                <a:lnTo>
                  <a:pt x="40830" y="7874"/>
                </a:lnTo>
                <a:lnTo>
                  <a:pt x="40830" y="2273"/>
                </a:lnTo>
                <a:lnTo>
                  <a:pt x="385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41" name="object 25">
            <a:extLst>
              <a:ext uri="{FF2B5EF4-FFF2-40B4-BE49-F238E27FC236}">
                <a16:creationId xmlns:a16="http://schemas.microsoft.com/office/drawing/2014/main" id="{A867B95F-5312-5A40-806E-FB037A175BF8}"/>
              </a:ext>
            </a:extLst>
          </p:cNvPr>
          <p:cNvSpPr/>
          <p:nvPr/>
        </p:nvSpPr>
        <p:spPr>
          <a:xfrm>
            <a:off x="3510342" y="1376256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5">
                <a:moveTo>
                  <a:pt x="0" y="0"/>
                </a:moveTo>
                <a:lnTo>
                  <a:pt x="121145" y="0"/>
                </a:lnTo>
              </a:path>
            </a:pathLst>
          </a:custGeom>
          <a:ln w="1014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42" name="object 26">
            <a:extLst>
              <a:ext uri="{FF2B5EF4-FFF2-40B4-BE49-F238E27FC236}">
                <a16:creationId xmlns:a16="http://schemas.microsoft.com/office/drawing/2014/main" id="{952BE5DD-5A12-A54E-94D9-8F21E23E5B17}"/>
              </a:ext>
            </a:extLst>
          </p:cNvPr>
          <p:cNvSpPr/>
          <p:nvPr/>
        </p:nvSpPr>
        <p:spPr>
          <a:xfrm>
            <a:off x="3459359" y="1405698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38557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4"/>
                </a:lnTo>
                <a:lnTo>
                  <a:pt x="2273" y="10147"/>
                </a:lnTo>
                <a:lnTo>
                  <a:pt x="38557" y="10147"/>
                </a:lnTo>
                <a:lnTo>
                  <a:pt x="40830" y="7874"/>
                </a:lnTo>
                <a:lnTo>
                  <a:pt x="40830" y="2273"/>
                </a:lnTo>
                <a:lnTo>
                  <a:pt x="385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43" name="object 27">
            <a:extLst>
              <a:ext uri="{FF2B5EF4-FFF2-40B4-BE49-F238E27FC236}">
                <a16:creationId xmlns:a16="http://schemas.microsoft.com/office/drawing/2014/main" id="{09E76054-C3B1-044B-957F-18587CAA16F0}"/>
              </a:ext>
            </a:extLst>
          </p:cNvPr>
          <p:cNvSpPr/>
          <p:nvPr/>
        </p:nvSpPr>
        <p:spPr>
          <a:xfrm>
            <a:off x="3510342" y="1410772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5">
                <a:moveTo>
                  <a:pt x="0" y="0"/>
                </a:moveTo>
                <a:lnTo>
                  <a:pt x="121145" y="0"/>
                </a:lnTo>
              </a:path>
            </a:pathLst>
          </a:custGeom>
          <a:ln w="1014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44" name="object 28">
            <a:extLst>
              <a:ext uri="{FF2B5EF4-FFF2-40B4-BE49-F238E27FC236}">
                <a16:creationId xmlns:a16="http://schemas.microsoft.com/office/drawing/2014/main" id="{E0C91D62-23E9-7045-B0E3-A9EC07D664F4}"/>
              </a:ext>
            </a:extLst>
          </p:cNvPr>
          <p:cNvSpPr/>
          <p:nvPr/>
        </p:nvSpPr>
        <p:spPr>
          <a:xfrm>
            <a:off x="3459368" y="1440207"/>
            <a:ext cx="41275" cy="10160"/>
          </a:xfrm>
          <a:custGeom>
            <a:avLst/>
            <a:gdLst/>
            <a:ahLst/>
            <a:cxnLst/>
            <a:rect l="l" t="t" r="r" b="b"/>
            <a:pathLst>
              <a:path w="41275" h="10160">
                <a:moveTo>
                  <a:pt x="38557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4"/>
                </a:lnTo>
                <a:lnTo>
                  <a:pt x="2273" y="10147"/>
                </a:lnTo>
                <a:lnTo>
                  <a:pt x="38557" y="10147"/>
                </a:lnTo>
                <a:lnTo>
                  <a:pt x="40830" y="7874"/>
                </a:lnTo>
                <a:lnTo>
                  <a:pt x="40830" y="2273"/>
                </a:lnTo>
                <a:lnTo>
                  <a:pt x="385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45" name="object 29">
            <a:extLst>
              <a:ext uri="{FF2B5EF4-FFF2-40B4-BE49-F238E27FC236}">
                <a16:creationId xmlns:a16="http://schemas.microsoft.com/office/drawing/2014/main" id="{F3A4B63E-0992-4D4A-90F2-F50ABBA2C529}"/>
              </a:ext>
            </a:extLst>
          </p:cNvPr>
          <p:cNvSpPr/>
          <p:nvPr/>
        </p:nvSpPr>
        <p:spPr>
          <a:xfrm>
            <a:off x="3459359" y="1474956"/>
            <a:ext cx="67945" cy="10160"/>
          </a:xfrm>
          <a:custGeom>
            <a:avLst/>
            <a:gdLst/>
            <a:ahLst/>
            <a:cxnLst/>
            <a:rect l="l" t="t" r="r" b="b"/>
            <a:pathLst>
              <a:path w="67944" h="10160">
                <a:moveTo>
                  <a:pt x="65405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4"/>
                </a:lnTo>
                <a:lnTo>
                  <a:pt x="2273" y="10147"/>
                </a:lnTo>
                <a:lnTo>
                  <a:pt x="65405" y="10147"/>
                </a:lnTo>
                <a:lnTo>
                  <a:pt x="67678" y="7874"/>
                </a:lnTo>
                <a:lnTo>
                  <a:pt x="67678" y="2273"/>
                </a:lnTo>
                <a:lnTo>
                  <a:pt x="65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46" name="object 30">
            <a:extLst>
              <a:ext uri="{FF2B5EF4-FFF2-40B4-BE49-F238E27FC236}">
                <a16:creationId xmlns:a16="http://schemas.microsoft.com/office/drawing/2014/main" id="{D4D7648B-5CB3-8A43-B75B-1AFFDCB4387A}"/>
              </a:ext>
            </a:extLst>
          </p:cNvPr>
          <p:cNvSpPr/>
          <p:nvPr/>
        </p:nvSpPr>
        <p:spPr>
          <a:xfrm>
            <a:off x="3459367" y="1543758"/>
            <a:ext cx="67945" cy="10160"/>
          </a:xfrm>
          <a:custGeom>
            <a:avLst/>
            <a:gdLst/>
            <a:ahLst/>
            <a:cxnLst/>
            <a:rect l="l" t="t" r="r" b="b"/>
            <a:pathLst>
              <a:path w="67944" h="10160">
                <a:moveTo>
                  <a:pt x="65405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4"/>
                </a:lnTo>
                <a:lnTo>
                  <a:pt x="2273" y="10147"/>
                </a:lnTo>
                <a:lnTo>
                  <a:pt x="65405" y="10147"/>
                </a:lnTo>
                <a:lnTo>
                  <a:pt x="67678" y="7874"/>
                </a:lnTo>
                <a:lnTo>
                  <a:pt x="67678" y="2273"/>
                </a:lnTo>
                <a:lnTo>
                  <a:pt x="65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47" name="object 31">
            <a:extLst>
              <a:ext uri="{FF2B5EF4-FFF2-40B4-BE49-F238E27FC236}">
                <a16:creationId xmlns:a16="http://schemas.microsoft.com/office/drawing/2014/main" id="{405D3902-1871-C347-8124-37E171BC5DA1}"/>
              </a:ext>
            </a:extLst>
          </p:cNvPr>
          <p:cNvSpPr/>
          <p:nvPr/>
        </p:nvSpPr>
        <p:spPr>
          <a:xfrm>
            <a:off x="3459367" y="1509692"/>
            <a:ext cx="67945" cy="10160"/>
          </a:xfrm>
          <a:custGeom>
            <a:avLst/>
            <a:gdLst/>
            <a:ahLst/>
            <a:cxnLst/>
            <a:rect l="l" t="t" r="r" b="b"/>
            <a:pathLst>
              <a:path w="67944" h="10160">
                <a:moveTo>
                  <a:pt x="65405" y="0"/>
                </a:moveTo>
                <a:lnTo>
                  <a:pt x="2273" y="0"/>
                </a:lnTo>
                <a:lnTo>
                  <a:pt x="0" y="2273"/>
                </a:lnTo>
                <a:lnTo>
                  <a:pt x="0" y="7873"/>
                </a:lnTo>
                <a:lnTo>
                  <a:pt x="2273" y="10147"/>
                </a:lnTo>
                <a:lnTo>
                  <a:pt x="65405" y="10147"/>
                </a:lnTo>
                <a:lnTo>
                  <a:pt x="67678" y="7873"/>
                </a:lnTo>
                <a:lnTo>
                  <a:pt x="67678" y="2273"/>
                </a:lnTo>
                <a:lnTo>
                  <a:pt x="654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48" name="object 32">
            <a:extLst>
              <a:ext uri="{FF2B5EF4-FFF2-40B4-BE49-F238E27FC236}">
                <a16:creationId xmlns:a16="http://schemas.microsoft.com/office/drawing/2014/main" id="{69EBF031-4ABE-3C44-B0B0-EF28533F7CF3}"/>
              </a:ext>
            </a:extLst>
          </p:cNvPr>
          <p:cNvSpPr/>
          <p:nvPr/>
        </p:nvSpPr>
        <p:spPr>
          <a:xfrm>
            <a:off x="3376419" y="1266232"/>
            <a:ext cx="345440" cy="344170"/>
          </a:xfrm>
          <a:custGeom>
            <a:avLst/>
            <a:gdLst/>
            <a:ahLst/>
            <a:cxnLst/>
            <a:rect l="l" t="t" r="r" b="b"/>
            <a:pathLst>
              <a:path w="345439" h="344170">
                <a:moveTo>
                  <a:pt x="274726" y="0"/>
                </a:moveTo>
                <a:lnTo>
                  <a:pt x="89306" y="0"/>
                </a:lnTo>
                <a:lnTo>
                  <a:pt x="76177" y="2658"/>
                </a:lnTo>
                <a:lnTo>
                  <a:pt x="65446" y="9901"/>
                </a:lnTo>
                <a:lnTo>
                  <a:pt x="58206" y="20632"/>
                </a:lnTo>
                <a:lnTo>
                  <a:pt x="55549" y="33756"/>
                </a:lnTo>
                <a:lnTo>
                  <a:pt x="55549" y="254635"/>
                </a:lnTo>
                <a:lnTo>
                  <a:pt x="26428" y="254635"/>
                </a:lnTo>
                <a:lnTo>
                  <a:pt x="16153" y="256716"/>
                </a:lnTo>
                <a:lnTo>
                  <a:pt x="7751" y="262386"/>
                </a:lnTo>
                <a:lnTo>
                  <a:pt x="2081" y="270788"/>
                </a:lnTo>
                <a:lnTo>
                  <a:pt x="0" y="281063"/>
                </a:lnTo>
                <a:lnTo>
                  <a:pt x="0" y="311480"/>
                </a:lnTo>
                <a:lnTo>
                  <a:pt x="34163" y="344131"/>
                </a:lnTo>
                <a:lnTo>
                  <a:pt x="303174" y="344170"/>
                </a:lnTo>
                <a:lnTo>
                  <a:pt x="319582" y="340849"/>
                </a:lnTo>
                <a:lnTo>
                  <a:pt x="329700" y="334022"/>
                </a:lnTo>
                <a:lnTo>
                  <a:pt x="56705" y="334022"/>
                </a:lnTo>
                <a:lnTo>
                  <a:pt x="32677" y="334010"/>
                </a:lnTo>
                <a:lnTo>
                  <a:pt x="23918" y="332238"/>
                </a:lnTo>
                <a:lnTo>
                  <a:pt x="16760" y="327407"/>
                </a:lnTo>
                <a:lnTo>
                  <a:pt x="11931" y="320245"/>
                </a:lnTo>
                <a:lnTo>
                  <a:pt x="10160" y="311480"/>
                </a:lnTo>
                <a:lnTo>
                  <a:pt x="10160" y="272084"/>
                </a:lnTo>
                <a:lnTo>
                  <a:pt x="17449" y="264795"/>
                </a:lnTo>
                <a:lnTo>
                  <a:pt x="65730" y="264795"/>
                </a:lnTo>
                <a:lnTo>
                  <a:pt x="65709" y="33756"/>
                </a:lnTo>
                <a:lnTo>
                  <a:pt x="67566" y="24583"/>
                </a:lnTo>
                <a:lnTo>
                  <a:pt x="72626" y="17081"/>
                </a:lnTo>
                <a:lnTo>
                  <a:pt x="80127" y="12018"/>
                </a:lnTo>
                <a:lnTo>
                  <a:pt x="89306" y="10160"/>
                </a:lnTo>
                <a:lnTo>
                  <a:pt x="298409" y="10160"/>
                </a:lnTo>
                <a:lnTo>
                  <a:pt x="298083" y="9672"/>
                </a:lnTo>
                <a:lnTo>
                  <a:pt x="287655" y="2605"/>
                </a:lnTo>
                <a:lnTo>
                  <a:pt x="274726" y="0"/>
                </a:lnTo>
                <a:close/>
              </a:path>
              <a:path w="345439" h="344170">
                <a:moveTo>
                  <a:pt x="303174" y="154787"/>
                </a:moveTo>
                <a:lnTo>
                  <a:pt x="206743" y="154787"/>
                </a:lnTo>
                <a:lnTo>
                  <a:pt x="196043" y="156162"/>
                </a:lnTo>
                <a:lnTo>
                  <a:pt x="186351" y="160053"/>
                </a:lnTo>
                <a:lnTo>
                  <a:pt x="178020" y="166108"/>
                </a:lnTo>
                <a:lnTo>
                  <a:pt x="171399" y="173977"/>
                </a:lnTo>
                <a:lnTo>
                  <a:pt x="136194" y="173977"/>
                </a:lnTo>
                <a:lnTo>
                  <a:pt x="133921" y="176250"/>
                </a:lnTo>
                <a:lnTo>
                  <a:pt x="133921" y="181851"/>
                </a:lnTo>
                <a:lnTo>
                  <a:pt x="136194" y="184124"/>
                </a:lnTo>
                <a:lnTo>
                  <a:pt x="166560" y="184124"/>
                </a:lnTo>
                <a:lnTo>
                  <a:pt x="165260" y="188201"/>
                </a:lnTo>
                <a:lnTo>
                  <a:pt x="164553" y="192493"/>
                </a:lnTo>
                <a:lnTo>
                  <a:pt x="164553" y="301980"/>
                </a:lnTo>
                <a:lnTo>
                  <a:pt x="165591" y="311303"/>
                </a:lnTo>
                <a:lnTo>
                  <a:pt x="168552" y="319901"/>
                </a:lnTo>
                <a:lnTo>
                  <a:pt x="173206" y="327549"/>
                </a:lnTo>
                <a:lnTo>
                  <a:pt x="179324" y="334022"/>
                </a:lnTo>
                <a:lnTo>
                  <a:pt x="206743" y="334022"/>
                </a:lnTo>
                <a:lnTo>
                  <a:pt x="194291" y="331500"/>
                </a:lnTo>
                <a:lnTo>
                  <a:pt x="184108" y="324626"/>
                </a:lnTo>
                <a:lnTo>
                  <a:pt x="177236" y="314439"/>
                </a:lnTo>
                <a:lnTo>
                  <a:pt x="174713" y="301980"/>
                </a:lnTo>
                <a:lnTo>
                  <a:pt x="174724" y="188175"/>
                </a:lnTo>
                <a:lnTo>
                  <a:pt x="178295" y="179933"/>
                </a:lnTo>
                <a:lnTo>
                  <a:pt x="190233" y="168389"/>
                </a:lnTo>
                <a:lnTo>
                  <a:pt x="198094" y="164934"/>
                </a:lnTo>
                <a:lnTo>
                  <a:pt x="329701" y="164934"/>
                </a:lnTo>
                <a:lnTo>
                  <a:pt x="319582" y="158107"/>
                </a:lnTo>
                <a:lnTo>
                  <a:pt x="303174" y="154787"/>
                </a:lnTo>
                <a:close/>
              </a:path>
              <a:path w="345439" h="344170">
                <a:moveTo>
                  <a:pt x="329701" y="164934"/>
                </a:moveTo>
                <a:lnTo>
                  <a:pt x="303174" y="164934"/>
                </a:lnTo>
                <a:lnTo>
                  <a:pt x="315631" y="167457"/>
                </a:lnTo>
                <a:lnTo>
                  <a:pt x="325813" y="174329"/>
                </a:lnTo>
                <a:lnTo>
                  <a:pt x="332683" y="184512"/>
                </a:lnTo>
                <a:lnTo>
                  <a:pt x="335203" y="196964"/>
                </a:lnTo>
                <a:lnTo>
                  <a:pt x="335203" y="301980"/>
                </a:lnTo>
                <a:lnTo>
                  <a:pt x="332683" y="314439"/>
                </a:lnTo>
                <a:lnTo>
                  <a:pt x="325813" y="324626"/>
                </a:lnTo>
                <a:lnTo>
                  <a:pt x="315631" y="331500"/>
                </a:lnTo>
                <a:lnTo>
                  <a:pt x="303174" y="334022"/>
                </a:lnTo>
                <a:lnTo>
                  <a:pt x="329718" y="334010"/>
                </a:lnTo>
                <a:lnTo>
                  <a:pt x="332994" y="331800"/>
                </a:lnTo>
                <a:lnTo>
                  <a:pt x="342043" y="318388"/>
                </a:lnTo>
                <a:lnTo>
                  <a:pt x="345363" y="301980"/>
                </a:lnTo>
                <a:lnTo>
                  <a:pt x="345363" y="196964"/>
                </a:lnTo>
                <a:lnTo>
                  <a:pt x="342043" y="180564"/>
                </a:lnTo>
                <a:lnTo>
                  <a:pt x="332994" y="167155"/>
                </a:lnTo>
                <a:lnTo>
                  <a:pt x="329701" y="164934"/>
                </a:lnTo>
                <a:close/>
              </a:path>
              <a:path w="345439" h="344170">
                <a:moveTo>
                  <a:pt x="65730" y="264795"/>
                </a:moveTo>
                <a:lnTo>
                  <a:pt x="55562" y="264795"/>
                </a:lnTo>
                <a:lnTo>
                  <a:pt x="55575" y="311480"/>
                </a:lnTo>
                <a:lnTo>
                  <a:pt x="53910" y="319901"/>
                </a:lnTo>
                <a:lnTo>
                  <a:pt x="53861" y="320078"/>
                </a:lnTo>
                <a:lnTo>
                  <a:pt x="49150" y="327231"/>
                </a:lnTo>
                <a:lnTo>
                  <a:pt x="41907" y="332172"/>
                </a:lnTo>
                <a:lnTo>
                  <a:pt x="32677" y="334010"/>
                </a:lnTo>
                <a:lnTo>
                  <a:pt x="56717" y="334010"/>
                </a:lnTo>
                <a:lnTo>
                  <a:pt x="62357" y="328091"/>
                </a:lnTo>
                <a:lnTo>
                  <a:pt x="65664" y="320245"/>
                </a:lnTo>
                <a:lnTo>
                  <a:pt x="65730" y="264795"/>
                </a:lnTo>
                <a:close/>
              </a:path>
              <a:path w="345439" h="344170">
                <a:moveTo>
                  <a:pt x="112534" y="10160"/>
                </a:moveTo>
                <a:lnTo>
                  <a:pt x="89306" y="10160"/>
                </a:lnTo>
                <a:lnTo>
                  <a:pt x="93218" y="10815"/>
                </a:lnTo>
                <a:lnTo>
                  <a:pt x="100758" y="13785"/>
                </a:lnTo>
                <a:lnTo>
                  <a:pt x="108094" y="20575"/>
                </a:lnTo>
                <a:lnTo>
                  <a:pt x="111391" y="32689"/>
                </a:lnTo>
                <a:lnTo>
                  <a:pt x="111391" y="55664"/>
                </a:lnTo>
                <a:lnTo>
                  <a:pt x="114058" y="68839"/>
                </a:lnTo>
                <a:lnTo>
                  <a:pt x="121327" y="79611"/>
                </a:lnTo>
                <a:lnTo>
                  <a:pt x="132099" y="86880"/>
                </a:lnTo>
                <a:lnTo>
                  <a:pt x="145275" y="89547"/>
                </a:lnTo>
                <a:lnTo>
                  <a:pt x="269646" y="89547"/>
                </a:lnTo>
                <a:lnTo>
                  <a:pt x="269646" y="154787"/>
                </a:lnTo>
                <a:lnTo>
                  <a:pt x="279806" y="154787"/>
                </a:lnTo>
                <a:lnTo>
                  <a:pt x="279806" y="89001"/>
                </a:lnTo>
                <a:lnTo>
                  <a:pt x="290805" y="84910"/>
                </a:lnTo>
                <a:lnTo>
                  <a:pt x="297349" y="79387"/>
                </a:lnTo>
                <a:lnTo>
                  <a:pt x="145275" y="79387"/>
                </a:lnTo>
                <a:lnTo>
                  <a:pt x="136049" y="77520"/>
                </a:lnTo>
                <a:lnTo>
                  <a:pt x="128508" y="72431"/>
                </a:lnTo>
                <a:lnTo>
                  <a:pt x="123418" y="64889"/>
                </a:lnTo>
                <a:lnTo>
                  <a:pt x="121551" y="55664"/>
                </a:lnTo>
                <a:lnTo>
                  <a:pt x="121524" y="23963"/>
                </a:lnTo>
                <a:lnTo>
                  <a:pt x="118148" y="16052"/>
                </a:lnTo>
                <a:lnTo>
                  <a:pt x="112534" y="10160"/>
                </a:lnTo>
                <a:close/>
              </a:path>
              <a:path w="345439" h="344170">
                <a:moveTo>
                  <a:pt x="298409" y="10160"/>
                </a:moveTo>
                <a:lnTo>
                  <a:pt x="112534" y="10160"/>
                </a:lnTo>
                <a:lnTo>
                  <a:pt x="274916" y="10172"/>
                </a:lnTo>
                <a:lnTo>
                  <a:pt x="283707" y="11955"/>
                </a:lnTo>
                <a:lnTo>
                  <a:pt x="290861" y="16802"/>
                </a:lnTo>
                <a:lnTo>
                  <a:pt x="295673" y="23963"/>
                </a:lnTo>
                <a:lnTo>
                  <a:pt x="297434" y="32689"/>
                </a:lnTo>
                <a:lnTo>
                  <a:pt x="297434" y="55664"/>
                </a:lnTo>
                <a:lnTo>
                  <a:pt x="275818" y="79387"/>
                </a:lnTo>
                <a:lnTo>
                  <a:pt x="297349" y="79387"/>
                </a:lnTo>
                <a:lnTo>
                  <a:pt x="299613" y="77476"/>
                </a:lnTo>
                <a:lnTo>
                  <a:pt x="305461" y="67470"/>
                </a:lnTo>
                <a:lnTo>
                  <a:pt x="307581" y="55664"/>
                </a:lnTo>
                <a:lnTo>
                  <a:pt x="307581" y="32689"/>
                </a:lnTo>
                <a:lnTo>
                  <a:pt x="305046" y="20075"/>
                </a:lnTo>
                <a:lnTo>
                  <a:pt x="298409" y="10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49" name="object 33">
            <a:extLst>
              <a:ext uri="{FF2B5EF4-FFF2-40B4-BE49-F238E27FC236}">
                <a16:creationId xmlns:a16="http://schemas.microsoft.com/office/drawing/2014/main" id="{EF4A905B-8523-2647-B485-EA79B79D5E7D}"/>
              </a:ext>
            </a:extLst>
          </p:cNvPr>
          <p:cNvSpPr/>
          <p:nvPr/>
        </p:nvSpPr>
        <p:spPr>
          <a:xfrm>
            <a:off x="3566485" y="1442683"/>
            <a:ext cx="129795" cy="146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50" name="object 34">
            <a:extLst>
              <a:ext uri="{FF2B5EF4-FFF2-40B4-BE49-F238E27FC236}">
                <a16:creationId xmlns:a16="http://schemas.microsoft.com/office/drawing/2014/main" id="{843C9A63-C183-0F42-B837-16B3D022AA54}"/>
              </a:ext>
            </a:extLst>
          </p:cNvPr>
          <p:cNvSpPr/>
          <p:nvPr/>
        </p:nvSpPr>
        <p:spPr>
          <a:xfrm>
            <a:off x="3211699" y="1100913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4" h="675004">
                <a:moveTo>
                  <a:pt x="337400" y="674814"/>
                </a:move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close/>
              </a:path>
            </a:pathLst>
          </a:custGeom>
          <a:ln w="50800">
            <a:solidFill>
              <a:srgbClr val="CDDFC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51" name="object 27">
            <a:extLst>
              <a:ext uri="{FF2B5EF4-FFF2-40B4-BE49-F238E27FC236}">
                <a16:creationId xmlns:a16="http://schemas.microsoft.com/office/drawing/2014/main" id="{2E135F47-7791-9B44-BA61-6750D9EBD2AF}"/>
              </a:ext>
            </a:extLst>
          </p:cNvPr>
          <p:cNvSpPr txBox="1"/>
          <p:nvPr/>
        </p:nvSpPr>
        <p:spPr>
          <a:xfrm>
            <a:off x="3506049" y="1935827"/>
            <a:ext cx="2830554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ru-RU" sz="1200" spc="-15" dirty="0">
                <a:solidFill>
                  <a:prstClr val="black"/>
                </a:solidFill>
                <a:latin typeface="Century Gothic" panose="020B0502020202020204" pitchFamily="34" charset="0"/>
                <a:cs typeface="SB Sans Display Light" panose="020B0303040504020204" pitchFamily="34" charset="0"/>
              </a:rPr>
              <a:t>Определяется на основе предложений Заемщика и результатов анализа структуры Проекта по следующим позициям:</a:t>
            </a:r>
          </a:p>
          <a:p>
            <a:pPr algn="just"/>
            <a:r>
              <a:rPr lang="ru-RU" sz="1200" spc="-15" dirty="0">
                <a:solidFill>
                  <a:prstClr val="black"/>
                </a:solidFill>
                <a:latin typeface="Century Gothic" panose="020B0502020202020204" pitchFamily="34" charset="0"/>
                <a:cs typeface="SB Sans Display Light" panose="020B0303040504020204" pitchFamily="34" charset="0"/>
              </a:rPr>
              <a:t>- собственные средства</a:t>
            </a:r>
          </a:p>
          <a:p>
            <a:pPr algn="just"/>
            <a:r>
              <a:rPr lang="ru-RU" sz="1200" spc="-15" dirty="0">
                <a:solidFill>
                  <a:prstClr val="black"/>
                </a:solidFill>
                <a:latin typeface="Century Gothic" panose="020B0502020202020204" pitchFamily="34" charset="0"/>
                <a:cs typeface="SB Sans Display Light" panose="020B0303040504020204" pitchFamily="34" charset="0"/>
              </a:rPr>
              <a:t>- заемные средства</a:t>
            </a:r>
          </a:p>
          <a:p>
            <a:pPr algn="just"/>
            <a:r>
              <a:rPr lang="ru-RU" sz="1200" spc="-15" dirty="0">
                <a:solidFill>
                  <a:prstClr val="black"/>
                </a:solidFill>
                <a:latin typeface="Century Gothic" panose="020B0502020202020204" pitchFamily="34" charset="0"/>
                <a:cs typeface="SB Sans Display Light" panose="020B0303040504020204" pitchFamily="34" charset="0"/>
              </a:rPr>
              <a:t>- целевое финансирование </a:t>
            </a:r>
          </a:p>
        </p:txBody>
      </p:sp>
      <p:sp>
        <p:nvSpPr>
          <p:cNvPr id="252" name="object 11">
            <a:extLst>
              <a:ext uri="{FF2B5EF4-FFF2-40B4-BE49-F238E27FC236}">
                <a16:creationId xmlns:a16="http://schemas.microsoft.com/office/drawing/2014/main" id="{D3FEEE74-8E1E-A345-BA93-ACD8E1FDBD8A}"/>
              </a:ext>
            </a:extLst>
          </p:cNvPr>
          <p:cNvSpPr/>
          <p:nvPr/>
        </p:nvSpPr>
        <p:spPr>
          <a:xfrm>
            <a:off x="164529" y="3460408"/>
            <a:ext cx="1003935" cy="1003935"/>
          </a:xfrm>
          <a:custGeom>
            <a:avLst/>
            <a:gdLst/>
            <a:ahLst/>
            <a:cxnLst/>
            <a:rect l="l" t="t" r="r" b="b"/>
            <a:pathLst>
              <a:path w="1003935" h="1003935">
                <a:moveTo>
                  <a:pt x="501764" y="0"/>
                </a:moveTo>
                <a:lnTo>
                  <a:pt x="453441" y="2296"/>
                </a:lnTo>
                <a:lnTo>
                  <a:pt x="406418" y="9047"/>
                </a:lnTo>
                <a:lnTo>
                  <a:pt x="360904" y="20041"/>
                </a:lnTo>
                <a:lnTo>
                  <a:pt x="317111" y="35069"/>
                </a:lnTo>
                <a:lnTo>
                  <a:pt x="275247" y="53919"/>
                </a:lnTo>
                <a:lnTo>
                  <a:pt x="235525" y="76382"/>
                </a:lnTo>
                <a:lnTo>
                  <a:pt x="198153" y="102247"/>
                </a:lnTo>
                <a:lnTo>
                  <a:pt x="163343" y="131304"/>
                </a:lnTo>
                <a:lnTo>
                  <a:pt x="131304" y="163343"/>
                </a:lnTo>
                <a:lnTo>
                  <a:pt x="102247" y="198153"/>
                </a:lnTo>
                <a:lnTo>
                  <a:pt x="76382" y="235525"/>
                </a:lnTo>
                <a:lnTo>
                  <a:pt x="53919" y="275247"/>
                </a:lnTo>
                <a:lnTo>
                  <a:pt x="35069" y="317111"/>
                </a:lnTo>
                <a:lnTo>
                  <a:pt x="20041" y="360904"/>
                </a:lnTo>
                <a:lnTo>
                  <a:pt x="9047" y="406418"/>
                </a:lnTo>
                <a:lnTo>
                  <a:pt x="2296" y="453441"/>
                </a:lnTo>
                <a:lnTo>
                  <a:pt x="0" y="501764"/>
                </a:lnTo>
                <a:lnTo>
                  <a:pt x="2296" y="550087"/>
                </a:lnTo>
                <a:lnTo>
                  <a:pt x="9047" y="597110"/>
                </a:lnTo>
                <a:lnTo>
                  <a:pt x="20041" y="642623"/>
                </a:lnTo>
                <a:lnTo>
                  <a:pt x="35069" y="686417"/>
                </a:lnTo>
                <a:lnTo>
                  <a:pt x="53919" y="728280"/>
                </a:lnTo>
                <a:lnTo>
                  <a:pt x="76382" y="768003"/>
                </a:lnTo>
                <a:lnTo>
                  <a:pt x="102247" y="805374"/>
                </a:lnTo>
                <a:lnTo>
                  <a:pt x="131304" y="840185"/>
                </a:lnTo>
                <a:lnTo>
                  <a:pt x="163343" y="872224"/>
                </a:lnTo>
                <a:lnTo>
                  <a:pt x="198153" y="901281"/>
                </a:lnTo>
                <a:lnTo>
                  <a:pt x="235525" y="927146"/>
                </a:lnTo>
                <a:lnTo>
                  <a:pt x="275247" y="949609"/>
                </a:lnTo>
                <a:lnTo>
                  <a:pt x="317111" y="968459"/>
                </a:lnTo>
                <a:lnTo>
                  <a:pt x="360904" y="983486"/>
                </a:lnTo>
                <a:lnTo>
                  <a:pt x="406418" y="994480"/>
                </a:lnTo>
                <a:lnTo>
                  <a:pt x="453441" y="1001231"/>
                </a:lnTo>
                <a:lnTo>
                  <a:pt x="501764" y="1003528"/>
                </a:lnTo>
                <a:lnTo>
                  <a:pt x="550089" y="1001231"/>
                </a:lnTo>
                <a:lnTo>
                  <a:pt x="597114" y="994480"/>
                </a:lnTo>
                <a:lnTo>
                  <a:pt x="642629" y="983486"/>
                </a:lnTo>
                <a:lnTo>
                  <a:pt x="686424" y="968459"/>
                </a:lnTo>
                <a:lnTo>
                  <a:pt x="728288" y="949609"/>
                </a:lnTo>
                <a:lnTo>
                  <a:pt x="768012" y="927146"/>
                </a:lnTo>
                <a:lnTo>
                  <a:pt x="805384" y="901281"/>
                </a:lnTo>
                <a:lnTo>
                  <a:pt x="840195" y="872224"/>
                </a:lnTo>
                <a:lnTo>
                  <a:pt x="872235" y="840185"/>
                </a:lnTo>
                <a:lnTo>
                  <a:pt x="901293" y="805374"/>
                </a:lnTo>
                <a:lnTo>
                  <a:pt x="927158" y="768003"/>
                </a:lnTo>
                <a:lnTo>
                  <a:pt x="949621" y="728280"/>
                </a:lnTo>
                <a:lnTo>
                  <a:pt x="968471" y="686417"/>
                </a:lnTo>
                <a:lnTo>
                  <a:pt x="983499" y="642623"/>
                </a:lnTo>
                <a:lnTo>
                  <a:pt x="994493" y="597110"/>
                </a:lnTo>
                <a:lnTo>
                  <a:pt x="1001244" y="550087"/>
                </a:lnTo>
                <a:lnTo>
                  <a:pt x="1003541" y="501764"/>
                </a:lnTo>
                <a:lnTo>
                  <a:pt x="1001244" y="453441"/>
                </a:lnTo>
                <a:lnTo>
                  <a:pt x="994493" y="406418"/>
                </a:lnTo>
                <a:lnTo>
                  <a:pt x="983499" y="360904"/>
                </a:lnTo>
                <a:lnTo>
                  <a:pt x="968471" y="317111"/>
                </a:lnTo>
                <a:lnTo>
                  <a:pt x="949621" y="275247"/>
                </a:lnTo>
                <a:lnTo>
                  <a:pt x="927158" y="235525"/>
                </a:lnTo>
                <a:lnTo>
                  <a:pt x="901293" y="198153"/>
                </a:lnTo>
                <a:lnTo>
                  <a:pt x="872235" y="163343"/>
                </a:lnTo>
                <a:lnTo>
                  <a:pt x="840195" y="131304"/>
                </a:lnTo>
                <a:lnTo>
                  <a:pt x="805384" y="102247"/>
                </a:lnTo>
                <a:lnTo>
                  <a:pt x="768012" y="76382"/>
                </a:lnTo>
                <a:lnTo>
                  <a:pt x="728288" y="53919"/>
                </a:lnTo>
                <a:lnTo>
                  <a:pt x="686424" y="35069"/>
                </a:lnTo>
                <a:lnTo>
                  <a:pt x="642629" y="20041"/>
                </a:lnTo>
                <a:lnTo>
                  <a:pt x="597114" y="9047"/>
                </a:lnTo>
                <a:lnTo>
                  <a:pt x="550089" y="2296"/>
                </a:lnTo>
                <a:lnTo>
                  <a:pt x="501764" y="0"/>
                </a:lnTo>
                <a:close/>
              </a:path>
            </a:pathLst>
          </a:custGeom>
          <a:solidFill>
            <a:srgbClr val="E9F0E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53" name="object 15">
            <a:extLst>
              <a:ext uri="{FF2B5EF4-FFF2-40B4-BE49-F238E27FC236}">
                <a16:creationId xmlns:a16="http://schemas.microsoft.com/office/drawing/2014/main" id="{1EF001A1-8EA4-0F4F-AF89-4C914A641CAE}"/>
              </a:ext>
            </a:extLst>
          </p:cNvPr>
          <p:cNvSpPr/>
          <p:nvPr/>
        </p:nvSpPr>
        <p:spPr>
          <a:xfrm>
            <a:off x="250108" y="3547531"/>
            <a:ext cx="822960" cy="822960"/>
          </a:xfrm>
          <a:custGeom>
            <a:avLst/>
            <a:gdLst/>
            <a:ahLst/>
            <a:cxnLst/>
            <a:rect l="l" t="t" r="r" b="b"/>
            <a:pathLst>
              <a:path w="822960" h="822960">
                <a:moveTo>
                  <a:pt x="411226" y="0"/>
                </a:moveTo>
                <a:lnTo>
                  <a:pt x="363268" y="2766"/>
                </a:lnTo>
                <a:lnTo>
                  <a:pt x="316935" y="10860"/>
                </a:lnTo>
                <a:lnTo>
                  <a:pt x="272536" y="23973"/>
                </a:lnTo>
                <a:lnTo>
                  <a:pt x="230379" y="41797"/>
                </a:lnTo>
                <a:lnTo>
                  <a:pt x="190772" y="64022"/>
                </a:lnTo>
                <a:lnTo>
                  <a:pt x="154025" y="90341"/>
                </a:lnTo>
                <a:lnTo>
                  <a:pt x="120445" y="120445"/>
                </a:lnTo>
                <a:lnTo>
                  <a:pt x="90341" y="154025"/>
                </a:lnTo>
                <a:lnTo>
                  <a:pt x="64022" y="190772"/>
                </a:lnTo>
                <a:lnTo>
                  <a:pt x="41797" y="230379"/>
                </a:lnTo>
                <a:lnTo>
                  <a:pt x="23973" y="272536"/>
                </a:lnTo>
                <a:lnTo>
                  <a:pt x="10860" y="316935"/>
                </a:lnTo>
                <a:lnTo>
                  <a:pt x="2766" y="363268"/>
                </a:lnTo>
                <a:lnTo>
                  <a:pt x="0" y="411225"/>
                </a:lnTo>
                <a:lnTo>
                  <a:pt x="2766" y="459183"/>
                </a:lnTo>
                <a:lnTo>
                  <a:pt x="10860" y="505516"/>
                </a:lnTo>
                <a:lnTo>
                  <a:pt x="23973" y="549915"/>
                </a:lnTo>
                <a:lnTo>
                  <a:pt x="41797" y="592072"/>
                </a:lnTo>
                <a:lnTo>
                  <a:pt x="64022" y="631679"/>
                </a:lnTo>
                <a:lnTo>
                  <a:pt x="90341" y="668426"/>
                </a:lnTo>
                <a:lnTo>
                  <a:pt x="120445" y="702006"/>
                </a:lnTo>
                <a:lnTo>
                  <a:pt x="154025" y="732110"/>
                </a:lnTo>
                <a:lnTo>
                  <a:pt x="190772" y="758429"/>
                </a:lnTo>
                <a:lnTo>
                  <a:pt x="230379" y="780654"/>
                </a:lnTo>
                <a:lnTo>
                  <a:pt x="272536" y="798478"/>
                </a:lnTo>
                <a:lnTo>
                  <a:pt x="316935" y="811591"/>
                </a:lnTo>
                <a:lnTo>
                  <a:pt x="363268" y="819685"/>
                </a:lnTo>
                <a:lnTo>
                  <a:pt x="411226" y="822451"/>
                </a:lnTo>
                <a:lnTo>
                  <a:pt x="459181" y="819685"/>
                </a:lnTo>
                <a:lnTo>
                  <a:pt x="505511" y="811591"/>
                </a:lnTo>
                <a:lnTo>
                  <a:pt x="549909" y="798478"/>
                </a:lnTo>
                <a:lnTo>
                  <a:pt x="592064" y="780654"/>
                </a:lnTo>
                <a:lnTo>
                  <a:pt x="631670" y="758429"/>
                </a:lnTo>
                <a:lnTo>
                  <a:pt x="668416" y="732110"/>
                </a:lnTo>
                <a:lnTo>
                  <a:pt x="701995" y="702006"/>
                </a:lnTo>
                <a:lnTo>
                  <a:pt x="732098" y="668426"/>
                </a:lnTo>
                <a:lnTo>
                  <a:pt x="758416" y="631679"/>
                </a:lnTo>
                <a:lnTo>
                  <a:pt x="780642" y="592072"/>
                </a:lnTo>
                <a:lnTo>
                  <a:pt x="798465" y="549915"/>
                </a:lnTo>
                <a:lnTo>
                  <a:pt x="811578" y="505516"/>
                </a:lnTo>
                <a:lnTo>
                  <a:pt x="819672" y="459183"/>
                </a:lnTo>
                <a:lnTo>
                  <a:pt x="822439" y="411225"/>
                </a:lnTo>
                <a:lnTo>
                  <a:pt x="819672" y="363268"/>
                </a:lnTo>
                <a:lnTo>
                  <a:pt x="811578" y="316935"/>
                </a:lnTo>
                <a:lnTo>
                  <a:pt x="798465" y="272536"/>
                </a:lnTo>
                <a:lnTo>
                  <a:pt x="780642" y="230379"/>
                </a:lnTo>
                <a:lnTo>
                  <a:pt x="758416" y="190772"/>
                </a:lnTo>
                <a:lnTo>
                  <a:pt x="732098" y="154025"/>
                </a:lnTo>
                <a:lnTo>
                  <a:pt x="701995" y="120445"/>
                </a:lnTo>
                <a:lnTo>
                  <a:pt x="668416" y="90341"/>
                </a:lnTo>
                <a:lnTo>
                  <a:pt x="631670" y="64022"/>
                </a:lnTo>
                <a:lnTo>
                  <a:pt x="592064" y="41797"/>
                </a:lnTo>
                <a:lnTo>
                  <a:pt x="549909" y="23973"/>
                </a:lnTo>
                <a:lnTo>
                  <a:pt x="505511" y="10860"/>
                </a:lnTo>
                <a:lnTo>
                  <a:pt x="459181" y="2766"/>
                </a:lnTo>
                <a:lnTo>
                  <a:pt x="411226" y="0"/>
                </a:lnTo>
                <a:close/>
              </a:path>
            </a:pathLst>
          </a:custGeom>
          <a:solidFill>
            <a:srgbClr val="CDDFC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54" name="object 35">
            <a:extLst>
              <a:ext uri="{FF2B5EF4-FFF2-40B4-BE49-F238E27FC236}">
                <a16:creationId xmlns:a16="http://schemas.microsoft.com/office/drawing/2014/main" id="{4E003C18-73A6-A640-8C6E-1B82A351952A}"/>
              </a:ext>
            </a:extLst>
          </p:cNvPr>
          <p:cNvSpPr/>
          <p:nvPr/>
        </p:nvSpPr>
        <p:spPr>
          <a:xfrm>
            <a:off x="315468" y="3622885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4" h="675005">
                <a:moveTo>
                  <a:pt x="337400" y="0"/>
                </a:move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close/>
              </a:path>
            </a:pathLst>
          </a:custGeom>
          <a:solidFill>
            <a:srgbClr val="30A24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55" name="object 36">
            <a:extLst>
              <a:ext uri="{FF2B5EF4-FFF2-40B4-BE49-F238E27FC236}">
                <a16:creationId xmlns:a16="http://schemas.microsoft.com/office/drawing/2014/main" id="{81C611D6-E242-E541-9F1B-C25D178BDE4C}"/>
              </a:ext>
            </a:extLst>
          </p:cNvPr>
          <p:cNvSpPr/>
          <p:nvPr/>
        </p:nvSpPr>
        <p:spPr>
          <a:xfrm>
            <a:off x="627843" y="3950499"/>
            <a:ext cx="158394" cy="1583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56" name="object 37">
            <a:extLst>
              <a:ext uri="{FF2B5EF4-FFF2-40B4-BE49-F238E27FC236}">
                <a16:creationId xmlns:a16="http://schemas.microsoft.com/office/drawing/2014/main" id="{FD2ED065-132C-7640-8A67-381FE04A4207}"/>
              </a:ext>
            </a:extLst>
          </p:cNvPr>
          <p:cNvSpPr/>
          <p:nvPr/>
        </p:nvSpPr>
        <p:spPr>
          <a:xfrm>
            <a:off x="491573" y="3755412"/>
            <a:ext cx="261719" cy="334251"/>
          </a:xfrm>
          <a:custGeom>
            <a:avLst/>
            <a:gdLst/>
            <a:ahLst/>
            <a:cxnLst/>
            <a:rect l="l" t="t" r="r" b="b"/>
            <a:pathLst>
              <a:path w="295275" h="238125">
                <a:moveTo>
                  <a:pt x="272415" y="0"/>
                </a:moveTo>
                <a:lnTo>
                  <a:pt x="22364" y="0"/>
                </a:lnTo>
                <a:lnTo>
                  <a:pt x="13667" y="1760"/>
                </a:lnTo>
                <a:lnTo>
                  <a:pt x="6557" y="6557"/>
                </a:lnTo>
                <a:lnTo>
                  <a:pt x="1760" y="13667"/>
                </a:lnTo>
                <a:lnTo>
                  <a:pt x="0" y="22364"/>
                </a:lnTo>
                <a:lnTo>
                  <a:pt x="0" y="215582"/>
                </a:lnTo>
                <a:lnTo>
                  <a:pt x="1760" y="224279"/>
                </a:lnTo>
                <a:lnTo>
                  <a:pt x="6557" y="231389"/>
                </a:lnTo>
                <a:lnTo>
                  <a:pt x="13667" y="236186"/>
                </a:lnTo>
                <a:lnTo>
                  <a:pt x="22364" y="237947"/>
                </a:lnTo>
                <a:lnTo>
                  <a:pt x="190106" y="237947"/>
                </a:lnTo>
                <a:lnTo>
                  <a:pt x="192493" y="235572"/>
                </a:lnTo>
                <a:lnTo>
                  <a:pt x="192493" y="229692"/>
                </a:lnTo>
                <a:lnTo>
                  <a:pt x="190106" y="227317"/>
                </a:lnTo>
                <a:lnTo>
                  <a:pt x="15900" y="227317"/>
                </a:lnTo>
                <a:lnTo>
                  <a:pt x="10642" y="222059"/>
                </a:lnTo>
                <a:lnTo>
                  <a:pt x="10642" y="56095"/>
                </a:lnTo>
                <a:lnTo>
                  <a:pt x="224205" y="56095"/>
                </a:lnTo>
                <a:lnTo>
                  <a:pt x="226580" y="53721"/>
                </a:lnTo>
                <a:lnTo>
                  <a:pt x="226580" y="47840"/>
                </a:lnTo>
                <a:lnTo>
                  <a:pt x="224205" y="45466"/>
                </a:lnTo>
                <a:lnTo>
                  <a:pt x="10642" y="45466"/>
                </a:lnTo>
                <a:lnTo>
                  <a:pt x="10642" y="15900"/>
                </a:lnTo>
                <a:lnTo>
                  <a:pt x="15900" y="10629"/>
                </a:lnTo>
                <a:lnTo>
                  <a:pt x="290969" y="10629"/>
                </a:lnTo>
                <a:lnTo>
                  <a:pt x="288221" y="6557"/>
                </a:lnTo>
                <a:lnTo>
                  <a:pt x="281111" y="1760"/>
                </a:lnTo>
                <a:lnTo>
                  <a:pt x="272415" y="0"/>
                </a:lnTo>
                <a:close/>
              </a:path>
              <a:path w="295275" h="238125">
                <a:moveTo>
                  <a:pt x="90195" y="56095"/>
                </a:moveTo>
                <a:lnTo>
                  <a:pt x="79565" y="56095"/>
                </a:lnTo>
                <a:lnTo>
                  <a:pt x="79565" y="227317"/>
                </a:lnTo>
                <a:lnTo>
                  <a:pt x="90195" y="227317"/>
                </a:lnTo>
                <a:lnTo>
                  <a:pt x="90195" y="56095"/>
                </a:lnTo>
                <a:close/>
              </a:path>
              <a:path w="295275" h="238125">
                <a:moveTo>
                  <a:pt x="290969" y="10629"/>
                </a:moveTo>
                <a:lnTo>
                  <a:pt x="278879" y="10629"/>
                </a:lnTo>
                <a:lnTo>
                  <a:pt x="284149" y="15900"/>
                </a:lnTo>
                <a:lnTo>
                  <a:pt x="284149" y="45466"/>
                </a:lnTo>
                <a:lnTo>
                  <a:pt x="241058" y="45466"/>
                </a:lnTo>
                <a:lnTo>
                  <a:pt x="238683" y="47840"/>
                </a:lnTo>
                <a:lnTo>
                  <a:pt x="238683" y="53721"/>
                </a:lnTo>
                <a:lnTo>
                  <a:pt x="241058" y="56095"/>
                </a:lnTo>
                <a:lnTo>
                  <a:pt x="284149" y="56095"/>
                </a:lnTo>
                <a:lnTo>
                  <a:pt x="284149" y="121907"/>
                </a:lnTo>
                <a:lnTo>
                  <a:pt x="286524" y="124294"/>
                </a:lnTo>
                <a:lnTo>
                  <a:pt x="292404" y="124294"/>
                </a:lnTo>
                <a:lnTo>
                  <a:pt x="294779" y="121907"/>
                </a:lnTo>
                <a:lnTo>
                  <a:pt x="294779" y="22364"/>
                </a:lnTo>
                <a:lnTo>
                  <a:pt x="293019" y="13667"/>
                </a:lnTo>
                <a:lnTo>
                  <a:pt x="290969" y="10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57" name="object 38">
            <a:extLst>
              <a:ext uri="{FF2B5EF4-FFF2-40B4-BE49-F238E27FC236}">
                <a16:creationId xmlns:a16="http://schemas.microsoft.com/office/drawing/2014/main" id="{A9FAC731-FBF6-9143-A745-485AC346B7BC}"/>
              </a:ext>
            </a:extLst>
          </p:cNvPr>
          <p:cNvSpPr/>
          <p:nvPr/>
        </p:nvSpPr>
        <p:spPr>
          <a:xfrm>
            <a:off x="638710" y="335151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8280" y="0"/>
                </a:moveTo>
                <a:lnTo>
                  <a:pt x="2349" y="0"/>
                </a:lnTo>
                <a:lnTo>
                  <a:pt x="0" y="2374"/>
                </a:lnTo>
                <a:lnTo>
                  <a:pt x="0" y="8255"/>
                </a:lnTo>
                <a:lnTo>
                  <a:pt x="2400" y="10629"/>
                </a:lnTo>
                <a:lnTo>
                  <a:pt x="8280" y="10629"/>
                </a:lnTo>
                <a:lnTo>
                  <a:pt x="10655" y="8255"/>
                </a:lnTo>
                <a:lnTo>
                  <a:pt x="10655" y="2374"/>
                </a:lnTo>
                <a:lnTo>
                  <a:pt x="82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58" name="object 39">
            <a:extLst>
              <a:ext uri="{FF2B5EF4-FFF2-40B4-BE49-F238E27FC236}">
                <a16:creationId xmlns:a16="http://schemas.microsoft.com/office/drawing/2014/main" id="{27133199-2F4E-B04E-9F52-00A3652AC3B4}"/>
              </a:ext>
            </a:extLst>
          </p:cNvPr>
          <p:cNvSpPr/>
          <p:nvPr/>
        </p:nvSpPr>
        <p:spPr>
          <a:xfrm>
            <a:off x="672808" y="335151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8280" y="0"/>
                </a:moveTo>
                <a:lnTo>
                  <a:pt x="2349" y="0"/>
                </a:lnTo>
                <a:lnTo>
                  <a:pt x="0" y="2374"/>
                </a:lnTo>
                <a:lnTo>
                  <a:pt x="0" y="8255"/>
                </a:lnTo>
                <a:lnTo>
                  <a:pt x="2400" y="10629"/>
                </a:lnTo>
                <a:lnTo>
                  <a:pt x="8280" y="10629"/>
                </a:lnTo>
                <a:lnTo>
                  <a:pt x="10655" y="8255"/>
                </a:lnTo>
                <a:lnTo>
                  <a:pt x="10655" y="2374"/>
                </a:lnTo>
                <a:lnTo>
                  <a:pt x="82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59" name="object 40">
            <a:extLst>
              <a:ext uri="{FF2B5EF4-FFF2-40B4-BE49-F238E27FC236}">
                <a16:creationId xmlns:a16="http://schemas.microsoft.com/office/drawing/2014/main" id="{7DD9EBBB-2AE6-2D42-8A1C-DFEDEED0FDE5}"/>
              </a:ext>
            </a:extLst>
          </p:cNvPr>
          <p:cNvSpPr/>
          <p:nvPr/>
        </p:nvSpPr>
        <p:spPr>
          <a:xfrm>
            <a:off x="655702" y="3351512"/>
            <a:ext cx="10795" cy="10795"/>
          </a:xfrm>
          <a:custGeom>
            <a:avLst/>
            <a:gdLst/>
            <a:ahLst/>
            <a:cxnLst/>
            <a:rect l="l" t="t" r="r" b="b"/>
            <a:pathLst>
              <a:path w="10795" h="10794">
                <a:moveTo>
                  <a:pt x="8280" y="0"/>
                </a:moveTo>
                <a:lnTo>
                  <a:pt x="2349" y="0"/>
                </a:lnTo>
                <a:lnTo>
                  <a:pt x="0" y="2374"/>
                </a:lnTo>
                <a:lnTo>
                  <a:pt x="0" y="8255"/>
                </a:lnTo>
                <a:lnTo>
                  <a:pt x="2400" y="10629"/>
                </a:lnTo>
                <a:lnTo>
                  <a:pt x="8280" y="10629"/>
                </a:lnTo>
                <a:lnTo>
                  <a:pt x="10655" y="8255"/>
                </a:lnTo>
                <a:lnTo>
                  <a:pt x="10655" y="2374"/>
                </a:lnTo>
                <a:lnTo>
                  <a:pt x="828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60" name="object 41">
            <a:extLst>
              <a:ext uri="{FF2B5EF4-FFF2-40B4-BE49-F238E27FC236}">
                <a16:creationId xmlns:a16="http://schemas.microsoft.com/office/drawing/2014/main" id="{18DA6FFB-F389-DB4C-A5A5-D429C1457903}"/>
              </a:ext>
            </a:extLst>
          </p:cNvPr>
          <p:cNvSpPr/>
          <p:nvPr/>
        </p:nvSpPr>
        <p:spPr>
          <a:xfrm>
            <a:off x="695502" y="3356827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>
                <a:moveTo>
                  <a:pt x="0" y="0"/>
                </a:moveTo>
                <a:lnTo>
                  <a:pt x="147027" y="0"/>
                </a:lnTo>
              </a:path>
            </a:pathLst>
          </a:custGeom>
          <a:ln w="1062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61" name="object 42">
            <a:extLst>
              <a:ext uri="{FF2B5EF4-FFF2-40B4-BE49-F238E27FC236}">
                <a16:creationId xmlns:a16="http://schemas.microsoft.com/office/drawing/2014/main" id="{76100DAC-7684-3A44-BDFB-A5B25259D50A}"/>
              </a:ext>
            </a:extLst>
          </p:cNvPr>
          <p:cNvSpPr/>
          <p:nvPr/>
        </p:nvSpPr>
        <p:spPr>
          <a:xfrm>
            <a:off x="854622" y="3351516"/>
            <a:ext cx="33655" cy="10795"/>
          </a:xfrm>
          <a:custGeom>
            <a:avLst/>
            <a:gdLst/>
            <a:ahLst/>
            <a:cxnLst/>
            <a:rect l="l" t="t" r="r" b="b"/>
            <a:pathLst>
              <a:path w="33654" h="10794">
                <a:moveTo>
                  <a:pt x="30987" y="0"/>
                </a:moveTo>
                <a:lnTo>
                  <a:pt x="2387" y="0"/>
                </a:lnTo>
                <a:lnTo>
                  <a:pt x="0" y="2374"/>
                </a:lnTo>
                <a:lnTo>
                  <a:pt x="0" y="8254"/>
                </a:lnTo>
                <a:lnTo>
                  <a:pt x="2387" y="10629"/>
                </a:lnTo>
                <a:lnTo>
                  <a:pt x="30987" y="10629"/>
                </a:lnTo>
                <a:lnTo>
                  <a:pt x="33362" y="8254"/>
                </a:lnTo>
                <a:lnTo>
                  <a:pt x="33362" y="2374"/>
                </a:lnTo>
                <a:lnTo>
                  <a:pt x="309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62" name="object 43">
            <a:extLst>
              <a:ext uri="{FF2B5EF4-FFF2-40B4-BE49-F238E27FC236}">
                <a16:creationId xmlns:a16="http://schemas.microsoft.com/office/drawing/2014/main" id="{9D9702A9-B089-DC44-86D6-A4CC9F4823C5}"/>
              </a:ext>
            </a:extLst>
          </p:cNvPr>
          <p:cNvSpPr/>
          <p:nvPr/>
        </p:nvSpPr>
        <p:spPr>
          <a:xfrm>
            <a:off x="644355" y="3408346"/>
            <a:ext cx="33655" cy="10795"/>
          </a:xfrm>
          <a:custGeom>
            <a:avLst/>
            <a:gdLst/>
            <a:ahLst/>
            <a:cxnLst/>
            <a:rect l="l" t="t" r="r" b="b"/>
            <a:pathLst>
              <a:path w="33654" h="10794">
                <a:moveTo>
                  <a:pt x="30987" y="0"/>
                </a:moveTo>
                <a:lnTo>
                  <a:pt x="2387" y="0"/>
                </a:lnTo>
                <a:lnTo>
                  <a:pt x="0" y="2374"/>
                </a:lnTo>
                <a:lnTo>
                  <a:pt x="0" y="8254"/>
                </a:lnTo>
                <a:lnTo>
                  <a:pt x="2387" y="10629"/>
                </a:lnTo>
                <a:lnTo>
                  <a:pt x="30987" y="10629"/>
                </a:lnTo>
                <a:lnTo>
                  <a:pt x="33375" y="8254"/>
                </a:lnTo>
                <a:lnTo>
                  <a:pt x="33375" y="2374"/>
                </a:lnTo>
                <a:lnTo>
                  <a:pt x="309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63" name="object 44">
            <a:extLst>
              <a:ext uri="{FF2B5EF4-FFF2-40B4-BE49-F238E27FC236}">
                <a16:creationId xmlns:a16="http://schemas.microsoft.com/office/drawing/2014/main" id="{F39FFA52-40A1-C44B-990B-3DA6D4D14326}"/>
              </a:ext>
            </a:extLst>
          </p:cNvPr>
          <p:cNvSpPr/>
          <p:nvPr/>
        </p:nvSpPr>
        <p:spPr>
          <a:xfrm>
            <a:off x="644366" y="3465171"/>
            <a:ext cx="33655" cy="10795"/>
          </a:xfrm>
          <a:custGeom>
            <a:avLst/>
            <a:gdLst/>
            <a:ahLst/>
            <a:cxnLst/>
            <a:rect l="l" t="t" r="r" b="b"/>
            <a:pathLst>
              <a:path w="33654" h="10794">
                <a:moveTo>
                  <a:pt x="30975" y="0"/>
                </a:moveTo>
                <a:lnTo>
                  <a:pt x="2374" y="0"/>
                </a:lnTo>
                <a:lnTo>
                  <a:pt x="0" y="2374"/>
                </a:lnTo>
                <a:lnTo>
                  <a:pt x="0" y="8255"/>
                </a:lnTo>
                <a:lnTo>
                  <a:pt x="2374" y="10629"/>
                </a:lnTo>
                <a:lnTo>
                  <a:pt x="30975" y="10629"/>
                </a:lnTo>
                <a:lnTo>
                  <a:pt x="33362" y="8255"/>
                </a:lnTo>
                <a:lnTo>
                  <a:pt x="33362" y="2374"/>
                </a:lnTo>
                <a:lnTo>
                  <a:pt x="30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64" name="object 45">
            <a:extLst>
              <a:ext uri="{FF2B5EF4-FFF2-40B4-BE49-F238E27FC236}">
                <a16:creationId xmlns:a16="http://schemas.microsoft.com/office/drawing/2014/main" id="{198184C2-DA93-0C4A-9A9F-59006FB62FD8}"/>
              </a:ext>
            </a:extLst>
          </p:cNvPr>
          <p:cNvSpPr/>
          <p:nvPr/>
        </p:nvSpPr>
        <p:spPr>
          <a:xfrm>
            <a:off x="644366" y="3493584"/>
            <a:ext cx="33655" cy="10795"/>
          </a:xfrm>
          <a:custGeom>
            <a:avLst/>
            <a:gdLst/>
            <a:ahLst/>
            <a:cxnLst/>
            <a:rect l="l" t="t" r="r" b="b"/>
            <a:pathLst>
              <a:path w="33654" h="10794">
                <a:moveTo>
                  <a:pt x="30975" y="0"/>
                </a:moveTo>
                <a:lnTo>
                  <a:pt x="2374" y="0"/>
                </a:lnTo>
                <a:lnTo>
                  <a:pt x="0" y="2374"/>
                </a:lnTo>
                <a:lnTo>
                  <a:pt x="0" y="8255"/>
                </a:lnTo>
                <a:lnTo>
                  <a:pt x="2374" y="10629"/>
                </a:lnTo>
                <a:lnTo>
                  <a:pt x="30975" y="10629"/>
                </a:lnTo>
                <a:lnTo>
                  <a:pt x="33362" y="8255"/>
                </a:lnTo>
                <a:lnTo>
                  <a:pt x="33362" y="2374"/>
                </a:lnTo>
                <a:lnTo>
                  <a:pt x="30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65" name="object 46">
            <a:extLst>
              <a:ext uri="{FF2B5EF4-FFF2-40B4-BE49-F238E27FC236}">
                <a16:creationId xmlns:a16="http://schemas.microsoft.com/office/drawing/2014/main" id="{7AE4ABC4-84B4-9B44-BAD8-1DC56343EC17}"/>
              </a:ext>
            </a:extLst>
          </p:cNvPr>
          <p:cNvSpPr/>
          <p:nvPr/>
        </p:nvSpPr>
        <p:spPr>
          <a:xfrm>
            <a:off x="644366" y="3521999"/>
            <a:ext cx="33655" cy="10795"/>
          </a:xfrm>
          <a:custGeom>
            <a:avLst/>
            <a:gdLst/>
            <a:ahLst/>
            <a:cxnLst/>
            <a:rect l="l" t="t" r="r" b="b"/>
            <a:pathLst>
              <a:path w="33654" h="10794">
                <a:moveTo>
                  <a:pt x="30975" y="0"/>
                </a:moveTo>
                <a:lnTo>
                  <a:pt x="2374" y="0"/>
                </a:lnTo>
                <a:lnTo>
                  <a:pt x="0" y="2374"/>
                </a:lnTo>
                <a:lnTo>
                  <a:pt x="0" y="8255"/>
                </a:lnTo>
                <a:lnTo>
                  <a:pt x="2374" y="10629"/>
                </a:lnTo>
                <a:lnTo>
                  <a:pt x="30975" y="10629"/>
                </a:lnTo>
                <a:lnTo>
                  <a:pt x="33362" y="8255"/>
                </a:lnTo>
                <a:lnTo>
                  <a:pt x="33362" y="2374"/>
                </a:lnTo>
                <a:lnTo>
                  <a:pt x="30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66" name="object 47">
            <a:extLst>
              <a:ext uri="{FF2B5EF4-FFF2-40B4-BE49-F238E27FC236}">
                <a16:creationId xmlns:a16="http://schemas.microsoft.com/office/drawing/2014/main" id="{A8D39F3D-3F68-674F-9B9F-AE8EC1A2DB6E}"/>
              </a:ext>
            </a:extLst>
          </p:cNvPr>
          <p:cNvSpPr/>
          <p:nvPr/>
        </p:nvSpPr>
        <p:spPr>
          <a:xfrm>
            <a:off x="644366" y="3436756"/>
            <a:ext cx="33655" cy="10795"/>
          </a:xfrm>
          <a:custGeom>
            <a:avLst/>
            <a:gdLst/>
            <a:ahLst/>
            <a:cxnLst/>
            <a:rect l="l" t="t" r="r" b="b"/>
            <a:pathLst>
              <a:path w="33654" h="10794">
                <a:moveTo>
                  <a:pt x="30975" y="0"/>
                </a:moveTo>
                <a:lnTo>
                  <a:pt x="2374" y="0"/>
                </a:lnTo>
                <a:lnTo>
                  <a:pt x="0" y="2374"/>
                </a:lnTo>
                <a:lnTo>
                  <a:pt x="0" y="8255"/>
                </a:lnTo>
                <a:lnTo>
                  <a:pt x="2374" y="10629"/>
                </a:lnTo>
                <a:lnTo>
                  <a:pt x="30975" y="10629"/>
                </a:lnTo>
                <a:lnTo>
                  <a:pt x="33362" y="8255"/>
                </a:lnTo>
                <a:lnTo>
                  <a:pt x="33362" y="2374"/>
                </a:lnTo>
                <a:lnTo>
                  <a:pt x="30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67" name="object 48">
            <a:extLst>
              <a:ext uri="{FF2B5EF4-FFF2-40B4-BE49-F238E27FC236}">
                <a16:creationId xmlns:a16="http://schemas.microsoft.com/office/drawing/2014/main" id="{34E0AF2C-391C-8A48-AB0E-955FB2456C02}"/>
              </a:ext>
            </a:extLst>
          </p:cNvPr>
          <p:cNvSpPr/>
          <p:nvPr/>
        </p:nvSpPr>
        <p:spPr>
          <a:xfrm>
            <a:off x="723915" y="3408341"/>
            <a:ext cx="22225" cy="10795"/>
          </a:xfrm>
          <a:custGeom>
            <a:avLst/>
            <a:gdLst/>
            <a:ahLst/>
            <a:cxnLst/>
            <a:rect l="l" t="t" r="r" b="b"/>
            <a:pathLst>
              <a:path w="22225" h="10794">
                <a:moveTo>
                  <a:pt x="19621" y="0"/>
                </a:moveTo>
                <a:lnTo>
                  <a:pt x="2387" y="0"/>
                </a:lnTo>
                <a:lnTo>
                  <a:pt x="0" y="2374"/>
                </a:lnTo>
                <a:lnTo>
                  <a:pt x="0" y="8255"/>
                </a:lnTo>
                <a:lnTo>
                  <a:pt x="2387" y="10629"/>
                </a:lnTo>
                <a:lnTo>
                  <a:pt x="19621" y="10629"/>
                </a:lnTo>
                <a:lnTo>
                  <a:pt x="22009" y="8255"/>
                </a:lnTo>
                <a:lnTo>
                  <a:pt x="22009" y="2374"/>
                </a:lnTo>
                <a:lnTo>
                  <a:pt x="196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68" name="object 49">
            <a:extLst>
              <a:ext uri="{FF2B5EF4-FFF2-40B4-BE49-F238E27FC236}">
                <a16:creationId xmlns:a16="http://schemas.microsoft.com/office/drawing/2014/main" id="{AFF90B44-1D0B-F34A-A4B3-E0EA300E0896}"/>
              </a:ext>
            </a:extLst>
          </p:cNvPr>
          <p:cNvSpPr/>
          <p:nvPr/>
        </p:nvSpPr>
        <p:spPr>
          <a:xfrm>
            <a:off x="723915" y="3465171"/>
            <a:ext cx="22225" cy="10795"/>
          </a:xfrm>
          <a:custGeom>
            <a:avLst/>
            <a:gdLst/>
            <a:ahLst/>
            <a:cxnLst/>
            <a:rect l="l" t="t" r="r" b="b"/>
            <a:pathLst>
              <a:path w="22225" h="10794">
                <a:moveTo>
                  <a:pt x="19621" y="0"/>
                </a:moveTo>
                <a:lnTo>
                  <a:pt x="2387" y="0"/>
                </a:lnTo>
                <a:lnTo>
                  <a:pt x="0" y="2374"/>
                </a:lnTo>
                <a:lnTo>
                  <a:pt x="0" y="8255"/>
                </a:lnTo>
                <a:lnTo>
                  <a:pt x="2387" y="10629"/>
                </a:lnTo>
                <a:lnTo>
                  <a:pt x="19621" y="10629"/>
                </a:lnTo>
                <a:lnTo>
                  <a:pt x="22009" y="8255"/>
                </a:lnTo>
                <a:lnTo>
                  <a:pt x="22009" y="2374"/>
                </a:lnTo>
                <a:lnTo>
                  <a:pt x="196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69" name="object 50">
            <a:extLst>
              <a:ext uri="{FF2B5EF4-FFF2-40B4-BE49-F238E27FC236}">
                <a16:creationId xmlns:a16="http://schemas.microsoft.com/office/drawing/2014/main" id="{E4AB191A-A5BD-E74C-B730-289256847088}"/>
              </a:ext>
            </a:extLst>
          </p:cNvPr>
          <p:cNvSpPr/>
          <p:nvPr/>
        </p:nvSpPr>
        <p:spPr>
          <a:xfrm>
            <a:off x="723915" y="3493584"/>
            <a:ext cx="22225" cy="10795"/>
          </a:xfrm>
          <a:custGeom>
            <a:avLst/>
            <a:gdLst/>
            <a:ahLst/>
            <a:cxnLst/>
            <a:rect l="l" t="t" r="r" b="b"/>
            <a:pathLst>
              <a:path w="22225" h="10794">
                <a:moveTo>
                  <a:pt x="19621" y="0"/>
                </a:moveTo>
                <a:lnTo>
                  <a:pt x="2387" y="0"/>
                </a:lnTo>
                <a:lnTo>
                  <a:pt x="0" y="2374"/>
                </a:lnTo>
                <a:lnTo>
                  <a:pt x="0" y="8255"/>
                </a:lnTo>
                <a:lnTo>
                  <a:pt x="2387" y="10629"/>
                </a:lnTo>
                <a:lnTo>
                  <a:pt x="19621" y="10629"/>
                </a:lnTo>
                <a:lnTo>
                  <a:pt x="22009" y="8255"/>
                </a:lnTo>
                <a:lnTo>
                  <a:pt x="22009" y="2374"/>
                </a:lnTo>
                <a:lnTo>
                  <a:pt x="196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70" name="object 51">
            <a:extLst>
              <a:ext uri="{FF2B5EF4-FFF2-40B4-BE49-F238E27FC236}">
                <a16:creationId xmlns:a16="http://schemas.microsoft.com/office/drawing/2014/main" id="{367A37F7-37F7-5B4A-9631-98200C04F60F}"/>
              </a:ext>
            </a:extLst>
          </p:cNvPr>
          <p:cNvSpPr/>
          <p:nvPr/>
        </p:nvSpPr>
        <p:spPr>
          <a:xfrm>
            <a:off x="723915" y="3521999"/>
            <a:ext cx="22225" cy="10795"/>
          </a:xfrm>
          <a:custGeom>
            <a:avLst/>
            <a:gdLst/>
            <a:ahLst/>
            <a:cxnLst/>
            <a:rect l="l" t="t" r="r" b="b"/>
            <a:pathLst>
              <a:path w="22225" h="10794">
                <a:moveTo>
                  <a:pt x="19621" y="0"/>
                </a:moveTo>
                <a:lnTo>
                  <a:pt x="2387" y="0"/>
                </a:lnTo>
                <a:lnTo>
                  <a:pt x="0" y="2374"/>
                </a:lnTo>
                <a:lnTo>
                  <a:pt x="0" y="8255"/>
                </a:lnTo>
                <a:lnTo>
                  <a:pt x="2387" y="10629"/>
                </a:lnTo>
                <a:lnTo>
                  <a:pt x="19621" y="10629"/>
                </a:lnTo>
                <a:lnTo>
                  <a:pt x="22009" y="8255"/>
                </a:lnTo>
                <a:lnTo>
                  <a:pt x="22009" y="2374"/>
                </a:lnTo>
                <a:lnTo>
                  <a:pt x="196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73" name="object 54">
            <a:extLst>
              <a:ext uri="{FF2B5EF4-FFF2-40B4-BE49-F238E27FC236}">
                <a16:creationId xmlns:a16="http://schemas.microsoft.com/office/drawing/2014/main" id="{1B3EDD34-862F-ED41-B3B2-1ACD7CC7CF61}"/>
              </a:ext>
            </a:extLst>
          </p:cNvPr>
          <p:cNvSpPr/>
          <p:nvPr/>
        </p:nvSpPr>
        <p:spPr>
          <a:xfrm>
            <a:off x="2124029" y="3544368"/>
            <a:ext cx="85090" cy="10795"/>
          </a:xfrm>
          <a:custGeom>
            <a:avLst/>
            <a:gdLst/>
            <a:ahLst/>
            <a:cxnLst/>
            <a:rect l="l" t="t" r="r" b="b"/>
            <a:pathLst>
              <a:path w="85089" h="10794">
                <a:moveTo>
                  <a:pt x="82130" y="0"/>
                </a:moveTo>
                <a:lnTo>
                  <a:pt x="2387" y="0"/>
                </a:lnTo>
                <a:lnTo>
                  <a:pt x="0" y="2374"/>
                </a:lnTo>
                <a:lnTo>
                  <a:pt x="0" y="8255"/>
                </a:lnTo>
                <a:lnTo>
                  <a:pt x="2387" y="10629"/>
                </a:lnTo>
                <a:lnTo>
                  <a:pt x="82130" y="10629"/>
                </a:lnTo>
                <a:lnTo>
                  <a:pt x="84518" y="8255"/>
                </a:lnTo>
                <a:lnTo>
                  <a:pt x="84518" y="2374"/>
                </a:lnTo>
                <a:lnTo>
                  <a:pt x="821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74" name="object 55">
            <a:extLst>
              <a:ext uri="{FF2B5EF4-FFF2-40B4-BE49-F238E27FC236}">
                <a16:creationId xmlns:a16="http://schemas.microsoft.com/office/drawing/2014/main" id="{176F4A41-EFA6-F744-B05B-FAC7004CD942}"/>
              </a:ext>
            </a:extLst>
          </p:cNvPr>
          <p:cNvSpPr/>
          <p:nvPr/>
        </p:nvSpPr>
        <p:spPr>
          <a:xfrm>
            <a:off x="758016" y="3493584"/>
            <a:ext cx="62230" cy="10795"/>
          </a:xfrm>
          <a:custGeom>
            <a:avLst/>
            <a:gdLst/>
            <a:ahLst/>
            <a:cxnLst/>
            <a:rect l="l" t="t" r="r" b="b"/>
            <a:pathLst>
              <a:path w="62229" h="10794">
                <a:moveTo>
                  <a:pt x="59397" y="0"/>
                </a:moveTo>
                <a:lnTo>
                  <a:pt x="2387" y="0"/>
                </a:lnTo>
                <a:lnTo>
                  <a:pt x="0" y="2374"/>
                </a:lnTo>
                <a:lnTo>
                  <a:pt x="0" y="8255"/>
                </a:lnTo>
                <a:lnTo>
                  <a:pt x="2387" y="10629"/>
                </a:lnTo>
                <a:lnTo>
                  <a:pt x="59397" y="10629"/>
                </a:lnTo>
                <a:lnTo>
                  <a:pt x="61785" y="8255"/>
                </a:lnTo>
                <a:lnTo>
                  <a:pt x="61785" y="2374"/>
                </a:lnTo>
                <a:lnTo>
                  <a:pt x="593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75" name="object 56">
            <a:extLst>
              <a:ext uri="{FF2B5EF4-FFF2-40B4-BE49-F238E27FC236}">
                <a16:creationId xmlns:a16="http://schemas.microsoft.com/office/drawing/2014/main" id="{0239D99E-360C-014D-A596-BFBCF7BDBAC7}"/>
              </a:ext>
            </a:extLst>
          </p:cNvPr>
          <p:cNvSpPr/>
          <p:nvPr/>
        </p:nvSpPr>
        <p:spPr>
          <a:xfrm>
            <a:off x="758016" y="3521999"/>
            <a:ext cx="50800" cy="10795"/>
          </a:xfrm>
          <a:custGeom>
            <a:avLst/>
            <a:gdLst/>
            <a:ahLst/>
            <a:cxnLst/>
            <a:rect l="l" t="t" r="r" b="b"/>
            <a:pathLst>
              <a:path w="50800" h="10794">
                <a:moveTo>
                  <a:pt x="48031" y="0"/>
                </a:moveTo>
                <a:lnTo>
                  <a:pt x="2374" y="0"/>
                </a:lnTo>
                <a:lnTo>
                  <a:pt x="0" y="2374"/>
                </a:lnTo>
                <a:lnTo>
                  <a:pt x="0" y="8255"/>
                </a:lnTo>
                <a:lnTo>
                  <a:pt x="2374" y="10629"/>
                </a:lnTo>
                <a:lnTo>
                  <a:pt x="48031" y="10629"/>
                </a:lnTo>
                <a:lnTo>
                  <a:pt x="50418" y="8255"/>
                </a:lnTo>
                <a:lnTo>
                  <a:pt x="50418" y="2374"/>
                </a:lnTo>
                <a:lnTo>
                  <a:pt x="4803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76" name="object 57">
            <a:extLst>
              <a:ext uri="{FF2B5EF4-FFF2-40B4-BE49-F238E27FC236}">
                <a16:creationId xmlns:a16="http://schemas.microsoft.com/office/drawing/2014/main" id="{F3AB309C-F3BF-1543-8182-C004B2181651}"/>
              </a:ext>
            </a:extLst>
          </p:cNvPr>
          <p:cNvSpPr/>
          <p:nvPr/>
        </p:nvSpPr>
        <p:spPr>
          <a:xfrm>
            <a:off x="758015" y="3442073"/>
            <a:ext cx="124460" cy="0"/>
          </a:xfrm>
          <a:custGeom>
            <a:avLst/>
            <a:gdLst/>
            <a:ahLst/>
            <a:cxnLst/>
            <a:rect l="l" t="t" r="r" b="b"/>
            <a:pathLst>
              <a:path w="124460">
                <a:moveTo>
                  <a:pt x="0" y="0"/>
                </a:moveTo>
                <a:lnTo>
                  <a:pt x="124294" y="0"/>
                </a:lnTo>
              </a:path>
            </a:pathLst>
          </a:custGeom>
          <a:ln w="1064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79" name="object 76">
            <a:extLst>
              <a:ext uri="{FF2B5EF4-FFF2-40B4-BE49-F238E27FC236}">
                <a16:creationId xmlns:a16="http://schemas.microsoft.com/office/drawing/2014/main" id="{D3992876-2D7A-F24E-A313-3B5CC087A123}"/>
              </a:ext>
            </a:extLst>
          </p:cNvPr>
          <p:cNvSpPr txBox="1"/>
          <p:nvPr/>
        </p:nvSpPr>
        <p:spPr>
          <a:xfrm>
            <a:off x="1166578" y="3775572"/>
            <a:ext cx="1205655" cy="27443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700" b="1" u="none" strike="noStrike" kern="1200" cap="none" spc="-55" normalizeH="0" baseline="0" noProof="0" dirty="0">
                <a:ln>
                  <a:noFill/>
                </a:ln>
                <a:solidFill>
                  <a:srgbClr val="30A249"/>
                </a:solidFill>
                <a:effectLst/>
                <a:uLnTx/>
                <a:uFillTx/>
                <a:latin typeface="SB Sans Display Light" panose="020B0303040504020204" pitchFamily="34" charset="0"/>
                <a:cs typeface="SB Sans Display Light" panose="020B0303040504020204" pitchFamily="34" charset="0"/>
              </a:rPr>
              <a:t>Срок</a:t>
            </a:r>
            <a:endParaRPr kumimoji="0" sz="17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81" name="Скругленный прямоугольник 280"/>
          <p:cNvSpPr/>
          <p:nvPr/>
        </p:nvSpPr>
        <p:spPr>
          <a:xfrm>
            <a:off x="7163408" y="1337600"/>
            <a:ext cx="4807391" cy="1531080"/>
          </a:xfrm>
          <a:prstGeom prst="roundRect">
            <a:avLst>
              <a:gd name="adj" fmla="val 14455"/>
            </a:avLst>
          </a:prstGeom>
          <a:noFill/>
          <a:ln>
            <a:solidFill>
              <a:srgbClr val="30A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</a:t>
            </a:r>
            <a:endParaRPr lang="ru-RU" dirty="0"/>
          </a:p>
        </p:txBody>
      </p:sp>
      <p:sp>
        <p:nvSpPr>
          <p:cNvPr id="289" name="object 60">
            <a:extLst>
              <a:ext uri="{FF2B5EF4-FFF2-40B4-BE49-F238E27FC236}">
                <a16:creationId xmlns:a16="http://schemas.microsoft.com/office/drawing/2014/main" id="{1CF3BB6D-9246-7F4E-BF40-F5FC743B2AF0}"/>
              </a:ext>
            </a:extLst>
          </p:cNvPr>
          <p:cNvSpPr txBox="1"/>
          <p:nvPr/>
        </p:nvSpPr>
        <p:spPr>
          <a:xfrm>
            <a:off x="7677762" y="1167131"/>
            <a:ext cx="1670527" cy="28533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55879" rIns="0" bIns="0" rtlCol="0">
            <a:spAutoFit/>
          </a:bodyPr>
          <a:lstStyle/>
          <a:p>
            <a:pPr marL="22225" marR="5080" lvl="0" indent="-10160" algn="ctr" defTabSz="914400" rtl="0" eaLnBrk="1" fontAlgn="auto" latinLnBrk="0" hangingPunct="1">
              <a:lnSpc>
                <a:spcPts val="1700"/>
              </a:lnSpc>
              <a:spcBef>
                <a:spcPts val="43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700" b="1" spc="30" dirty="0">
                <a:solidFill>
                  <a:srgbClr val="30A249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Обеспечение</a:t>
            </a:r>
            <a:endParaRPr kumimoji="0" sz="17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91" name="object 9">
            <a:extLst>
              <a:ext uri="{FF2B5EF4-FFF2-40B4-BE49-F238E27FC236}">
                <a16:creationId xmlns:a16="http://schemas.microsoft.com/office/drawing/2014/main" id="{6849DFE8-A89C-4A44-9601-E637F84E5141}"/>
              </a:ext>
            </a:extLst>
          </p:cNvPr>
          <p:cNvSpPr/>
          <p:nvPr/>
        </p:nvSpPr>
        <p:spPr>
          <a:xfrm>
            <a:off x="6712984" y="972988"/>
            <a:ext cx="1003935" cy="1003935"/>
          </a:xfrm>
          <a:custGeom>
            <a:avLst/>
            <a:gdLst/>
            <a:ahLst/>
            <a:cxnLst/>
            <a:rect l="l" t="t" r="r" b="b"/>
            <a:pathLst>
              <a:path w="1003935" h="1003935">
                <a:moveTo>
                  <a:pt x="501764" y="0"/>
                </a:moveTo>
                <a:lnTo>
                  <a:pt x="453441" y="2296"/>
                </a:lnTo>
                <a:lnTo>
                  <a:pt x="406418" y="9047"/>
                </a:lnTo>
                <a:lnTo>
                  <a:pt x="360904" y="20041"/>
                </a:lnTo>
                <a:lnTo>
                  <a:pt x="317111" y="35069"/>
                </a:lnTo>
                <a:lnTo>
                  <a:pt x="275247" y="53919"/>
                </a:lnTo>
                <a:lnTo>
                  <a:pt x="235525" y="76382"/>
                </a:lnTo>
                <a:lnTo>
                  <a:pt x="198153" y="102247"/>
                </a:lnTo>
                <a:lnTo>
                  <a:pt x="163343" y="131304"/>
                </a:lnTo>
                <a:lnTo>
                  <a:pt x="131304" y="163343"/>
                </a:lnTo>
                <a:lnTo>
                  <a:pt x="102247" y="198153"/>
                </a:lnTo>
                <a:lnTo>
                  <a:pt x="76382" y="235525"/>
                </a:lnTo>
                <a:lnTo>
                  <a:pt x="53919" y="275247"/>
                </a:lnTo>
                <a:lnTo>
                  <a:pt x="35069" y="317111"/>
                </a:lnTo>
                <a:lnTo>
                  <a:pt x="20041" y="360904"/>
                </a:lnTo>
                <a:lnTo>
                  <a:pt x="9047" y="406418"/>
                </a:lnTo>
                <a:lnTo>
                  <a:pt x="2296" y="453441"/>
                </a:lnTo>
                <a:lnTo>
                  <a:pt x="0" y="501764"/>
                </a:lnTo>
                <a:lnTo>
                  <a:pt x="2296" y="550087"/>
                </a:lnTo>
                <a:lnTo>
                  <a:pt x="9047" y="597110"/>
                </a:lnTo>
                <a:lnTo>
                  <a:pt x="20041" y="642623"/>
                </a:lnTo>
                <a:lnTo>
                  <a:pt x="35069" y="686417"/>
                </a:lnTo>
                <a:lnTo>
                  <a:pt x="53919" y="728280"/>
                </a:lnTo>
                <a:lnTo>
                  <a:pt x="76382" y="768003"/>
                </a:lnTo>
                <a:lnTo>
                  <a:pt x="102247" y="805374"/>
                </a:lnTo>
                <a:lnTo>
                  <a:pt x="131304" y="840185"/>
                </a:lnTo>
                <a:lnTo>
                  <a:pt x="163343" y="872224"/>
                </a:lnTo>
                <a:lnTo>
                  <a:pt x="198153" y="901281"/>
                </a:lnTo>
                <a:lnTo>
                  <a:pt x="235525" y="927146"/>
                </a:lnTo>
                <a:lnTo>
                  <a:pt x="275247" y="949609"/>
                </a:lnTo>
                <a:lnTo>
                  <a:pt x="317111" y="968459"/>
                </a:lnTo>
                <a:lnTo>
                  <a:pt x="360904" y="983486"/>
                </a:lnTo>
                <a:lnTo>
                  <a:pt x="406418" y="994480"/>
                </a:lnTo>
                <a:lnTo>
                  <a:pt x="453441" y="1001231"/>
                </a:lnTo>
                <a:lnTo>
                  <a:pt x="501764" y="1003528"/>
                </a:lnTo>
                <a:lnTo>
                  <a:pt x="550089" y="1001231"/>
                </a:lnTo>
                <a:lnTo>
                  <a:pt x="597114" y="994480"/>
                </a:lnTo>
                <a:lnTo>
                  <a:pt x="642629" y="983486"/>
                </a:lnTo>
                <a:lnTo>
                  <a:pt x="686424" y="968459"/>
                </a:lnTo>
                <a:lnTo>
                  <a:pt x="728288" y="949609"/>
                </a:lnTo>
                <a:lnTo>
                  <a:pt x="768012" y="927146"/>
                </a:lnTo>
                <a:lnTo>
                  <a:pt x="805384" y="901281"/>
                </a:lnTo>
                <a:lnTo>
                  <a:pt x="840195" y="872224"/>
                </a:lnTo>
                <a:lnTo>
                  <a:pt x="872235" y="840185"/>
                </a:lnTo>
                <a:lnTo>
                  <a:pt x="901293" y="805374"/>
                </a:lnTo>
                <a:lnTo>
                  <a:pt x="927158" y="768003"/>
                </a:lnTo>
                <a:lnTo>
                  <a:pt x="949621" y="728280"/>
                </a:lnTo>
                <a:lnTo>
                  <a:pt x="968471" y="686417"/>
                </a:lnTo>
                <a:lnTo>
                  <a:pt x="983499" y="642623"/>
                </a:lnTo>
                <a:lnTo>
                  <a:pt x="994493" y="597110"/>
                </a:lnTo>
                <a:lnTo>
                  <a:pt x="1001244" y="550087"/>
                </a:lnTo>
                <a:lnTo>
                  <a:pt x="1003541" y="501764"/>
                </a:lnTo>
                <a:lnTo>
                  <a:pt x="1001244" y="453441"/>
                </a:lnTo>
                <a:lnTo>
                  <a:pt x="994493" y="406418"/>
                </a:lnTo>
                <a:lnTo>
                  <a:pt x="983499" y="360904"/>
                </a:lnTo>
                <a:lnTo>
                  <a:pt x="968471" y="317111"/>
                </a:lnTo>
                <a:lnTo>
                  <a:pt x="949621" y="275247"/>
                </a:lnTo>
                <a:lnTo>
                  <a:pt x="927158" y="235525"/>
                </a:lnTo>
                <a:lnTo>
                  <a:pt x="901293" y="198153"/>
                </a:lnTo>
                <a:lnTo>
                  <a:pt x="872235" y="163343"/>
                </a:lnTo>
                <a:lnTo>
                  <a:pt x="840195" y="131304"/>
                </a:lnTo>
                <a:lnTo>
                  <a:pt x="805384" y="102247"/>
                </a:lnTo>
                <a:lnTo>
                  <a:pt x="768012" y="76382"/>
                </a:lnTo>
                <a:lnTo>
                  <a:pt x="728288" y="53919"/>
                </a:lnTo>
                <a:lnTo>
                  <a:pt x="686424" y="35069"/>
                </a:lnTo>
                <a:lnTo>
                  <a:pt x="642629" y="20041"/>
                </a:lnTo>
                <a:lnTo>
                  <a:pt x="597114" y="9047"/>
                </a:lnTo>
                <a:lnTo>
                  <a:pt x="550089" y="2296"/>
                </a:lnTo>
                <a:lnTo>
                  <a:pt x="501764" y="0"/>
                </a:lnTo>
                <a:close/>
              </a:path>
            </a:pathLst>
          </a:custGeom>
          <a:solidFill>
            <a:srgbClr val="E9F0E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92" name="object 12">
            <a:extLst>
              <a:ext uri="{FF2B5EF4-FFF2-40B4-BE49-F238E27FC236}">
                <a16:creationId xmlns:a16="http://schemas.microsoft.com/office/drawing/2014/main" id="{30B95A56-6589-5544-99D6-E12FB7157D13}"/>
              </a:ext>
            </a:extLst>
          </p:cNvPr>
          <p:cNvSpPr/>
          <p:nvPr/>
        </p:nvSpPr>
        <p:spPr>
          <a:xfrm>
            <a:off x="6819893" y="1061673"/>
            <a:ext cx="822960" cy="822960"/>
          </a:xfrm>
          <a:custGeom>
            <a:avLst/>
            <a:gdLst/>
            <a:ahLst/>
            <a:cxnLst/>
            <a:rect l="l" t="t" r="r" b="b"/>
            <a:pathLst>
              <a:path w="822960" h="822960">
                <a:moveTo>
                  <a:pt x="411226" y="0"/>
                </a:moveTo>
                <a:lnTo>
                  <a:pt x="363268" y="2766"/>
                </a:lnTo>
                <a:lnTo>
                  <a:pt x="316935" y="10860"/>
                </a:lnTo>
                <a:lnTo>
                  <a:pt x="272536" y="23973"/>
                </a:lnTo>
                <a:lnTo>
                  <a:pt x="230379" y="41797"/>
                </a:lnTo>
                <a:lnTo>
                  <a:pt x="190772" y="64022"/>
                </a:lnTo>
                <a:lnTo>
                  <a:pt x="154025" y="90341"/>
                </a:lnTo>
                <a:lnTo>
                  <a:pt x="120445" y="120445"/>
                </a:lnTo>
                <a:lnTo>
                  <a:pt x="90341" y="154025"/>
                </a:lnTo>
                <a:lnTo>
                  <a:pt x="64022" y="190772"/>
                </a:lnTo>
                <a:lnTo>
                  <a:pt x="41797" y="230379"/>
                </a:lnTo>
                <a:lnTo>
                  <a:pt x="23973" y="272536"/>
                </a:lnTo>
                <a:lnTo>
                  <a:pt x="10860" y="316935"/>
                </a:lnTo>
                <a:lnTo>
                  <a:pt x="2766" y="363268"/>
                </a:lnTo>
                <a:lnTo>
                  <a:pt x="0" y="411225"/>
                </a:lnTo>
                <a:lnTo>
                  <a:pt x="2766" y="459183"/>
                </a:lnTo>
                <a:lnTo>
                  <a:pt x="10860" y="505516"/>
                </a:lnTo>
                <a:lnTo>
                  <a:pt x="23973" y="549915"/>
                </a:lnTo>
                <a:lnTo>
                  <a:pt x="41797" y="592072"/>
                </a:lnTo>
                <a:lnTo>
                  <a:pt x="64022" y="631679"/>
                </a:lnTo>
                <a:lnTo>
                  <a:pt x="90341" y="668426"/>
                </a:lnTo>
                <a:lnTo>
                  <a:pt x="120445" y="702006"/>
                </a:lnTo>
                <a:lnTo>
                  <a:pt x="154025" y="732110"/>
                </a:lnTo>
                <a:lnTo>
                  <a:pt x="190772" y="758429"/>
                </a:lnTo>
                <a:lnTo>
                  <a:pt x="230379" y="780654"/>
                </a:lnTo>
                <a:lnTo>
                  <a:pt x="272536" y="798478"/>
                </a:lnTo>
                <a:lnTo>
                  <a:pt x="316935" y="811591"/>
                </a:lnTo>
                <a:lnTo>
                  <a:pt x="363268" y="819685"/>
                </a:lnTo>
                <a:lnTo>
                  <a:pt x="411226" y="822451"/>
                </a:lnTo>
                <a:lnTo>
                  <a:pt x="459181" y="819685"/>
                </a:lnTo>
                <a:lnTo>
                  <a:pt x="505511" y="811591"/>
                </a:lnTo>
                <a:lnTo>
                  <a:pt x="549909" y="798478"/>
                </a:lnTo>
                <a:lnTo>
                  <a:pt x="592064" y="780654"/>
                </a:lnTo>
                <a:lnTo>
                  <a:pt x="631670" y="758429"/>
                </a:lnTo>
                <a:lnTo>
                  <a:pt x="668416" y="732110"/>
                </a:lnTo>
                <a:lnTo>
                  <a:pt x="701995" y="702006"/>
                </a:lnTo>
                <a:lnTo>
                  <a:pt x="732098" y="668426"/>
                </a:lnTo>
                <a:lnTo>
                  <a:pt x="758416" y="631679"/>
                </a:lnTo>
                <a:lnTo>
                  <a:pt x="780642" y="592072"/>
                </a:lnTo>
                <a:lnTo>
                  <a:pt x="798465" y="549915"/>
                </a:lnTo>
                <a:lnTo>
                  <a:pt x="811578" y="505516"/>
                </a:lnTo>
                <a:lnTo>
                  <a:pt x="819672" y="459183"/>
                </a:lnTo>
                <a:lnTo>
                  <a:pt x="822439" y="411225"/>
                </a:lnTo>
                <a:lnTo>
                  <a:pt x="819672" y="363268"/>
                </a:lnTo>
                <a:lnTo>
                  <a:pt x="811578" y="316935"/>
                </a:lnTo>
                <a:lnTo>
                  <a:pt x="798465" y="272536"/>
                </a:lnTo>
                <a:lnTo>
                  <a:pt x="780642" y="230379"/>
                </a:lnTo>
                <a:lnTo>
                  <a:pt x="758416" y="190772"/>
                </a:lnTo>
                <a:lnTo>
                  <a:pt x="732098" y="154025"/>
                </a:lnTo>
                <a:lnTo>
                  <a:pt x="701995" y="120445"/>
                </a:lnTo>
                <a:lnTo>
                  <a:pt x="668416" y="90341"/>
                </a:lnTo>
                <a:lnTo>
                  <a:pt x="631670" y="64022"/>
                </a:lnTo>
                <a:lnTo>
                  <a:pt x="592064" y="41797"/>
                </a:lnTo>
                <a:lnTo>
                  <a:pt x="549909" y="23973"/>
                </a:lnTo>
                <a:lnTo>
                  <a:pt x="505511" y="10860"/>
                </a:lnTo>
                <a:lnTo>
                  <a:pt x="459181" y="2766"/>
                </a:lnTo>
                <a:lnTo>
                  <a:pt x="411226" y="0"/>
                </a:lnTo>
                <a:close/>
              </a:path>
            </a:pathLst>
          </a:custGeom>
          <a:solidFill>
            <a:srgbClr val="CDDFC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93" name="object 18">
            <a:extLst>
              <a:ext uri="{FF2B5EF4-FFF2-40B4-BE49-F238E27FC236}">
                <a16:creationId xmlns:a16="http://schemas.microsoft.com/office/drawing/2014/main" id="{4CF56D30-7D90-6F40-8386-E13D08A1DB61}"/>
              </a:ext>
            </a:extLst>
          </p:cNvPr>
          <p:cNvSpPr/>
          <p:nvPr/>
        </p:nvSpPr>
        <p:spPr>
          <a:xfrm rot="153765">
            <a:off x="6891225" y="1173448"/>
            <a:ext cx="640076" cy="630449"/>
          </a:xfrm>
          <a:custGeom>
            <a:avLst/>
            <a:gdLst/>
            <a:ahLst/>
            <a:cxnLst/>
            <a:rect l="l" t="t" r="r" b="b"/>
            <a:pathLst>
              <a:path w="675005" h="675005">
                <a:moveTo>
                  <a:pt x="337400" y="0"/>
                </a:move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close/>
              </a:path>
            </a:pathLst>
          </a:custGeom>
          <a:solidFill>
            <a:srgbClr val="30A24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96" name="object 21">
            <a:extLst>
              <a:ext uri="{FF2B5EF4-FFF2-40B4-BE49-F238E27FC236}">
                <a16:creationId xmlns:a16="http://schemas.microsoft.com/office/drawing/2014/main" id="{3887353E-BBD4-674D-B3AF-C389F83DA836}"/>
              </a:ext>
            </a:extLst>
          </p:cNvPr>
          <p:cNvSpPr/>
          <p:nvPr/>
        </p:nvSpPr>
        <p:spPr>
          <a:xfrm rot="10800000" flipH="1" flipV="1">
            <a:off x="7075156" y="1305488"/>
            <a:ext cx="254877" cy="2785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85284" y="4114203"/>
            <a:ext cx="567815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1200" dirty="0">
                <a:latin typeface="Century Gothic" panose="020B0502020202020204" pitchFamily="34" charset="0"/>
                <a:ea typeface="Times New Roman" panose="02020603050405020304" pitchFamily="18" charset="0"/>
              </a:rPr>
              <a:t>Срок кредита определяется Финансовой состоятельностью Проекта.</a:t>
            </a:r>
          </a:p>
          <a:p>
            <a:pPr indent="450215" algn="just">
              <a:spcAft>
                <a:spcPts val="0"/>
              </a:spcAft>
            </a:pPr>
            <a:r>
              <a:rPr lang="ru-RU" sz="12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Кредиты предоставляются на срок не более 10 лет.</a:t>
            </a:r>
          </a:p>
          <a:p>
            <a:pPr indent="450215" algn="just">
              <a:spcAft>
                <a:spcPts val="0"/>
              </a:spcAft>
            </a:pPr>
            <a:r>
              <a:rPr lang="ru-RU" sz="1200" dirty="0">
                <a:latin typeface="Century Gothic" panose="020B0502020202020204" pitchFamily="34" charset="0"/>
                <a:ea typeface="Times New Roman" panose="02020603050405020304" pitchFamily="18" charset="0"/>
              </a:rPr>
              <a:t>Кредиты могут предоставляться на срок от 10 до 15 лет при выполнении одного из указанных условий:</a:t>
            </a:r>
          </a:p>
          <a:p>
            <a:pPr indent="450215" algn="just">
              <a:spcAft>
                <a:spcPts val="0"/>
              </a:spcAft>
            </a:pPr>
            <a:r>
              <a:rPr lang="ru-RU" sz="1200" dirty="0">
                <a:latin typeface="Century Gothic" panose="020B0502020202020204" pitchFamily="34" charset="0"/>
                <a:ea typeface="Times New Roman" panose="02020603050405020304" pitchFamily="18" charset="0"/>
              </a:rPr>
              <a:t>- при наличии Государственной поддержки по кредитам, предоставляемым от 10 лет;</a:t>
            </a:r>
          </a:p>
          <a:p>
            <a:pPr algn="just"/>
            <a:r>
              <a:rPr lang="ru-RU" sz="12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в рамках Продуктовых стандартов, которыми предусмотрено предоставление кредитов на срок более 10 лет (например, в рамках кредитного продукта "Индустриальный парк").</a:t>
            </a:r>
            <a:endParaRPr lang="ru-RU" sz="1200" dirty="0">
              <a:latin typeface="Century Gothic" panose="020B0502020202020204" pitchFamily="34" charset="0"/>
            </a:endParaRPr>
          </a:p>
        </p:txBody>
      </p:sp>
      <p:sp>
        <p:nvSpPr>
          <p:cNvPr id="107" name="object 16">
            <a:extLst>
              <a:ext uri="{FF2B5EF4-FFF2-40B4-BE49-F238E27FC236}">
                <a16:creationId xmlns:a16="http://schemas.microsoft.com/office/drawing/2014/main" id="{B806AC1C-D2B2-2545-8F43-F6848B38CFDA}"/>
              </a:ext>
            </a:extLst>
          </p:cNvPr>
          <p:cNvSpPr txBox="1">
            <a:spLocks/>
          </p:cNvSpPr>
          <p:nvPr/>
        </p:nvSpPr>
        <p:spPr>
          <a:xfrm>
            <a:off x="773048" y="259113"/>
            <a:ext cx="9652051" cy="35137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>
              <a:defRPr sz="2200" b="0" i="0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b="1" dirty="0" smtClean="0">
                <a:solidFill>
                  <a:srgbClr val="30A14A"/>
                </a:solidFill>
                <a:latin typeface="Century Gothic" panose="020B0502020202020204" pitchFamily="34" charset="0"/>
              </a:rPr>
              <a:t>Инвестиционное кредитование и проектное финансирование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561992" y="1668042"/>
            <a:ext cx="432159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ru-RU" sz="1200" spc="-15" dirty="0" smtClean="0">
                <a:solidFill>
                  <a:prstClr val="black"/>
                </a:solidFill>
                <a:latin typeface="Century Gothic" panose="020B0502020202020204" pitchFamily="34" charset="0"/>
                <a:cs typeface="SB Sans Display Light" panose="020B0303040504020204" pitchFamily="34" charset="0"/>
              </a:rPr>
              <a:t>Возможно </a:t>
            </a:r>
            <a:r>
              <a:rPr lang="ru-RU" sz="1200" spc="-15" dirty="0">
                <a:solidFill>
                  <a:prstClr val="black"/>
                </a:solidFill>
                <a:latin typeface="Century Gothic" panose="020B0502020202020204" pitchFamily="34" charset="0"/>
                <a:cs typeface="SB Sans Display Light" panose="020B0303040504020204" pitchFamily="34" charset="0"/>
              </a:rPr>
              <a:t>поэтапное оформление обеспечения, при соблюдении требования о достаточной обеспеченности кредита в целом и выдаваемых траншей кредита (если Продуктовым стандартом не предусмотрено иное).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459603" y="3985808"/>
            <a:ext cx="43832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200" dirty="0">
                <a:latin typeface="Century Gothic" panose="020B0502020202020204" pitchFamily="34" charset="0"/>
              </a:rPr>
              <a:t>Порядок взаимодействия служб Банка при предоставлении кредита определяется </a:t>
            </a:r>
            <a:r>
              <a:rPr lang="ru-RU" sz="1200" dirty="0" smtClean="0">
                <a:latin typeface="Century Gothic" panose="020B0502020202020204" pitchFamily="34" charset="0"/>
              </a:rPr>
              <a:t>ТС</a:t>
            </a:r>
            <a:endParaRPr lang="ru-RU" sz="12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8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>
            <a:extLst>
              <a:ext uri="{FF2B5EF4-FFF2-40B4-BE49-F238E27FC236}">
                <a16:creationId xmlns:a16="http://schemas.microsoft.com/office/drawing/2014/main" id="{A46BF6F1-DC82-7E45-8C9C-24B443FB184A}"/>
              </a:ext>
            </a:extLst>
          </p:cNvPr>
          <p:cNvSpPr/>
          <p:nvPr/>
        </p:nvSpPr>
        <p:spPr>
          <a:xfrm>
            <a:off x="0" y="6831000"/>
            <a:ext cx="12193270" cy="0"/>
          </a:xfrm>
          <a:custGeom>
            <a:avLst/>
            <a:gdLst/>
            <a:ahLst/>
            <a:cxnLst/>
            <a:rect l="l" t="t" r="r" b="b"/>
            <a:pathLst>
              <a:path w="12193270">
                <a:moveTo>
                  <a:pt x="0" y="0"/>
                </a:moveTo>
                <a:lnTo>
                  <a:pt x="12193193" y="0"/>
                </a:lnTo>
              </a:path>
            </a:pathLst>
          </a:custGeom>
          <a:ln w="54000">
            <a:solidFill>
              <a:srgbClr val="30A24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B806AC1C-D2B2-2545-8F43-F6848B38CFDA}"/>
              </a:ext>
            </a:extLst>
          </p:cNvPr>
          <p:cNvSpPr txBox="1">
            <a:spLocks/>
          </p:cNvSpPr>
          <p:nvPr/>
        </p:nvSpPr>
        <p:spPr>
          <a:xfrm>
            <a:off x="888898" y="315506"/>
            <a:ext cx="9652051" cy="35137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>
              <a:defRPr sz="2200" b="0" i="0">
                <a:solidFill>
                  <a:schemeClr val="accent1"/>
                </a:solidFill>
                <a:latin typeface="+mj-lt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b="1" dirty="0" smtClean="0">
                <a:solidFill>
                  <a:srgbClr val="30A14A"/>
                </a:solidFill>
                <a:latin typeface="Century Gothic" panose="020B0502020202020204" pitchFamily="34" charset="0"/>
              </a:rPr>
              <a:t>Инвестиционное кредитование и проектное финансирование</a:t>
            </a:r>
          </a:p>
        </p:txBody>
      </p:sp>
      <p:sp>
        <p:nvSpPr>
          <p:cNvPr id="126" name="object 77">
            <a:extLst>
              <a:ext uri="{FF2B5EF4-FFF2-40B4-BE49-F238E27FC236}">
                <a16:creationId xmlns:a16="http://schemas.microsoft.com/office/drawing/2014/main" id="{63C02B57-8B5E-AA46-975F-76C31597BEB8}"/>
              </a:ext>
            </a:extLst>
          </p:cNvPr>
          <p:cNvSpPr txBox="1"/>
          <p:nvPr/>
        </p:nvSpPr>
        <p:spPr>
          <a:xfrm>
            <a:off x="6392845" y="1973383"/>
            <a:ext cx="5487889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ru-RU" sz="1100" dirty="0">
              <a:cs typeface="SB Sans Display Light" panose="020B0303040504020204" pitchFamily="34" charset="0"/>
            </a:endParaRPr>
          </a:p>
        </p:txBody>
      </p:sp>
      <p:sp>
        <p:nvSpPr>
          <p:cNvPr id="210" name="Скругленный прямоугольник 209"/>
          <p:cNvSpPr/>
          <p:nvPr/>
        </p:nvSpPr>
        <p:spPr>
          <a:xfrm>
            <a:off x="533131" y="1242134"/>
            <a:ext cx="11062998" cy="5296537"/>
          </a:xfrm>
          <a:prstGeom prst="roundRect">
            <a:avLst>
              <a:gd name="adj" fmla="val 3314"/>
            </a:avLst>
          </a:prstGeom>
          <a:noFill/>
          <a:ln>
            <a:solidFill>
              <a:srgbClr val="30A1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1" name="object 9">
            <a:extLst>
              <a:ext uri="{FF2B5EF4-FFF2-40B4-BE49-F238E27FC236}">
                <a16:creationId xmlns:a16="http://schemas.microsoft.com/office/drawing/2014/main" id="{199547BF-F09D-A549-8BB4-150C4C590135}"/>
              </a:ext>
            </a:extLst>
          </p:cNvPr>
          <p:cNvSpPr/>
          <p:nvPr/>
        </p:nvSpPr>
        <p:spPr>
          <a:xfrm>
            <a:off x="208016" y="935989"/>
            <a:ext cx="1003935" cy="1003935"/>
          </a:xfrm>
          <a:custGeom>
            <a:avLst/>
            <a:gdLst/>
            <a:ahLst/>
            <a:cxnLst/>
            <a:rect l="l" t="t" r="r" b="b"/>
            <a:pathLst>
              <a:path w="1003935" h="1003935">
                <a:moveTo>
                  <a:pt x="501764" y="0"/>
                </a:moveTo>
                <a:lnTo>
                  <a:pt x="453441" y="2296"/>
                </a:lnTo>
                <a:lnTo>
                  <a:pt x="406418" y="9047"/>
                </a:lnTo>
                <a:lnTo>
                  <a:pt x="360904" y="20041"/>
                </a:lnTo>
                <a:lnTo>
                  <a:pt x="317111" y="35069"/>
                </a:lnTo>
                <a:lnTo>
                  <a:pt x="275247" y="53919"/>
                </a:lnTo>
                <a:lnTo>
                  <a:pt x="235525" y="76382"/>
                </a:lnTo>
                <a:lnTo>
                  <a:pt x="198153" y="102247"/>
                </a:lnTo>
                <a:lnTo>
                  <a:pt x="163343" y="131304"/>
                </a:lnTo>
                <a:lnTo>
                  <a:pt x="131304" y="163343"/>
                </a:lnTo>
                <a:lnTo>
                  <a:pt x="102247" y="198153"/>
                </a:lnTo>
                <a:lnTo>
                  <a:pt x="76382" y="235525"/>
                </a:lnTo>
                <a:lnTo>
                  <a:pt x="53919" y="275247"/>
                </a:lnTo>
                <a:lnTo>
                  <a:pt x="35069" y="317111"/>
                </a:lnTo>
                <a:lnTo>
                  <a:pt x="20041" y="360904"/>
                </a:lnTo>
                <a:lnTo>
                  <a:pt x="9047" y="406418"/>
                </a:lnTo>
                <a:lnTo>
                  <a:pt x="2296" y="453441"/>
                </a:lnTo>
                <a:lnTo>
                  <a:pt x="0" y="501764"/>
                </a:lnTo>
                <a:lnTo>
                  <a:pt x="2296" y="550087"/>
                </a:lnTo>
                <a:lnTo>
                  <a:pt x="9047" y="597110"/>
                </a:lnTo>
                <a:lnTo>
                  <a:pt x="20041" y="642623"/>
                </a:lnTo>
                <a:lnTo>
                  <a:pt x="35069" y="686417"/>
                </a:lnTo>
                <a:lnTo>
                  <a:pt x="53919" y="728280"/>
                </a:lnTo>
                <a:lnTo>
                  <a:pt x="76382" y="768003"/>
                </a:lnTo>
                <a:lnTo>
                  <a:pt x="102247" y="805374"/>
                </a:lnTo>
                <a:lnTo>
                  <a:pt x="131304" y="840185"/>
                </a:lnTo>
                <a:lnTo>
                  <a:pt x="163343" y="872224"/>
                </a:lnTo>
                <a:lnTo>
                  <a:pt x="198153" y="901281"/>
                </a:lnTo>
                <a:lnTo>
                  <a:pt x="235525" y="927146"/>
                </a:lnTo>
                <a:lnTo>
                  <a:pt x="275247" y="949609"/>
                </a:lnTo>
                <a:lnTo>
                  <a:pt x="317111" y="968459"/>
                </a:lnTo>
                <a:lnTo>
                  <a:pt x="360904" y="983486"/>
                </a:lnTo>
                <a:lnTo>
                  <a:pt x="406418" y="994480"/>
                </a:lnTo>
                <a:lnTo>
                  <a:pt x="453441" y="1001231"/>
                </a:lnTo>
                <a:lnTo>
                  <a:pt x="501764" y="1003528"/>
                </a:lnTo>
                <a:lnTo>
                  <a:pt x="550089" y="1001231"/>
                </a:lnTo>
                <a:lnTo>
                  <a:pt x="597114" y="994480"/>
                </a:lnTo>
                <a:lnTo>
                  <a:pt x="642629" y="983486"/>
                </a:lnTo>
                <a:lnTo>
                  <a:pt x="686424" y="968459"/>
                </a:lnTo>
                <a:lnTo>
                  <a:pt x="728288" y="949609"/>
                </a:lnTo>
                <a:lnTo>
                  <a:pt x="768012" y="927146"/>
                </a:lnTo>
                <a:lnTo>
                  <a:pt x="805384" y="901281"/>
                </a:lnTo>
                <a:lnTo>
                  <a:pt x="840195" y="872224"/>
                </a:lnTo>
                <a:lnTo>
                  <a:pt x="872235" y="840185"/>
                </a:lnTo>
                <a:lnTo>
                  <a:pt x="901293" y="805374"/>
                </a:lnTo>
                <a:lnTo>
                  <a:pt x="927158" y="768003"/>
                </a:lnTo>
                <a:lnTo>
                  <a:pt x="949621" y="728280"/>
                </a:lnTo>
                <a:lnTo>
                  <a:pt x="968471" y="686417"/>
                </a:lnTo>
                <a:lnTo>
                  <a:pt x="983499" y="642623"/>
                </a:lnTo>
                <a:lnTo>
                  <a:pt x="994493" y="597110"/>
                </a:lnTo>
                <a:lnTo>
                  <a:pt x="1001244" y="550087"/>
                </a:lnTo>
                <a:lnTo>
                  <a:pt x="1003541" y="501764"/>
                </a:lnTo>
                <a:lnTo>
                  <a:pt x="1001244" y="453441"/>
                </a:lnTo>
                <a:lnTo>
                  <a:pt x="994493" y="406418"/>
                </a:lnTo>
                <a:lnTo>
                  <a:pt x="983499" y="360904"/>
                </a:lnTo>
                <a:lnTo>
                  <a:pt x="968471" y="317111"/>
                </a:lnTo>
                <a:lnTo>
                  <a:pt x="949621" y="275247"/>
                </a:lnTo>
                <a:lnTo>
                  <a:pt x="927158" y="235525"/>
                </a:lnTo>
                <a:lnTo>
                  <a:pt x="901293" y="198153"/>
                </a:lnTo>
                <a:lnTo>
                  <a:pt x="872235" y="163343"/>
                </a:lnTo>
                <a:lnTo>
                  <a:pt x="840195" y="131304"/>
                </a:lnTo>
                <a:lnTo>
                  <a:pt x="805384" y="102247"/>
                </a:lnTo>
                <a:lnTo>
                  <a:pt x="768012" y="76382"/>
                </a:lnTo>
                <a:lnTo>
                  <a:pt x="728288" y="53919"/>
                </a:lnTo>
                <a:lnTo>
                  <a:pt x="686424" y="35069"/>
                </a:lnTo>
                <a:lnTo>
                  <a:pt x="642629" y="20041"/>
                </a:lnTo>
                <a:lnTo>
                  <a:pt x="597114" y="9047"/>
                </a:lnTo>
                <a:lnTo>
                  <a:pt x="550089" y="2296"/>
                </a:lnTo>
                <a:lnTo>
                  <a:pt x="501764" y="0"/>
                </a:lnTo>
                <a:close/>
              </a:path>
            </a:pathLst>
          </a:custGeom>
          <a:solidFill>
            <a:srgbClr val="E9F0E5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2" name="object 12">
            <a:extLst>
              <a:ext uri="{FF2B5EF4-FFF2-40B4-BE49-F238E27FC236}">
                <a16:creationId xmlns:a16="http://schemas.microsoft.com/office/drawing/2014/main" id="{ACD47A76-55D9-A643-BA6D-B9CD02D51D80}"/>
              </a:ext>
            </a:extLst>
          </p:cNvPr>
          <p:cNvSpPr/>
          <p:nvPr/>
        </p:nvSpPr>
        <p:spPr>
          <a:xfrm>
            <a:off x="298661" y="1026730"/>
            <a:ext cx="822960" cy="822960"/>
          </a:xfrm>
          <a:custGeom>
            <a:avLst/>
            <a:gdLst/>
            <a:ahLst/>
            <a:cxnLst/>
            <a:rect l="l" t="t" r="r" b="b"/>
            <a:pathLst>
              <a:path w="822960" h="822960">
                <a:moveTo>
                  <a:pt x="411226" y="0"/>
                </a:moveTo>
                <a:lnTo>
                  <a:pt x="363268" y="2766"/>
                </a:lnTo>
                <a:lnTo>
                  <a:pt x="316935" y="10860"/>
                </a:lnTo>
                <a:lnTo>
                  <a:pt x="272536" y="23973"/>
                </a:lnTo>
                <a:lnTo>
                  <a:pt x="230379" y="41797"/>
                </a:lnTo>
                <a:lnTo>
                  <a:pt x="190772" y="64022"/>
                </a:lnTo>
                <a:lnTo>
                  <a:pt x="154025" y="90341"/>
                </a:lnTo>
                <a:lnTo>
                  <a:pt x="120445" y="120445"/>
                </a:lnTo>
                <a:lnTo>
                  <a:pt x="90341" y="154025"/>
                </a:lnTo>
                <a:lnTo>
                  <a:pt x="64022" y="190772"/>
                </a:lnTo>
                <a:lnTo>
                  <a:pt x="41797" y="230379"/>
                </a:lnTo>
                <a:lnTo>
                  <a:pt x="23973" y="272536"/>
                </a:lnTo>
                <a:lnTo>
                  <a:pt x="10860" y="316935"/>
                </a:lnTo>
                <a:lnTo>
                  <a:pt x="2766" y="363268"/>
                </a:lnTo>
                <a:lnTo>
                  <a:pt x="0" y="411225"/>
                </a:lnTo>
                <a:lnTo>
                  <a:pt x="2766" y="459183"/>
                </a:lnTo>
                <a:lnTo>
                  <a:pt x="10860" y="505516"/>
                </a:lnTo>
                <a:lnTo>
                  <a:pt x="23973" y="549915"/>
                </a:lnTo>
                <a:lnTo>
                  <a:pt x="41797" y="592072"/>
                </a:lnTo>
                <a:lnTo>
                  <a:pt x="64022" y="631679"/>
                </a:lnTo>
                <a:lnTo>
                  <a:pt x="90341" y="668426"/>
                </a:lnTo>
                <a:lnTo>
                  <a:pt x="120445" y="702006"/>
                </a:lnTo>
                <a:lnTo>
                  <a:pt x="154025" y="732110"/>
                </a:lnTo>
                <a:lnTo>
                  <a:pt x="190772" y="758429"/>
                </a:lnTo>
                <a:lnTo>
                  <a:pt x="230379" y="780654"/>
                </a:lnTo>
                <a:lnTo>
                  <a:pt x="272536" y="798478"/>
                </a:lnTo>
                <a:lnTo>
                  <a:pt x="316935" y="811591"/>
                </a:lnTo>
                <a:lnTo>
                  <a:pt x="363268" y="819685"/>
                </a:lnTo>
                <a:lnTo>
                  <a:pt x="411226" y="822451"/>
                </a:lnTo>
                <a:lnTo>
                  <a:pt x="459181" y="819685"/>
                </a:lnTo>
                <a:lnTo>
                  <a:pt x="505511" y="811591"/>
                </a:lnTo>
                <a:lnTo>
                  <a:pt x="549909" y="798478"/>
                </a:lnTo>
                <a:lnTo>
                  <a:pt x="592064" y="780654"/>
                </a:lnTo>
                <a:lnTo>
                  <a:pt x="631670" y="758429"/>
                </a:lnTo>
                <a:lnTo>
                  <a:pt x="668416" y="732110"/>
                </a:lnTo>
                <a:lnTo>
                  <a:pt x="701995" y="702006"/>
                </a:lnTo>
                <a:lnTo>
                  <a:pt x="732098" y="668426"/>
                </a:lnTo>
                <a:lnTo>
                  <a:pt x="758416" y="631679"/>
                </a:lnTo>
                <a:lnTo>
                  <a:pt x="780642" y="592072"/>
                </a:lnTo>
                <a:lnTo>
                  <a:pt x="798465" y="549915"/>
                </a:lnTo>
                <a:lnTo>
                  <a:pt x="811578" y="505516"/>
                </a:lnTo>
                <a:lnTo>
                  <a:pt x="819672" y="459183"/>
                </a:lnTo>
                <a:lnTo>
                  <a:pt x="822439" y="411225"/>
                </a:lnTo>
                <a:lnTo>
                  <a:pt x="819672" y="363268"/>
                </a:lnTo>
                <a:lnTo>
                  <a:pt x="811578" y="316935"/>
                </a:lnTo>
                <a:lnTo>
                  <a:pt x="798465" y="272536"/>
                </a:lnTo>
                <a:lnTo>
                  <a:pt x="780642" y="230379"/>
                </a:lnTo>
                <a:lnTo>
                  <a:pt x="758416" y="190772"/>
                </a:lnTo>
                <a:lnTo>
                  <a:pt x="732098" y="154025"/>
                </a:lnTo>
                <a:lnTo>
                  <a:pt x="701995" y="120445"/>
                </a:lnTo>
                <a:lnTo>
                  <a:pt x="668416" y="90341"/>
                </a:lnTo>
                <a:lnTo>
                  <a:pt x="631670" y="64022"/>
                </a:lnTo>
                <a:lnTo>
                  <a:pt x="592064" y="41797"/>
                </a:lnTo>
                <a:lnTo>
                  <a:pt x="549909" y="23973"/>
                </a:lnTo>
                <a:lnTo>
                  <a:pt x="505511" y="10860"/>
                </a:lnTo>
                <a:lnTo>
                  <a:pt x="459181" y="2766"/>
                </a:lnTo>
                <a:lnTo>
                  <a:pt x="411226" y="0"/>
                </a:lnTo>
                <a:close/>
              </a:path>
            </a:pathLst>
          </a:custGeom>
          <a:solidFill>
            <a:srgbClr val="CDDFC6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3" name="object 18">
            <a:extLst>
              <a:ext uri="{FF2B5EF4-FFF2-40B4-BE49-F238E27FC236}">
                <a16:creationId xmlns:a16="http://schemas.microsoft.com/office/drawing/2014/main" id="{9A152DAC-CBA4-0449-A67F-D60F191B5C5D}"/>
              </a:ext>
            </a:extLst>
          </p:cNvPr>
          <p:cNvSpPr/>
          <p:nvPr/>
        </p:nvSpPr>
        <p:spPr>
          <a:xfrm>
            <a:off x="372482" y="1110940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5" h="675005">
                <a:moveTo>
                  <a:pt x="337400" y="0"/>
                </a:move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close/>
              </a:path>
            </a:pathLst>
          </a:custGeom>
          <a:solidFill>
            <a:srgbClr val="30A249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4" name="object 19">
            <a:extLst>
              <a:ext uri="{FF2B5EF4-FFF2-40B4-BE49-F238E27FC236}">
                <a16:creationId xmlns:a16="http://schemas.microsoft.com/office/drawing/2014/main" id="{A3444A6A-7268-FA44-AD7C-BA0F96F3E990}"/>
              </a:ext>
            </a:extLst>
          </p:cNvPr>
          <p:cNvSpPr/>
          <p:nvPr/>
        </p:nvSpPr>
        <p:spPr>
          <a:xfrm>
            <a:off x="542099" y="1331706"/>
            <a:ext cx="212725" cy="274320"/>
          </a:xfrm>
          <a:custGeom>
            <a:avLst/>
            <a:gdLst/>
            <a:ahLst/>
            <a:cxnLst/>
            <a:rect l="l" t="t" r="r" b="b"/>
            <a:pathLst>
              <a:path w="212725" h="274319">
                <a:moveTo>
                  <a:pt x="139826" y="0"/>
                </a:moveTo>
                <a:lnTo>
                  <a:pt x="72694" y="0"/>
                </a:lnTo>
                <a:lnTo>
                  <a:pt x="64019" y="1762"/>
                </a:lnTo>
                <a:lnTo>
                  <a:pt x="56907" y="6562"/>
                </a:lnTo>
                <a:lnTo>
                  <a:pt x="52097" y="13673"/>
                </a:lnTo>
                <a:lnTo>
                  <a:pt x="50330" y="22364"/>
                </a:lnTo>
                <a:lnTo>
                  <a:pt x="50330" y="37465"/>
                </a:lnTo>
                <a:lnTo>
                  <a:pt x="51447" y="41363"/>
                </a:lnTo>
                <a:lnTo>
                  <a:pt x="53149" y="44729"/>
                </a:lnTo>
                <a:lnTo>
                  <a:pt x="32329" y="49932"/>
                </a:lnTo>
                <a:lnTo>
                  <a:pt x="15449" y="61996"/>
                </a:lnTo>
                <a:lnTo>
                  <a:pt x="4132" y="79406"/>
                </a:lnTo>
                <a:lnTo>
                  <a:pt x="0" y="100647"/>
                </a:lnTo>
                <a:lnTo>
                  <a:pt x="0" y="218097"/>
                </a:lnTo>
                <a:lnTo>
                  <a:pt x="4415" y="239807"/>
                </a:lnTo>
                <a:lnTo>
                  <a:pt x="16435" y="257592"/>
                </a:lnTo>
                <a:lnTo>
                  <a:pt x="34220" y="269612"/>
                </a:lnTo>
                <a:lnTo>
                  <a:pt x="55930" y="274027"/>
                </a:lnTo>
                <a:lnTo>
                  <a:pt x="156578" y="274027"/>
                </a:lnTo>
                <a:lnTo>
                  <a:pt x="156578" y="262826"/>
                </a:lnTo>
                <a:lnTo>
                  <a:pt x="55930" y="262826"/>
                </a:lnTo>
                <a:lnTo>
                  <a:pt x="38563" y="259298"/>
                </a:lnTo>
                <a:lnTo>
                  <a:pt x="24341" y="249691"/>
                </a:lnTo>
                <a:lnTo>
                  <a:pt x="14731" y="235469"/>
                </a:lnTo>
                <a:lnTo>
                  <a:pt x="11201" y="218097"/>
                </a:lnTo>
                <a:lnTo>
                  <a:pt x="11201" y="100647"/>
                </a:lnTo>
                <a:lnTo>
                  <a:pt x="14731" y="83280"/>
                </a:lnTo>
                <a:lnTo>
                  <a:pt x="24341" y="69057"/>
                </a:lnTo>
                <a:lnTo>
                  <a:pt x="38563" y="59447"/>
                </a:lnTo>
                <a:lnTo>
                  <a:pt x="55930" y="55918"/>
                </a:lnTo>
                <a:lnTo>
                  <a:pt x="117462" y="55918"/>
                </a:lnTo>
                <a:lnTo>
                  <a:pt x="117462" y="44729"/>
                </a:lnTo>
                <a:lnTo>
                  <a:pt x="66560" y="44729"/>
                </a:lnTo>
                <a:lnTo>
                  <a:pt x="61531" y="39700"/>
                </a:lnTo>
                <a:lnTo>
                  <a:pt x="61531" y="16217"/>
                </a:lnTo>
                <a:lnTo>
                  <a:pt x="66560" y="11163"/>
                </a:lnTo>
                <a:lnTo>
                  <a:pt x="158723" y="11163"/>
                </a:lnTo>
                <a:lnTo>
                  <a:pt x="155617" y="6562"/>
                </a:lnTo>
                <a:lnTo>
                  <a:pt x="148511" y="1762"/>
                </a:lnTo>
                <a:lnTo>
                  <a:pt x="139826" y="0"/>
                </a:lnTo>
                <a:close/>
              </a:path>
              <a:path w="212725" h="274319">
                <a:moveTo>
                  <a:pt x="158723" y="11163"/>
                </a:moveTo>
                <a:lnTo>
                  <a:pt x="145961" y="11163"/>
                </a:lnTo>
                <a:lnTo>
                  <a:pt x="151015" y="16217"/>
                </a:lnTo>
                <a:lnTo>
                  <a:pt x="151015" y="39700"/>
                </a:lnTo>
                <a:lnTo>
                  <a:pt x="145961" y="44729"/>
                </a:lnTo>
                <a:lnTo>
                  <a:pt x="136461" y="44729"/>
                </a:lnTo>
                <a:lnTo>
                  <a:pt x="134226" y="46964"/>
                </a:lnTo>
                <a:lnTo>
                  <a:pt x="134226" y="53682"/>
                </a:lnTo>
                <a:lnTo>
                  <a:pt x="136461" y="55918"/>
                </a:lnTo>
                <a:lnTo>
                  <a:pt x="156578" y="55918"/>
                </a:lnTo>
                <a:lnTo>
                  <a:pt x="173967" y="59447"/>
                </a:lnTo>
                <a:lnTo>
                  <a:pt x="188201" y="69057"/>
                </a:lnTo>
                <a:lnTo>
                  <a:pt x="197815" y="83280"/>
                </a:lnTo>
                <a:lnTo>
                  <a:pt x="201345" y="100647"/>
                </a:lnTo>
                <a:lnTo>
                  <a:pt x="201345" y="128612"/>
                </a:lnTo>
                <a:lnTo>
                  <a:pt x="212509" y="128612"/>
                </a:lnTo>
                <a:lnTo>
                  <a:pt x="212509" y="100647"/>
                </a:lnTo>
                <a:lnTo>
                  <a:pt x="208377" y="79326"/>
                </a:lnTo>
                <a:lnTo>
                  <a:pt x="197064" y="61782"/>
                </a:lnTo>
                <a:lnTo>
                  <a:pt x="180196" y="49691"/>
                </a:lnTo>
                <a:lnTo>
                  <a:pt x="159397" y="44729"/>
                </a:lnTo>
                <a:lnTo>
                  <a:pt x="161061" y="41363"/>
                </a:lnTo>
                <a:lnTo>
                  <a:pt x="162178" y="37465"/>
                </a:lnTo>
                <a:lnTo>
                  <a:pt x="162178" y="22364"/>
                </a:lnTo>
                <a:lnTo>
                  <a:pt x="160417" y="13673"/>
                </a:lnTo>
                <a:lnTo>
                  <a:pt x="158723" y="111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5" name="object 20">
            <a:extLst>
              <a:ext uri="{FF2B5EF4-FFF2-40B4-BE49-F238E27FC236}">
                <a16:creationId xmlns:a16="http://schemas.microsoft.com/office/drawing/2014/main" id="{7A75CA9A-1326-AB40-A1AC-395EE76AEAB0}"/>
              </a:ext>
            </a:extLst>
          </p:cNvPr>
          <p:cNvSpPr/>
          <p:nvPr/>
        </p:nvSpPr>
        <p:spPr>
          <a:xfrm>
            <a:off x="598028" y="1398799"/>
            <a:ext cx="100672" cy="178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6" name="object 21">
            <a:extLst>
              <a:ext uri="{FF2B5EF4-FFF2-40B4-BE49-F238E27FC236}">
                <a16:creationId xmlns:a16="http://schemas.microsoft.com/office/drawing/2014/main" id="{9759C0A6-5816-EF47-81C1-034E8DA08619}"/>
              </a:ext>
            </a:extLst>
          </p:cNvPr>
          <p:cNvSpPr/>
          <p:nvPr/>
        </p:nvSpPr>
        <p:spPr>
          <a:xfrm>
            <a:off x="732246" y="1270180"/>
            <a:ext cx="145414" cy="335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7" name="object 22">
            <a:extLst>
              <a:ext uri="{FF2B5EF4-FFF2-40B4-BE49-F238E27FC236}">
                <a16:creationId xmlns:a16="http://schemas.microsoft.com/office/drawing/2014/main" id="{942C8BD3-7266-8540-A655-14E8E1EE8E99}"/>
              </a:ext>
            </a:extLst>
          </p:cNvPr>
          <p:cNvSpPr/>
          <p:nvPr/>
        </p:nvSpPr>
        <p:spPr>
          <a:xfrm>
            <a:off x="372482" y="1100551"/>
            <a:ext cx="675005" cy="675005"/>
          </a:xfrm>
          <a:custGeom>
            <a:avLst/>
            <a:gdLst/>
            <a:ahLst/>
            <a:cxnLst/>
            <a:rect l="l" t="t" r="r" b="b"/>
            <a:pathLst>
              <a:path w="675005" h="675005">
                <a:moveTo>
                  <a:pt x="337400" y="674814"/>
                </a:moveTo>
                <a:lnTo>
                  <a:pt x="383121" y="671728"/>
                </a:lnTo>
                <a:lnTo>
                  <a:pt x="426991" y="662741"/>
                </a:lnTo>
                <a:lnTo>
                  <a:pt x="468606" y="648257"/>
                </a:lnTo>
                <a:lnTo>
                  <a:pt x="507560" y="628682"/>
                </a:lnTo>
                <a:lnTo>
                  <a:pt x="543449" y="604421"/>
                </a:lnTo>
                <a:lnTo>
                  <a:pt x="575867" y="575878"/>
                </a:lnTo>
                <a:lnTo>
                  <a:pt x="604409" y="543459"/>
                </a:lnTo>
                <a:lnTo>
                  <a:pt x="628670" y="507569"/>
                </a:lnTo>
                <a:lnTo>
                  <a:pt x="648245" y="468613"/>
                </a:lnTo>
                <a:lnTo>
                  <a:pt x="662728" y="426996"/>
                </a:lnTo>
                <a:lnTo>
                  <a:pt x="671716" y="383124"/>
                </a:lnTo>
                <a:lnTo>
                  <a:pt x="674801" y="337400"/>
                </a:lnTo>
                <a:lnTo>
                  <a:pt x="671716" y="291680"/>
                </a:lnTo>
                <a:lnTo>
                  <a:pt x="662728" y="247810"/>
                </a:lnTo>
                <a:lnTo>
                  <a:pt x="648245" y="206195"/>
                </a:lnTo>
                <a:lnTo>
                  <a:pt x="628670" y="167241"/>
                </a:lnTo>
                <a:lnTo>
                  <a:pt x="604409" y="131352"/>
                </a:lnTo>
                <a:lnTo>
                  <a:pt x="575867" y="98934"/>
                </a:lnTo>
                <a:lnTo>
                  <a:pt x="543449" y="70392"/>
                </a:lnTo>
                <a:lnTo>
                  <a:pt x="507560" y="46131"/>
                </a:lnTo>
                <a:lnTo>
                  <a:pt x="468606" y="26556"/>
                </a:lnTo>
                <a:lnTo>
                  <a:pt x="426991" y="12073"/>
                </a:lnTo>
                <a:lnTo>
                  <a:pt x="383121" y="3085"/>
                </a:lnTo>
                <a:lnTo>
                  <a:pt x="337400" y="0"/>
                </a:lnTo>
                <a:lnTo>
                  <a:pt x="291680" y="3085"/>
                </a:lnTo>
                <a:lnTo>
                  <a:pt x="247810" y="12073"/>
                </a:lnTo>
                <a:lnTo>
                  <a:pt x="206195" y="26556"/>
                </a:lnTo>
                <a:lnTo>
                  <a:pt x="167241" y="46131"/>
                </a:lnTo>
                <a:lnTo>
                  <a:pt x="131352" y="70392"/>
                </a:lnTo>
                <a:lnTo>
                  <a:pt x="98934" y="98934"/>
                </a:lnTo>
                <a:lnTo>
                  <a:pt x="70392" y="131352"/>
                </a:lnTo>
                <a:lnTo>
                  <a:pt x="46131" y="167241"/>
                </a:lnTo>
                <a:lnTo>
                  <a:pt x="26556" y="206195"/>
                </a:lnTo>
                <a:lnTo>
                  <a:pt x="12073" y="247810"/>
                </a:lnTo>
                <a:lnTo>
                  <a:pt x="3085" y="291680"/>
                </a:lnTo>
                <a:lnTo>
                  <a:pt x="0" y="337400"/>
                </a:lnTo>
                <a:lnTo>
                  <a:pt x="3085" y="383124"/>
                </a:lnTo>
                <a:lnTo>
                  <a:pt x="12073" y="426996"/>
                </a:lnTo>
                <a:lnTo>
                  <a:pt x="26556" y="468613"/>
                </a:lnTo>
                <a:lnTo>
                  <a:pt x="46131" y="507569"/>
                </a:lnTo>
                <a:lnTo>
                  <a:pt x="70392" y="543459"/>
                </a:lnTo>
                <a:lnTo>
                  <a:pt x="98934" y="575878"/>
                </a:lnTo>
                <a:lnTo>
                  <a:pt x="131352" y="604421"/>
                </a:lnTo>
                <a:lnTo>
                  <a:pt x="167241" y="628682"/>
                </a:lnTo>
                <a:lnTo>
                  <a:pt x="206195" y="648257"/>
                </a:lnTo>
                <a:lnTo>
                  <a:pt x="247810" y="662741"/>
                </a:lnTo>
                <a:lnTo>
                  <a:pt x="291680" y="671728"/>
                </a:lnTo>
                <a:lnTo>
                  <a:pt x="337400" y="674814"/>
                </a:lnTo>
                <a:close/>
              </a:path>
            </a:pathLst>
          </a:custGeom>
          <a:ln w="50800">
            <a:solidFill>
              <a:srgbClr val="CDDFC6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219" name="object 60">
            <a:extLst>
              <a:ext uri="{FF2B5EF4-FFF2-40B4-BE49-F238E27FC236}">
                <a16:creationId xmlns:a16="http://schemas.microsoft.com/office/drawing/2014/main" id="{34B2DDE0-6CD6-F647-A6BA-794C372F196D}"/>
              </a:ext>
            </a:extLst>
          </p:cNvPr>
          <p:cNvSpPr txBox="1"/>
          <p:nvPr/>
        </p:nvSpPr>
        <p:spPr>
          <a:xfrm>
            <a:off x="1819832" y="1090964"/>
            <a:ext cx="4475744" cy="27443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55879" rIns="0" bIns="0" rtlCol="0">
            <a:spAutoFit/>
          </a:bodyPr>
          <a:lstStyle/>
          <a:p>
            <a:pPr marL="22225" marR="5080" lvl="0" indent="-10160" algn="ctr" defTabSz="914400" rtl="0" eaLnBrk="1" fontAlgn="auto" latinLnBrk="0" hangingPunct="1">
              <a:lnSpc>
                <a:spcPts val="1700"/>
              </a:lnSpc>
              <a:spcBef>
                <a:spcPts val="43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700" b="1" spc="30" dirty="0" smtClean="0">
                <a:solidFill>
                  <a:srgbClr val="30A249"/>
                </a:solidFill>
                <a:latin typeface="SB Sans Display Light" panose="020B0303040504020204" pitchFamily="34" charset="0"/>
                <a:cs typeface="SB Sans Display Light" panose="020B0303040504020204" pitchFamily="34" charset="0"/>
              </a:rPr>
              <a:t>Возможные цели финансирования</a:t>
            </a:r>
            <a:endParaRPr kumimoji="0" sz="17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B Sans Display Light" panose="020B0303040504020204" pitchFamily="34" charset="0"/>
              <a:cs typeface="SB Sans Display Light" panose="020B0303040504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14193" y="1529426"/>
            <a:ext cx="1050154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u-RU" sz="10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- приобретение недвижимого и движимого имущества (оборудования, техники, транспортных средств, агрегатов) для реализации проектов технического перевооружения, модернизации  и расширения действующего производства или создания нового производства, включая косвенные затраты по соответствующим контрактам (затраты по оплате таможенных пошлин, налогов и сборов; затраты на осуществление инжиниринговых, </a:t>
            </a:r>
            <a:r>
              <a:rPr lang="ru-RU" sz="1000" b="1" dirty="0" err="1">
                <a:latin typeface="Century Gothic" panose="020B0502020202020204" pitchFamily="34" charset="0"/>
                <a:ea typeface="Times New Roman" panose="02020603050405020304" pitchFamily="18" charset="0"/>
              </a:rPr>
              <a:t>шефмонтажных</a:t>
            </a:r>
            <a:r>
              <a:rPr lang="ru-RU" sz="10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, строительно-монтажных и пуско-наладочных работ; затраты на запасные части; затраты на обучение персонала и т.п.);</a:t>
            </a:r>
          </a:p>
          <a:p>
            <a:pPr marL="171450" indent="-17145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u-RU" sz="10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- платежи за аренду недвижимого и движимого имущества в рамках реализации Инвестиционных проектов;</a:t>
            </a:r>
          </a:p>
          <a:p>
            <a:pPr marL="171450" indent="-17145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u-RU" sz="10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- приобретение животных, учитываемых впоследствии, после получения приплода, в составе основных средств (основное стадо, родительское стадо, маточное поголовье);</a:t>
            </a:r>
          </a:p>
          <a:p>
            <a:pPr marL="171450" indent="-17145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u-RU" sz="10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- выполнение строительно-монтажных работ, связанных с возведением, реконструкцией или техническим перевооружением объектов (в </a:t>
            </a:r>
            <a:r>
              <a:rPr lang="ru-RU" sz="1000" b="1" dirty="0" err="1">
                <a:latin typeface="Century Gothic" panose="020B0502020202020204" pitchFamily="34" charset="0"/>
                <a:ea typeface="Times New Roman" panose="02020603050405020304" pitchFamily="18" charset="0"/>
              </a:rPr>
              <a:t>т.ч</a:t>
            </a:r>
            <a:r>
              <a:rPr lang="ru-RU" sz="10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. промышленных объектов, объектов инженерной и транспортной инфраструктуры);</a:t>
            </a:r>
          </a:p>
          <a:p>
            <a:pPr marL="171450" indent="-17145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u-RU" sz="10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- финансирование разработки месторождений полезных ископаемых с целью их коммерческой эксплуатации;</a:t>
            </a:r>
          </a:p>
          <a:p>
            <a:pPr marL="171450" indent="-17145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u-RU" sz="10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- финансирование расходов на формирование оборотного капитала в рамках реализации Инвестиционных проектов;</a:t>
            </a:r>
          </a:p>
          <a:p>
            <a:pPr marL="171450" indent="-17145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u-RU" sz="10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- приобретение прав аренды земельных участков и иных прав использования земель;</a:t>
            </a:r>
          </a:p>
          <a:p>
            <a:pPr marL="171450" indent="-17145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u-RU" sz="10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- финансирование сделок по купле-продаже предприятий, осуществляемых для реализации Инвестиционных проектов, в том числе посредством выкупа акций, долей (когда средств от текущей деятельности Заемщика без учета приобретения другой компании достаточно для обслуживания привлекаемой суммы кредита);</a:t>
            </a:r>
          </a:p>
          <a:p>
            <a:pPr marL="171450" indent="-17145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u-RU" sz="10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- возмещение ранее понесенных Заемщиком инвестиционных затрат при реализации инвестиционных, в том числе строительных Проектов;</a:t>
            </a:r>
          </a:p>
          <a:p>
            <a:pPr marL="171450" indent="-171450" algn="just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ru-RU" sz="1000" b="1" dirty="0">
                <a:latin typeface="Century Gothic" panose="020B0502020202020204" pitchFamily="34" charset="0"/>
                <a:ea typeface="Times New Roman" panose="02020603050405020304" pitchFamily="18" charset="0"/>
              </a:rPr>
              <a:t>- финансирование строительно-монтажных работ.</a:t>
            </a:r>
          </a:p>
          <a:p>
            <a:pPr indent="342900" algn="just">
              <a:spcBef>
                <a:spcPts val="1200"/>
              </a:spcBef>
              <a:spcAft>
                <a:spcPts val="0"/>
              </a:spcAft>
            </a:pPr>
            <a:r>
              <a:rPr lang="ru-RU" sz="1000" dirty="0">
                <a:solidFill>
                  <a:srgbClr val="30A14A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Процентные платежи, платы и прочие расходы на привлечение заемных ресурсов, в том числе причитающиеся Банку, не могут являться целью кредитования.</a:t>
            </a:r>
          </a:p>
          <a:p>
            <a:pPr indent="342900" algn="just">
              <a:spcBef>
                <a:spcPts val="1200"/>
              </a:spcBef>
              <a:spcAft>
                <a:spcPts val="0"/>
              </a:spcAft>
            </a:pPr>
            <a:r>
              <a:rPr lang="ru-RU" sz="1000" dirty="0">
                <a:solidFill>
                  <a:srgbClr val="30A14A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Затраты на коренное улучшение земель не могут являться целью кредитования</a:t>
            </a:r>
            <a:r>
              <a:rPr lang="ru-RU" sz="1000" dirty="0">
                <a:solidFill>
                  <a:srgbClr val="92D050"/>
                </a:solidFill>
                <a:latin typeface="Century Gothic" panose="020B0502020202020204" pitchFamily="34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57568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466</Words>
  <Application>Microsoft Office PowerPoint</Application>
  <PresentationFormat>Широкоэкранный</PresentationFormat>
  <Paragraphs>39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Fedra Sans Pro Light Light</vt:lpstr>
      <vt:lpstr>Gill Sans</vt:lpstr>
      <vt:lpstr>SB Sans Display Light</vt:lpstr>
      <vt:lpstr>Times New Roman</vt:lpstr>
      <vt:lpstr>Wingdings</vt:lpstr>
      <vt:lpstr>Тема Office</vt:lpstr>
      <vt:lpstr>Презентация PowerPoint</vt:lpstr>
      <vt:lpstr>Презентация PowerPoint</vt:lpstr>
    </vt:vector>
  </TitlesOfParts>
  <Company>ПАО Сбербанк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Литвинова Анна Сергеевна</dc:creator>
  <cp:lastModifiedBy>Литвинова Анна Сергеевна</cp:lastModifiedBy>
  <cp:revision>1</cp:revision>
  <dcterms:created xsi:type="dcterms:W3CDTF">2022-04-26T09:46:40Z</dcterms:created>
  <dcterms:modified xsi:type="dcterms:W3CDTF">2022-04-26T09:48:56Z</dcterms:modified>
</cp:coreProperties>
</file>