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51"/>
  </p:normalViewPr>
  <p:slideViewPr>
    <p:cSldViewPr snapToGrid="0">
      <p:cViewPr>
        <p:scale>
          <a:sx n="75" d="100"/>
          <a:sy n="75" d="100"/>
        </p:scale>
        <p:origin x="17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E0BED-40EA-4259-A919-0D961D66A332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98D40-0612-4087-992F-10E267650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8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http://5AED62A513A9CB1FE0D7912CA88572E3.dms.sberbank.ru/5AED62A513A9CB1FE0D7912CA88572E3-FD32E271FB1D1509B0BCAA7DB2D9B047-ADB65D787CC37920B48C26E16FC195DD/1.png" TargetMode="External"/><Relationship Id="rId2" Type="http://schemas.openxmlformats.org/officeDocument/2006/relationships/image" Target="http://5AED62A513A9CB1FE0D7912CA88572E3.dms.sberbank.ru/5AED62A513A9CB1FE0D7912CA88572E3-FD32E271FB1D1509B0BCAA7DB2D9B047-4B9D276CD7EFB432907A1A9ED12B3CD6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5AED62A513A9CB1FE0D7912CA88572E3.dms.sberbank.ru/5AED62A513A9CB1FE0D7912CA88572E3-FD32E271FB1D1509B0BCAA7DB2D9B047-B33A3714FBA26D141A6F6706CF1F9B03/1.png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http://E0601FC42429CEA5863F46EC918CE818.dms.sberbank.ru/E0601FC42429CEA5863F46EC918CE818-FD32E271FB1D1509B0BCAA7DB2D9B047-1C21AA6384B644A185ACB51E051E7EAD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http://5AED62A513A9CB1FE0D7912CA88572E3.dms.sberbank.ru/5AED62A513A9CB1FE0D7912CA88572E3-5D9497584EF50F4A77BCE49CDCFE4780-B424E2091691F24EE1F1262F17389367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http://5AED62A513A9CB1FE0D7912CA88572E3.dms.sberbank.ru/5AED62A513A9CB1FE0D7912CA88572E3-5D9497584EF50F4A77BCE49CDCFE4780-9CD3F3444C730A350809B9C896A6193B/1.png" TargetMode="External"/><Relationship Id="rId4" Type="http://schemas.openxmlformats.org/officeDocument/2006/relationships/image" Target="http://5AED62A513A9CB1FE0D7912CA88572E3.dms.sberbank.ru/5AED62A513A9CB1FE0D7912CA88572E3-5D9497584EF50F4A77BCE49CDCFE4780-35BEE61E009D9EC8DAD3FEC08E11088F/1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  <p:extLst>
      <p:ext uri="{BB962C8B-B14F-4D97-AF65-F5344CB8AC3E}">
        <p14:creationId xmlns:p14="http://schemas.microsoft.com/office/powerpoint/2010/main" val="346444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  <p:pic>
        <p:nvPicPr>
          <p:cNvPr id="7" name="Рисунок 6" descr="http://5AED62A513A9CB1FE0D7912CA88572E3.dms.sberbank.ru/5AED62A513A9CB1FE0D7912CA88572E3-FD32E271FB1D1509B0BCAA7DB2D9B047-4B9D276CD7EFB432907A1A9ED12B3CD6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5AED62A513A9CB1FE0D7912CA88572E3.dms.sberbank.ru/5AED62A513A9CB1FE0D7912CA88572E3-FD32E271FB1D1509B0BCAA7DB2D9B047-ADB65D787CC37920B48C26E16FC195DD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3270" cy="3273425"/>
          </a:xfrm>
          <a:custGeom>
            <a:avLst/>
            <a:gdLst/>
            <a:ahLst/>
            <a:cxnLst/>
            <a:rect l="l" t="t" r="r" b="b"/>
            <a:pathLst>
              <a:path w="12193270" h="3273425">
                <a:moveTo>
                  <a:pt x="0" y="3272993"/>
                </a:moveTo>
                <a:lnTo>
                  <a:pt x="12193206" y="3272993"/>
                </a:lnTo>
                <a:lnTo>
                  <a:pt x="12193206" y="0"/>
                </a:lnTo>
                <a:lnTo>
                  <a:pt x="0" y="0"/>
                </a:lnTo>
                <a:lnTo>
                  <a:pt x="0" y="3272993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618606" y="476999"/>
            <a:ext cx="1214598" cy="230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1000"/>
            <a:ext cx="12193270" cy="0"/>
          </a:xfrm>
          <a:custGeom>
            <a:avLst/>
            <a:gdLst/>
            <a:ahLst/>
            <a:cxnLst/>
            <a:rect l="l" t="t" r="r" b="b"/>
            <a:pathLst>
              <a:path w="12193270">
                <a:moveTo>
                  <a:pt x="0" y="0"/>
                </a:moveTo>
                <a:lnTo>
                  <a:pt x="12193193" y="0"/>
                </a:lnTo>
              </a:path>
            </a:pathLst>
          </a:custGeom>
          <a:ln w="54000">
            <a:solidFill>
              <a:srgbClr val="30A2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0005" y="902235"/>
            <a:ext cx="11473199" cy="4994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  <p:pic>
        <p:nvPicPr>
          <p:cNvPr id="8" name="Рисунок 7" descr="http://5AED62A513A9CB1FE0D7912CA88572E3.dms.sberbank.ru/5AED62A513A9CB1FE0D7912CA88572E3-FD32E271FB1D1509B0BCAA7DB2D9B047-B33A3714FBA26D141A6F6706CF1F9B03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  <p:extLst>
      <p:ext uri="{BB962C8B-B14F-4D97-AF65-F5344CB8AC3E}">
        <p14:creationId xmlns:p14="http://schemas.microsoft.com/office/powerpoint/2010/main" val="16215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18606" y="476999"/>
            <a:ext cx="1214598" cy="230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  <p:pic>
        <p:nvPicPr>
          <p:cNvPr id="8" name="Рисунок 7" descr="http://E0601FC42429CEA5863F46EC918CE818.dms.sberbank.ru/E0601FC42429CEA5863F46EC918CE818-FD32E271FB1D1509B0BCAA7DB2D9B047-1C21AA6384B644A185ACB51E051E7EAD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81"/>
            <a:ext cx="12192000" cy="864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2700" dist="25400" dir="5400000" rotWithShape="0">
              <a:schemeClr val="bg2">
                <a:lumMod val="90000"/>
                <a:alpha val="2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736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005" y="7099"/>
            <a:ext cx="10899670" cy="861565"/>
          </a:xfrm>
        </p:spPr>
        <p:txBody>
          <a:bodyPr anchor="ctr"/>
          <a:lstStyle>
            <a:lvl1pPr>
              <a:defRPr sz="2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12389302" y="1909002"/>
            <a:ext cx="1039316" cy="280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0-0-0</a:t>
            </a:r>
          </a:p>
        </p:txBody>
      </p:sp>
      <p:sp>
        <p:nvSpPr>
          <p:cNvPr id="32" name="Прямоугольник 31"/>
          <p:cNvSpPr/>
          <p:nvPr userDrawn="1"/>
        </p:nvSpPr>
        <p:spPr>
          <a:xfrm>
            <a:off x="12389302" y="2287918"/>
            <a:ext cx="1039316" cy="28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153-153-153</a:t>
            </a:r>
          </a:p>
        </p:txBody>
      </p:sp>
      <p:sp>
        <p:nvSpPr>
          <p:cNvPr id="33" name="Прямоугольник 32"/>
          <p:cNvSpPr/>
          <p:nvPr userDrawn="1"/>
        </p:nvSpPr>
        <p:spPr>
          <a:xfrm>
            <a:off x="12389302" y="2666834"/>
            <a:ext cx="1039316" cy="280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0-111-60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12389302" y="3045750"/>
            <a:ext cx="1039316" cy="280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17-167-76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12389302" y="3424666"/>
            <a:ext cx="1039316" cy="280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125-194-68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12389302" y="3803582"/>
            <a:ext cx="1039316" cy="280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220-15-0</a:t>
            </a:r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12389302" y="4182498"/>
            <a:ext cx="1039316" cy="280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19-152-132</a:t>
            </a:r>
          </a:p>
        </p:txBody>
      </p:sp>
      <p:sp>
        <p:nvSpPr>
          <p:cNvPr id="38" name="Прямоугольник 37"/>
          <p:cNvSpPr/>
          <p:nvPr userDrawn="1"/>
        </p:nvSpPr>
        <p:spPr>
          <a:xfrm>
            <a:off x="12389302" y="4561414"/>
            <a:ext cx="1039316" cy="280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235-127-46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12389302" y="4940329"/>
            <a:ext cx="1039316" cy="280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12-140-187</a:t>
            </a:r>
          </a:p>
        </p:txBody>
      </p:sp>
      <p:sp>
        <p:nvSpPr>
          <p:cNvPr id="15" name="Text"/>
          <p:cNvSpPr/>
          <p:nvPr userDrawn="1"/>
        </p:nvSpPr>
        <p:spPr>
          <a:xfrm>
            <a:off x="11496674" y="6322605"/>
            <a:ext cx="69532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 sz="2100" cap="none" spc="0">
                <a:solidFill>
                  <a:srgbClr val="000000"/>
                </a:solidFill>
                <a:latin typeface="Fedra Sans Pro Light Light"/>
                <a:ea typeface="Fedra Sans Pro Light Light"/>
                <a:cs typeface="Fedra Sans Pro Light Light"/>
                <a:sym typeface="Fedra Sans Pro Light Light"/>
              </a:defRPr>
            </a:pPr>
            <a:fld id="{86CB4B4D-7CA3-9044-876B-883B54F8677D}" type="slidenum">
              <a:rPr sz="1400">
                <a:solidFill>
                  <a:schemeClr val="accent1"/>
                </a:solidFill>
                <a:latin typeface="+mj-lt"/>
                <a:ea typeface="Fedra Sans Pro Light Light"/>
                <a:cs typeface="Fedra Sans Pro Light Light"/>
                <a:sym typeface="Fedra Sans Pro Light Light"/>
              </a:rPr>
              <a:pPr algn="ctr">
                <a:defRPr sz="2100" cap="none" spc="0">
                  <a:solidFill>
                    <a:srgbClr val="000000"/>
                  </a:solidFill>
                  <a:latin typeface="Fedra Sans Pro Light Light"/>
                  <a:ea typeface="Fedra Sans Pro Light Light"/>
                  <a:cs typeface="Fedra Sans Pro Light Light"/>
                  <a:sym typeface="Fedra Sans Pro Light Light"/>
                </a:defRPr>
              </a:pPr>
              <a:t>‹#›</a:t>
            </a:fld>
            <a:r>
              <a:rPr sz="2100" dirty="0">
                <a:solidFill>
                  <a:schemeClr val="accent1"/>
                </a:solidFill>
                <a:latin typeface="+mj-lt"/>
                <a:ea typeface="Fedra Sans Pro Light Light"/>
                <a:cs typeface="Fedra Sans Pro Light Light"/>
                <a:sym typeface="Fedra Sans Pro Light Light"/>
              </a:rPr>
              <a:t>￼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360" y="-154547"/>
            <a:ext cx="2106206" cy="1184856"/>
          </a:xfrm>
          <a:prstGeom prst="rect">
            <a:avLst/>
          </a:prstGeom>
        </p:spPr>
      </p:pic>
      <p:sp>
        <p:nvSpPr>
          <p:cNvPr id="16" name="Rectangle 2"/>
          <p:cNvSpPr/>
          <p:nvPr userDrawn="1"/>
        </p:nvSpPr>
        <p:spPr>
          <a:xfrm>
            <a:off x="0" y="6785999"/>
            <a:ext cx="12192000" cy="125009"/>
          </a:xfrm>
          <a:prstGeom prst="rect">
            <a:avLst/>
          </a:prstGeom>
          <a:solidFill>
            <a:srgbClr val="21A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Рисунок 71" descr="http://5AED62A513A9CB1FE0D7912CA88572E3.dms.sberbank.ru/5AED62A513A9CB1FE0D7912CA88572E3-5D9497584EF50F4A77BCE49CDCFE4780-B424E2091691F24EE1F1262F1738936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" name="Рисунок 3" descr="http://5AED62A513A9CB1FE0D7912CA88572E3.dms.sberbank.ru/5AED62A513A9CB1FE0D7912CA88572E3-5D9497584EF50F4A77BCE49CDCFE4780-35BEE61E009D9EC8DAD3FEC08E11088F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5AED62A513A9CB1FE0D7912CA88572E3.dms.sberbank.ru/5AED62A513A9CB1FE0D7912CA88572E3-5D9497584EF50F4A77BCE49CDCFE4780-9CD3F3444C730A350809B9C896A6193B/1.png"/>
          <p:cNvPicPr>
            <a:picLocks/>
          </p:cNvPicPr>
          <p:nvPr userDrawn="1"/>
        </p:nvPicPr>
        <p:blipFill>
          <a:blip r:link="rId5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7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9" y="290195"/>
            <a:ext cx="11503751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7300" y="6482716"/>
            <a:ext cx="1572895" cy="13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56535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Product </a:t>
            </a:r>
            <a:r>
              <a:rPr spc="10" dirty="0"/>
              <a:t>Book. </a:t>
            </a:r>
            <a:r>
              <a:rPr spc="15" dirty="0"/>
              <a:t>Жилая</a:t>
            </a:r>
            <a:r>
              <a:rPr spc="-150" dirty="0"/>
              <a:t> </a:t>
            </a:r>
            <a:r>
              <a:rPr spc="20" dirty="0"/>
              <a:t>недвижимость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5359" y="6467078"/>
            <a:ext cx="25654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DB16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  <p:extLst>
      <p:ext uri="{BB962C8B-B14F-4D97-AF65-F5344CB8AC3E}">
        <p14:creationId xmlns:p14="http://schemas.microsoft.com/office/powerpoint/2010/main" val="85745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A46BF6F1-DC82-7E45-8C9C-24B443FB184A}"/>
              </a:ext>
            </a:extLst>
          </p:cNvPr>
          <p:cNvSpPr/>
          <p:nvPr/>
        </p:nvSpPr>
        <p:spPr>
          <a:xfrm>
            <a:off x="0" y="6831000"/>
            <a:ext cx="12193270" cy="0"/>
          </a:xfrm>
          <a:custGeom>
            <a:avLst/>
            <a:gdLst/>
            <a:ahLst/>
            <a:cxnLst/>
            <a:rect l="l" t="t" r="r" b="b"/>
            <a:pathLst>
              <a:path w="12193270">
                <a:moveTo>
                  <a:pt x="0" y="0"/>
                </a:moveTo>
                <a:lnTo>
                  <a:pt x="12193193" y="0"/>
                </a:lnTo>
              </a:path>
            </a:pathLst>
          </a:custGeom>
          <a:ln w="54000">
            <a:solidFill>
              <a:srgbClr val="30A24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806AC1C-D2B2-2545-8F43-F6848B38CFDA}"/>
              </a:ext>
            </a:extLst>
          </p:cNvPr>
          <p:cNvSpPr txBox="1">
            <a:spLocks/>
          </p:cNvSpPr>
          <p:nvPr/>
        </p:nvSpPr>
        <p:spPr>
          <a:xfrm>
            <a:off x="170685" y="-48295"/>
            <a:ext cx="8963755" cy="85921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2200" b="0" i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dirty="0"/>
              <a:t>Оборотный </a:t>
            </a:r>
            <a:r>
              <a:rPr lang="ru-RU" dirty="0" smtClean="0"/>
              <a:t>кредит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100" dirty="0" smtClean="0"/>
              <a:t>Возобновляемая кредитная линия/</a:t>
            </a:r>
            <a:r>
              <a:rPr lang="ru-RU" sz="1100" dirty="0" err="1" smtClean="0"/>
              <a:t>Невозобновляемая</a:t>
            </a:r>
            <a:r>
              <a:rPr lang="ru-RU" sz="1100" dirty="0" smtClean="0"/>
              <a:t> кредитная линия;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100" dirty="0" smtClean="0"/>
              <a:t>Возобновляемая </a:t>
            </a:r>
            <a:r>
              <a:rPr lang="ru-RU" sz="1100" dirty="0"/>
              <a:t>кредитная линия с дифференцированными ставками;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100" dirty="0"/>
              <a:t>Возобновляемая рамочная кредитная линия с дифференцированными ставками</a:t>
            </a:r>
            <a:r>
              <a:rPr lang="ru-RU" sz="1100" dirty="0" smtClean="0"/>
              <a:t>.</a:t>
            </a:r>
            <a:endParaRPr lang="ru-RU" sz="1100" dirty="0"/>
          </a:p>
        </p:txBody>
      </p:sp>
      <p:sp>
        <p:nvSpPr>
          <p:cNvPr id="166" name="object 63">
            <a:extLst>
              <a:ext uri="{FF2B5EF4-FFF2-40B4-BE49-F238E27FC236}">
                <a16:creationId xmlns:a16="http://schemas.microsoft.com/office/drawing/2014/main" id="{15AB951C-47D2-9844-A4EC-EC2016CFC67F}"/>
              </a:ext>
            </a:extLst>
          </p:cNvPr>
          <p:cNvSpPr/>
          <p:nvPr/>
        </p:nvSpPr>
        <p:spPr>
          <a:xfrm flipV="1">
            <a:off x="356792" y="4976801"/>
            <a:ext cx="11256714" cy="99365"/>
          </a:xfrm>
          <a:custGeom>
            <a:avLst/>
            <a:gdLst/>
            <a:ahLst/>
            <a:cxnLst/>
            <a:rect l="l" t="t" r="r" b="b"/>
            <a:pathLst>
              <a:path w="5287010">
                <a:moveTo>
                  <a:pt x="0" y="0"/>
                </a:moveTo>
                <a:lnTo>
                  <a:pt x="5286603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33" name="object 68">
            <a:extLst>
              <a:ext uri="{FF2B5EF4-FFF2-40B4-BE49-F238E27FC236}">
                <a16:creationId xmlns:a16="http://schemas.microsoft.com/office/drawing/2014/main" id="{197E5EF6-2B5B-4142-A84B-05017EC29742}"/>
              </a:ext>
            </a:extLst>
          </p:cNvPr>
          <p:cNvSpPr txBox="1"/>
          <p:nvPr/>
        </p:nvSpPr>
        <p:spPr>
          <a:xfrm>
            <a:off x="295662" y="5180482"/>
            <a:ext cx="7663558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типовая структура не </a:t>
            </a:r>
            <a:r>
              <a:rPr lang="ru-RU" sz="1100" dirty="0"/>
              <a:t>применима </a:t>
            </a:r>
            <a:r>
              <a:rPr lang="ru-RU" sz="1100" dirty="0" smtClean="0"/>
              <a:t>для: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spv</a:t>
            </a:r>
            <a:r>
              <a:rPr lang="en-US" sz="1100" dirty="0" smtClean="0"/>
              <a:t> </a:t>
            </a:r>
            <a:r>
              <a:rPr lang="en-US" sz="1100" dirty="0"/>
              <a:t>– </a:t>
            </a:r>
            <a:r>
              <a:rPr lang="ru-RU" sz="1100" dirty="0" smtClean="0"/>
              <a:t>компаний, лизинговых компаний, подрядчиков </a:t>
            </a:r>
            <a:r>
              <a:rPr lang="ru-RU" sz="1100" dirty="0"/>
              <a:t>и </a:t>
            </a:r>
            <a:r>
              <a:rPr lang="ru-RU" sz="1100" dirty="0" smtClean="0"/>
              <a:t>контрактников;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 smtClean="0"/>
              <a:t>целей на </a:t>
            </a:r>
            <a:r>
              <a:rPr lang="ru-RU" sz="1100" dirty="0"/>
              <a:t>возмещение ранее понесенных </a:t>
            </a:r>
            <a:r>
              <a:rPr lang="ru-RU" sz="1100" dirty="0" smtClean="0"/>
              <a:t>затрат;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Для </a:t>
            </a:r>
            <a:r>
              <a:rPr lang="ru-RU" sz="1100" dirty="0"/>
              <a:t>розничной </a:t>
            </a:r>
            <a:r>
              <a:rPr lang="ru-RU" sz="1100" dirty="0" smtClean="0"/>
              <a:t>торговли </a:t>
            </a:r>
            <a:r>
              <a:rPr lang="ru-RU" sz="1100" dirty="0"/>
              <a:t>и </a:t>
            </a:r>
            <a:r>
              <a:rPr lang="ru-RU" sz="1100" dirty="0" smtClean="0"/>
              <a:t>услуг </a:t>
            </a:r>
            <a:r>
              <a:rPr lang="ru-RU" sz="1100" dirty="0"/>
              <a:t>(при наличии ККТ) получение от </a:t>
            </a:r>
            <a:r>
              <a:rPr lang="ru-RU" sz="1100" dirty="0" smtClean="0"/>
              <a:t>Клиентов </a:t>
            </a:r>
            <a:r>
              <a:rPr lang="ru-RU" sz="1100" dirty="0"/>
              <a:t>согласия </a:t>
            </a:r>
            <a:r>
              <a:rPr lang="ru-RU" sz="1100" dirty="0" smtClean="0"/>
              <a:t>на обработку </a:t>
            </a:r>
            <a:r>
              <a:rPr lang="ru-RU" sz="1100" dirty="0"/>
              <a:t>данных </a:t>
            </a:r>
            <a:r>
              <a:rPr lang="ru-RU" sz="1100" dirty="0" smtClean="0"/>
              <a:t>ОФД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smtClean="0"/>
              <a:t>Типовые </a:t>
            </a:r>
            <a:r>
              <a:rPr lang="ru-RU" sz="1100" dirty="0" err="1" smtClean="0"/>
              <a:t>ковенанты</a:t>
            </a:r>
            <a:r>
              <a:rPr lang="ru-RU" sz="1100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 smtClean="0"/>
              <a:t>Долг/</a:t>
            </a:r>
            <a:r>
              <a:rPr lang="en-US" sz="1100" dirty="0" smtClean="0"/>
              <a:t>EBITDA </a:t>
            </a:r>
            <a:r>
              <a:rPr lang="ru-RU" sz="1100" dirty="0" smtClean="0"/>
              <a:t>не более 3,5х, с учетом рассматриваемой сделки;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100" dirty="0" smtClean="0"/>
              <a:t>Для оптовых компаний Долг/Выручка не более 0,4х,</a:t>
            </a:r>
            <a:r>
              <a:rPr lang="ru-RU" sz="1100" dirty="0"/>
              <a:t> </a:t>
            </a:r>
            <a:r>
              <a:rPr lang="ru-RU" sz="1100" dirty="0" smtClean="0"/>
              <a:t>с </a:t>
            </a:r>
            <a:r>
              <a:rPr lang="ru-RU" sz="1100" dirty="0"/>
              <a:t>учетом рассматриваемой </a:t>
            </a:r>
            <a:r>
              <a:rPr lang="ru-RU" sz="1100" dirty="0" smtClean="0"/>
              <a:t>сделки; </a:t>
            </a:r>
            <a:endParaRPr lang="ru-RU" sz="1100" dirty="0"/>
          </a:p>
        </p:txBody>
      </p:sp>
      <p:sp>
        <p:nvSpPr>
          <p:cNvPr id="126" name="object 77">
            <a:extLst>
              <a:ext uri="{FF2B5EF4-FFF2-40B4-BE49-F238E27FC236}">
                <a16:creationId xmlns:a16="http://schemas.microsoft.com/office/drawing/2014/main" id="{63C02B57-8B5E-AA46-975F-76C31597BEB8}"/>
              </a:ext>
            </a:extLst>
          </p:cNvPr>
          <p:cNvSpPr txBox="1"/>
          <p:nvPr/>
        </p:nvSpPr>
        <p:spPr>
          <a:xfrm>
            <a:off x="6392845" y="1973383"/>
            <a:ext cx="548788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cs typeface="SB Sans Display Light" panose="020B0303040504020204" pitchFamily="34" charset="0"/>
              </a:rPr>
              <a:t>Поручительство бенефициара и платежеспособных компаний группы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 smtClean="0">
                <a:cs typeface="SB Sans Display Light" panose="020B0303040504020204" pitchFamily="34" charset="0"/>
              </a:rPr>
              <a:t>Необходимость оформления имущественных активов определяется индивидуально</a:t>
            </a:r>
            <a:endParaRPr lang="ru-RU" sz="1100" dirty="0">
              <a:cs typeface="SB Sans Display Light" panose="020B0303040504020204" pitchFamily="34" charset="0"/>
            </a:endParaRPr>
          </a:p>
        </p:txBody>
      </p:sp>
      <p:sp>
        <p:nvSpPr>
          <p:cNvPr id="183" name="Скругленный прямоугольник 182"/>
          <p:cNvSpPr/>
          <p:nvPr/>
        </p:nvSpPr>
        <p:spPr>
          <a:xfrm>
            <a:off x="7795430" y="3417986"/>
            <a:ext cx="4085303" cy="1035478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object 63">
            <a:extLst>
              <a:ext uri="{FF2B5EF4-FFF2-40B4-BE49-F238E27FC236}">
                <a16:creationId xmlns:a16="http://schemas.microsoft.com/office/drawing/2014/main" id="{FA27B5A3-DF57-3548-8576-17B8C6F3E423}"/>
              </a:ext>
            </a:extLst>
          </p:cNvPr>
          <p:cNvSpPr/>
          <p:nvPr/>
        </p:nvSpPr>
        <p:spPr>
          <a:xfrm flipV="1">
            <a:off x="8971836" y="3485761"/>
            <a:ext cx="2692470" cy="87523"/>
          </a:xfrm>
          <a:custGeom>
            <a:avLst/>
            <a:gdLst/>
            <a:ahLst/>
            <a:cxnLst/>
            <a:rect l="l" t="t" r="r" b="b"/>
            <a:pathLst>
              <a:path w="5287010">
                <a:moveTo>
                  <a:pt x="0" y="0"/>
                </a:moveTo>
                <a:lnTo>
                  <a:pt x="5286603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5" name="object 64">
            <a:extLst>
              <a:ext uri="{FF2B5EF4-FFF2-40B4-BE49-F238E27FC236}">
                <a16:creationId xmlns:a16="http://schemas.microsoft.com/office/drawing/2014/main" id="{D68FD04A-DD8D-0D40-8533-24E783C98652}"/>
              </a:ext>
            </a:extLst>
          </p:cNvPr>
          <p:cNvSpPr txBox="1"/>
          <p:nvPr/>
        </p:nvSpPr>
        <p:spPr>
          <a:xfrm>
            <a:off x="8946086" y="3214921"/>
            <a:ext cx="2774512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4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Источники погашения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6" name="object 10">
            <a:extLst>
              <a:ext uri="{FF2B5EF4-FFF2-40B4-BE49-F238E27FC236}">
                <a16:creationId xmlns:a16="http://schemas.microsoft.com/office/drawing/2014/main" id="{CF1A09C9-5796-BB4B-BA88-094165B1DD6B}"/>
              </a:ext>
            </a:extLst>
          </p:cNvPr>
          <p:cNvSpPr/>
          <p:nvPr/>
        </p:nvSpPr>
        <p:spPr>
          <a:xfrm>
            <a:off x="7814215" y="3010988"/>
            <a:ext cx="1178800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7" name="object 14">
            <a:extLst>
              <a:ext uri="{FF2B5EF4-FFF2-40B4-BE49-F238E27FC236}">
                <a16:creationId xmlns:a16="http://schemas.microsoft.com/office/drawing/2014/main" id="{5D15E5A0-4A7F-8D45-AB6D-F04E178ECCF3}"/>
              </a:ext>
            </a:extLst>
          </p:cNvPr>
          <p:cNvSpPr/>
          <p:nvPr/>
        </p:nvSpPr>
        <p:spPr>
          <a:xfrm>
            <a:off x="7917099" y="3100590"/>
            <a:ext cx="966303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8" name="object 23">
            <a:extLst>
              <a:ext uri="{FF2B5EF4-FFF2-40B4-BE49-F238E27FC236}">
                <a16:creationId xmlns:a16="http://schemas.microsoft.com/office/drawing/2014/main" id="{F16AAC51-F9A3-264F-BE39-18167F6F9459}"/>
              </a:ext>
            </a:extLst>
          </p:cNvPr>
          <p:cNvSpPr/>
          <p:nvPr/>
        </p:nvSpPr>
        <p:spPr>
          <a:xfrm>
            <a:off x="7990921" y="3174410"/>
            <a:ext cx="792577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9" name="object 24">
            <a:extLst>
              <a:ext uri="{FF2B5EF4-FFF2-40B4-BE49-F238E27FC236}">
                <a16:creationId xmlns:a16="http://schemas.microsoft.com/office/drawing/2014/main" id="{488F90C3-94EB-9B47-BCDE-F60FE305677C}"/>
              </a:ext>
            </a:extLst>
          </p:cNvPr>
          <p:cNvSpPr/>
          <p:nvPr/>
        </p:nvSpPr>
        <p:spPr>
          <a:xfrm>
            <a:off x="8238581" y="3444679"/>
            <a:ext cx="48464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0" name="object 25">
            <a:extLst>
              <a:ext uri="{FF2B5EF4-FFF2-40B4-BE49-F238E27FC236}">
                <a16:creationId xmlns:a16="http://schemas.microsoft.com/office/drawing/2014/main" id="{4CFC827C-B009-8F4C-B7B5-EAA8E2AAED67}"/>
              </a:ext>
            </a:extLst>
          </p:cNvPr>
          <p:cNvSpPr/>
          <p:nvPr/>
        </p:nvSpPr>
        <p:spPr>
          <a:xfrm>
            <a:off x="8289564" y="3449753"/>
            <a:ext cx="142410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1" name="object 26">
            <a:extLst>
              <a:ext uri="{FF2B5EF4-FFF2-40B4-BE49-F238E27FC236}">
                <a16:creationId xmlns:a16="http://schemas.microsoft.com/office/drawing/2014/main" id="{4E800F9A-4D86-3F4C-98AB-B9B87B5A0BD4}"/>
              </a:ext>
            </a:extLst>
          </p:cNvPr>
          <p:cNvSpPr/>
          <p:nvPr/>
        </p:nvSpPr>
        <p:spPr>
          <a:xfrm>
            <a:off x="8238581" y="3479195"/>
            <a:ext cx="48464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2" name="object 27">
            <a:extLst>
              <a:ext uri="{FF2B5EF4-FFF2-40B4-BE49-F238E27FC236}">
                <a16:creationId xmlns:a16="http://schemas.microsoft.com/office/drawing/2014/main" id="{E0F877B5-25D1-E548-ADA2-67524CFCA0CD}"/>
              </a:ext>
            </a:extLst>
          </p:cNvPr>
          <p:cNvSpPr/>
          <p:nvPr/>
        </p:nvSpPr>
        <p:spPr>
          <a:xfrm>
            <a:off x="8289564" y="3484269"/>
            <a:ext cx="142410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3" name="object 28">
            <a:extLst>
              <a:ext uri="{FF2B5EF4-FFF2-40B4-BE49-F238E27FC236}">
                <a16:creationId xmlns:a16="http://schemas.microsoft.com/office/drawing/2014/main" id="{A8E0905C-E53B-3D4A-A577-D18E11E0F2C5}"/>
              </a:ext>
            </a:extLst>
          </p:cNvPr>
          <p:cNvSpPr/>
          <p:nvPr/>
        </p:nvSpPr>
        <p:spPr>
          <a:xfrm>
            <a:off x="8238590" y="3513704"/>
            <a:ext cx="48464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4" name="object 29">
            <a:extLst>
              <a:ext uri="{FF2B5EF4-FFF2-40B4-BE49-F238E27FC236}">
                <a16:creationId xmlns:a16="http://schemas.microsoft.com/office/drawing/2014/main" id="{8C19E464-8E67-5A46-A28F-31C65A6F6DE5}"/>
              </a:ext>
            </a:extLst>
          </p:cNvPr>
          <p:cNvSpPr/>
          <p:nvPr/>
        </p:nvSpPr>
        <p:spPr>
          <a:xfrm>
            <a:off x="8238581" y="3548453"/>
            <a:ext cx="79780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5" name="object 30">
            <a:extLst>
              <a:ext uri="{FF2B5EF4-FFF2-40B4-BE49-F238E27FC236}">
                <a16:creationId xmlns:a16="http://schemas.microsoft.com/office/drawing/2014/main" id="{6D23D763-D990-8447-9ED7-AF2219F6ACA3}"/>
              </a:ext>
            </a:extLst>
          </p:cNvPr>
          <p:cNvSpPr/>
          <p:nvPr/>
        </p:nvSpPr>
        <p:spPr>
          <a:xfrm>
            <a:off x="8238589" y="3617255"/>
            <a:ext cx="79780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6" name="object 31">
            <a:extLst>
              <a:ext uri="{FF2B5EF4-FFF2-40B4-BE49-F238E27FC236}">
                <a16:creationId xmlns:a16="http://schemas.microsoft.com/office/drawing/2014/main" id="{60A66DD8-49BA-9549-A230-C933374A55B9}"/>
              </a:ext>
            </a:extLst>
          </p:cNvPr>
          <p:cNvSpPr/>
          <p:nvPr/>
        </p:nvSpPr>
        <p:spPr>
          <a:xfrm>
            <a:off x="8238589" y="3583189"/>
            <a:ext cx="79780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3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3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7" name="object 32">
            <a:extLst>
              <a:ext uri="{FF2B5EF4-FFF2-40B4-BE49-F238E27FC236}">
                <a16:creationId xmlns:a16="http://schemas.microsoft.com/office/drawing/2014/main" id="{8368472C-FD3B-044D-B141-A88572F4CB5C}"/>
              </a:ext>
            </a:extLst>
          </p:cNvPr>
          <p:cNvSpPr/>
          <p:nvPr/>
        </p:nvSpPr>
        <p:spPr>
          <a:xfrm>
            <a:off x="8155640" y="3339729"/>
            <a:ext cx="405609" cy="344170"/>
          </a:xfrm>
          <a:custGeom>
            <a:avLst/>
            <a:gdLst/>
            <a:ahLst/>
            <a:cxnLst/>
            <a:rect l="l" t="t" r="r" b="b"/>
            <a:pathLst>
              <a:path w="345439" h="344170">
                <a:moveTo>
                  <a:pt x="274726" y="0"/>
                </a:moveTo>
                <a:lnTo>
                  <a:pt x="89306" y="0"/>
                </a:lnTo>
                <a:lnTo>
                  <a:pt x="76177" y="2658"/>
                </a:lnTo>
                <a:lnTo>
                  <a:pt x="65446" y="9901"/>
                </a:lnTo>
                <a:lnTo>
                  <a:pt x="58206" y="20632"/>
                </a:lnTo>
                <a:lnTo>
                  <a:pt x="55549" y="33756"/>
                </a:lnTo>
                <a:lnTo>
                  <a:pt x="55549" y="254635"/>
                </a:lnTo>
                <a:lnTo>
                  <a:pt x="26428" y="254635"/>
                </a:lnTo>
                <a:lnTo>
                  <a:pt x="16153" y="256716"/>
                </a:lnTo>
                <a:lnTo>
                  <a:pt x="7751" y="262386"/>
                </a:lnTo>
                <a:lnTo>
                  <a:pt x="2081" y="270788"/>
                </a:lnTo>
                <a:lnTo>
                  <a:pt x="0" y="281063"/>
                </a:lnTo>
                <a:lnTo>
                  <a:pt x="0" y="311480"/>
                </a:lnTo>
                <a:lnTo>
                  <a:pt x="34163" y="344131"/>
                </a:lnTo>
                <a:lnTo>
                  <a:pt x="303174" y="344170"/>
                </a:lnTo>
                <a:lnTo>
                  <a:pt x="319582" y="340849"/>
                </a:lnTo>
                <a:lnTo>
                  <a:pt x="329700" y="334022"/>
                </a:lnTo>
                <a:lnTo>
                  <a:pt x="56705" y="334022"/>
                </a:lnTo>
                <a:lnTo>
                  <a:pt x="32677" y="334010"/>
                </a:lnTo>
                <a:lnTo>
                  <a:pt x="23918" y="332238"/>
                </a:lnTo>
                <a:lnTo>
                  <a:pt x="16760" y="327407"/>
                </a:lnTo>
                <a:lnTo>
                  <a:pt x="11931" y="320245"/>
                </a:lnTo>
                <a:lnTo>
                  <a:pt x="10160" y="311480"/>
                </a:lnTo>
                <a:lnTo>
                  <a:pt x="10160" y="272084"/>
                </a:lnTo>
                <a:lnTo>
                  <a:pt x="17449" y="264795"/>
                </a:lnTo>
                <a:lnTo>
                  <a:pt x="65730" y="264795"/>
                </a:lnTo>
                <a:lnTo>
                  <a:pt x="65709" y="33756"/>
                </a:lnTo>
                <a:lnTo>
                  <a:pt x="67566" y="24583"/>
                </a:lnTo>
                <a:lnTo>
                  <a:pt x="72626" y="17081"/>
                </a:lnTo>
                <a:lnTo>
                  <a:pt x="80127" y="12018"/>
                </a:lnTo>
                <a:lnTo>
                  <a:pt x="89306" y="10160"/>
                </a:lnTo>
                <a:lnTo>
                  <a:pt x="298409" y="10160"/>
                </a:lnTo>
                <a:lnTo>
                  <a:pt x="298083" y="9672"/>
                </a:lnTo>
                <a:lnTo>
                  <a:pt x="287655" y="2605"/>
                </a:lnTo>
                <a:lnTo>
                  <a:pt x="274726" y="0"/>
                </a:lnTo>
                <a:close/>
              </a:path>
              <a:path w="345439" h="344170">
                <a:moveTo>
                  <a:pt x="303174" y="154787"/>
                </a:moveTo>
                <a:lnTo>
                  <a:pt x="206743" y="154787"/>
                </a:lnTo>
                <a:lnTo>
                  <a:pt x="196043" y="156162"/>
                </a:lnTo>
                <a:lnTo>
                  <a:pt x="186351" y="160053"/>
                </a:lnTo>
                <a:lnTo>
                  <a:pt x="178020" y="166108"/>
                </a:lnTo>
                <a:lnTo>
                  <a:pt x="171399" y="173977"/>
                </a:lnTo>
                <a:lnTo>
                  <a:pt x="136194" y="173977"/>
                </a:lnTo>
                <a:lnTo>
                  <a:pt x="133921" y="176250"/>
                </a:lnTo>
                <a:lnTo>
                  <a:pt x="133921" y="181851"/>
                </a:lnTo>
                <a:lnTo>
                  <a:pt x="136194" y="184124"/>
                </a:lnTo>
                <a:lnTo>
                  <a:pt x="166560" y="184124"/>
                </a:lnTo>
                <a:lnTo>
                  <a:pt x="165260" y="188201"/>
                </a:lnTo>
                <a:lnTo>
                  <a:pt x="164553" y="192493"/>
                </a:lnTo>
                <a:lnTo>
                  <a:pt x="164553" y="301980"/>
                </a:lnTo>
                <a:lnTo>
                  <a:pt x="165591" y="311303"/>
                </a:lnTo>
                <a:lnTo>
                  <a:pt x="168552" y="319901"/>
                </a:lnTo>
                <a:lnTo>
                  <a:pt x="173206" y="327549"/>
                </a:lnTo>
                <a:lnTo>
                  <a:pt x="179324" y="334022"/>
                </a:lnTo>
                <a:lnTo>
                  <a:pt x="206743" y="334022"/>
                </a:lnTo>
                <a:lnTo>
                  <a:pt x="194291" y="331500"/>
                </a:lnTo>
                <a:lnTo>
                  <a:pt x="184108" y="324626"/>
                </a:lnTo>
                <a:lnTo>
                  <a:pt x="177236" y="314439"/>
                </a:lnTo>
                <a:lnTo>
                  <a:pt x="174713" y="301980"/>
                </a:lnTo>
                <a:lnTo>
                  <a:pt x="174724" y="188175"/>
                </a:lnTo>
                <a:lnTo>
                  <a:pt x="178295" y="179933"/>
                </a:lnTo>
                <a:lnTo>
                  <a:pt x="190233" y="168389"/>
                </a:lnTo>
                <a:lnTo>
                  <a:pt x="198094" y="164934"/>
                </a:lnTo>
                <a:lnTo>
                  <a:pt x="329701" y="164934"/>
                </a:lnTo>
                <a:lnTo>
                  <a:pt x="319582" y="158107"/>
                </a:lnTo>
                <a:lnTo>
                  <a:pt x="303174" y="154787"/>
                </a:lnTo>
                <a:close/>
              </a:path>
              <a:path w="345439" h="344170">
                <a:moveTo>
                  <a:pt x="329701" y="164934"/>
                </a:moveTo>
                <a:lnTo>
                  <a:pt x="303174" y="164934"/>
                </a:lnTo>
                <a:lnTo>
                  <a:pt x="315631" y="167457"/>
                </a:lnTo>
                <a:lnTo>
                  <a:pt x="325813" y="174329"/>
                </a:lnTo>
                <a:lnTo>
                  <a:pt x="332683" y="184512"/>
                </a:lnTo>
                <a:lnTo>
                  <a:pt x="335203" y="196964"/>
                </a:lnTo>
                <a:lnTo>
                  <a:pt x="335203" y="301980"/>
                </a:lnTo>
                <a:lnTo>
                  <a:pt x="332683" y="314439"/>
                </a:lnTo>
                <a:lnTo>
                  <a:pt x="325813" y="324626"/>
                </a:lnTo>
                <a:lnTo>
                  <a:pt x="315631" y="331500"/>
                </a:lnTo>
                <a:lnTo>
                  <a:pt x="303174" y="334022"/>
                </a:lnTo>
                <a:lnTo>
                  <a:pt x="329718" y="334010"/>
                </a:lnTo>
                <a:lnTo>
                  <a:pt x="332994" y="331800"/>
                </a:lnTo>
                <a:lnTo>
                  <a:pt x="342043" y="318388"/>
                </a:lnTo>
                <a:lnTo>
                  <a:pt x="345363" y="301980"/>
                </a:lnTo>
                <a:lnTo>
                  <a:pt x="345363" y="196964"/>
                </a:lnTo>
                <a:lnTo>
                  <a:pt x="342043" y="180564"/>
                </a:lnTo>
                <a:lnTo>
                  <a:pt x="332994" y="167155"/>
                </a:lnTo>
                <a:lnTo>
                  <a:pt x="329701" y="164934"/>
                </a:lnTo>
                <a:close/>
              </a:path>
              <a:path w="345439" h="344170">
                <a:moveTo>
                  <a:pt x="65730" y="264795"/>
                </a:moveTo>
                <a:lnTo>
                  <a:pt x="55562" y="264795"/>
                </a:lnTo>
                <a:lnTo>
                  <a:pt x="55575" y="311480"/>
                </a:lnTo>
                <a:lnTo>
                  <a:pt x="53910" y="319901"/>
                </a:lnTo>
                <a:lnTo>
                  <a:pt x="53861" y="320078"/>
                </a:lnTo>
                <a:lnTo>
                  <a:pt x="49150" y="327231"/>
                </a:lnTo>
                <a:lnTo>
                  <a:pt x="41907" y="332172"/>
                </a:lnTo>
                <a:lnTo>
                  <a:pt x="32677" y="334010"/>
                </a:lnTo>
                <a:lnTo>
                  <a:pt x="56717" y="334010"/>
                </a:lnTo>
                <a:lnTo>
                  <a:pt x="62357" y="328091"/>
                </a:lnTo>
                <a:lnTo>
                  <a:pt x="65664" y="320245"/>
                </a:lnTo>
                <a:lnTo>
                  <a:pt x="65730" y="264795"/>
                </a:lnTo>
                <a:close/>
              </a:path>
              <a:path w="345439" h="344170">
                <a:moveTo>
                  <a:pt x="112534" y="10160"/>
                </a:moveTo>
                <a:lnTo>
                  <a:pt x="89306" y="10160"/>
                </a:lnTo>
                <a:lnTo>
                  <a:pt x="93218" y="10815"/>
                </a:lnTo>
                <a:lnTo>
                  <a:pt x="100758" y="13785"/>
                </a:lnTo>
                <a:lnTo>
                  <a:pt x="108094" y="20575"/>
                </a:lnTo>
                <a:lnTo>
                  <a:pt x="111391" y="32689"/>
                </a:lnTo>
                <a:lnTo>
                  <a:pt x="111391" y="55664"/>
                </a:lnTo>
                <a:lnTo>
                  <a:pt x="114058" y="68839"/>
                </a:lnTo>
                <a:lnTo>
                  <a:pt x="121327" y="79611"/>
                </a:lnTo>
                <a:lnTo>
                  <a:pt x="132099" y="86880"/>
                </a:lnTo>
                <a:lnTo>
                  <a:pt x="145275" y="89547"/>
                </a:lnTo>
                <a:lnTo>
                  <a:pt x="269646" y="89547"/>
                </a:lnTo>
                <a:lnTo>
                  <a:pt x="269646" y="154787"/>
                </a:lnTo>
                <a:lnTo>
                  <a:pt x="279806" y="154787"/>
                </a:lnTo>
                <a:lnTo>
                  <a:pt x="279806" y="89001"/>
                </a:lnTo>
                <a:lnTo>
                  <a:pt x="290805" y="84910"/>
                </a:lnTo>
                <a:lnTo>
                  <a:pt x="297349" y="79387"/>
                </a:lnTo>
                <a:lnTo>
                  <a:pt x="145275" y="79387"/>
                </a:lnTo>
                <a:lnTo>
                  <a:pt x="136049" y="77520"/>
                </a:lnTo>
                <a:lnTo>
                  <a:pt x="128508" y="72431"/>
                </a:lnTo>
                <a:lnTo>
                  <a:pt x="123418" y="64889"/>
                </a:lnTo>
                <a:lnTo>
                  <a:pt x="121551" y="55664"/>
                </a:lnTo>
                <a:lnTo>
                  <a:pt x="121524" y="23963"/>
                </a:lnTo>
                <a:lnTo>
                  <a:pt x="118148" y="16052"/>
                </a:lnTo>
                <a:lnTo>
                  <a:pt x="112534" y="10160"/>
                </a:lnTo>
                <a:close/>
              </a:path>
              <a:path w="345439" h="344170">
                <a:moveTo>
                  <a:pt x="298409" y="10160"/>
                </a:moveTo>
                <a:lnTo>
                  <a:pt x="112534" y="10160"/>
                </a:lnTo>
                <a:lnTo>
                  <a:pt x="274916" y="10172"/>
                </a:lnTo>
                <a:lnTo>
                  <a:pt x="283707" y="11955"/>
                </a:lnTo>
                <a:lnTo>
                  <a:pt x="290861" y="16802"/>
                </a:lnTo>
                <a:lnTo>
                  <a:pt x="295673" y="23963"/>
                </a:lnTo>
                <a:lnTo>
                  <a:pt x="297434" y="32689"/>
                </a:lnTo>
                <a:lnTo>
                  <a:pt x="297434" y="55664"/>
                </a:lnTo>
                <a:lnTo>
                  <a:pt x="275818" y="79387"/>
                </a:lnTo>
                <a:lnTo>
                  <a:pt x="297349" y="79387"/>
                </a:lnTo>
                <a:lnTo>
                  <a:pt x="299613" y="77476"/>
                </a:lnTo>
                <a:lnTo>
                  <a:pt x="305461" y="67470"/>
                </a:lnTo>
                <a:lnTo>
                  <a:pt x="307581" y="55664"/>
                </a:lnTo>
                <a:lnTo>
                  <a:pt x="307581" y="32689"/>
                </a:lnTo>
                <a:lnTo>
                  <a:pt x="305046" y="20075"/>
                </a:lnTo>
                <a:lnTo>
                  <a:pt x="298409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8" name="object 33">
            <a:extLst>
              <a:ext uri="{FF2B5EF4-FFF2-40B4-BE49-F238E27FC236}">
                <a16:creationId xmlns:a16="http://schemas.microsoft.com/office/drawing/2014/main" id="{3FBA68DC-F874-5D47-8EFE-0670A623070D}"/>
              </a:ext>
            </a:extLst>
          </p:cNvPr>
          <p:cNvSpPr/>
          <p:nvPr/>
        </p:nvSpPr>
        <p:spPr>
          <a:xfrm>
            <a:off x="8345707" y="3516180"/>
            <a:ext cx="152403" cy="14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9" name="object 34">
            <a:extLst>
              <a:ext uri="{FF2B5EF4-FFF2-40B4-BE49-F238E27FC236}">
                <a16:creationId xmlns:a16="http://schemas.microsoft.com/office/drawing/2014/main" id="{DBAF11DC-52FA-5E4E-9686-348C2822B5F4}"/>
              </a:ext>
            </a:extLst>
          </p:cNvPr>
          <p:cNvSpPr/>
          <p:nvPr/>
        </p:nvSpPr>
        <p:spPr>
          <a:xfrm>
            <a:off x="7990921" y="3174410"/>
            <a:ext cx="792577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0" name="object 65">
            <a:extLst>
              <a:ext uri="{FF2B5EF4-FFF2-40B4-BE49-F238E27FC236}">
                <a16:creationId xmlns:a16="http://schemas.microsoft.com/office/drawing/2014/main" id="{9D54FC0E-4206-F24F-87A6-C5CD63A95877}"/>
              </a:ext>
            </a:extLst>
          </p:cNvPr>
          <p:cNvSpPr txBox="1"/>
          <p:nvPr/>
        </p:nvSpPr>
        <p:spPr>
          <a:xfrm>
            <a:off x="8921672" y="3935845"/>
            <a:ext cx="328321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lvl="0" indent="-17145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Текущая деятельность Контрагента</a:t>
            </a:r>
            <a:endParaRPr lang="ru-RU" sz="1100" spc="-15" dirty="0">
              <a:solidFill>
                <a:prstClr val="black"/>
              </a:solidFill>
              <a:cs typeface="SB Sans Display Light" panose="020B0303040504020204" pitchFamily="34" charset="0"/>
            </a:endParaRPr>
          </a:p>
        </p:txBody>
      </p:sp>
      <p:sp>
        <p:nvSpPr>
          <p:cNvPr id="201" name="Скругленный прямоугольник 200"/>
          <p:cNvSpPr/>
          <p:nvPr/>
        </p:nvSpPr>
        <p:spPr>
          <a:xfrm>
            <a:off x="3517154" y="3456604"/>
            <a:ext cx="3976546" cy="996860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95327" y="4894062"/>
            <a:ext cx="11785406" cy="1564925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03" name="object 76">
            <a:extLst>
              <a:ext uri="{FF2B5EF4-FFF2-40B4-BE49-F238E27FC236}">
                <a16:creationId xmlns:a16="http://schemas.microsoft.com/office/drawing/2014/main" id="{B17AFE8B-7D9D-624E-8088-99D8F79C1D03}"/>
              </a:ext>
            </a:extLst>
          </p:cNvPr>
          <p:cNvSpPr txBox="1"/>
          <p:nvPr/>
        </p:nvSpPr>
        <p:spPr>
          <a:xfrm>
            <a:off x="4585735" y="3251160"/>
            <a:ext cx="2447034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Ставка и </a:t>
            </a:r>
            <a:r>
              <a:rPr kumimoji="0" lang="ru-RU" sz="1700" b="1" u="none" strike="noStrike" kern="1200" cap="none" spc="-55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валюта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4" name="object 27">
            <a:extLst>
              <a:ext uri="{FF2B5EF4-FFF2-40B4-BE49-F238E27FC236}">
                <a16:creationId xmlns:a16="http://schemas.microsoft.com/office/drawing/2014/main" id="{2E135F47-7791-9B44-BA61-6750D9EBD2AF}"/>
              </a:ext>
            </a:extLst>
          </p:cNvPr>
          <p:cNvSpPr txBox="1"/>
          <p:nvPr/>
        </p:nvSpPr>
        <p:spPr>
          <a:xfrm>
            <a:off x="4604947" y="3839306"/>
            <a:ext cx="2231102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Р</a:t>
            </a: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убли </a:t>
            </a: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и ин. валюта</a:t>
            </a:r>
          </a:p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Плавающая </a:t>
            </a:r>
          </a:p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Фиксированная</a:t>
            </a:r>
            <a:endParaRPr lang="ru-RU" sz="1100" spc="-15" dirty="0">
              <a:solidFill>
                <a:prstClr val="black"/>
              </a:solidFill>
              <a:cs typeface="SB Sans Display Light" panose="020B0303040504020204" pitchFamily="34" charset="0"/>
            </a:endParaRPr>
          </a:p>
        </p:txBody>
      </p:sp>
      <p:sp>
        <p:nvSpPr>
          <p:cNvPr id="205" name="object 11">
            <a:extLst>
              <a:ext uri="{FF2B5EF4-FFF2-40B4-BE49-F238E27FC236}">
                <a16:creationId xmlns:a16="http://schemas.microsoft.com/office/drawing/2014/main" id="{A01D9C74-FAB0-FE43-A216-416F5D64E4EE}"/>
              </a:ext>
            </a:extLst>
          </p:cNvPr>
          <p:cNvSpPr/>
          <p:nvPr/>
        </p:nvSpPr>
        <p:spPr>
          <a:xfrm>
            <a:off x="3598406" y="3001251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6" name="object 15">
            <a:extLst>
              <a:ext uri="{FF2B5EF4-FFF2-40B4-BE49-F238E27FC236}">
                <a16:creationId xmlns:a16="http://schemas.microsoft.com/office/drawing/2014/main" id="{F6C9A89D-6910-7345-A89B-F02234ABA927}"/>
              </a:ext>
            </a:extLst>
          </p:cNvPr>
          <p:cNvSpPr/>
          <p:nvPr/>
        </p:nvSpPr>
        <p:spPr>
          <a:xfrm>
            <a:off x="3688954" y="309179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7" name="object 35">
            <a:extLst>
              <a:ext uri="{FF2B5EF4-FFF2-40B4-BE49-F238E27FC236}">
                <a16:creationId xmlns:a16="http://schemas.microsoft.com/office/drawing/2014/main" id="{0105AAA8-7895-D44E-988C-B8AC36532A16}"/>
              </a:ext>
            </a:extLst>
          </p:cNvPr>
          <p:cNvSpPr/>
          <p:nvPr/>
        </p:nvSpPr>
        <p:spPr>
          <a:xfrm>
            <a:off x="3762775" y="316561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%</a:t>
            </a:r>
            <a:endParaRPr kumimoji="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8" name="object 58">
            <a:extLst>
              <a:ext uri="{FF2B5EF4-FFF2-40B4-BE49-F238E27FC236}">
                <a16:creationId xmlns:a16="http://schemas.microsoft.com/office/drawing/2014/main" id="{CA1745F4-08CE-E74A-ACFB-28CE4491632A}"/>
              </a:ext>
            </a:extLst>
          </p:cNvPr>
          <p:cNvSpPr/>
          <p:nvPr/>
        </p:nvSpPr>
        <p:spPr>
          <a:xfrm>
            <a:off x="3762775" y="316561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9" name="object 59">
            <a:extLst>
              <a:ext uri="{FF2B5EF4-FFF2-40B4-BE49-F238E27FC236}">
                <a16:creationId xmlns:a16="http://schemas.microsoft.com/office/drawing/2014/main" id="{C4D42E63-6F75-6C45-9FFB-1E576B4F0239}"/>
              </a:ext>
            </a:extLst>
          </p:cNvPr>
          <p:cNvSpPr/>
          <p:nvPr/>
        </p:nvSpPr>
        <p:spPr>
          <a:xfrm flipV="1">
            <a:off x="4809067" y="3506732"/>
            <a:ext cx="2223701" cy="75566"/>
          </a:xfrm>
          <a:custGeom>
            <a:avLst/>
            <a:gdLst/>
            <a:ahLst/>
            <a:cxnLst/>
            <a:rect l="l" t="t" r="r" b="b"/>
            <a:pathLst>
              <a:path w="3129915">
                <a:moveTo>
                  <a:pt x="0" y="0"/>
                </a:moveTo>
                <a:lnTo>
                  <a:pt x="3129305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0" name="Скругленный прямоугольник 209"/>
          <p:cNvSpPr/>
          <p:nvPr/>
        </p:nvSpPr>
        <p:spPr>
          <a:xfrm>
            <a:off x="117553" y="1459870"/>
            <a:ext cx="2806943" cy="1240790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object 9">
            <a:extLst>
              <a:ext uri="{FF2B5EF4-FFF2-40B4-BE49-F238E27FC236}">
                <a16:creationId xmlns:a16="http://schemas.microsoft.com/office/drawing/2014/main" id="{199547BF-F09D-A549-8BB4-150C4C590135}"/>
              </a:ext>
            </a:extLst>
          </p:cNvPr>
          <p:cNvSpPr/>
          <p:nvPr/>
        </p:nvSpPr>
        <p:spPr>
          <a:xfrm>
            <a:off x="208113" y="936191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2" name="object 12">
            <a:extLst>
              <a:ext uri="{FF2B5EF4-FFF2-40B4-BE49-F238E27FC236}">
                <a16:creationId xmlns:a16="http://schemas.microsoft.com/office/drawing/2014/main" id="{ACD47A76-55D9-A643-BA6D-B9CD02D51D80}"/>
              </a:ext>
            </a:extLst>
          </p:cNvPr>
          <p:cNvSpPr/>
          <p:nvPr/>
        </p:nvSpPr>
        <p:spPr>
          <a:xfrm>
            <a:off x="298661" y="102673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3" name="object 18">
            <a:extLst>
              <a:ext uri="{FF2B5EF4-FFF2-40B4-BE49-F238E27FC236}">
                <a16:creationId xmlns:a16="http://schemas.microsoft.com/office/drawing/2014/main" id="{9A152DAC-CBA4-0449-A67F-D60F191B5C5D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4" name="object 19">
            <a:extLst>
              <a:ext uri="{FF2B5EF4-FFF2-40B4-BE49-F238E27FC236}">
                <a16:creationId xmlns:a16="http://schemas.microsoft.com/office/drawing/2014/main" id="{A3444A6A-7268-FA44-AD7C-BA0F96F3E990}"/>
              </a:ext>
            </a:extLst>
          </p:cNvPr>
          <p:cNvSpPr/>
          <p:nvPr/>
        </p:nvSpPr>
        <p:spPr>
          <a:xfrm>
            <a:off x="542099" y="1331706"/>
            <a:ext cx="212725" cy="274320"/>
          </a:xfrm>
          <a:custGeom>
            <a:avLst/>
            <a:gdLst/>
            <a:ahLst/>
            <a:cxnLst/>
            <a:rect l="l" t="t" r="r" b="b"/>
            <a:pathLst>
              <a:path w="212725" h="274319">
                <a:moveTo>
                  <a:pt x="139826" y="0"/>
                </a:moveTo>
                <a:lnTo>
                  <a:pt x="72694" y="0"/>
                </a:lnTo>
                <a:lnTo>
                  <a:pt x="64019" y="1762"/>
                </a:lnTo>
                <a:lnTo>
                  <a:pt x="56907" y="6562"/>
                </a:lnTo>
                <a:lnTo>
                  <a:pt x="52097" y="13673"/>
                </a:lnTo>
                <a:lnTo>
                  <a:pt x="50330" y="22364"/>
                </a:lnTo>
                <a:lnTo>
                  <a:pt x="50330" y="37465"/>
                </a:lnTo>
                <a:lnTo>
                  <a:pt x="51447" y="41363"/>
                </a:lnTo>
                <a:lnTo>
                  <a:pt x="53149" y="44729"/>
                </a:lnTo>
                <a:lnTo>
                  <a:pt x="32329" y="49932"/>
                </a:lnTo>
                <a:lnTo>
                  <a:pt x="15449" y="61996"/>
                </a:lnTo>
                <a:lnTo>
                  <a:pt x="4132" y="79406"/>
                </a:lnTo>
                <a:lnTo>
                  <a:pt x="0" y="100647"/>
                </a:lnTo>
                <a:lnTo>
                  <a:pt x="0" y="218097"/>
                </a:lnTo>
                <a:lnTo>
                  <a:pt x="4415" y="239807"/>
                </a:lnTo>
                <a:lnTo>
                  <a:pt x="16435" y="257592"/>
                </a:lnTo>
                <a:lnTo>
                  <a:pt x="34220" y="269612"/>
                </a:lnTo>
                <a:lnTo>
                  <a:pt x="55930" y="274027"/>
                </a:lnTo>
                <a:lnTo>
                  <a:pt x="156578" y="274027"/>
                </a:lnTo>
                <a:lnTo>
                  <a:pt x="156578" y="262826"/>
                </a:lnTo>
                <a:lnTo>
                  <a:pt x="55930" y="262826"/>
                </a:lnTo>
                <a:lnTo>
                  <a:pt x="38563" y="259298"/>
                </a:lnTo>
                <a:lnTo>
                  <a:pt x="24341" y="249691"/>
                </a:lnTo>
                <a:lnTo>
                  <a:pt x="14731" y="235469"/>
                </a:lnTo>
                <a:lnTo>
                  <a:pt x="11201" y="218097"/>
                </a:lnTo>
                <a:lnTo>
                  <a:pt x="11201" y="100647"/>
                </a:lnTo>
                <a:lnTo>
                  <a:pt x="14731" y="83280"/>
                </a:lnTo>
                <a:lnTo>
                  <a:pt x="24341" y="69057"/>
                </a:lnTo>
                <a:lnTo>
                  <a:pt x="38563" y="59447"/>
                </a:lnTo>
                <a:lnTo>
                  <a:pt x="55930" y="55918"/>
                </a:lnTo>
                <a:lnTo>
                  <a:pt x="117462" y="55918"/>
                </a:lnTo>
                <a:lnTo>
                  <a:pt x="117462" y="44729"/>
                </a:lnTo>
                <a:lnTo>
                  <a:pt x="66560" y="44729"/>
                </a:lnTo>
                <a:lnTo>
                  <a:pt x="61531" y="39700"/>
                </a:lnTo>
                <a:lnTo>
                  <a:pt x="61531" y="16217"/>
                </a:lnTo>
                <a:lnTo>
                  <a:pt x="66560" y="11163"/>
                </a:lnTo>
                <a:lnTo>
                  <a:pt x="158723" y="11163"/>
                </a:lnTo>
                <a:lnTo>
                  <a:pt x="155617" y="6562"/>
                </a:lnTo>
                <a:lnTo>
                  <a:pt x="148511" y="1762"/>
                </a:lnTo>
                <a:lnTo>
                  <a:pt x="139826" y="0"/>
                </a:lnTo>
                <a:close/>
              </a:path>
              <a:path w="212725" h="274319">
                <a:moveTo>
                  <a:pt x="158723" y="11163"/>
                </a:moveTo>
                <a:lnTo>
                  <a:pt x="145961" y="11163"/>
                </a:lnTo>
                <a:lnTo>
                  <a:pt x="151015" y="16217"/>
                </a:lnTo>
                <a:lnTo>
                  <a:pt x="151015" y="39700"/>
                </a:lnTo>
                <a:lnTo>
                  <a:pt x="145961" y="44729"/>
                </a:lnTo>
                <a:lnTo>
                  <a:pt x="136461" y="44729"/>
                </a:lnTo>
                <a:lnTo>
                  <a:pt x="134226" y="46964"/>
                </a:lnTo>
                <a:lnTo>
                  <a:pt x="134226" y="53682"/>
                </a:lnTo>
                <a:lnTo>
                  <a:pt x="136461" y="55918"/>
                </a:lnTo>
                <a:lnTo>
                  <a:pt x="156578" y="55918"/>
                </a:lnTo>
                <a:lnTo>
                  <a:pt x="173967" y="59447"/>
                </a:lnTo>
                <a:lnTo>
                  <a:pt x="188201" y="69057"/>
                </a:lnTo>
                <a:lnTo>
                  <a:pt x="197815" y="83280"/>
                </a:lnTo>
                <a:lnTo>
                  <a:pt x="201345" y="100647"/>
                </a:lnTo>
                <a:lnTo>
                  <a:pt x="201345" y="128612"/>
                </a:lnTo>
                <a:lnTo>
                  <a:pt x="212509" y="128612"/>
                </a:lnTo>
                <a:lnTo>
                  <a:pt x="212509" y="100647"/>
                </a:lnTo>
                <a:lnTo>
                  <a:pt x="208377" y="79326"/>
                </a:lnTo>
                <a:lnTo>
                  <a:pt x="197064" y="61782"/>
                </a:lnTo>
                <a:lnTo>
                  <a:pt x="180196" y="49691"/>
                </a:lnTo>
                <a:lnTo>
                  <a:pt x="159397" y="44729"/>
                </a:lnTo>
                <a:lnTo>
                  <a:pt x="161061" y="41363"/>
                </a:lnTo>
                <a:lnTo>
                  <a:pt x="162178" y="37465"/>
                </a:lnTo>
                <a:lnTo>
                  <a:pt x="162178" y="22364"/>
                </a:lnTo>
                <a:lnTo>
                  <a:pt x="160417" y="13673"/>
                </a:lnTo>
                <a:lnTo>
                  <a:pt x="158723" y="11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5" name="object 20">
            <a:extLst>
              <a:ext uri="{FF2B5EF4-FFF2-40B4-BE49-F238E27FC236}">
                <a16:creationId xmlns:a16="http://schemas.microsoft.com/office/drawing/2014/main" id="{7A75CA9A-1326-AB40-A1AC-395EE76AEAB0}"/>
              </a:ext>
            </a:extLst>
          </p:cNvPr>
          <p:cNvSpPr/>
          <p:nvPr/>
        </p:nvSpPr>
        <p:spPr>
          <a:xfrm>
            <a:off x="598028" y="1398799"/>
            <a:ext cx="100672" cy="17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6" name="object 21">
            <a:extLst>
              <a:ext uri="{FF2B5EF4-FFF2-40B4-BE49-F238E27FC236}">
                <a16:creationId xmlns:a16="http://schemas.microsoft.com/office/drawing/2014/main" id="{9759C0A6-5816-EF47-81C1-034E8DA08619}"/>
              </a:ext>
            </a:extLst>
          </p:cNvPr>
          <p:cNvSpPr/>
          <p:nvPr/>
        </p:nvSpPr>
        <p:spPr>
          <a:xfrm>
            <a:off x="732246" y="1270180"/>
            <a:ext cx="145414" cy="335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7" name="object 22">
            <a:extLst>
              <a:ext uri="{FF2B5EF4-FFF2-40B4-BE49-F238E27FC236}">
                <a16:creationId xmlns:a16="http://schemas.microsoft.com/office/drawing/2014/main" id="{942C8BD3-7266-8540-A655-14E8E1EE8E99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8" name="object 59">
            <a:extLst>
              <a:ext uri="{FF2B5EF4-FFF2-40B4-BE49-F238E27FC236}">
                <a16:creationId xmlns:a16="http://schemas.microsoft.com/office/drawing/2014/main" id="{C4D42E63-6F75-6C45-9FFB-1E576B4F0239}"/>
              </a:ext>
            </a:extLst>
          </p:cNvPr>
          <p:cNvSpPr/>
          <p:nvPr/>
        </p:nvSpPr>
        <p:spPr>
          <a:xfrm>
            <a:off x="1219408" y="1622336"/>
            <a:ext cx="1543613" cy="45719"/>
          </a:xfrm>
          <a:custGeom>
            <a:avLst/>
            <a:gdLst/>
            <a:ahLst/>
            <a:cxnLst/>
            <a:rect l="l" t="t" r="r" b="b"/>
            <a:pathLst>
              <a:path w="3129915">
                <a:moveTo>
                  <a:pt x="0" y="0"/>
                </a:moveTo>
                <a:lnTo>
                  <a:pt x="3129305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9" name="object 60">
            <a:extLst>
              <a:ext uri="{FF2B5EF4-FFF2-40B4-BE49-F238E27FC236}">
                <a16:creationId xmlns:a16="http://schemas.microsoft.com/office/drawing/2014/main" id="{34B2DDE0-6CD6-F647-A6BA-794C372F196D}"/>
              </a:ext>
            </a:extLst>
          </p:cNvPr>
          <p:cNvSpPr txBox="1"/>
          <p:nvPr/>
        </p:nvSpPr>
        <p:spPr>
          <a:xfrm>
            <a:off x="1206956" y="1296706"/>
            <a:ext cx="1080709" cy="2853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Цель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20" name="object 61">
            <a:extLst>
              <a:ext uri="{FF2B5EF4-FFF2-40B4-BE49-F238E27FC236}">
                <a16:creationId xmlns:a16="http://schemas.microsoft.com/office/drawing/2014/main" id="{B85FCF92-3253-F549-A3C8-13BA8D450344}"/>
              </a:ext>
            </a:extLst>
          </p:cNvPr>
          <p:cNvSpPr txBox="1"/>
          <p:nvPr/>
        </p:nvSpPr>
        <p:spPr>
          <a:xfrm>
            <a:off x="253172" y="1948218"/>
            <a:ext cx="2673739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lvl="0" indent="-17145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Пополнение оборотного капитала</a:t>
            </a:r>
          </a:p>
          <a:p>
            <a:pPr marL="171450" marR="5080" lvl="0" indent="-171450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рефинансирование оборотной задолженности Банка </a:t>
            </a:r>
            <a:r>
              <a:rPr lang="en-US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/</a:t>
            </a: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 коммерческого банка</a:t>
            </a:r>
            <a:endParaRPr lang="en-US" sz="1100" spc="-15" dirty="0" smtClean="0">
              <a:solidFill>
                <a:prstClr val="black"/>
              </a:solidFill>
              <a:cs typeface="SB Sans Display Light" panose="020B0303040504020204" pitchFamily="34" charset="0"/>
            </a:endParaRP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117554" y="3459052"/>
            <a:ext cx="3206648" cy="994412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34" name="Скругленный прямоугольник 233"/>
          <p:cNvSpPr/>
          <p:nvPr/>
        </p:nvSpPr>
        <p:spPr>
          <a:xfrm>
            <a:off x="3019912" y="1434306"/>
            <a:ext cx="3193906" cy="1277013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35" name="object 69">
            <a:extLst>
              <a:ext uri="{FF2B5EF4-FFF2-40B4-BE49-F238E27FC236}">
                <a16:creationId xmlns:a16="http://schemas.microsoft.com/office/drawing/2014/main" id="{C6B4A023-62D9-3646-BCB2-6687866CC31C}"/>
              </a:ext>
            </a:extLst>
          </p:cNvPr>
          <p:cNvSpPr/>
          <p:nvPr/>
        </p:nvSpPr>
        <p:spPr>
          <a:xfrm flipV="1">
            <a:off x="4034255" y="1557003"/>
            <a:ext cx="1909345" cy="45719"/>
          </a:xfrm>
          <a:custGeom>
            <a:avLst/>
            <a:gdLst/>
            <a:ahLst/>
            <a:cxnLst/>
            <a:rect l="l" t="t" r="r" b="b"/>
            <a:pathLst>
              <a:path w="1617345">
                <a:moveTo>
                  <a:pt x="0" y="0"/>
                </a:moveTo>
                <a:lnTo>
                  <a:pt x="1617294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6" name="object 76">
            <a:extLst>
              <a:ext uri="{FF2B5EF4-FFF2-40B4-BE49-F238E27FC236}">
                <a16:creationId xmlns:a16="http://schemas.microsoft.com/office/drawing/2014/main" id="{B17AFE8B-7D9D-624E-8088-99D8F79C1D03}"/>
              </a:ext>
            </a:extLst>
          </p:cNvPr>
          <p:cNvSpPr txBox="1"/>
          <p:nvPr/>
        </p:nvSpPr>
        <p:spPr>
          <a:xfrm>
            <a:off x="4041386" y="1292444"/>
            <a:ext cx="1696151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Сумма кредита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7" name="object 10">
            <a:extLst>
              <a:ext uri="{FF2B5EF4-FFF2-40B4-BE49-F238E27FC236}">
                <a16:creationId xmlns:a16="http://schemas.microsoft.com/office/drawing/2014/main" id="{C3C27F87-8994-5E4E-91FE-DB69370413BB}"/>
              </a:ext>
            </a:extLst>
          </p:cNvPr>
          <p:cNvSpPr/>
          <p:nvPr/>
        </p:nvSpPr>
        <p:spPr>
          <a:xfrm>
            <a:off x="3047332" y="936555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8" name="object 14">
            <a:extLst>
              <a:ext uri="{FF2B5EF4-FFF2-40B4-BE49-F238E27FC236}">
                <a16:creationId xmlns:a16="http://schemas.microsoft.com/office/drawing/2014/main" id="{F7563BC5-32AB-F84C-97AD-B80B68B01095}"/>
              </a:ext>
            </a:extLst>
          </p:cNvPr>
          <p:cNvSpPr/>
          <p:nvPr/>
        </p:nvSpPr>
        <p:spPr>
          <a:xfrm>
            <a:off x="3137878" y="1027093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9" name="object 23">
            <a:extLst>
              <a:ext uri="{FF2B5EF4-FFF2-40B4-BE49-F238E27FC236}">
                <a16:creationId xmlns:a16="http://schemas.microsoft.com/office/drawing/2014/main" id="{8304D448-BF1C-C84E-B334-7868A2B7F1E1}"/>
              </a:ext>
            </a:extLst>
          </p:cNvPr>
          <p:cNvSpPr/>
          <p:nvPr/>
        </p:nvSpPr>
        <p:spPr>
          <a:xfrm>
            <a:off x="3211699" y="110091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0" name="object 24">
            <a:extLst>
              <a:ext uri="{FF2B5EF4-FFF2-40B4-BE49-F238E27FC236}">
                <a16:creationId xmlns:a16="http://schemas.microsoft.com/office/drawing/2014/main" id="{34AFC0EF-14B2-7847-B668-87CE820A0978}"/>
              </a:ext>
            </a:extLst>
          </p:cNvPr>
          <p:cNvSpPr/>
          <p:nvPr/>
        </p:nvSpPr>
        <p:spPr>
          <a:xfrm>
            <a:off x="3459359" y="1371182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1" name="object 25">
            <a:extLst>
              <a:ext uri="{FF2B5EF4-FFF2-40B4-BE49-F238E27FC236}">
                <a16:creationId xmlns:a16="http://schemas.microsoft.com/office/drawing/2014/main" id="{A867B95F-5312-5A40-806E-FB037A175BF8}"/>
              </a:ext>
            </a:extLst>
          </p:cNvPr>
          <p:cNvSpPr/>
          <p:nvPr/>
        </p:nvSpPr>
        <p:spPr>
          <a:xfrm>
            <a:off x="3510342" y="1376256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2" name="object 26">
            <a:extLst>
              <a:ext uri="{FF2B5EF4-FFF2-40B4-BE49-F238E27FC236}">
                <a16:creationId xmlns:a16="http://schemas.microsoft.com/office/drawing/2014/main" id="{952BE5DD-5A12-A54E-94D9-8F21E23E5B17}"/>
              </a:ext>
            </a:extLst>
          </p:cNvPr>
          <p:cNvSpPr/>
          <p:nvPr/>
        </p:nvSpPr>
        <p:spPr>
          <a:xfrm>
            <a:off x="3459359" y="1405698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3" name="object 27">
            <a:extLst>
              <a:ext uri="{FF2B5EF4-FFF2-40B4-BE49-F238E27FC236}">
                <a16:creationId xmlns:a16="http://schemas.microsoft.com/office/drawing/2014/main" id="{09E76054-C3B1-044B-957F-18587CAA16F0}"/>
              </a:ext>
            </a:extLst>
          </p:cNvPr>
          <p:cNvSpPr/>
          <p:nvPr/>
        </p:nvSpPr>
        <p:spPr>
          <a:xfrm>
            <a:off x="3510342" y="1410772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4" name="object 28">
            <a:extLst>
              <a:ext uri="{FF2B5EF4-FFF2-40B4-BE49-F238E27FC236}">
                <a16:creationId xmlns:a16="http://schemas.microsoft.com/office/drawing/2014/main" id="{E0C91D62-23E9-7045-B0E3-A9EC07D664F4}"/>
              </a:ext>
            </a:extLst>
          </p:cNvPr>
          <p:cNvSpPr/>
          <p:nvPr/>
        </p:nvSpPr>
        <p:spPr>
          <a:xfrm>
            <a:off x="3459368" y="1440207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5" name="object 29">
            <a:extLst>
              <a:ext uri="{FF2B5EF4-FFF2-40B4-BE49-F238E27FC236}">
                <a16:creationId xmlns:a16="http://schemas.microsoft.com/office/drawing/2014/main" id="{F3A4B63E-0992-4D4A-90F2-F50ABBA2C529}"/>
              </a:ext>
            </a:extLst>
          </p:cNvPr>
          <p:cNvSpPr/>
          <p:nvPr/>
        </p:nvSpPr>
        <p:spPr>
          <a:xfrm>
            <a:off x="3459359" y="1474956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6" name="object 30">
            <a:extLst>
              <a:ext uri="{FF2B5EF4-FFF2-40B4-BE49-F238E27FC236}">
                <a16:creationId xmlns:a16="http://schemas.microsoft.com/office/drawing/2014/main" id="{D4D7648B-5CB3-8A43-B75B-1AFFDCB4387A}"/>
              </a:ext>
            </a:extLst>
          </p:cNvPr>
          <p:cNvSpPr/>
          <p:nvPr/>
        </p:nvSpPr>
        <p:spPr>
          <a:xfrm>
            <a:off x="3459367" y="1543758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7" name="object 31">
            <a:extLst>
              <a:ext uri="{FF2B5EF4-FFF2-40B4-BE49-F238E27FC236}">
                <a16:creationId xmlns:a16="http://schemas.microsoft.com/office/drawing/2014/main" id="{405D3902-1871-C347-8124-37E171BC5DA1}"/>
              </a:ext>
            </a:extLst>
          </p:cNvPr>
          <p:cNvSpPr/>
          <p:nvPr/>
        </p:nvSpPr>
        <p:spPr>
          <a:xfrm>
            <a:off x="3459367" y="1509692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3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3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8" name="object 32">
            <a:extLst>
              <a:ext uri="{FF2B5EF4-FFF2-40B4-BE49-F238E27FC236}">
                <a16:creationId xmlns:a16="http://schemas.microsoft.com/office/drawing/2014/main" id="{69EBF031-4ABE-3C44-B0B0-EF28533F7CF3}"/>
              </a:ext>
            </a:extLst>
          </p:cNvPr>
          <p:cNvSpPr/>
          <p:nvPr/>
        </p:nvSpPr>
        <p:spPr>
          <a:xfrm>
            <a:off x="3376419" y="1266232"/>
            <a:ext cx="345440" cy="344170"/>
          </a:xfrm>
          <a:custGeom>
            <a:avLst/>
            <a:gdLst/>
            <a:ahLst/>
            <a:cxnLst/>
            <a:rect l="l" t="t" r="r" b="b"/>
            <a:pathLst>
              <a:path w="345439" h="344170">
                <a:moveTo>
                  <a:pt x="274726" y="0"/>
                </a:moveTo>
                <a:lnTo>
                  <a:pt x="89306" y="0"/>
                </a:lnTo>
                <a:lnTo>
                  <a:pt x="76177" y="2658"/>
                </a:lnTo>
                <a:lnTo>
                  <a:pt x="65446" y="9901"/>
                </a:lnTo>
                <a:lnTo>
                  <a:pt x="58206" y="20632"/>
                </a:lnTo>
                <a:lnTo>
                  <a:pt x="55549" y="33756"/>
                </a:lnTo>
                <a:lnTo>
                  <a:pt x="55549" y="254635"/>
                </a:lnTo>
                <a:lnTo>
                  <a:pt x="26428" y="254635"/>
                </a:lnTo>
                <a:lnTo>
                  <a:pt x="16153" y="256716"/>
                </a:lnTo>
                <a:lnTo>
                  <a:pt x="7751" y="262386"/>
                </a:lnTo>
                <a:lnTo>
                  <a:pt x="2081" y="270788"/>
                </a:lnTo>
                <a:lnTo>
                  <a:pt x="0" y="281063"/>
                </a:lnTo>
                <a:lnTo>
                  <a:pt x="0" y="311480"/>
                </a:lnTo>
                <a:lnTo>
                  <a:pt x="34163" y="344131"/>
                </a:lnTo>
                <a:lnTo>
                  <a:pt x="303174" y="344170"/>
                </a:lnTo>
                <a:lnTo>
                  <a:pt x="319582" y="340849"/>
                </a:lnTo>
                <a:lnTo>
                  <a:pt x="329700" y="334022"/>
                </a:lnTo>
                <a:lnTo>
                  <a:pt x="56705" y="334022"/>
                </a:lnTo>
                <a:lnTo>
                  <a:pt x="32677" y="334010"/>
                </a:lnTo>
                <a:lnTo>
                  <a:pt x="23918" y="332238"/>
                </a:lnTo>
                <a:lnTo>
                  <a:pt x="16760" y="327407"/>
                </a:lnTo>
                <a:lnTo>
                  <a:pt x="11931" y="320245"/>
                </a:lnTo>
                <a:lnTo>
                  <a:pt x="10160" y="311480"/>
                </a:lnTo>
                <a:lnTo>
                  <a:pt x="10160" y="272084"/>
                </a:lnTo>
                <a:lnTo>
                  <a:pt x="17449" y="264795"/>
                </a:lnTo>
                <a:lnTo>
                  <a:pt x="65730" y="264795"/>
                </a:lnTo>
                <a:lnTo>
                  <a:pt x="65709" y="33756"/>
                </a:lnTo>
                <a:lnTo>
                  <a:pt x="67566" y="24583"/>
                </a:lnTo>
                <a:lnTo>
                  <a:pt x="72626" y="17081"/>
                </a:lnTo>
                <a:lnTo>
                  <a:pt x="80127" y="12018"/>
                </a:lnTo>
                <a:lnTo>
                  <a:pt x="89306" y="10160"/>
                </a:lnTo>
                <a:lnTo>
                  <a:pt x="298409" y="10160"/>
                </a:lnTo>
                <a:lnTo>
                  <a:pt x="298083" y="9672"/>
                </a:lnTo>
                <a:lnTo>
                  <a:pt x="287655" y="2605"/>
                </a:lnTo>
                <a:lnTo>
                  <a:pt x="274726" y="0"/>
                </a:lnTo>
                <a:close/>
              </a:path>
              <a:path w="345439" h="344170">
                <a:moveTo>
                  <a:pt x="303174" y="154787"/>
                </a:moveTo>
                <a:lnTo>
                  <a:pt x="206743" y="154787"/>
                </a:lnTo>
                <a:lnTo>
                  <a:pt x="196043" y="156162"/>
                </a:lnTo>
                <a:lnTo>
                  <a:pt x="186351" y="160053"/>
                </a:lnTo>
                <a:lnTo>
                  <a:pt x="178020" y="166108"/>
                </a:lnTo>
                <a:lnTo>
                  <a:pt x="171399" y="173977"/>
                </a:lnTo>
                <a:lnTo>
                  <a:pt x="136194" y="173977"/>
                </a:lnTo>
                <a:lnTo>
                  <a:pt x="133921" y="176250"/>
                </a:lnTo>
                <a:lnTo>
                  <a:pt x="133921" y="181851"/>
                </a:lnTo>
                <a:lnTo>
                  <a:pt x="136194" y="184124"/>
                </a:lnTo>
                <a:lnTo>
                  <a:pt x="166560" y="184124"/>
                </a:lnTo>
                <a:lnTo>
                  <a:pt x="165260" y="188201"/>
                </a:lnTo>
                <a:lnTo>
                  <a:pt x="164553" y="192493"/>
                </a:lnTo>
                <a:lnTo>
                  <a:pt x="164553" y="301980"/>
                </a:lnTo>
                <a:lnTo>
                  <a:pt x="165591" y="311303"/>
                </a:lnTo>
                <a:lnTo>
                  <a:pt x="168552" y="319901"/>
                </a:lnTo>
                <a:lnTo>
                  <a:pt x="173206" y="327549"/>
                </a:lnTo>
                <a:lnTo>
                  <a:pt x="179324" y="334022"/>
                </a:lnTo>
                <a:lnTo>
                  <a:pt x="206743" y="334022"/>
                </a:lnTo>
                <a:lnTo>
                  <a:pt x="194291" y="331500"/>
                </a:lnTo>
                <a:lnTo>
                  <a:pt x="184108" y="324626"/>
                </a:lnTo>
                <a:lnTo>
                  <a:pt x="177236" y="314439"/>
                </a:lnTo>
                <a:lnTo>
                  <a:pt x="174713" y="301980"/>
                </a:lnTo>
                <a:lnTo>
                  <a:pt x="174724" y="188175"/>
                </a:lnTo>
                <a:lnTo>
                  <a:pt x="178295" y="179933"/>
                </a:lnTo>
                <a:lnTo>
                  <a:pt x="190233" y="168389"/>
                </a:lnTo>
                <a:lnTo>
                  <a:pt x="198094" y="164934"/>
                </a:lnTo>
                <a:lnTo>
                  <a:pt x="329701" y="164934"/>
                </a:lnTo>
                <a:lnTo>
                  <a:pt x="319582" y="158107"/>
                </a:lnTo>
                <a:lnTo>
                  <a:pt x="303174" y="154787"/>
                </a:lnTo>
                <a:close/>
              </a:path>
              <a:path w="345439" h="344170">
                <a:moveTo>
                  <a:pt x="329701" y="164934"/>
                </a:moveTo>
                <a:lnTo>
                  <a:pt x="303174" y="164934"/>
                </a:lnTo>
                <a:lnTo>
                  <a:pt x="315631" y="167457"/>
                </a:lnTo>
                <a:lnTo>
                  <a:pt x="325813" y="174329"/>
                </a:lnTo>
                <a:lnTo>
                  <a:pt x="332683" y="184512"/>
                </a:lnTo>
                <a:lnTo>
                  <a:pt x="335203" y="196964"/>
                </a:lnTo>
                <a:lnTo>
                  <a:pt x="335203" y="301980"/>
                </a:lnTo>
                <a:lnTo>
                  <a:pt x="332683" y="314439"/>
                </a:lnTo>
                <a:lnTo>
                  <a:pt x="325813" y="324626"/>
                </a:lnTo>
                <a:lnTo>
                  <a:pt x="315631" y="331500"/>
                </a:lnTo>
                <a:lnTo>
                  <a:pt x="303174" y="334022"/>
                </a:lnTo>
                <a:lnTo>
                  <a:pt x="329718" y="334010"/>
                </a:lnTo>
                <a:lnTo>
                  <a:pt x="332994" y="331800"/>
                </a:lnTo>
                <a:lnTo>
                  <a:pt x="342043" y="318388"/>
                </a:lnTo>
                <a:lnTo>
                  <a:pt x="345363" y="301980"/>
                </a:lnTo>
                <a:lnTo>
                  <a:pt x="345363" y="196964"/>
                </a:lnTo>
                <a:lnTo>
                  <a:pt x="342043" y="180564"/>
                </a:lnTo>
                <a:lnTo>
                  <a:pt x="332994" y="167155"/>
                </a:lnTo>
                <a:lnTo>
                  <a:pt x="329701" y="164934"/>
                </a:lnTo>
                <a:close/>
              </a:path>
              <a:path w="345439" h="344170">
                <a:moveTo>
                  <a:pt x="65730" y="264795"/>
                </a:moveTo>
                <a:lnTo>
                  <a:pt x="55562" y="264795"/>
                </a:lnTo>
                <a:lnTo>
                  <a:pt x="55575" y="311480"/>
                </a:lnTo>
                <a:lnTo>
                  <a:pt x="53910" y="319901"/>
                </a:lnTo>
                <a:lnTo>
                  <a:pt x="53861" y="320078"/>
                </a:lnTo>
                <a:lnTo>
                  <a:pt x="49150" y="327231"/>
                </a:lnTo>
                <a:lnTo>
                  <a:pt x="41907" y="332172"/>
                </a:lnTo>
                <a:lnTo>
                  <a:pt x="32677" y="334010"/>
                </a:lnTo>
                <a:lnTo>
                  <a:pt x="56717" y="334010"/>
                </a:lnTo>
                <a:lnTo>
                  <a:pt x="62357" y="328091"/>
                </a:lnTo>
                <a:lnTo>
                  <a:pt x="65664" y="320245"/>
                </a:lnTo>
                <a:lnTo>
                  <a:pt x="65730" y="264795"/>
                </a:lnTo>
                <a:close/>
              </a:path>
              <a:path w="345439" h="344170">
                <a:moveTo>
                  <a:pt x="112534" y="10160"/>
                </a:moveTo>
                <a:lnTo>
                  <a:pt x="89306" y="10160"/>
                </a:lnTo>
                <a:lnTo>
                  <a:pt x="93218" y="10815"/>
                </a:lnTo>
                <a:lnTo>
                  <a:pt x="100758" y="13785"/>
                </a:lnTo>
                <a:lnTo>
                  <a:pt x="108094" y="20575"/>
                </a:lnTo>
                <a:lnTo>
                  <a:pt x="111391" y="32689"/>
                </a:lnTo>
                <a:lnTo>
                  <a:pt x="111391" y="55664"/>
                </a:lnTo>
                <a:lnTo>
                  <a:pt x="114058" y="68839"/>
                </a:lnTo>
                <a:lnTo>
                  <a:pt x="121327" y="79611"/>
                </a:lnTo>
                <a:lnTo>
                  <a:pt x="132099" y="86880"/>
                </a:lnTo>
                <a:lnTo>
                  <a:pt x="145275" y="89547"/>
                </a:lnTo>
                <a:lnTo>
                  <a:pt x="269646" y="89547"/>
                </a:lnTo>
                <a:lnTo>
                  <a:pt x="269646" y="154787"/>
                </a:lnTo>
                <a:lnTo>
                  <a:pt x="279806" y="154787"/>
                </a:lnTo>
                <a:lnTo>
                  <a:pt x="279806" y="89001"/>
                </a:lnTo>
                <a:lnTo>
                  <a:pt x="290805" y="84910"/>
                </a:lnTo>
                <a:lnTo>
                  <a:pt x="297349" y="79387"/>
                </a:lnTo>
                <a:lnTo>
                  <a:pt x="145275" y="79387"/>
                </a:lnTo>
                <a:lnTo>
                  <a:pt x="136049" y="77520"/>
                </a:lnTo>
                <a:lnTo>
                  <a:pt x="128508" y="72431"/>
                </a:lnTo>
                <a:lnTo>
                  <a:pt x="123418" y="64889"/>
                </a:lnTo>
                <a:lnTo>
                  <a:pt x="121551" y="55664"/>
                </a:lnTo>
                <a:lnTo>
                  <a:pt x="121524" y="23963"/>
                </a:lnTo>
                <a:lnTo>
                  <a:pt x="118148" y="16052"/>
                </a:lnTo>
                <a:lnTo>
                  <a:pt x="112534" y="10160"/>
                </a:lnTo>
                <a:close/>
              </a:path>
              <a:path w="345439" h="344170">
                <a:moveTo>
                  <a:pt x="298409" y="10160"/>
                </a:moveTo>
                <a:lnTo>
                  <a:pt x="112534" y="10160"/>
                </a:lnTo>
                <a:lnTo>
                  <a:pt x="274916" y="10172"/>
                </a:lnTo>
                <a:lnTo>
                  <a:pt x="283707" y="11955"/>
                </a:lnTo>
                <a:lnTo>
                  <a:pt x="290861" y="16802"/>
                </a:lnTo>
                <a:lnTo>
                  <a:pt x="295673" y="23963"/>
                </a:lnTo>
                <a:lnTo>
                  <a:pt x="297434" y="32689"/>
                </a:lnTo>
                <a:lnTo>
                  <a:pt x="297434" y="55664"/>
                </a:lnTo>
                <a:lnTo>
                  <a:pt x="275818" y="79387"/>
                </a:lnTo>
                <a:lnTo>
                  <a:pt x="297349" y="79387"/>
                </a:lnTo>
                <a:lnTo>
                  <a:pt x="299613" y="77476"/>
                </a:lnTo>
                <a:lnTo>
                  <a:pt x="305461" y="67470"/>
                </a:lnTo>
                <a:lnTo>
                  <a:pt x="307581" y="55664"/>
                </a:lnTo>
                <a:lnTo>
                  <a:pt x="307581" y="32689"/>
                </a:lnTo>
                <a:lnTo>
                  <a:pt x="305046" y="20075"/>
                </a:lnTo>
                <a:lnTo>
                  <a:pt x="298409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9" name="object 33">
            <a:extLst>
              <a:ext uri="{FF2B5EF4-FFF2-40B4-BE49-F238E27FC236}">
                <a16:creationId xmlns:a16="http://schemas.microsoft.com/office/drawing/2014/main" id="{EF4A905B-8523-2647-B485-EA79B79D5E7D}"/>
              </a:ext>
            </a:extLst>
          </p:cNvPr>
          <p:cNvSpPr/>
          <p:nvPr/>
        </p:nvSpPr>
        <p:spPr>
          <a:xfrm>
            <a:off x="3566485" y="1442683"/>
            <a:ext cx="129795" cy="14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0" name="object 34">
            <a:extLst>
              <a:ext uri="{FF2B5EF4-FFF2-40B4-BE49-F238E27FC236}">
                <a16:creationId xmlns:a16="http://schemas.microsoft.com/office/drawing/2014/main" id="{843C9A63-C183-0F42-B837-16B3D022AA54}"/>
              </a:ext>
            </a:extLst>
          </p:cNvPr>
          <p:cNvSpPr/>
          <p:nvPr/>
        </p:nvSpPr>
        <p:spPr>
          <a:xfrm>
            <a:off x="3211699" y="110091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1" name="object 27">
            <a:extLst>
              <a:ext uri="{FF2B5EF4-FFF2-40B4-BE49-F238E27FC236}">
                <a16:creationId xmlns:a16="http://schemas.microsoft.com/office/drawing/2014/main" id="{2E135F47-7791-9B44-BA61-6750D9EBD2AF}"/>
              </a:ext>
            </a:extLst>
          </p:cNvPr>
          <p:cNvSpPr txBox="1"/>
          <p:nvPr/>
        </p:nvSpPr>
        <p:spPr>
          <a:xfrm>
            <a:off x="3133340" y="1958642"/>
            <a:ext cx="291329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lvl="0" indent="-171450"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Определяется согласно потребности Клиента с учетом фин. </a:t>
            </a:r>
            <a:r>
              <a:rPr lang="ru-RU" sz="1100" spc="-15" dirty="0">
                <a:solidFill>
                  <a:prstClr val="black"/>
                </a:solidFill>
                <a:cs typeface="SB Sans Display Light" panose="020B0303040504020204" pitchFamily="34" charset="0"/>
              </a:rPr>
              <a:t>с</a:t>
            </a: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остояния</a:t>
            </a:r>
            <a:r>
              <a:rPr lang="en-US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 </a:t>
            </a:r>
            <a:r>
              <a:rPr lang="ru-RU" sz="1100" spc="-15" dirty="0" smtClean="0">
                <a:solidFill>
                  <a:prstClr val="black"/>
                </a:solidFill>
                <a:cs typeface="SB Sans Display Light" panose="020B0303040504020204" pitchFamily="34" charset="0"/>
              </a:rPr>
              <a:t>и длительности </a:t>
            </a:r>
            <a:r>
              <a:rPr lang="ru-RU" sz="1100" spc="-15" dirty="0" err="1" smtClean="0">
                <a:solidFill>
                  <a:prstClr val="black"/>
                </a:solidFill>
                <a:cs typeface="SB Sans Display Light" panose="020B0303040504020204" pitchFamily="34" charset="0"/>
              </a:rPr>
              <a:t>фин.цикла</a:t>
            </a:r>
            <a:endParaRPr lang="ru-RU" sz="1100" spc="-15" dirty="0">
              <a:solidFill>
                <a:prstClr val="black"/>
              </a:solidFill>
              <a:cs typeface="SB Sans Display Light" panose="020B0303040504020204" pitchFamily="34" charset="0"/>
            </a:endParaRPr>
          </a:p>
        </p:txBody>
      </p:sp>
      <p:sp>
        <p:nvSpPr>
          <p:cNvPr id="252" name="object 11">
            <a:extLst>
              <a:ext uri="{FF2B5EF4-FFF2-40B4-BE49-F238E27FC236}">
                <a16:creationId xmlns:a16="http://schemas.microsoft.com/office/drawing/2014/main" id="{D3FEEE74-8E1E-A345-BA93-ACD8E1FDBD8A}"/>
              </a:ext>
            </a:extLst>
          </p:cNvPr>
          <p:cNvSpPr/>
          <p:nvPr/>
        </p:nvSpPr>
        <p:spPr>
          <a:xfrm>
            <a:off x="295662" y="2974404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3" name="object 15">
            <a:extLst>
              <a:ext uri="{FF2B5EF4-FFF2-40B4-BE49-F238E27FC236}">
                <a16:creationId xmlns:a16="http://schemas.microsoft.com/office/drawing/2014/main" id="{1EF001A1-8EA4-0F4F-AF89-4C914A641CAE}"/>
              </a:ext>
            </a:extLst>
          </p:cNvPr>
          <p:cNvSpPr/>
          <p:nvPr/>
        </p:nvSpPr>
        <p:spPr>
          <a:xfrm>
            <a:off x="386210" y="3064943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4" name="object 35">
            <a:extLst>
              <a:ext uri="{FF2B5EF4-FFF2-40B4-BE49-F238E27FC236}">
                <a16:creationId xmlns:a16="http://schemas.microsoft.com/office/drawing/2014/main" id="{4E003C18-73A6-A640-8C6E-1B82A351952A}"/>
              </a:ext>
            </a:extLst>
          </p:cNvPr>
          <p:cNvSpPr/>
          <p:nvPr/>
        </p:nvSpPr>
        <p:spPr>
          <a:xfrm>
            <a:off x="460031" y="3138764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5" name="object 36">
            <a:extLst>
              <a:ext uri="{FF2B5EF4-FFF2-40B4-BE49-F238E27FC236}">
                <a16:creationId xmlns:a16="http://schemas.microsoft.com/office/drawing/2014/main" id="{81C611D6-E242-E541-9F1B-C25D178BDE4C}"/>
              </a:ext>
            </a:extLst>
          </p:cNvPr>
          <p:cNvSpPr/>
          <p:nvPr/>
        </p:nvSpPr>
        <p:spPr>
          <a:xfrm>
            <a:off x="820527" y="3465171"/>
            <a:ext cx="158394" cy="158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6" name="object 37">
            <a:extLst>
              <a:ext uri="{FF2B5EF4-FFF2-40B4-BE49-F238E27FC236}">
                <a16:creationId xmlns:a16="http://schemas.microsoft.com/office/drawing/2014/main" id="{FD2ED065-132C-7640-8A67-381FE04A4207}"/>
              </a:ext>
            </a:extLst>
          </p:cNvPr>
          <p:cNvSpPr/>
          <p:nvPr/>
        </p:nvSpPr>
        <p:spPr>
          <a:xfrm>
            <a:off x="615941" y="3328779"/>
            <a:ext cx="295275" cy="238125"/>
          </a:xfrm>
          <a:custGeom>
            <a:avLst/>
            <a:gdLst/>
            <a:ahLst/>
            <a:cxnLst/>
            <a:rect l="l" t="t" r="r" b="b"/>
            <a:pathLst>
              <a:path w="295275" h="238125">
                <a:moveTo>
                  <a:pt x="272415" y="0"/>
                </a:moveTo>
                <a:lnTo>
                  <a:pt x="22364" y="0"/>
                </a:lnTo>
                <a:lnTo>
                  <a:pt x="13667" y="1760"/>
                </a:lnTo>
                <a:lnTo>
                  <a:pt x="6557" y="6557"/>
                </a:lnTo>
                <a:lnTo>
                  <a:pt x="1760" y="13667"/>
                </a:lnTo>
                <a:lnTo>
                  <a:pt x="0" y="22364"/>
                </a:lnTo>
                <a:lnTo>
                  <a:pt x="0" y="215582"/>
                </a:lnTo>
                <a:lnTo>
                  <a:pt x="1760" y="224279"/>
                </a:lnTo>
                <a:lnTo>
                  <a:pt x="6557" y="231389"/>
                </a:lnTo>
                <a:lnTo>
                  <a:pt x="13667" y="236186"/>
                </a:lnTo>
                <a:lnTo>
                  <a:pt x="22364" y="237947"/>
                </a:lnTo>
                <a:lnTo>
                  <a:pt x="190106" y="237947"/>
                </a:lnTo>
                <a:lnTo>
                  <a:pt x="192493" y="235572"/>
                </a:lnTo>
                <a:lnTo>
                  <a:pt x="192493" y="229692"/>
                </a:lnTo>
                <a:lnTo>
                  <a:pt x="190106" y="227317"/>
                </a:lnTo>
                <a:lnTo>
                  <a:pt x="15900" y="227317"/>
                </a:lnTo>
                <a:lnTo>
                  <a:pt x="10642" y="222059"/>
                </a:lnTo>
                <a:lnTo>
                  <a:pt x="10642" y="56095"/>
                </a:lnTo>
                <a:lnTo>
                  <a:pt x="224205" y="56095"/>
                </a:lnTo>
                <a:lnTo>
                  <a:pt x="226580" y="53721"/>
                </a:lnTo>
                <a:lnTo>
                  <a:pt x="226580" y="47840"/>
                </a:lnTo>
                <a:lnTo>
                  <a:pt x="224205" y="45466"/>
                </a:lnTo>
                <a:lnTo>
                  <a:pt x="10642" y="45466"/>
                </a:lnTo>
                <a:lnTo>
                  <a:pt x="10642" y="15900"/>
                </a:lnTo>
                <a:lnTo>
                  <a:pt x="15900" y="10629"/>
                </a:lnTo>
                <a:lnTo>
                  <a:pt x="290969" y="10629"/>
                </a:lnTo>
                <a:lnTo>
                  <a:pt x="288221" y="6557"/>
                </a:lnTo>
                <a:lnTo>
                  <a:pt x="281111" y="1760"/>
                </a:lnTo>
                <a:lnTo>
                  <a:pt x="272415" y="0"/>
                </a:lnTo>
                <a:close/>
              </a:path>
              <a:path w="295275" h="238125">
                <a:moveTo>
                  <a:pt x="90195" y="56095"/>
                </a:moveTo>
                <a:lnTo>
                  <a:pt x="79565" y="56095"/>
                </a:lnTo>
                <a:lnTo>
                  <a:pt x="79565" y="227317"/>
                </a:lnTo>
                <a:lnTo>
                  <a:pt x="90195" y="227317"/>
                </a:lnTo>
                <a:lnTo>
                  <a:pt x="90195" y="56095"/>
                </a:lnTo>
                <a:close/>
              </a:path>
              <a:path w="295275" h="238125">
                <a:moveTo>
                  <a:pt x="290969" y="10629"/>
                </a:moveTo>
                <a:lnTo>
                  <a:pt x="278879" y="10629"/>
                </a:lnTo>
                <a:lnTo>
                  <a:pt x="284149" y="15900"/>
                </a:lnTo>
                <a:lnTo>
                  <a:pt x="284149" y="45466"/>
                </a:lnTo>
                <a:lnTo>
                  <a:pt x="241058" y="45466"/>
                </a:lnTo>
                <a:lnTo>
                  <a:pt x="238683" y="47840"/>
                </a:lnTo>
                <a:lnTo>
                  <a:pt x="238683" y="53721"/>
                </a:lnTo>
                <a:lnTo>
                  <a:pt x="241058" y="56095"/>
                </a:lnTo>
                <a:lnTo>
                  <a:pt x="284149" y="56095"/>
                </a:lnTo>
                <a:lnTo>
                  <a:pt x="284149" y="121907"/>
                </a:lnTo>
                <a:lnTo>
                  <a:pt x="286524" y="124294"/>
                </a:lnTo>
                <a:lnTo>
                  <a:pt x="292404" y="124294"/>
                </a:lnTo>
                <a:lnTo>
                  <a:pt x="294779" y="121907"/>
                </a:lnTo>
                <a:lnTo>
                  <a:pt x="294779" y="22364"/>
                </a:lnTo>
                <a:lnTo>
                  <a:pt x="293019" y="13667"/>
                </a:lnTo>
                <a:lnTo>
                  <a:pt x="290969" y="10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7" name="object 38">
            <a:extLst>
              <a:ext uri="{FF2B5EF4-FFF2-40B4-BE49-F238E27FC236}">
                <a16:creationId xmlns:a16="http://schemas.microsoft.com/office/drawing/2014/main" id="{A9FAC731-FBF6-9143-A745-485AC346B7BC}"/>
              </a:ext>
            </a:extLst>
          </p:cNvPr>
          <p:cNvSpPr/>
          <p:nvPr/>
        </p:nvSpPr>
        <p:spPr>
          <a:xfrm>
            <a:off x="638710" y="3351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8" name="object 39">
            <a:extLst>
              <a:ext uri="{FF2B5EF4-FFF2-40B4-BE49-F238E27FC236}">
                <a16:creationId xmlns:a16="http://schemas.microsoft.com/office/drawing/2014/main" id="{27133199-2F4E-B04E-9F52-00A3652AC3B4}"/>
              </a:ext>
            </a:extLst>
          </p:cNvPr>
          <p:cNvSpPr/>
          <p:nvPr/>
        </p:nvSpPr>
        <p:spPr>
          <a:xfrm>
            <a:off x="672808" y="3351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9" name="object 40">
            <a:extLst>
              <a:ext uri="{FF2B5EF4-FFF2-40B4-BE49-F238E27FC236}">
                <a16:creationId xmlns:a16="http://schemas.microsoft.com/office/drawing/2014/main" id="{7DD9EBBB-2AE6-2D42-8A1C-DFEDEED0FDE5}"/>
              </a:ext>
            </a:extLst>
          </p:cNvPr>
          <p:cNvSpPr/>
          <p:nvPr/>
        </p:nvSpPr>
        <p:spPr>
          <a:xfrm>
            <a:off x="655702" y="3351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0" name="object 41">
            <a:extLst>
              <a:ext uri="{FF2B5EF4-FFF2-40B4-BE49-F238E27FC236}">
                <a16:creationId xmlns:a16="http://schemas.microsoft.com/office/drawing/2014/main" id="{18DA6FFB-F389-DB4C-A5A5-D429C1457903}"/>
              </a:ext>
            </a:extLst>
          </p:cNvPr>
          <p:cNvSpPr/>
          <p:nvPr/>
        </p:nvSpPr>
        <p:spPr>
          <a:xfrm>
            <a:off x="695502" y="335682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27" y="0"/>
                </a:lnTo>
              </a:path>
            </a:pathLst>
          </a:custGeom>
          <a:ln w="106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1" name="object 42">
            <a:extLst>
              <a:ext uri="{FF2B5EF4-FFF2-40B4-BE49-F238E27FC236}">
                <a16:creationId xmlns:a16="http://schemas.microsoft.com/office/drawing/2014/main" id="{76100DAC-7684-3A44-BDFB-A5B25259D50A}"/>
              </a:ext>
            </a:extLst>
          </p:cNvPr>
          <p:cNvSpPr/>
          <p:nvPr/>
        </p:nvSpPr>
        <p:spPr>
          <a:xfrm>
            <a:off x="854622" y="335151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8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4"/>
                </a:lnTo>
                <a:lnTo>
                  <a:pt x="2387" y="10629"/>
                </a:lnTo>
                <a:lnTo>
                  <a:pt x="30987" y="10629"/>
                </a:lnTo>
                <a:lnTo>
                  <a:pt x="33362" y="8254"/>
                </a:lnTo>
                <a:lnTo>
                  <a:pt x="33362" y="2374"/>
                </a:lnTo>
                <a:lnTo>
                  <a:pt x="3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2" name="object 43">
            <a:extLst>
              <a:ext uri="{FF2B5EF4-FFF2-40B4-BE49-F238E27FC236}">
                <a16:creationId xmlns:a16="http://schemas.microsoft.com/office/drawing/2014/main" id="{9D9702A9-B089-DC44-86D6-A4CC9F4823C5}"/>
              </a:ext>
            </a:extLst>
          </p:cNvPr>
          <p:cNvSpPr/>
          <p:nvPr/>
        </p:nvSpPr>
        <p:spPr>
          <a:xfrm>
            <a:off x="644355" y="340834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8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4"/>
                </a:lnTo>
                <a:lnTo>
                  <a:pt x="2387" y="10629"/>
                </a:lnTo>
                <a:lnTo>
                  <a:pt x="30987" y="10629"/>
                </a:lnTo>
                <a:lnTo>
                  <a:pt x="33375" y="8254"/>
                </a:lnTo>
                <a:lnTo>
                  <a:pt x="33375" y="2374"/>
                </a:lnTo>
                <a:lnTo>
                  <a:pt x="3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3" name="object 44">
            <a:extLst>
              <a:ext uri="{FF2B5EF4-FFF2-40B4-BE49-F238E27FC236}">
                <a16:creationId xmlns:a16="http://schemas.microsoft.com/office/drawing/2014/main" id="{F39FFA52-40A1-C44B-990B-3DA6D4D14326}"/>
              </a:ext>
            </a:extLst>
          </p:cNvPr>
          <p:cNvSpPr/>
          <p:nvPr/>
        </p:nvSpPr>
        <p:spPr>
          <a:xfrm>
            <a:off x="644366" y="3465171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4" name="object 45">
            <a:extLst>
              <a:ext uri="{FF2B5EF4-FFF2-40B4-BE49-F238E27FC236}">
                <a16:creationId xmlns:a16="http://schemas.microsoft.com/office/drawing/2014/main" id="{198184C2-DA93-0C4A-9A9F-59006FB62FD8}"/>
              </a:ext>
            </a:extLst>
          </p:cNvPr>
          <p:cNvSpPr/>
          <p:nvPr/>
        </p:nvSpPr>
        <p:spPr>
          <a:xfrm>
            <a:off x="644366" y="3493584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5" name="object 46">
            <a:extLst>
              <a:ext uri="{FF2B5EF4-FFF2-40B4-BE49-F238E27FC236}">
                <a16:creationId xmlns:a16="http://schemas.microsoft.com/office/drawing/2014/main" id="{7AE4ABC4-84B4-9B44-BAD8-1DC56343EC17}"/>
              </a:ext>
            </a:extLst>
          </p:cNvPr>
          <p:cNvSpPr/>
          <p:nvPr/>
        </p:nvSpPr>
        <p:spPr>
          <a:xfrm>
            <a:off x="644366" y="3521999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6" name="object 47">
            <a:extLst>
              <a:ext uri="{FF2B5EF4-FFF2-40B4-BE49-F238E27FC236}">
                <a16:creationId xmlns:a16="http://schemas.microsoft.com/office/drawing/2014/main" id="{A8D39F3D-3F68-674F-9B9F-AE8EC1A2DB6E}"/>
              </a:ext>
            </a:extLst>
          </p:cNvPr>
          <p:cNvSpPr/>
          <p:nvPr/>
        </p:nvSpPr>
        <p:spPr>
          <a:xfrm>
            <a:off x="644366" y="343675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7" name="object 48">
            <a:extLst>
              <a:ext uri="{FF2B5EF4-FFF2-40B4-BE49-F238E27FC236}">
                <a16:creationId xmlns:a16="http://schemas.microsoft.com/office/drawing/2014/main" id="{34E0AF2C-391C-8A48-AB0E-955FB2456C02}"/>
              </a:ext>
            </a:extLst>
          </p:cNvPr>
          <p:cNvSpPr/>
          <p:nvPr/>
        </p:nvSpPr>
        <p:spPr>
          <a:xfrm>
            <a:off x="723915" y="3408341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8" name="object 49">
            <a:extLst>
              <a:ext uri="{FF2B5EF4-FFF2-40B4-BE49-F238E27FC236}">
                <a16:creationId xmlns:a16="http://schemas.microsoft.com/office/drawing/2014/main" id="{AFF90B44-1D0B-F34A-A4B3-E0EA300E0896}"/>
              </a:ext>
            </a:extLst>
          </p:cNvPr>
          <p:cNvSpPr/>
          <p:nvPr/>
        </p:nvSpPr>
        <p:spPr>
          <a:xfrm>
            <a:off x="723915" y="3465171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9" name="object 50">
            <a:extLst>
              <a:ext uri="{FF2B5EF4-FFF2-40B4-BE49-F238E27FC236}">
                <a16:creationId xmlns:a16="http://schemas.microsoft.com/office/drawing/2014/main" id="{E4AB191A-A5BD-E74C-B730-289256847088}"/>
              </a:ext>
            </a:extLst>
          </p:cNvPr>
          <p:cNvSpPr/>
          <p:nvPr/>
        </p:nvSpPr>
        <p:spPr>
          <a:xfrm>
            <a:off x="723915" y="3493584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0" name="object 51">
            <a:extLst>
              <a:ext uri="{FF2B5EF4-FFF2-40B4-BE49-F238E27FC236}">
                <a16:creationId xmlns:a16="http://schemas.microsoft.com/office/drawing/2014/main" id="{367A37F7-37F7-5B4A-9631-98200C04F60F}"/>
              </a:ext>
            </a:extLst>
          </p:cNvPr>
          <p:cNvSpPr/>
          <p:nvPr/>
        </p:nvSpPr>
        <p:spPr>
          <a:xfrm>
            <a:off x="723915" y="3521999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1" name="object 52">
            <a:extLst>
              <a:ext uri="{FF2B5EF4-FFF2-40B4-BE49-F238E27FC236}">
                <a16:creationId xmlns:a16="http://schemas.microsoft.com/office/drawing/2014/main" id="{26C23AF3-1CFB-DC41-BCB5-F1533830E630}"/>
              </a:ext>
            </a:extLst>
          </p:cNvPr>
          <p:cNvSpPr/>
          <p:nvPr/>
        </p:nvSpPr>
        <p:spPr>
          <a:xfrm>
            <a:off x="723915" y="3436756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2" name="object 53">
            <a:extLst>
              <a:ext uri="{FF2B5EF4-FFF2-40B4-BE49-F238E27FC236}">
                <a16:creationId xmlns:a16="http://schemas.microsoft.com/office/drawing/2014/main" id="{4C639020-1D77-1D42-B76A-2300ECBC90E9}"/>
              </a:ext>
            </a:extLst>
          </p:cNvPr>
          <p:cNvSpPr/>
          <p:nvPr/>
        </p:nvSpPr>
        <p:spPr>
          <a:xfrm>
            <a:off x="758019" y="3413656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294" y="0"/>
                </a:lnTo>
              </a:path>
            </a:pathLst>
          </a:custGeom>
          <a:ln w="106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3" name="object 54">
            <a:extLst>
              <a:ext uri="{FF2B5EF4-FFF2-40B4-BE49-F238E27FC236}">
                <a16:creationId xmlns:a16="http://schemas.microsoft.com/office/drawing/2014/main" id="{1B3EDD34-862F-ED41-B3B2-1ACD7CC7CF61}"/>
              </a:ext>
            </a:extLst>
          </p:cNvPr>
          <p:cNvSpPr/>
          <p:nvPr/>
        </p:nvSpPr>
        <p:spPr>
          <a:xfrm>
            <a:off x="758014" y="3465171"/>
            <a:ext cx="85090" cy="10795"/>
          </a:xfrm>
          <a:custGeom>
            <a:avLst/>
            <a:gdLst/>
            <a:ahLst/>
            <a:cxnLst/>
            <a:rect l="l" t="t" r="r" b="b"/>
            <a:pathLst>
              <a:path w="85089" h="10794">
                <a:moveTo>
                  <a:pt x="82130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82130" y="10629"/>
                </a:lnTo>
                <a:lnTo>
                  <a:pt x="84518" y="8255"/>
                </a:lnTo>
                <a:lnTo>
                  <a:pt x="84518" y="2374"/>
                </a:lnTo>
                <a:lnTo>
                  <a:pt x="82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4" name="object 55">
            <a:extLst>
              <a:ext uri="{FF2B5EF4-FFF2-40B4-BE49-F238E27FC236}">
                <a16:creationId xmlns:a16="http://schemas.microsoft.com/office/drawing/2014/main" id="{176F4A41-EFA6-F744-B05B-FAC7004CD942}"/>
              </a:ext>
            </a:extLst>
          </p:cNvPr>
          <p:cNvSpPr/>
          <p:nvPr/>
        </p:nvSpPr>
        <p:spPr>
          <a:xfrm>
            <a:off x="758016" y="3493584"/>
            <a:ext cx="62230" cy="10795"/>
          </a:xfrm>
          <a:custGeom>
            <a:avLst/>
            <a:gdLst/>
            <a:ahLst/>
            <a:cxnLst/>
            <a:rect l="l" t="t" r="r" b="b"/>
            <a:pathLst>
              <a:path w="62229" h="10794">
                <a:moveTo>
                  <a:pt x="5939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59397" y="10629"/>
                </a:lnTo>
                <a:lnTo>
                  <a:pt x="61785" y="8255"/>
                </a:lnTo>
                <a:lnTo>
                  <a:pt x="61785" y="2374"/>
                </a:lnTo>
                <a:lnTo>
                  <a:pt x="59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5" name="object 56">
            <a:extLst>
              <a:ext uri="{FF2B5EF4-FFF2-40B4-BE49-F238E27FC236}">
                <a16:creationId xmlns:a16="http://schemas.microsoft.com/office/drawing/2014/main" id="{0239D99E-360C-014D-A596-BFBCF7BDBAC7}"/>
              </a:ext>
            </a:extLst>
          </p:cNvPr>
          <p:cNvSpPr/>
          <p:nvPr/>
        </p:nvSpPr>
        <p:spPr>
          <a:xfrm>
            <a:off x="758016" y="3521999"/>
            <a:ext cx="50800" cy="10795"/>
          </a:xfrm>
          <a:custGeom>
            <a:avLst/>
            <a:gdLst/>
            <a:ahLst/>
            <a:cxnLst/>
            <a:rect l="l" t="t" r="r" b="b"/>
            <a:pathLst>
              <a:path w="50800" h="10794">
                <a:moveTo>
                  <a:pt x="48031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48031" y="10629"/>
                </a:lnTo>
                <a:lnTo>
                  <a:pt x="50418" y="8255"/>
                </a:lnTo>
                <a:lnTo>
                  <a:pt x="50418" y="2374"/>
                </a:lnTo>
                <a:lnTo>
                  <a:pt x="48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6" name="object 57">
            <a:extLst>
              <a:ext uri="{FF2B5EF4-FFF2-40B4-BE49-F238E27FC236}">
                <a16:creationId xmlns:a16="http://schemas.microsoft.com/office/drawing/2014/main" id="{F3AB309C-F3BF-1543-8182-C004B2181651}"/>
              </a:ext>
            </a:extLst>
          </p:cNvPr>
          <p:cNvSpPr/>
          <p:nvPr/>
        </p:nvSpPr>
        <p:spPr>
          <a:xfrm>
            <a:off x="758015" y="3442073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294" y="0"/>
                </a:lnTo>
              </a:path>
            </a:pathLst>
          </a:custGeom>
          <a:ln w="106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7" name="object 58">
            <a:extLst>
              <a:ext uri="{FF2B5EF4-FFF2-40B4-BE49-F238E27FC236}">
                <a16:creationId xmlns:a16="http://schemas.microsoft.com/office/drawing/2014/main" id="{826A41F1-3C58-B14D-B75C-46D32967FC5B}"/>
              </a:ext>
            </a:extLst>
          </p:cNvPr>
          <p:cNvSpPr/>
          <p:nvPr/>
        </p:nvSpPr>
        <p:spPr>
          <a:xfrm>
            <a:off x="460031" y="3138764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8" name="object 69">
            <a:extLst>
              <a:ext uri="{FF2B5EF4-FFF2-40B4-BE49-F238E27FC236}">
                <a16:creationId xmlns:a16="http://schemas.microsoft.com/office/drawing/2014/main" id="{F43D8119-C94E-2F46-A7D9-98FBD1E33259}"/>
              </a:ext>
            </a:extLst>
          </p:cNvPr>
          <p:cNvSpPr/>
          <p:nvPr/>
        </p:nvSpPr>
        <p:spPr>
          <a:xfrm flipV="1">
            <a:off x="1397985" y="3437110"/>
            <a:ext cx="1437760" cy="187923"/>
          </a:xfrm>
          <a:custGeom>
            <a:avLst/>
            <a:gdLst/>
            <a:ahLst/>
            <a:cxnLst/>
            <a:rect l="l" t="t" r="r" b="b"/>
            <a:pathLst>
              <a:path w="1617345">
                <a:moveTo>
                  <a:pt x="0" y="0"/>
                </a:moveTo>
                <a:lnTo>
                  <a:pt x="1617294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9" name="object 76">
            <a:extLst>
              <a:ext uri="{FF2B5EF4-FFF2-40B4-BE49-F238E27FC236}">
                <a16:creationId xmlns:a16="http://schemas.microsoft.com/office/drawing/2014/main" id="{D3992876-2D7A-F24E-A313-3B5CC087A123}"/>
              </a:ext>
            </a:extLst>
          </p:cNvPr>
          <p:cNvSpPr txBox="1"/>
          <p:nvPr/>
        </p:nvSpPr>
        <p:spPr>
          <a:xfrm>
            <a:off x="1290422" y="3266220"/>
            <a:ext cx="1406248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Срок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80" name="object 71">
            <a:extLst>
              <a:ext uri="{FF2B5EF4-FFF2-40B4-BE49-F238E27FC236}">
                <a16:creationId xmlns:a16="http://schemas.microsoft.com/office/drawing/2014/main" id="{358D7BAA-79D1-BE43-BEFF-814E468C6F04}"/>
              </a:ext>
            </a:extLst>
          </p:cNvPr>
          <p:cNvSpPr txBox="1"/>
          <p:nvPr/>
        </p:nvSpPr>
        <p:spPr>
          <a:xfrm>
            <a:off x="648364" y="3984530"/>
            <a:ext cx="2847792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0" lvl="0" indent="-17145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sz="1100" dirty="0" err="1">
                <a:cs typeface="SB Sans Display Light" panose="020B0303040504020204" pitchFamily="34" charset="0"/>
              </a:rPr>
              <a:t>до</a:t>
            </a:r>
            <a:r>
              <a:rPr sz="1100" dirty="0">
                <a:cs typeface="SB Sans Display Light" panose="020B0303040504020204" pitchFamily="34" charset="0"/>
              </a:rPr>
              <a:t> </a:t>
            </a:r>
            <a:r>
              <a:rPr lang="ru-RU" sz="1100" dirty="0">
                <a:cs typeface="SB Sans Display Light" panose="020B0303040504020204" pitchFamily="34" charset="0"/>
              </a:rPr>
              <a:t>1,</a:t>
            </a:r>
            <a:r>
              <a:rPr sz="1100" dirty="0">
                <a:cs typeface="SB Sans Display Light" panose="020B0303040504020204" pitchFamily="34" charset="0"/>
              </a:rPr>
              <a:t>5</a:t>
            </a:r>
            <a:r>
              <a:rPr lang="ru-RU" sz="1100" dirty="0">
                <a:cs typeface="SB Sans Display Light" panose="020B0303040504020204" pitchFamily="34" charset="0"/>
              </a:rPr>
              <a:t> </a:t>
            </a:r>
            <a:r>
              <a:rPr sz="1100" dirty="0" err="1" smtClean="0">
                <a:cs typeface="SB Sans Display Light" panose="020B0303040504020204" pitchFamily="34" charset="0"/>
              </a:rPr>
              <a:t>лет</a:t>
            </a:r>
            <a:endParaRPr lang="ru-RU" sz="1100" dirty="0">
              <a:cs typeface="SB Sans Display Light" panose="020B0303040504020204" pitchFamily="34" charset="0"/>
            </a:endParaRPr>
          </a:p>
          <a:p>
            <a:pPr marL="184150" marR="0" lvl="0" indent="-17145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100" dirty="0" smtClean="0">
                <a:cs typeface="SB Sans Display Light" panose="020B0303040504020204" pitchFamily="34" charset="0"/>
              </a:rPr>
              <a:t>до </a:t>
            </a:r>
            <a:r>
              <a:rPr lang="ru-RU" sz="1100" dirty="0">
                <a:cs typeface="SB Sans Display Light" panose="020B0303040504020204" pitchFamily="34" charset="0"/>
              </a:rPr>
              <a:t>3 лет </a:t>
            </a:r>
            <a:r>
              <a:rPr lang="ru-RU" sz="1100" dirty="0" smtClean="0">
                <a:cs typeface="SB Sans Display Light" panose="020B0303040504020204" pitchFamily="34" charset="0"/>
              </a:rPr>
              <a:t>(</a:t>
            </a:r>
            <a:r>
              <a:rPr lang="ru-RU" sz="1100" dirty="0" smtClean="0">
                <a:cs typeface="SB Sans Display Light" panose="020B0303040504020204" pitchFamily="34" charset="0"/>
              </a:rPr>
              <a:t>определяется индивидуально</a:t>
            </a:r>
            <a:r>
              <a:rPr lang="ru-RU" sz="1100" dirty="0" smtClean="0">
                <a:cs typeface="SB Sans Display Light" panose="020B0303040504020204" pitchFamily="34" charset="0"/>
              </a:rPr>
              <a:t>)</a:t>
            </a:r>
            <a:endParaRPr sz="1100" dirty="0">
              <a:cs typeface="SB Sans Display Light" panose="020B0303040504020204" pitchFamily="34" charset="0"/>
            </a:endParaRPr>
          </a:p>
        </p:txBody>
      </p:sp>
      <p:sp>
        <p:nvSpPr>
          <p:cNvPr id="281" name="Скругленный прямоугольник 280"/>
          <p:cNvSpPr/>
          <p:nvPr/>
        </p:nvSpPr>
        <p:spPr>
          <a:xfrm>
            <a:off x="6335433" y="1414724"/>
            <a:ext cx="5682801" cy="1301329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8" name="object 59">
            <a:extLst>
              <a:ext uri="{FF2B5EF4-FFF2-40B4-BE49-F238E27FC236}">
                <a16:creationId xmlns:a16="http://schemas.microsoft.com/office/drawing/2014/main" id="{DE603246-CB5C-5544-8AA5-1976C62E8A3B}"/>
              </a:ext>
            </a:extLst>
          </p:cNvPr>
          <p:cNvSpPr/>
          <p:nvPr/>
        </p:nvSpPr>
        <p:spPr>
          <a:xfrm flipV="1">
            <a:off x="7452337" y="1556303"/>
            <a:ext cx="4268261" cy="45719"/>
          </a:xfrm>
          <a:custGeom>
            <a:avLst/>
            <a:gdLst/>
            <a:ahLst/>
            <a:cxnLst/>
            <a:rect l="l" t="t" r="r" b="b"/>
            <a:pathLst>
              <a:path w="3129915">
                <a:moveTo>
                  <a:pt x="0" y="0"/>
                </a:moveTo>
                <a:lnTo>
                  <a:pt x="3129305" y="0"/>
                </a:lnTo>
              </a:path>
            </a:pathLst>
          </a:custGeom>
          <a:ln w="635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89" name="object 60">
            <a:extLst>
              <a:ext uri="{FF2B5EF4-FFF2-40B4-BE49-F238E27FC236}">
                <a16:creationId xmlns:a16="http://schemas.microsoft.com/office/drawing/2014/main" id="{1CF3BB6D-9246-7F4E-BF40-F5FC743B2AF0}"/>
              </a:ext>
            </a:extLst>
          </p:cNvPr>
          <p:cNvSpPr txBox="1"/>
          <p:nvPr/>
        </p:nvSpPr>
        <p:spPr>
          <a:xfrm>
            <a:off x="7347840" y="1267677"/>
            <a:ext cx="1670527" cy="2853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Обеспечение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1" name="object 9">
            <a:extLst>
              <a:ext uri="{FF2B5EF4-FFF2-40B4-BE49-F238E27FC236}">
                <a16:creationId xmlns:a16="http://schemas.microsoft.com/office/drawing/2014/main" id="{6849DFE8-A89C-4A44-9601-E637F84E5141}"/>
              </a:ext>
            </a:extLst>
          </p:cNvPr>
          <p:cNvSpPr/>
          <p:nvPr/>
        </p:nvSpPr>
        <p:spPr>
          <a:xfrm>
            <a:off x="6363222" y="958283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2" name="object 12">
            <a:extLst>
              <a:ext uri="{FF2B5EF4-FFF2-40B4-BE49-F238E27FC236}">
                <a16:creationId xmlns:a16="http://schemas.microsoft.com/office/drawing/2014/main" id="{30B95A56-6589-5544-99D6-E12FB7157D13}"/>
              </a:ext>
            </a:extLst>
          </p:cNvPr>
          <p:cNvSpPr/>
          <p:nvPr/>
        </p:nvSpPr>
        <p:spPr>
          <a:xfrm>
            <a:off x="6453770" y="1048822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3" name="object 18">
            <a:extLst>
              <a:ext uri="{FF2B5EF4-FFF2-40B4-BE49-F238E27FC236}">
                <a16:creationId xmlns:a16="http://schemas.microsoft.com/office/drawing/2014/main" id="{4CF56D30-7D90-6F40-8386-E13D08A1DB61}"/>
              </a:ext>
            </a:extLst>
          </p:cNvPr>
          <p:cNvSpPr/>
          <p:nvPr/>
        </p:nvSpPr>
        <p:spPr>
          <a:xfrm>
            <a:off x="6527591" y="112264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4" name="object 19">
            <a:extLst>
              <a:ext uri="{FF2B5EF4-FFF2-40B4-BE49-F238E27FC236}">
                <a16:creationId xmlns:a16="http://schemas.microsoft.com/office/drawing/2014/main" id="{3E378E1F-C3D7-1944-98DC-90801C36CC16}"/>
              </a:ext>
            </a:extLst>
          </p:cNvPr>
          <p:cNvSpPr/>
          <p:nvPr/>
        </p:nvSpPr>
        <p:spPr>
          <a:xfrm>
            <a:off x="6697208" y="1353798"/>
            <a:ext cx="212725" cy="274320"/>
          </a:xfrm>
          <a:custGeom>
            <a:avLst/>
            <a:gdLst/>
            <a:ahLst/>
            <a:cxnLst/>
            <a:rect l="l" t="t" r="r" b="b"/>
            <a:pathLst>
              <a:path w="212725" h="274319">
                <a:moveTo>
                  <a:pt x="139826" y="0"/>
                </a:moveTo>
                <a:lnTo>
                  <a:pt x="72694" y="0"/>
                </a:lnTo>
                <a:lnTo>
                  <a:pt x="64019" y="1762"/>
                </a:lnTo>
                <a:lnTo>
                  <a:pt x="56907" y="6562"/>
                </a:lnTo>
                <a:lnTo>
                  <a:pt x="52097" y="13673"/>
                </a:lnTo>
                <a:lnTo>
                  <a:pt x="50330" y="22364"/>
                </a:lnTo>
                <a:lnTo>
                  <a:pt x="50330" y="37465"/>
                </a:lnTo>
                <a:lnTo>
                  <a:pt x="51447" y="41363"/>
                </a:lnTo>
                <a:lnTo>
                  <a:pt x="53149" y="44729"/>
                </a:lnTo>
                <a:lnTo>
                  <a:pt x="32329" y="49932"/>
                </a:lnTo>
                <a:lnTo>
                  <a:pt x="15449" y="61996"/>
                </a:lnTo>
                <a:lnTo>
                  <a:pt x="4132" y="79406"/>
                </a:lnTo>
                <a:lnTo>
                  <a:pt x="0" y="100647"/>
                </a:lnTo>
                <a:lnTo>
                  <a:pt x="0" y="218097"/>
                </a:lnTo>
                <a:lnTo>
                  <a:pt x="4415" y="239807"/>
                </a:lnTo>
                <a:lnTo>
                  <a:pt x="16435" y="257592"/>
                </a:lnTo>
                <a:lnTo>
                  <a:pt x="34220" y="269612"/>
                </a:lnTo>
                <a:lnTo>
                  <a:pt x="55930" y="274027"/>
                </a:lnTo>
                <a:lnTo>
                  <a:pt x="156578" y="274027"/>
                </a:lnTo>
                <a:lnTo>
                  <a:pt x="156578" y="262826"/>
                </a:lnTo>
                <a:lnTo>
                  <a:pt x="55930" y="262826"/>
                </a:lnTo>
                <a:lnTo>
                  <a:pt x="38563" y="259298"/>
                </a:lnTo>
                <a:lnTo>
                  <a:pt x="24341" y="249691"/>
                </a:lnTo>
                <a:lnTo>
                  <a:pt x="14731" y="235469"/>
                </a:lnTo>
                <a:lnTo>
                  <a:pt x="11201" y="218097"/>
                </a:lnTo>
                <a:lnTo>
                  <a:pt x="11201" y="100647"/>
                </a:lnTo>
                <a:lnTo>
                  <a:pt x="14731" y="83280"/>
                </a:lnTo>
                <a:lnTo>
                  <a:pt x="24341" y="69057"/>
                </a:lnTo>
                <a:lnTo>
                  <a:pt x="38563" y="59447"/>
                </a:lnTo>
                <a:lnTo>
                  <a:pt x="55930" y="55918"/>
                </a:lnTo>
                <a:lnTo>
                  <a:pt x="117462" y="55918"/>
                </a:lnTo>
                <a:lnTo>
                  <a:pt x="117462" y="44729"/>
                </a:lnTo>
                <a:lnTo>
                  <a:pt x="66560" y="44729"/>
                </a:lnTo>
                <a:lnTo>
                  <a:pt x="61531" y="39700"/>
                </a:lnTo>
                <a:lnTo>
                  <a:pt x="61531" y="16217"/>
                </a:lnTo>
                <a:lnTo>
                  <a:pt x="66560" y="11163"/>
                </a:lnTo>
                <a:lnTo>
                  <a:pt x="158723" y="11163"/>
                </a:lnTo>
                <a:lnTo>
                  <a:pt x="155617" y="6562"/>
                </a:lnTo>
                <a:lnTo>
                  <a:pt x="148511" y="1762"/>
                </a:lnTo>
                <a:lnTo>
                  <a:pt x="139826" y="0"/>
                </a:lnTo>
                <a:close/>
              </a:path>
              <a:path w="212725" h="274319">
                <a:moveTo>
                  <a:pt x="158723" y="11163"/>
                </a:moveTo>
                <a:lnTo>
                  <a:pt x="145961" y="11163"/>
                </a:lnTo>
                <a:lnTo>
                  <a:pt x="151015" y="16217"/>
                </a:lnTo>
                <a:lnTo>
                  <a:pt x="151015" y="39700"/>
                </a:lnTo>
                <a:lnTo>
                  <a:pt x="145961" y="44729"/>
                </a:lnTo>
                <a:lnTo>
                  <a:pt x="136461" y="44729"/>
                </a:lnTo>
                <a:lnTo>
                  <a:pt x="134226" y="46964"/>
                </a:lnTo>
                <a:lnTo>
                  <a:pt x="134226" y="53682"/>
                </a:lnTo>
                <a:lnTo>
                  <a:pt x="136461" y="55918"/>
                </a:lnTo>
                <a:lnTo>
                  <a:pt x="156578" y="55918"/>
                </a:lnTo>
                <a:lnTo>
                  <a:pt x="173967" y="59447"/>
                </a:lnTo>
                <a:lnTo>
                  <a:pt x="188201" y="69057"/>
                </a:lnTo>
                <a:lnTo>
                  <a:pt x="197815" y="83280"/>
                </a:lnTo>
                <a:lnTo>
                  <a:pt x="201345" y="100647"/>
                </a:lnTo>
                <a:lnTo>
                  <a:pt x="201345" y="128612"/>
                </a:lnTo>
                <a:lnTo>
                  <a:pt x="212509" y="128612"/>
                </a:lnTo>
                <a:lnTo>
                  <a:pt x="212509" y="100647"/>
                </a:lnTo>
                <a:lnTo>
                  <a:pt x="208377" y="79326"/>
                </a:lnTo>
                <a:lnTo>
                  <a:pt x="197064" y="61782"/>
                </a:lnTo>
                <a:lnTo>
                  <a:pt x="180196" y="49691"/>
                </a:lnTo>
                <a:lnTo>
                  <a:pt x="159397" y="44729"/>
                </a:lnTo>
                <a:lnTo>
                  <a:pt x="161061" y="41363"/>
                </a:lnTo>
                <a:lnTo>
                  <a:pt x="162178" y="37465"/>
                </a:lnTo>
                <a:lnTo>
                  <a:pt x="162178" y="22364"/>
                </a:lnTo>
                <a:lnTo>
                  <a:pt x="160417" y="13673"/>
                </a:lnTo>
                <a:lnTo>
                  <a:pt x="158723" y="11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5" name="object 20">
            <a:extLst>
              <a:ext uri="{FF2B5EF4-FFF2-40B4-BE49-F238E27FC236}">
                <a16:creationId xmlns:a16="http://schemas.microsoft.com/office/drawing/2014/main" id="{A9F89F8A-962B-BD43-AC2B-34DCDB2CE457}"/>
              </a:ext>
            </a:extLst>
          </p:cNvPr>
          <p:cNvSpPr/>
          <p:nvPr/>
        </p:nvSpPr>
        <p:spPr>
          <a:xfrm>
            <a:off x="6753137" y="1420891"/>
            <a:ext cx="100672" cy="17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6" name="object 21">
            <a:extLst>
              <a:ext uri="{FF2B5EF4-FFF2-40B4-BE49-F238E27FC236}">
                <a16:creationId xmlns:a16="http://schemas.microsoft.com/office/drawing/2014/main" id="{3887353E-BBD4-674D-B3AF-C389F83DA836}"/>
              </a:ext>
            </a:extLst>
          </p:cNvPr>
          <p:cNvSpPr/>
          <p:nvPr/>
        </p:nvSpPr>
        <p:spPr>
          <a:xfrm>
            <a:off x="6887355" y="1292272"/>
            <a:ext cx="145414" cy="335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7" name="object 22">
            <a:extLst>
              <a:ext uri="{FF2B5EF4-FFF2-40B4-BE49-F238E27FC236}">
                <a16:creationId xmlns:a16="http://schemas.microsoft.com/office/drawing/2014/main" id="{369A3B18-1DB2-1649-8975-4EAD7CAA588D}"/>
              </a:ext>
            </a:extLst>
          </p:cNvPr>
          <p:cNvSpPr/>
          <p:nvPr/>
        </p:nvSpPr>
        <p:spPr>
          <a:xfrm>
            <a:off x="6527591" y="112264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8" name="object 64">
            <a:extLst>
              <a:ext uri="{FF2B5EF4-FFF2-40B4-BE49-F238E27FC236}">
                <a16:creationId xmlns:a16="http://schemas.microsoft.com/office/drawing/2014/main" id="{3DDC722F-4B21-CF4D-BB50-11A4AD354E31}"/>
              </a:ext>
            </a:extLst>
          </p:cNvPr>
          <p:cNvSpPr txBox="1"/>
          <p:nvPr/>
        </p:nvSpPr>
        <p:spPr>
          <a:xfrm>
            <a:off x="242720" y="4767307"/>
            <a:ext cx="2890620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40" dirty="0" smtClean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Типовые условия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163</Words>
  <Application>Microsoft Office PowerPoint</Application>
  <PresentationFormat>Широкоэкранный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Fedra Sans Pro Light Light</vt:lpstr>
      <vt:lpstr>Gill Sans</vt:lpstr>
      <vt:lpstr>SB Sans Display Light</vt:lpstr>
      <vt:lpstr>Wingdings</vt:lpstr>
      <vt:lpstr>Office Theme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Рылкина Наталья Алексеевна</dc:creator>
  <cp:lastModifiedBy>Халапсус Роман Владимирович</cp:lastModifiedBy>
  <cp:revision>70</cp:revision>
  <cp:lastPrinted>2021-10-20T09:52:09Z</cp:lastPrinted>
  <dcterms:created xsi:type="dcterms:W3CDTF">2021-08-27T13:19:48Z</dcterms:created>
  <dcterms:modified xsi:type="dcterms:W3CDTF">2021-12-24T10:35:26Z</dcterms:modified>
</cp:coreProperties>
</file>